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7" r:id="rId8"/>
    <p:sldId id="266" r:id="rId9"/>
    <p:sldId id="285" r:id="rId10"/>
    <p:sldId id="28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563" y="1794295"/>
            <a:ext cx="8988724" cy="828136"/>
          </a:xfrm>
        </p:spPr>
        <p:txBody>
          <a:bodyPr/>
          <a:lstStyle/>
          <a:p>
            <a:r>
              <a:rPr lang="en-US" sz="4400" dirty="0">
                <a:solidFill>
                  <a:srgbClr val="FFC000"/>
                </a:solidFill>
              </a:rPr>
              <a:t>POVERTY SPREAD ACROSS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563" y="3890512"/>
            <a:ext cx="7605137" cy="2770534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VAMSHI                            -   ( 2010030326 ) </a:t>
            </a:r>
          </a:p>
          <a:p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SAI ANIRUDH                    -   ( 2010030083 )</a:t>
            </a:r>
          </a:p>
          <a:p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TRIBHUVAN                       -  ( 2010030402 )</a:t>
            </a:r>
          </a:p>
          <a:p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 VENKATESWARAN   -  ( 2010030357 )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6950-B94F-166D-5754-68C7FF2E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405" y="0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632" y="280358"/>
            <a:ext cx="6803136" cy="910086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TABLE OF CONTENTS</a:t>
            </a:r>
            <a:endParaRPr lang="en-US" sz="3600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F8FD0-D84B-02DB-786A-8BE4578A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91850"/>
              </p:ext>
            </p:extLst>
          </p:nvPr>
        </p:nvGraphicFramePr>
        <p:xfrm>
          <a:off x="1554193" y="1730735"/>
          <a:ext cx="6502879" cy="425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4902">
                  <a:extLst>
                    <a:ext uri="{9D8B030D-6E8A-4147-A177-3AD203B41FA5}">
                      <a16:colId xmlns:a16="http://schemas.microsoft.com/office/drawing/2014/main" val="2256075962"/>
                    </a:ext>
                  </a:extLst>
                </a:gridCol>
                <a:gridCol w="1597977">
                  <a:extLst>
                    <a:ext uri="{9D8B030D-6E8A-4147-A177-3AD203B41FA5}">
                      <a16:colId xmlns:a16="http://schemas.microsoft.com/office/drawing/2014/main" val="3708372192"/>
                    </a:ext>
                  </a:extLst>
                </a:gridCol>
              </a:tblGrid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Content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Slide 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36522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TITLE OF THE PROJECT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62818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TABLE OF CONTENTS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84806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INTRODUCTION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85879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PROJECT AREA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96790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LITERATURE SURVEY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68279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PROBLEM STATEMENT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788361"/>
                  </a:ext>
                </a:extLst>
              </a:tr>
              <a:tr h="532000"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07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910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E65AD2-4EE7-4E46-1285-CB938183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658" y="-26665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u="sng"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842" y="1754781"/>
            <a:ext cx="11382315" cy="47064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India is a developing nation. Although its economy is growing, poverty is still a major challenge. According to United Nations Development Program administrator Achim Steiner, India lifted 271 million people out of extreme poverty in a 10-year time period from 2005–2006 to 2015–2016. Two-thirds of people in India live in poverty: 68.8% of the Indian population lives on less than $2 a day. Over 30% even have less than $1.25 per day available - they are considered extremely poor. This makes the Indian subcontinent one of the poorest countries in the world; women and children, the weakest members of Indian society, suffer most.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4DA1B-3426-D4BA-AEA1-7C1DF6E3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44" y="32800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0499" y="405442"/>
            <a:ext cx="6521569" cy="1142432"/>
          </a:xfrm>
        </p:spPr>
        <p:txBody>
          <a:bodyPr/>
          <a:lstStyle/>
          <a:p>
            <a:r>
              <a:rPr lang="en-US" b="1" u="sng" dirty="0">
                <a:solidFill>
                  <a:srgbClr val="92D050"/>
                </a:solidFill>
              </a:rPr>
              <a:t>PROJECT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9DF84-6FDE-BC16-12E3-EE99F293272C}"/>
              </a:ext>
            </a:extLst>
          </p:cNvPr>
          <p:cNvSpPr txBox="1"/>
          <p:nvPr/>
        </p:nvSpPr>
        <p:spPr>
          <a:xfrm>
            <a:off x="467982" y="2163647"/>
            <a:ext cx="81670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Statistics is the branch of mathematics that deals with data. Data is a collection of values. For most of what we do, it will be numerical data (such as the literacy rate, the no. of graduates of </a:t>
            </a:r>
            <a:r>
              <a:rPr lang="en-US" sz="2800">
                <a:solidFill>
                  <a:schemeClr val="bg1"/>
                </a:solidFill>
              </a:rPr>
              <a:t>a state). </a:t>
            </a:r>
            <a:r>
              <a:rPr lang="en-US" sz="2800" dirty="0">
                <a:solidFill>
                  <a:schemeClr val="bg1"/>
                </a:solidFill>
              </a:rPr>
              <a:t>A collection of data is often referred to as a data set or set of data¸ but other words such as a list or simply collection are also often used.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506CD-ABA2-3BB2-A927-93A27583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330" y="0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189"/>
            <a:ext cx="11214100" cy="535531"/>
          </a:xfrm>
        </p:spPr>
        <p:txBody>
          <a:bodyPr/>
          <a:lstStyle/>
          <a:p>
            <a:r>
              <a:rPr lang="en-IN" sz="3200" u="sng" dirty="0">
                <a:solidFill>
                  <a:srgbClr val="92D050"/>
                </a:solidFill>
                <a:latin typeface="Arial Black" panose="020B0A04020102020204" pitchFamily="34" charset="0"/>
              </a:rPr>
              <a:t>LITERATURE SURVEY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0FAC6E-92F2-1DEB-012A-291F7EC2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73870"/>
              </p:ext>
            </p:extLst>
          </p:nvPr>
        </p:nvGraphicFramePr>
        <p:xfrm>
          <a:off x="484516" y="1601338"/>
          <a:ext cx="9746411" cy="44031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8292">
                  <a:extLst>
                    <a:ext uri="{9D8B030D-6E8A-4147-A177-3AD203B41FA5}">
                      <a16:colId xmlns:a16="http://schemas.microsoft.com/office/drawing/2014/main" val="3002346466"/>
                    </a:ext>
                  </a:extLst>
                </a:gridCol>
                <a:gridCol w="2596551">
                  <a:extLst>
                    <a:ext uri="{9D8B030D-6E8A-4147-A177-3AD203B41FA5}">
                      <a16:colId xmlns:a16="http://schemas.microsoft.com/office/drawing/2014/main" val="2368937622"/>
                    </a:ext>
                  </a:extLst>
                </a:gridCol>
                <a:gridCol w="2313343">
                  <a:extLst>
                    <a:ext uri="{9D8B030D-6E8A-4147-A177-3AD203B41FA5}">
                      <a16:colId xmlns:a16="http://schemas.microsoft.com/office/drawing/2014/main" val="729412690"/>
                    </a:ext>
                  </a:extLst>
                </a:gridCol>
                <a:gridCol w="1975087">
                  <a:extLst>
                    <a:ext uri="{9D8B030D-6E8A-4147-A177-3AD203B41FA5}">
                      <a16:colId xmlns:a16="http://schemas.microsoft.com/office/drawing/2014/main" val="3608508353"/>
                    </a:ext>
                  </a:extLst>
                </a:gridCol>
                <a:gridCol w="2233138">
                  <a:extLst>
                    <a:ext uri="{9D8B030D-6E8A-4147-A177-3AD203B41FA5}">
                      <a16:colId xmlns:a16="http://schemas.microsoft.com/office/drawing/2014/main" val="944598325"/>
                    </a:ext>
                  </a:extLst>
                </a:gridCol>
              </a:tblGrid>
              <a:tr h="489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S. No 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         Authors 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Tittle 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Publishing techniques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786513"/>
                  </a:ext>
                </a:extLst>
              </a:tr>
              <a:tr h="1544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School   of   Finance   and   Economics, School   of   Management, Jiangsu University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Impact of Covid-19 Pandemic on the Global Economy: Emphasis on Poverty Alleviation and Economic Growth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correlation between the dependent variables and the independent variables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This study contributes to the existing literature and -presents the long-run impact of COVID-19 pandemic on economic growth and poverty alleviation in the global context.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523597"/>
                  </a:ext>
                </a:extLst>
              </a:tr>
              <a:tr h="1114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b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Hai-Anh Dang, Peter Lanjouw, Elise Vrijburg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b="0" u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b="0" u="none" dirty="0">
                          <a:solidFill>
                            <a:srgbClr val="1C1D1E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Poverty in India in the face of Covid-19: Diagnosis and prospects</a:t>
                      </a:r>
                      <a:endParaRPr lang="en-IN" sz="11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dirty="0">
                          <a:solidFill>
                            <a:srgbClr val="1C1D1E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Trends in poverty and gross domestic product per capita for India</a:t>
                      </a:r>
                      <a:endParaRPr lang="en-IN" sz="1100" u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This study is an </a:t>
                      </a:r>
                      <a:r>
                        <a:rPr lang="en-IN" sz="1100" u="none" dirty="0">
                          <a:solidFill>
                            <a:srgbClr val="1C1D1E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attempt to provide an assessment of how the fight to end extreme poverty in India has been disrupted by the arrival of the Covid-19 crisis</a:t>
                      </a:r>
                      <a:r>
                        <a:rPr lang="en-IN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15308"/>
                  </a:ext>
                </a:extLst>
              </a:tr>
              <a:tr h="1254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Remi Jedwab, Amjad M. Khan, Richard Damania, Jason Russ, Esha D. Zaveri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Pandemics, Poverty, and Social Cohesion: Lessons from the Past and Possible Solutions for COVID-19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Epidemiological and contextual determinants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rgbClr val="2B2B2E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result is an essential contribution which address key issues from the unfinished chapters: how poverty relates to growth, inequality.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577601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59AEBD3-8B44-5CD1-7BE5-1F051479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43" y="-21566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u="sng" dirty="0">
                <a:solidFill>
                  <a:srgbClr val="92D050"/>
                </a:solidFill>
              </a:rPr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B195A-B2E9-D81D-F5A4-A3A17D466D55}"/>
              </a:ext>
            </a:extLst>
          </p:cNvPr>
          <p:cNvSpPr txBox="1"/>
          <p:nvPr/>
        </p:nvSpPr>
        <p:spPr>
          <a:xfrm>
            <a:off x="444500" y="2065463"/>
            <a:ext cx="9514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this project, we aim to describe what consequences make a growth in poverty across India. Specifically, we will aim to go beyond information retrieval to do reasoning over the dataset and visualize the consequences.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82F9A-E44A-D260-FA7E-9483A716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077" y="4313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u="sng"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125718"/>
            <a:ext cx="8647742" cy="2627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By this project we propose to provide the valuable insights by representing with the help of data visualization techniques. So, by providing the insights it might help in decreasing the poverty.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7A93F-0543-0CA6-3983-864940FB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450" y="84279"/>
            <a:ext cx="10303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675" y="2410392"/>
            <a:ext cx="8773064" cy="2187488"/>
          </a:xfrm>
        </p:spPr>
        <p:txBody>
          <a:bodyPr/>
          <a:lstStyle/>
          <a:p>
            <a:r>
              <a:rPr lang="en-US" sz="12000" dirty="0">
                <a:solidFill>
                  <a:srgbClr val="66FF66"/>
                </a:solidFill>
              </a:rPr>
              <a:t>THANK YOU</a:t>
            </a:r>
            <a:endParaRPr lang="en-GB" sz="1200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150</TotalTime>
  <Words>564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Trade Gothic LT Pro</vt:lpstr>
      <vt:lpstr>Trebuchet MS</vt:lpstr>
      <vt:lpstr>Office Theme</vt:lpstr>
      <vt:lpstr>POVERTY SPREAD ACROSS INDIA</vt:lpstr>
      <vt:lpstr>TABLE OF CONTENTS</vt:lpstr>
      <vt:lpstr>INTRODUCTION</vt:lpstr>
      <vt:lpstr>PROJECT AREA</vt:lpstr>
      <vt:lpstr>LITERATURE SURVEY</vt:lpstr>
      <vt:lpstr>PROBLEM STATEMENT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SPREAD ACROSS INDIA</dc:title>
  <dc:creator>karnati vamshi</dc:creator>
  <cp:lastModifiedBy>karnati vamshi</cp:lastModifiedBy>
  <cp:revision>5</cp:revision>
  <dcterms:created xsi:type="dcterms:W3CDTF">2022-07-31T15:37:24Z</dcterms:created>
  <dcterms:modified xsi:type="dcterms:W3CDTF">2022-08-08T02:55:17Z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