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7" r:id="rId1"/>
  </p:sldMasterIdLst>
  <p:notesMasterIdLst>
    <p:notesMasterId r:id="rId21"/>
  </p:notesMasterIdLst>
  <p:sldIdLst>
    <p:sldId id="256" r:id="rId2"/>
    <p:sldId id="257" r:id="rId3"/>
    <p:sldId id="259" r:id="rId4"/>
    <p:sldId id="267" r:id="rId5"/>
    <p:sldId id="262" r:id="rId6"/>
    <p:sldId id="263" r:id="rId7"/>
    <p:sldId id="264" r:id="rId8"/>
    <p:sldId id="268" r:id="rId9"/>
    <p:sldId id="269" r:id="rId10"/>
    <p:sldId id="270" r:id="rId11"/>
    <p:sldId id="271" r:id="rId12"/>
    <p:sldId id="272" r:id="rId13"/>
    <p:sldId id="273" r:id="rId14"/>
    <p:sldId id="274" r:id="rId15"/>
    <p:sldId id="275" r:id="rId16"/>
    <p:sldId id="276" r:id="rId17"/>
    <p:sldId id="277" r:id="rId18"/>
    <p:sldId id="265"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35F7"/>
    <a:srgbClr val="13AD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C25D3D-190B-4A65-8974-3CD8DB00AB0E}" v="8" dt="2022-02-25T13:46:58.233"/>
  </p1510:revLst>
</p1510:revInfo>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40" autoAdjust="0"/>
  </p:normalViewPr>
  <p:slideViewPr>
    <p:cSldViewPr snapToGrid="0">
      <p:cViewPr varScale="1">
        <p:scale>
          <a:sx n="113" d="100"/>
          <a:sy n="113"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7F77DE-BE53-42A9-9017-EF15784B9CB4}" type="datetimeFigureOut">
              <a:rPr lang="en-IN" smtClean="0"/>
              <a:t>26-02-2022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E47814-24D1-4C7B-8E8C-8ACDE8F356AB}" type="slidenum">
              <a:rPr lang="en-IN" smtClean="0"/>
              <a:t>‹#›</a:t>
            </a:fld>
            <a:endParaRPr lang="en-IN"/>
          </a:p>
        </p:txBody>
      </p:sp>
    </p:spTree>
    <p:extLst>
      <p:ext uri="{BB962C8B-B14F-4D97-AF65-F5344CB8AC3E}">
        <p14:creationId xmlns:p14="http://schemas.microsoft.com/office/powerpoint/2010/main" val="1478645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TABLE OF CONTENTS</a:t>
            </a:r>
          </a:p>
        </p:txBody>
      </p:sp>
      <p:sp>
        <p:nvSpPr>
          <p:cNvPr id="4" name="Slide Number Placeholder 3"/>
          <p:cNvSpPr>
            <a:spLocks noGrp="1"/>
          </p:cNvSpPr>
          <p:nvPr>
            <p:ph type="sldNum" sz="quarter" idx="5"/>
          </p:nvPr>
        </p:nvSpPr>
        <p:spPr/>
        <p:txBody>
          <a:bodyPr/>
          <a:lstStyle/>
          <a:p>
            <a:fld id="{A3D39BA2-F127-4DB1-B8FD-D5A70CC3E01B}" type="slidenum">
              <a:rPr lang="en-US" smtClean="0"/>
              <a:t>2</a:t>
            </a:fld>
            <a:endParaRPr lang="en-US" dirty="0"/>
          </a:p>
        </p:txBody>
      </p:sp>
    </p:spTree>
    <p:extLst>
      <p:ext uri="{BB962C8B-B14F-4D97-AF65-F5344CB8AC3E}">
        <p14:creationId xmlns:p14="http://schemas.microsoft.com/office/powerpoint/2010/main" val="1547857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For implementing an ip addressing scheme we using the tool named “CISCO PACKET TRACER”. It is a cross-platform visual simulation tool designed by cisco systems that allows users to create network topologies and imitate modern computer networks. This software allows user to simulate the configuration of cisco routers and switches using a simulated command line interface. </a:t>
            </a:r>
          </a:p>
        </p:txBody>
      </p:sp>
      <p:sp>
        <p:nvSpPr>
          <p:cNvPr id="4" name="Slide Number Placeholder 3"/>
          <p:cNvSpPr>
            <a:spLocks noGrp="1"/>
          </p:cNvSpPr>
          <p:nvPr>
            <p:ph type="sldNum" sz="quarter" idx="5"/>
          </p:nvPr>
        </p:nvSpPr>
        <p:spPr/>
        <p:txBody>
          <a:bodyPr/>
          <a:lstStyle/>
          <a:p>
            <a:fld id="{2CE47814-24D1-4C7B-8E8C-8ACDE8F356AB}" type="slidenum">
              <a:rPr lang="en-IN" smtClean="0"/>
              <a:t>4</a:t>
            </a:fld>
            <a:endParaRPr lang="en-IN"/>
          </a:p>
        </p:txBody>
      </p:sp>
    </p:spTree>
    <p:extLst>
      <p:ext uri="{BB962C8B-B14F-4D97-AF65-F5344CB8AC3E}">
        <p14:creationId xmlns:p14="http://schemas.microsoft.com/office/powerpoint/2010/main" val="24449461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24C6359-9BB8-4148-8114-537E698DA205}" type="datetime1">
              <a:rPr lang="en-US" smtClean="0"/>
              <a:t>2/26/2022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689374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783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637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92682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4557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4901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5873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525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2361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275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4592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5913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300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064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9972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3503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8903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2/26/2022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0039590"/>
      </p:ext>
    </p:extLst>
  </p:cSld>
  <p:clrMap bg1="dk1" tx1="lt1" bg2="dk2" tx2="lt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5DCBC-0BAD-4953-BA28-0C504F2749D5}"/>
              </a:ext>
            </a:extLst>
          </p:cNvPr>
          <p:cNvSpPr>
            <a:spLocks noGrp="1"/>
          </p:cNvSpPr>
          <p:nvPr>
            <p:ph type="ctrTitle"/>
          </p:nvPr>
        </p:nvSpPr>
        <p:spPr>
          <a:xfrm>
            <a:off x="2453807" y="1252755"/>
            <a:ext cx="9307887" cy="1571127"/>
          </a:xfrm>
        </p:spPr>
        <p:txBody>
          <a:bodyPr vert="horz" lIns="91440" tIns="45720" rIns="91440" bIns="45720" rtlCol="0" anchor="ctr">
            <a:noAutofit/>
          </a:bodyPr>
          <a:lstStyle/>
          <a:p>
            <a:r>
              <a:rPr lang="en-US" sz="5400" b="1" dirty="0">
                <a:latin typeface="Arial Black" panose="020B0A04020102020204" pitchFamily="34" charset="0"/>
              </a:rPr>
              <a:t>IMPLEMENTING AN IP ADDRESSING SCHEME</a:t>
            </a:r>
            <a:endParaRPr lang="en-US" sz="5400" dirty="0"/>
          </a:p>
        </p:txBody>
      </p:sp>
      <p:sp>
        <p:nvSpPr>
          <p:cNvPr id="3" name="Subtitle 2">
            <a:extLst>
              <a:ext uri="{FF2B5EF4-FFF2-40B4-BE49-F238E27FC236}">
                <a16:creationId xmlns:a16="http://schemas.microsoft.com/office/drawing/2014/main" id="{BCB99F93-AB45-4755-8D5B-2B5015E55E0B}"/>
              </a:ext>
            </a:extLst>
          </p:cNvPr>
          <p:cNvSpPr>
            <a:spLocks noGrp="1"/>
          </p:cNvSpPr>
          <p:nvPr>
            <p:ph type="subTitle" idx="1"/>
          </p:nvPr>
        </p:nvSpPr>
        <p:spPr>
          <a:xfrm>
            <a:off x="6501507" y="3227458"/>
            <a:ext cx="4198005" cy="2045278"/>
          </a:xfrm>
        </p:spPr>
        <p:txBody>
          <a:bodyPr vert="horz" lIns="91440" tIns="45720" rIns="91440" bIns="45720" rtlCol="0" anchor="t">
            <a:normAutofit/>
          </a:bodyPr>
          <a:lstStyle/>
          <a:p>
            <a:r>
              <a:rPr lang="en-US" sz="2000" dirty="0">
                <a:latin typeface="Arial Black" panose="020B0A04020102020204" pitchFamily="34" charset="0"/>
              </a:rPr>
              <a:t>By</a:t>
            </a:r>
          </a:p>
          <a:p>
            <a:r>
              <a:rPr lang="en-US" sz="2000" dirty="0">
                <a:latin typeface="Arial Black" panose="020B0A04020102020204" pitchFamily="34" charset="0"/>
              </a:rPr>
              <a:t>     </a:t>
            </a:r>
            <a:r>
              <a:rPr lang="en-US" sz="2000" b="1" dirty="0">
                <a:latin typeface="+mj-lt"/>
              </a:rPr>
              <a:t>2010030326-K.Vamshi</a:t>
            </a:r>
            <a:endParaRPr lang="en-US" sz="2000" b="1" dirty="0">
              <a:latin typeface="Arial Black" panose="020B0A04020102020204" pitchFamily="34" charset="0"/>
            </a:endParaRPr>
          </a:p>
          <a:p>
            <a:r>
              <a:rPr lang="en-US" sz="2000" b="1" dirty="0">
                <a:latin typeface="Arial Black" panose="020B0A04020102020204" pitchFamily="34" charset="0"/>
              </a:rPr>
              <a:t>     </a:t>
            </a:r>
            <a:r>
              <a:rPr lang="en-US" sz="2000" b="1" dirty="0">
                <a:latin typeface="+mj-lt"/>
              </a:rPr>
              <a:t>2010030024-B.Vegesh Sai        </a:t>
            </a:r>
          </a:p>
          <a:p>
            <a:r>
              <a:rPr lang="en-US" b="1" dirty="0">
                <a:latin typeface="+mj-lt"/>
              </a:rPr>
              <a:t>      </a:t>
            </a:r>
            <a:r>
              <a:rPr lang="en-US" sz="2000" b="1" dirty="0">
                <a:latin typeface="+mj-lt"/>
              </a:rPr>
              <a:t>2010030469-P.Vinay Kumar</a:t>
            </a:r>
          </a:p>
          <a:p>
            <a:pPr algn="l"/>
            <a:endParaRPr lang="en-US" dirty="0"/>
          </a:p>
        </p:txBody>
      </p:sp>
      <p:sp>
        <p:nvSpPr>
          <p:cNvPr id="12" name="TextBox 11">
            <a:extLst>
              <a:ext uri="{FF2B5EF4-FFF2-40B4-BE49-F238E27FC236}">
                <a16:creationId xmlns:a16="http://schemas.microsoft.com/office/drawing/2014/main" id="{E58BB407-30D4-473A-94DE-818289233F24}"/>
              </a:ext>
            </a:extLst>
          </p:cNvPr>
          <p:cNvSpPr txBox="1"/>
          <p:nvPr/>
        </p:nvSpPr>
        <p:spPr>
          <a:xfrm>
            <a:off x="5935133" y="6165333"/>
            <a:ext cx="1472307" cy="369332"/>
          </a:xfrm>
          <a:prstGeom prst="rect">
            <a:avLst/>
          </a:prstGeom>
          <a:noFill/>
        </p:spPr>
        <p:txBody>
          <a:bodyPr wrap="square">
            <a:spAutoFit/>
          </a:bodyPr>
          <a:lstStyle/>
          <a:p>
            <a:r>
              <a:rPr lang="en-IN" dirty="0"/>
              <a:t>REVIEW-2</a:t>
            </a:r>
          </a:p>
        </p:txBody>
      </p:sp>
    </p:spTree>
    <p:extLst>
      <p:ext uri="{BB962C8B-B14F-4D97-AF65-F5344CB8AC3E}">
        <p14:creationId xmlns:p14="http://schemas.microsoft.com/office/powerpoint/2010/main" val="2421822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437F8B-9EF1-4941-BC5D-5B76AEC9260D}"/>
              </a:ext>
            </a:extLst>
          </p:cNvPr>
          <p:cNvPicPr>
            <a:picLocks noChangeAspect="1"/>
          </p:cNvPicPr>
          <p:nvPr/>
        </p:nvPicPr>
        <p:blipFill>
          <a:blip r:embed="rId2"/>
          <a:stretch>
            <a:fillRect/>
          </a:stretch>
        </p:blipFill>
        <p:spPr>
          <a:xfrm>
            <a:off x="203195" y="163080"/>
            <a:ext cx="10150769" cy="5238394"/>
          </a:xfrm>
          <a:prstGeom prst="rect">
            <a:avLst/>
          </a:prstGeom>
        </p:spPr>
      </p:pic>
      <p:sp>
        <p:nvSpPr>
          <p:cNvPr id="4" name="TextBox 3">
            <a:extLst>
              <a:ext uri="{FF2B5EF4-FFF2-40B4-BE49-F238E27FC236}">
                <a16:creationId xmlns:a16="http://schemas.microsoft.com/office/drawing/2014/main" id="{75034C95-5534-486F-973D-ECC794E3231B}"/>
              </a:ext>
            </a:extLst>
          </p:cNvPr>
          <p:cNvSpPr txBox="1"/>
          <p:nvPr/>
        </p:nvSpPr>
        <p:spPr>
          <a:xfrm>
            <a:off x="1967344" y="5601963"/>
            <a:ext cx="9504219" cy="830997"/>
          </a:xfrm>
          <a:prstGeom prst="rect">
            <a:avLst/>
          </a:prstGeom>
          <a:noFill/>
        </p:spPr>
        <p:txBody>
          <a:bodyPr wrap="square">
            <a:spAutoFit/>
          </a:bodyPr>
          <a:lstStyle/>
          <a:p>
            <a:r>
              <a:rPr lang="en-US" sz="2400" dirty="0"/>
              <a:t>After that, we check whether we are getting the ack’s or replies for PC1 in its command prompt.</a:t>
            </a:r>
          </a:p>
        </p:txBody>
      </p:sp>
    </p:spTree>
    <p:extLst>
      <p:ext uri="{BB962C8B-B14F-4D97-AF65-F5344CB8AC3E}">
        <p14:creationId xmlns:p14="http://schemas.microsoft.com/office/powerpoint/2010/main" val="1444471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440D2A-025D-4FC5-8431-C7EBC75AF8A2}"/>
              </a:ext>
            </a:extLst>
          </p:cNvPr>
          <p:cNvPicPr>
            <a:picLocks noChangeAspect="1"/>
          </p:cNvPicPr>
          <p:nvPr/>
        </p:nvPicPr>
        <p:blipFill>
          <a:blip r:embed="rId2"/>
          <a:stretch>
            <a:fillRect/>
          </a:stretch>
        </p:blipFill>
        <p:spPr>
          <a:xfrm>
            <a:off x="368311" y="138453"/>
            <a:ext cx="11455377" cy="5669771"/>
          </a:xfrm>
          <a:prstGeom prst="rect">
            <a:avLst/>
          </a:prstGeom>
        </p:spPr>
      </p:pic>
      <p:sp>
        <p:nvSpPr>
          <p:cNvPr id="4" name="TextBox 3">
            <a:extLst>
              <a:ext uri="{FF2B5EF4-FFF2-40B4-BE49-F238E27FC236}">
                <a16:creationId xmlns:a16="http://schemas.microsoft.com/office/drawing/2014/main" id="{9CE08FC7-3261-4A40-BEB8-181FE5D3BD59}"/>
              </a:ext>
            </a:extLst>
          </p:cNvPr>
          <p:cNvSpPr txBox="1"/>
          <p:nvPr/>
        </p:nvSpPr>
        <p:spPr>
          <a:xfrm>
            <a:off x="2401454" y="6027003"/>
            <a:ext cx="7860146" cy="461665"/>
          </a:xfrm>
          <a:prstGeom prst="rect">
            <a:avLst/>
          </a:prstGeom>
          <a:noFill/>
        </p:spPr>
        <p:txBody>
          <a:bodyPr wrap="square">
            <a:spAutoFit/>
          </a:bodyPr>
          <a:lstStyle/>
          <a:p>
            <a:r>
              <a:rPr lang="en-US" sz="2400" dirty="0"/>
              <a:t>In the same way verifying the replies in second network also</a:t>
            </a:r>
          </a:p>
        </p:txBody>
      </p:sp>
    </p:spTree>
    <p:extLst>
      <p:ext uri="{BB962C8B-B14F-4D97-AF65-F5344CB8AC3E}">
        <p14:creationId xmlns:p14="http://schemas.microsoft.com/office/powerpoint/2010/main" val="1469826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63D5A8-DBE1-48E7-87B8-BF9D1AF69AD4}"/>
              </a:ext>
            </a:extLst>
          </p:cNvPr>
          <p:cNvPicPr>
            <a:picLocks noChangeAspect="1"/>
          </p:cNvPicPr>
          <p:nvPr/>
        </p:nvPicPr>
        <p:blipFill>
          <a:blip r:embed="rId2"/>
          <a:stretch>
            <a:fillRect/>
          </a:stretch>
        </p:blipFill>
        <p:spPr>
          <a:xfrm>
            <a:off x="0" y="0"/>
            <a:ext cx="7888908" cy="3487214"/>
          </a:xfrm>
          <a:prstGeom prst="rect">
            <a:avLst/>
          </a:prstGeom>
        </p:spPr>
      </p:pic>
      <p:pic>
        <p:nvPicPr>
          <p:cNvPr id="3" name="Picture 2">
            <a:extLst>
              <a:ext uri="{FF2B5EF4-FFF2-40B4-BE49-F238E27FC236}">
                <a16:creationId xmlns:a16="http://schemas.microsoft.com/office/drawing/2014/main" id="{CFA592D4-3269-4B22-BF28-FD9BA4CBE9B0}"/>
              </a:ext>
            </a:extLst>
          </p:cNvPr>
          <p:cNvPicPr>
            <a:picLocks noChangeAspect="1"/>
          </p:cNvPicPr>
          <p:nvPr/>
        </p:nvPicPr>
        <p:blipFill>
          <a:blip r:embed="rId3"/>
          <a:stretch>
            <a:fillRect/>
          </a:stretch>
        </p:blipFill>
        <p:spPr>
          <a:xfrm>
            <a:off x="821319" y="3487214"/>
            <a:ext cx="6620830" cy="3370786"/>
          </a:xfrm>
          <a:prstGeom prst="rect">
            <a:avLst/>
          </a:prstGeom>
        </p:spPr>
      </p:pic>
      <p:pic>
        <p:nvPicPr>
          <p:cNvPr id="4" name="Picture 3">
            <a:extLst>
              <a:ext uri="{FF2B5EF4-FFF2-40B4-BE49-F238E27FC236}">
                <a16:creationId xmlns:a16="http://schemas.microsoft.com/office/drawing/2014/main" id="{7C57B4AA-F2F7-4176-83B8-C7F14BE5870D}"/>
              </a:ext>
            </a:extLst>
          </p:cNvPr>
          <p:cNvPicPr>
            <a:picLocks noChangeAspect="1"/>
          </p:cNvPicPr>
          <p:nvPr/>
        </p:nvPicPr>
        <p:blipFill>
          <a:blip r:embed="rId4"/>
          <a:stretch>
            <a:fillRect/>
          </a:stretch>
        </p:blipFill>
        <p:spPr>
          <a:xfrm>
            <a:off x="8043282" y="1816171"/>
            <a:ext cx="3853006" cy="5041829"/>
          </a:xfrm>
          <a:prstGeom prst="rect">
            <a:avLst/>
          </a:prstGeom>
        </p:spPr>
      </p:pic>
      <p:sp>
        <p:nvSpPr>
          <p:cNvPr id="6" name="TextBox 5">
            <a:extLst>
              <a:ext uri="{FF2B5EF4-FFF2-40B4-BE49-F238E27FC236}">
                <a16:creationId xmlns:a16="http://schemas.microsoft.com/office/drawing/2014/main" id="{4CB5A517-C867-4EE5-A8F1-34DBB84B00D5}"/>
              </a:ext>
            </a:extLst>
          </p:cNvPr>
          <p:cNvSpPr txBox="1"/>
          <p:nvPr/>
        </p:nvSpPr>
        <p:spPr>
          <a:xfrm>
            <a:off x="8776578" y="677656"/>
            <a:ext cx="3415422" cy="823341"/>
          </a:xfrm>
          <a:prstGeom prst="rect">
            <a:avLst/>
          </a:prstGeom>
          <a:noFill/>
        </p:spPr>
        <p:txBody>
          <a:bodyPr wrap="square">
            <a:spAutoFit/>
          </a:bodyPr>
          <a:lstStyle/>
          <a:p>
            <a:r>
              <a:rPr lang="en-US" sz="2400" dirty="0"/>
              <a:t>Enabling the transmission through router</a:t>
            </a:r>
          </a:p>
        </p:txBody>
      </p:sp>
    </p:spTree>
    <p:extLst>
      <p:ext uri="{BB962C8B-B14F-4D97-AF65-F5344CB8AC3E}">
        <p14:creationId xmlns:p14="http://schemas.microsoft.com/office/powerpoint/2010/main" val="2858730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63F0F2-2657-46EA-AC4A-1837AA162A6A}"/>
              </a:ext>
            </a:extLst>
          </p:cNvPr>
          <p:cNvPicPr>
            <a:picLocks noChangeAspect="1"/>
          </p:cNvPicPr>
          <p:nvPr/>
        </p:nvPicPr>
        <p:blipFill>
          <a:blip r:embed="rId2"/>
          <a:stretch>
            <a:fillRect/>
          </a:stretch>
        </p:blipFill>
        <p:spPr>
          <a:xfrm>
            <a:off x="487509" y="103344"/>
            <a:ext cx="8205927" cy="6651312"/>
          </a:xfrm>
          <a:prstGeom prst="rect">
            <a:avLst/>
          </a:prstGeom>
        </p:spPr>
      </p:pic>
      <p:sp>
        <p:nvSpPr>
          <p:cNvPr id="4" name="TextBox 3">
            <a:extLst>
              <a:ext uri="{FF2B5EF4-FFF2-40B4-BE49-F238E27FC236}">
                <a16:creationId xmlns:a16="http://schemas.microsoft.com/office/drawing/2014/main" id="{7B29D136-753A-4143-9B2E-E53D9A25FADB}"/>
              </a:ext>
            </a:extLst>
          </p:cNvPr>
          <p:cNvSpPr txBox="1"/>
          <p:nvPr/>
        </p:nvSpPr>
        <p:spPr>
          <a:xfrm>
            <a:off x="9679709" y="2831005"/>
            <a:ext cx="2318327" cy="983612"/>
          </a:xfrm>
          <a:prstGeom prst="rect">
            <a:avLst/>
          </a:prstGeom>
          <a:noFill/>
        </p:spPr>
        <p:txBody>
          <a:bodyPr wrap="square">
            <a:spAutoFit/>
          </a:bodyPr>
          <a:lstStyle/>
          <a:p>
            <a:r>
              <a:rPr lang="en-IN" sz="2800" dirty="0"/>
              <a:t>Transmission through router</a:t>
            </a:r>
          </a:p>
        </p:txBody>
      </p:sp>
    </p:spTree>
    <p:extLst>
      <p:ext uri="{BB962C8B-B14F-4D97-AF65-F5344CB8AC3E}">
        <p14:creationId xmlns:p14="http://schemas.microsoft.com/office/powerpoint/2010/main" val="1932064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EC67E9-7B16-44CD-B3B5-AC2D33572556}"/>
              </a:ext>
            </a:extLst>
          </p:cNvPr>
          <p:cNvPicPr>
            <a:picLocks noChangeAspect="1"/>
          </p:cNvPicPr>
          <p:nvPr/>
        </p:nvPicPr>
        <p:blipFill>
          <a:blip r:embed="rId2"/>
          <a:stretch>
            <a:fillRect/>
          </a:stretch>
        </p:blipFill>
        <p:spPr>
          <a:xfrm>
            <a:off x="705990" y="136874"/>
            <a:ext cx="5108891" cy="6584251"/>
          </a:xfrm>
          <a:prstGeom prst="rect">
            <a:avLst/>
          </a:prstGeom>
        </p:spPr>
      </p:pic>
      <p:sp>
        <p:nvSpPr>
          <p:cNvPr id="4" name="TextBox 3">
            <a:extLst>
              <a:ext uri="{FF2B5EF4-FFF2-40B4-BE49-F238E27FC236}">
                <a16:creationId xmlns:a16="http://schemas.microsoft.com/office/drawing/2014/main" id="{3AD08A2A-A06D-456A-A9CD-39400AEBA516}"/>
              </a:ext>
            </a:extLst>
          </p:cNvPr>
          <p:cNvSpPr txBox="1"/>
          <p:nvPr/>
        </p:nvSpPr>
        <p:spPr>
          <a:xfrm>
            <a:off x="7721599" y="2219342"/>
            <a:ext cx="4100946" cy="1815882"/>
          </a:xfrm>
          <a:prstGeom prst="rect">
            <a:avLst/>
          </a:prstGeom>
          <a:noFill/>
        </p:spPr>
        <p:txBody>
          <a:bodyPr wrap="square">
            <a:spAutoFit/>
          </a:bodyPr>
          <a:lstStyle/>
          <a:p>
            <a:r>
              <a:rPr lang="en-US" sz="2800" dirty="0"/>
              <a:t>By default ipv6 traffic for waiting is disabled so we are enabling using ipv6 space unicast-routing</a:t>
            </a:r>
          </a:p>
        </p:txBody>
      </p:sp>
    </p:spTree>
    <p:extLst>
      <p:ext uri="{BB962C8B-B14F-4D97-AF65-F5344CB8AC3E}">
        <p14:creationId xmlns:p14="http://schemas.microsoft.com/office/powerpoint/2010/main" val="2629458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CA232D-878E-4280-8DD1-4966A9D238AC}"/>
              </a:ext>
            </a:extLst>
          </p:cNvPr>
          <p:cNvPicPr>
            <a:picLocks noChangeAspect="1"/>
          </p:cNvPicPr>
          <p:nvPr/>
        </p:nvPicPr>
        <p:blipFill>
          <a:blip r:embed="rId2"/>
          <a:stretch>
            <a:fillRect/>
          </a:stretch>
        </p:blipFill>
        <p:spPr>
          <a:xfrm>
            <a:off x="69650" y="97247"/>
            <a:ext cx="8376630" cy="6663506"/>
          </a:xfrm>
          <a:prstGeom prst="rect">
            <a:avLst/>
          </a:prstGeom>
        </p:spPr>
      </p:pic>
      <p:sp>
        <p:nvSpPr>
          <p:cNvPr id="4" name="TextBox 3">
            <a:extLst>
              <a:ext uri="{FF2B5EF4-FFF2-40B4-BE49-F238E27FC236}">
                <a16:creationId xmlns:a16="http://schemas.microsoft.com/office/drawing/2014/main" id="{DA8E1DEF-2EEF-4ACA-B5C3-056D6126AA79}"/>
              </a:ext>
            </a:extLst>
          </p:cNvPr>
          <p:cNvSpPr txBox="1"/>
          <p:nvPr/>
        </p:nvSpPr>
        <p:spPr>
          <a:xfrm>
            <a:off x="8603298" y="1080655"/>
            <a:ext cx="3431684" cy="4524315"/>
          </a:xfrm>
          <a:prstGeom prst="rect">
            <a:avLst/>
          </a:prstGeom>
          <a:noFill/>
        </p:spPr>
        <p:txBody>
          <a:bodyPr wrap="square">
            <a:spAutoFit/>
          </a:bodyPr>
          <a:lstStyle/>
          <a:p>
            <a:r>
              <a:rPr lang="en-US" sz="2400" dirty="0"/>
              <a:t>We are going to configure a global unicast address for these interfaces on this router(R1) so that these networks are going to communicate to each other. Here we assigned the ipv6 address i.e., the global  unicast access for these interfaces g 0/0 and G 0/1 on this router R1</a:t>
            </a:r>
          </a:p>
        </p:txBody>
      </p:sp>
    </p:spTree>
    <p:extLst>
      <p:ext uri="{BB962C8B-B14F-4D97-AF65-F5344CB8AC3E}">
        <p14:creationId xmlns:p14="http://schemas.microsoft.com/office/powerpoint/2010/main" val="1755764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3B6890-4771-474C-9961-929C2CB06F69}"/>
              </a:ext>
            </a:extLst>
          </p:cNvPr>
          <p:cNvPicPr>
            <a:picLocks noChangeAspect="1"/>
          </p:cNvPicPr>
          <p:nvPr/>
        </p:nvPicPr>
        <p:blipFill>
          <a:blip r:embed="rId2"/>
          <a:stretch>
            <a:fillRect/>
          </a:stretch>
        </p:blipFill>
        <p:spPr>
          <a:xfrm>
            <a:off x="607751" y="54571"/>
            <a:ext cx="10699407" cy="6748857"/>
          </a:xfrm>
          <a:prstGeom prst="rect">
            <a:avLst/>
          </a:prstGeom>
        </p:spPr>
      </p:pic>
    </p:spTree>
    <p:extLst>
      <p:ext uri="{BB962C8B-B14F-4D97-AF65-F5344CB8AC3E}">
        <p14:creationId xmlns:p14="http://schemas.microsoft.com/office/powerpoint/2010/main" val="4167300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3B517A-319A-4554-8727-9C5E81E0FBE9}"/>
              </a:ext>
            </a:extLst>
          </p:cNvPr>
          <p:cNvPicPr>
            <a:picLocks noChangeAspect="1"/>
          </p:cNvPicPr>
          <p:nvPr/>
        </p:nvPicPr>
        <p:blipFill>
          <a:blip r:embed="rId2"/>
          <a:stretch>
            <a:fillRect/>
          </a:stretch>
        </p:blipFill>
        <p:spPr>
          <a:xfrm>
            <a:off x="582204" y="392244"/>
            <a:ext cx="6980525" cy="6242845"/>
          </a:xfrm>
          <a:prstGeom prst="rect">
            <a:avLst/>
          </a:prstGeom>
        </p:spPr>
      </p:pic>
      <p:sp>
        <p:nvSpPr>
          <p:cNvPr id="4" name="TextBox 3">
            <a:extLst>
              <a:ext uri="{FF2B5EF4-FFF2-40B4-BE49-F238E27FC236}">
                <a16:creationId xmlns:a16="http://schemas.microsoft.com/office/drawing/2014/main" id="{0FDCB5F0-E72E-43A7-A699-213F601EA8E8}"/>
              </a:ext>
            </a:extLst>
          </p:cNvPr>
          <p:cNvSpPr txBox="1"/>
          <p:nvPr/>
        </p:nvSpPr>
        <p:spPr>
          <a:xfrm>
            <a:off x="8398934" y="2411568"/>
            <a:ext cx="3344333" cy="1815882"/>
          </a:xfrm>
          <a:prstGeom prst="rect">
            <a:avLst/>
          </a:prstGeom>
          <a:noFill/>
        </p:spPr>
        <p:txBody>
          <a:bodyPr wrap="square">
            <a:spAutoFit/>
          </a:bodyPr>
          <a:lstStyle/>
          <a:p>
            <a:r>
              <a:rPr lang="en-US" sz="2800" dirty="0"/>
              <a:t>Finally, using the IP address of PC3 we check for replies from PC0.</a:t>
            </a:r>
          </a:p>
        </p:txBody>
      </p:sp>
    </p:spTree>
    <p:extLst>
      <p:ext uri="{BB962C8B-B14F-4D97-AF65-F5344CB8AC3E}">
        <p14:creationId xmlns:p14="http://schemas.microsoft.com/office/powerpoint/2010/main" val="477059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675A8-D277-41A2-BF2D-8E8A13812ED1}"/>
              </a:ext>
            </a:extLst>
          </p:cNvPr>
          <p:cNvSpPr>
            <a:spLocks noGrp="1"/>
          </p:cNvSpPr>
          <p:nvPr>
            <p:ph type="title"/>
          </p:nvPr>
        </p:nvSpPr>
        <p:spPr>
          <a:xfrm>
            <a:off x="1396999" y="237518"/>
            <a:ext cx="5198533" cy="753082"/>
          </a:xfrm>
        </p:spPr>
        <p:txBody>
          <a:bodyPr>
            <a:normAutofit fontScale="90000"/>
          </a:bodyPr>
          <a:lstStyle/>
          <a:p>
            <a:pPr algn="ctr"/>
            <a:r>
              <a:rPr lang="en-US" sz="5400" dirty="0"/>
              <a:t>GITHUB COMMITS</a:t>
            </a:r>
            <a:endParaRPr lang="en-IN" sz="5400" dirty="0"/>
          </a:p>
        </p:txBody>
      </p:sp>
    </p:spTree>
    <p:extLst>
      <p:ext uri="{BB962C8B-B14F-4D97-AF65-F5344CB8AC3E}">
        <p14:creationId xmlns:p14="http://schemas.microsoft.com/office/powerpoint/2010/main" val="3324603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9BD5-C3B2-4879-A860-4331847CC6FA}"/>
              </a:ext>
            </a:extLst>
          </p:cNvPr>
          <p:cNvSpPr>
            <a:spLocks noGrp="1"/>
          </p:cNvSpPr>
          <p:nvPr>
            <p:ph type="title"/>
          </p:nvPr>
        </p:nvSpPr>
        <p:spPr>
          <a:xfrm>
            <a:off x="3088205" y="1413935"/>
            <a:ext cx="7653686" cy="3518283"/>
          </a:xfrm>
        </p:spPr>
        <p:txBody>
          <a:bodyPr vert="horz" lIns="91440" tIns="45720" rIns="91440" bIns="45720" rtlCol="0" anchor="ctr">
            <a:normAutofit/>
          </a:bodyPr>
          <a:lstStyle/>
          <a:p>
            <a:r>
              <a:rPr lang="en-US" sz="12500" dirty="0">
                <a:solidFill>
                  <a:schemeClr val="tx1"/>
                </a:solidFill>
              </a:rPr>
              <a:t>THANK Q</a:t>
            </a:r>
          </a:p>
        </p:txBody>
      </p:sp>
    </p:spTree>
    <p:extLst>
      <p:ext uri="{BB962C8B-B14F-4D97-AF65-F5344CB8AC3E}">
        <p14:creationId xmlns:p14="http://schemas.microsoft.com/office/powerpoint/2010/main" val="649160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2EAE69-5C60-4FCC-84BB-AA8678592AF4}"/>
              </a:ext>
            </a:extLst>
          </p:cNvPr>
          <p:cNvSpPr txBox="1"/>
          <p:nvPr/>
        </p:nvSpPr>
        <p:spPr>
          <a:xfrm>
            <a:off x="1893454" y="508000"/>
            <a:ext cx="5061527" cy="766618"/>
          </a:xfrm>
          <a:prstGeom prst="rect">
            <a:avLst/>
          </a:prstGeom>
        </p:spPr>
        <p:txBody>
          <a:bodyPr vert="horz" lIns="91440" tIns="45720" rIns="91440" bIns="45720" rtlCol="0" anchor="b">
            <a:normAutofit/>
          </a:bodyPr>
          <a:lstStyle/>
          <a:p>
            <a:pPr defTabSz="457200">
              <a:spcBef>
                <a:spcPct val="0"/>
              </a:spcBef>
              <a:spcAft>
                <a:spcPts val="600"/>
              </a:spcAft>
            </a:pPr>
            <a:r>
              <a:rPr lang="en-US" sz="4000" b="1" dirty="0">
                <a:solidFill>
                  <a:srgbClr val="FEFFFF"/>
                </a:solidFill>
                <a:latin typeface="+mj-lt"/>
                <a:ea typeface="+mj-ea"/>
                <a:cs typeface="+mj-cs"/>
              </a:rPr>
              <a:t>TABLE OF CONTENTS</a:t>
            </a:r>
          </a:p>
        </p:txBody>
      </p:sp>
      <p:graphicFrame>
        <p:nvGraphicFramePr>
          <p:cNvPr id="3" name="Table 5">
            <a:extLst>
              <a:ext uri="{FF2B5EF4-FFF2-40B4-BE49-F238E27FC236}">
                <a16:creationId xmlns:a16="http://schemas.microsoft.com/office/drawing/2014/main" id="{E4390A64-F610-431B-AD01-ED421D924ABF}"/>
              </a:ext>
            </a:extLst>
          </p:cNvPr>
          <p:cNvGraphicFramePr>
            <a:graphicFrameLocks noGrp="1"/>
          </p:cNvGraphicFramePr>
          <p:nvPr>
            <p:extLst>
              <p:ext uri="{D42A27DB-BD31-4B8C-83A1-F6EECF244321}">
                <p14:modId xmlns:p14="http://schemas.microsoft.com/office/powerpoint/2010/main" val="1126475538"/>
              </p:ext>
            </p:extLst>
          </p:nvPr>
        </p:nvGraphicFramePr>
        <p:xfrm>
          <a:off x="2367587" y="1800743"/>
          <a:ext cx="8128000" cy="4549257"/>
        </p:xfrm>
        <a:graphic>
          <a:graphicData uri="http://schemas.openxmlformats.org/drawingml/2006/table">
            <a:tbl>
              <a:tblPr firstRow="1" bandRow="1">
                <a:tableStyleId>{85BE263C-DBD7-4A20-BB59-AAB30ACAA65A}</a:tableStyleId>
              </a:tblPr>
              <a:tblGrid>
                <a:gridCol w="1425479">
                  <a:extLst>
                    <a:ext uri="{9D8B030D-6E8A-4147-A177-3AD203B41FA5}">
                      <a16:colId xmlns:a16="http://schemas.microsoft.com/office/drawing/2014/main" val="557912856"/>
                    </a:ext>
                  </a:extLst>
                </a:gridCol>
                <a:gridCol w="6702521">
                  <a:extLst>
                    <a:ext uri="{9D8B030D-6E8A-4147-A177-3AD203B41FA5}">
                      <a16:colId xmlns:a16="http://schemas.microsoft.com/office/drawing/2014/main" val="3544667935"/>
                    </a:ext>
                  </a:extLst>
                </a:gridCol>
              </a:tblGrid>
              <a:tr h="370840">
                <a:tc>
                  <a:txBody>
                    <a:bodyPr/>
                    <a:lstStyle/>
                    <a:p>
                      <a:pPr>
                        <a:lnSpc>
                          <a:spcPct val="107000"/>
                        </a:lnSpc>
                        <a:spcAft>
                          <a:spcPts val="800"/>
                        </a:spcAft>
                      </a:pPr>
                      <a:r>
                        <a:rPr lang="en-IN" sz="2400" b="0" cap="all" spc="150" dirty="0">
                          <a:solidFill>
                            <a:schemeClr val="lt1"/>
                          </a:solidFill>
                          <a:effectLst/>
                          <a:latin typeface="Arial Black" panose="020B0A04020102020204" pitchFamily="34" charset="0"/>
                          <a:ea typeface="Calibri" panose="020F0502020204030204" pitchFamily="34" charset="0"/>
                          <a:cs typeface="Times New Roman" panose="02020603050405020304" pitchFamily="18" charset="0"/>
                        </a:rPr>
                        <a:t>  S.no</a:t>
                      </a:r>
                    </a:p>
                  </a:txBody>
                  <a:tcPr marL="121168" marR="121168" marT="121168" marB="121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nSpc>
                          <a:spcPct val="107000"/>
                        </a:lnSpc>
                        <a:spcAft>
                          <a:spcPts val="800"/>
                        </a:spcAft>
                      </a:pPr>
                      <a:r>
                        <a:rPr lang="en-IN" sz="2400" b="0" cap="all" spc="150" dirty="0">
                          <a:solidFill>
                            <a:schemeClr val="lt1"/>
                          </a:solidFill>
                          <a:effectLst/>
                          <a:latin typeface="Arial Black" panose="020B0A04020102020204" pitchFamily="34" charset="0"/>
                          <a:ea typeface="Calibri" panose="020F0502020204030204" pitchFamily="34" charset="0"/>
                          <a:cs typeface="Times New Roman" panose="02020603050405020304" pitchFamily="18" charset="0"/>
                        </a:rPr>
                        <a:t>        Contents</a:t>
                      </a:r>
                    </a:p>
                  </a:txBody>
                  <a:tcPr marL="121168" marR="121168" marT="121168" marB="121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481608149"/>
                  </a:ext>
                </a:extLst>
              </a:tr>
              <a:tr h="370840">
                <a:tc>
                  <a:txBody>
                    <a:bodyPr/>
                    <a:lstStyle/>
                    <a:p>
                      <a:pPr algn="ctr">
                        <a:lnSpc>
                          <a:spcPct val="107000"/>
                        </a:lnSpc>
                        <a:spcAft>
                          <a:spcPts val="800"/>
                        </a:spcAft>
                      </a:pPr>
                      <a:r>
                        <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p>
                  </a:txBody>
                  <a:tcPr marL="121168" marR="121168" marT="121168" marB="121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lnSpc>
                          <a:spcPct val="107000"/>
                        </a:lnSpc>
                        <a:spcAft>
                          <a:spcPts val="800"/>
                        </a:spcAft>
                      </a:pPr>
                      <a:r>
                        <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Title of the project</a:t>
                      </a:r>
                    </a:p>
                  </a:txBody>
                  <a:tcPr marL="121168" marR="121168" marT="121168" marB="121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956920637"/>
                  </a:ext>
                </a:extLst>
              </a:tr>
              <a:tr h="370840">
                <a:tc>
                  <a:txBody>
                    <a:bodyPr/>
                    <a:lstStyle/>
                    <a:p>
                      <a:pPr algn="ctr">
                        <a:lnSpc>
                          <a:spcPct val="107000"/>
                        </a:lnSpc>
                        <a:spcAft>
                          <a:spcPts val="800"/>
                        </a:spcAft>
                      </a:pPr>
                      <a:r>
                        <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p>
                  </a:txBody>
                  <a:tcPr marL="121168" marR="121168" marT="121168" marB="121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lnSpc>
                          <a:spcPct val="107000"/>
                        </a:lnSpc>
                        <a:spcAft>
                          <a:spcPts val="800"/>
                        </a:spcAft>
                      </a:pPr>
                      <a:r>
                        <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Table of contents</a:t>
                      </a:r>
                    </a:p>
                  </a:txBody>
                  <a:tcPr marL="121168" marR="121168" marT="121168" marB="121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075263432"/>
                  </a:ext>
                </a:extLst>
              </a:tr>
              <a:tr h="370840">
                <a:tc>
                  <a:txBody>
                    <a:bodyPr/>
                    <a:lstStyle/>
                    <a:p>
                      <a:pPr algn="ctr">
                        <a:lnSpc>
                          <a:spcPct val="107000"/>
                        </a:lnSpc>
                        <a:spcAft>
                          <a:spcPts val="800"/>
                        </a:spcAft>
                      </a:pPr>
                      <a:r>
                        <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p>
                  </a:txBody>
                  <a:tcPr marL="121168" marR="121168" marT="121168" marB="121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lnSpc>
                          <a:spcPct val="107000"/>
                        </a:lnSpc>
                        <a:spcAft>
                          <a:spcPts val="800"/>
                        </a:spcAft>
                      </a:pPr>
                      <a:r>
                        <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Introduction</a:t>
                      </a:r>
                    </a:p>
                  </a:txBody>
                  <a:tcPr marL="121168" marR="121168" marT="121168" marB="121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857756379"/>
                  </a:ext>
                </a:extLst>
              </a:tr>
              <a:tr h="370840">
                <a:tc>
                  <a:txBody>
                    <a:bodyPr/>
                    <a:lstStyle/>
                    <a:p>
                      <a:pPr algn="ctr">
                        <a:lnSpc>
                          <a:spcPct val="107000"/>
                        </a:lnSpc>
                        <a:spcAft>
                          <a:spcPts val="800"/>
                        </a:spcAft>
                      </a:pPr>
                      <a:r>
                        <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p>
                  </a:txBody>
                  <a:tcPr marL="121168" marR="121168" marT="121168" marB="121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lnSpc>
                          <a:spcPct val="107000"/>
                        </a:lnSpc>
                        <a:spcAft>
                          <a:spcPts val="800"/>
                        </a:spcAft>
                      </a:pPr>
                      <a:r>
                        <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Tool and technique used</a:t>
                      </a:r>
                    </a:p>
                  </a:txBody>
                  <a:tcPr marL="121168" marR="121168" marT="121168" marB="121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4066689943"/>
                  </a:ext>
                </a:extLst>
              </a:tr>
              <a:tr h="370840">
                <a:tc>
                  <a:txBody>
                    <a:bodyPr/>
                    <a:lstStyle/>
                    <a:p>
                      <a:pPr algn="ctr">
                        <a:lnSpc>
                          <a:spcPct val="107000"/>
                        </a:lnSpc>
                        <a:spcAft>
                          <a:spcPts val="800"/>
                        </a:spcAft>
                      </a:pPr>
                      <a:r>
                        <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p>
                  </a:txBody>
                  <a:tcPr marL="121168" marR="121168" marT="121168" marB="121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lnSpc>
                          <a:spcPct val="107000"/>
                        </a:lnSpc>
                        <a:spcAft>
                          <a:spcPts val="800"/>
                        </a:spcAft>
                      </a:pPr>
                      <a:r>
                        <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Comparison between used technique with previous techniques</a:t>
                      </a:r>
                    </a:p>
                  </a:txBody>
                  <a:tcPr marL="121168" marR="121168" marT="121168" marB="121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3019002491"/>
                  </a:ext>
                </a:extLst>
              </a:tr>
              <a:tr h="370840">
                <a:tc>
                  <a:txBody>
                    <a:bodyPr/>
                    <a:lstStyle/>
                    <a:p>
                      <a:pPr algn="ctr">
                        <a:lnSpc>
                          <a:spcPct val="107000"/>
                        </a:lnSpc>
                        <a:spcAft>
                          <a:spcPts val="800"/>
                        </a:spcAft>
                      </a:pPr>
                      <a:r>
                        <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6</a:t>
                      </a:r>
                    </a:p>
                  </a:txBody>
                  <a:tcPr marL="121168" marR="121168" marT="121168" marB="121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lnSpc>
                          <a:spcPct val="107000"/>
                        </a:lnSpc>
                        <a:spcAft>
                          <a:spcPts val="800"/>
                        </a:spcAft>
                      </a:pPr>
                      <a:r>
                        <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Flow chart</a:t>
                      </a:r>
                    </a:p>
                  </a:txBody>
                  <a:tcPr marL="121168" marR="121168" marT="121168" marB="121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129662672"/>
                  </a:ext>
                </a:extLst>
              </a:tr>
              <a:tr h="370840">
                <a:tc>
                  <a:txBody>
                    <a:bodyPr/>
                    <a:lstStyle/>
                    <a:p>
                      <a:pPr algn="ctr">
                        <a:lnSpc>
                          <a:spcPct val="107000"/>
                        </a:lnSpc>
                        <a:spcAft>
                          <a:spcPts val="800"/>
                        </a:spcAft>
                      </a:pPr>
                      <a:r>
                        <a:rPr lang="en-US"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7</a:t>
                      </a:r>
                      <a:endPar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1168" marR="121168" marT="121168" marB="121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lnSpc>
                          <a:spcPct val="107000"/>
                        </a:lnSpc>
                        <a:spcAft>
                          <a:spcPts val="800"/>
                        </a:spcAft>
                      </a:pPr>
                      <a:r>
                        <a:rPr lang="en-US"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Implementation/alpha testing</a:t>
                      </a:r>
                      <a:endPar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1168" marR="121168" marT="121168" marB="121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729268953"/>
                  </a:ext>
                </a:extLst>
              </a:tr>
              <a:tr h="370840">
                <a:tc>
                  <a:txBody>
                    <a:bodyPr/>
                    <a:lstStyle/>
                    <a:p>
                      <a:pPr algn="ctr">
                        <a:lnSpc>
                          <a:spcPct val="107000"/>
                        </a:lnSpc>
                        <a:spcAft>
                          <a:spcPts val="800"/>
                        </a:spcAft>
                      </a:pPr>
                      <a:r>
                        <a:rPr lang="en-US"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8</a:t>
                      </a:r>
                      <a:endPar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1168" marR="121168" marT="121168" marB="121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lnSpc>
                          <a:spcPct val="107000"/>
                        </a:lnSpc>
                        <a:spcAft>
                          <a:spcPts val="800"/>
                        </a:spcAft>
                      </a:pPr>
                      <a:r>
                        <a:rPr lang="en-US"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GitHub commits</a:t>
                      </a:r>
                      <a:endParaRPr lang="en-IN" sz="16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1168" marR="121168" marT="121168" marB="1211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523392454"/>
                  </a:ext>
                </a:extLst>
              </a:tr>
            </a:tbl>
          </a:graphicData>
        </a:graphic>
      </p:graphicFrame>
    </p:spTree>
    <p:extLst>
      <p:ext uri="{BB962C8B-B14F-4D97-AF65-F5344CB8AC3E}">
        <p14:creationId xmlns:p14="http://schemas.microsoft.com/office/powerpoint/2010/main" val="1432105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FD9A4-4487-4C75-B29C-5D5DC9A72A49}"/>
              </a:ext>
            </a:extLst>
          </p:cNvPr>
          <p:cNvSpPr>
            <a:spLocks noGrp="1"/>
          </p:cNvSpPr>
          <p:nvPr>
            <p:ph type="title"/>
          </p:nvPr>
        </p:nvSpPr>
        <p:spPr>
          <a:xfrm>
            <a:off x="1640156" y="501562"/>
            <a:ext cx="8911687" cy="865325"/>
          </a:xfrm>
        </p:spPr>
        <p:txBody>
          <a:bodyPr>
            <a:normAutofit/>
          </a:bodyPr>
          <a:lstStyle/>
          <a:p>
            <a:pPr algn="ctr"/>
            <a:r>
              <a:rPr lang="en-IN" sz="4400" b="1" dirty="0">
                <a:latin typeface="Arial Black" panose="020B0A04020102020204" pitchFamily="34" charset="0"/>
              </a:rPr>
              <a:t>INTRODUCTION</a:t>
            </a:r>
          </a:p>
        </p:txBody>
      </p:sp>
      <p:sp>
        <p:nvSpPr>
          <p:cNvPr id="4" name="TextBox 3">
            <a:extLst>
              <a:ext uri="{FF2B5EF4-FFF2-40B4-BE49-F238E27FC236}">
                <a16:creationId xmlns:a16="http://schemas.microsoft.com/office/drawing/2014/main" id="{CCDA02AA-B695-48B4-9B9D-68573A44DB5C}"/>
              </a:ext>
            </a:extLst>
          </p:cNvPr>
          <p:cNvSpPr txBox="1"/>
          <p:nvPr/>
        </p:nvSpPr>
        <p:spPr>
          <a:xfrm>
            <a:off x="2227082" y="1744206"/>
            <a:ext cx="8839985" cy="4154984"/>
          </a:xfrm>
          <a:prstGeom prst="rect">
            <a:avLst/>
          </a:prstGeom>
          <a:noFill/>
        </p:spPr>
        <p:txBody>
          <a:bodyPr wrap="square">
            <a:spAutoFit/>
          </a:bodyPr>
          <a:lstStyle/>
          <a:p>
            <a:r>
              <a:rPr lang="en-US" dirty="0"/>
              <a:t>                    </a:t>
            </a:r>
            <a:r>
              <a:rPr lang="en-US" sz="2400" dirty="0"/>
              <a:t>To connect to the network, a system must have at least one physical network interface. Each network interface must have its own unique IP address. When you add the second network interface, the host then becomes multihomed. By contrast, when you add a second network interface to a host and enable IP forwarding, that host becomes a router. The IP address closure handles address assignment based upon three inputs: requests for addresses, a policy on address assignment, and architectural information about routing and gateways within the network.</a:t>
            </a:r>
          </a:p>
        </p:txBody>
      </p:sp>
    </p:spTree>
    <p:extLst>
      <p:ext uri="{BB962C8B-B14F-4D97-AF65-F5344CB8AC3E}">
        <p14:creationId xmlns:p14="http://schemas.microsoft.com/office/powerpoint/2010/main" val="1174787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50">
            <a:alpha val="91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50267-98BC-4F6A-A248-F8E1828E74B0}"/>
              </a:ext>
            </a:extLst>
          </p:cNvPr>
          <p:cNvSpPr>
            <a:spLocks noGrp="1"/>
          </p:cNvSpPr>
          <p:nvPr>
            <p:ph type="ctrTitle"/>
          </p:nvPr>
        </p:nvSpPr>
        <p:spPr>
          <a:xfrm>
            <a:off x="2493818" y="203200"/>
            <a:ext cx="7906075" cy="979054"/>
          </a:xfrm>
        </p:spPr>
        <p:txBody>
          <a:bodyPr>
            <a:normAutofit fontScale="90000"/>
          </a:bodyPr>
          <a:lstStyle/>
          <a:p>
            <a:r>
              <a:rPr lang="en-IN" b="1" dirty="0">
                <a:latin typeface="Arial Black" panose="020B0A04020102020204" pitchFamily="34" charset="0"/>
              </a:rPr>
              <a:t>CISCO PACKET TRACER</a:t>
            </a:r>
            <a:endParaRPr lang="en-IN" sz="4800" b="1" dirty="0">
              <a:latin typeface="Arial Black" panose="020B0A04020102020204" pitchFamily="34" charset="0"/>
            </a:endParaRPr>
          </a:p>
        </p:txBody>
      </p:sp>
      <p:sp>
        <p:nvSpPr>
          <p:cNvPr id="6" name="TextBox 5">
            <a:extLst>
              <a:ext uri="{FF2B5EF4-FFF2-40B4-BE49-F238E27FC236}">
                <a16:creationId xmlns:a16="http://schemas.microsoft.com/office/drawing/2014/main" id="{F122DFD9-03FD-4715-8395-4145B8A64CC1}"/>
              </a:ext>
            </a:extLst>
          </p:cNvPr>
          <p:cNvSpPr txBox="1"/>
          <p:nvPr/>
        </p:nvSpPr>
        <p:spPr>
          <a:xfrm>
            <a:off x="2493818" y="2242719"/>
            <a:ext cx="8857673" cy="3108543"/>
          </a:xfrm>
          <a:prstGeom prst="rect">
            <a:avLst/>
          </a:prstGeom>
          <a:noFill/>
        </p:spPr>
        <p:txBody>
          <a:bodyPr wrap="square">
            <a:spAutoFit/>
          </a:bodyPr>
          <a:lstStyle/>
          <a:p>
            <a:r>
              <a:rPr lang="en-US" sz="2800" dirty="0"/>
              <a:t>          For implementing an IP addressing scheme by IPV6 we using the tool named “</a:t>
            </a:r>
            <a:r>
              <a:rPr lang="en-US" sz="2800" b="1" dirty="0"/>
              <a:t>CISCO PACKET TRACER</a:t>
            </a:r>
            <a:r>
              <a:rPr lang="en-US" sz="2800" dirty="0"/>
              <a:t>”. It is a cross-platform visual simulation tool designed by cisco systems that allows users to create network topologies and imitate modern computer networks. This software allows user to simulate the configuration of cisco routers and switches using a simulated command line interface. </a:t>
            </a:r>
          </a:p>
        </p:txBody>
      </p:sp>
    </p:spTree>
    <p:extLst>
      <p:ext uri="{BB962C8B-B14F-4D97-AF65-F5344CB8AC3E}">
        <p14:creationId xmlns:p14="http://schemas.microsoft.com/office/powerpoint/2010/main" val="27290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A0959-546A-4A0D-A8DD-857A54806D8D}"/>
              </a:ext>
            </a:extLst>
          </p:cNvPr>
          <p:cNvSpPr>
            <a:spLocks noGrp="1"/>
          </p:cNvSpPr>
          <p:nvPr>
            <p:ph type="ctrTitle"/>
          </p:nvPr>
        </p:nvSpPr>
        <p:spPr>
          <a:xfrm>
            <a:off x="1915506" y="1902691"/>
            <a:ext cx="3339986" cy="2019684"/>
          </a:xfrm>
        </p:spPr>
        <p:txBody>
          <a:bodyPr>
            <a:normAutofit/>
          </a:bodyPr>
          <a:lstStyle/>
          <a:p>
            <a:r>
              <a:rPr lang="en-US" sz="3600" dirty="0">
                <a:solidFill>
                  <a:srgbClr val="FEFFFF"/>
                </a:solidFill>
              </a:rPr>
              <a:t>Differences Between Ipv4 &amp; Ipv6</a:t>
            </a:r>
            <a:endParaRPr lang="en-IN" sz="3600" dirty="0">
              <a:solidFill>
                <a:srgbClr val="FEFFFF"/>
              </a:solidFill>
            </a:endParaRPr>
          </a:p>
        </p:txBody>
      </p:sp>
      <p:graphicFrame>
        <p:nvGraphicFramePr>
          <p:cNvPr id="4" name="Table 3">
            <a:extLst>
              <a:ext uri="{FF2B5EF4-FFF2-40B4-BE49-F238E27FC236}">
                <a16:creationId xmlns:a16="http://schemas.microsoft.com/office/drawing/2014/main" id="{5B2D59CD-6882-4FE7-BEAE-26A8FAF8128A}"/>
              </a:ext>
            </a:extLst>
          </p:cNvPr>
          <p:cNvGraphicFramePr>
            <a:graphicFrameLocks noGrp="1"/>
          </p:cNvGraphicFramePr>
          <p:nvPr>
            <p:extLst>
              <p:ext uri="{D42A27DB-BD31-4B8C-83A1-F6EECF244321}">
                <p14:modId xmlns:p14="http://schemas.microsoft.com/office/powerpoint/2010/main" val="938377585"/>
              </p:ext>
            </p:extLst>
          </p:nvPr>
        </p:nvGraphicFramePr>
        <p:xfrm>
          <a:off x="5180012" y="167148"/>
          <a:ext cx="6372891" cy="6400803"/>
        </p:xfrm>
        <a:graphic>
          <a:graphicData uri="http://schemas.openxmlformats.org/drawingml/2006/table">
            <a:tbl>
              <a:tblPr firstRow="1" bandRow="1">
                <a:tableStyleId>{9D7B26C5-4107-4FEC-AEDC-1716B250A1EF}</a:tableStyleId>
              </a:tblPr>
              <a:tblGrid>
                <a:gridCol w="2838018">
                  <a:extLst>
                    <a:ext uri="{9D8B030D-6E8A-4147-A177-3AD203B41FA5}">
                      <a16:colId xmlns:a16="http://schemas.microsoft.com/office/drawing/2014/main" val="1272548633"/>
                    </a:ext>
                  </a:extLst>
                </a:gridCol>
                <a:gridCol w="3534873">
                  <a:extLst>
                    <a:ext uri="{9D8B030D-6E8A-4147-A177-3AD203B41FA5}">
                      <a16:colId xmlns:a16="http://schemas.microsoft.com/office/drawing/2014/main" val="193217751"/>
                    </a:ext>
                  </a:extLst>
                </a:gridCol>
              </a:tblGrid>
              <a:tr h="357466">
                <a:tc>
                  <a:txBody>
                    <a:bodyPr/>
                    <a:lstStyle/>
                    <a:p>
                      <a:pPr algn="l" fontAlgn="base">
                        <a:spcBef>
                          <a:spcPts val="0"/>
                        </a:spcBef>
                        <a:spcAft>
                          <a:spcPts val="0"/>
                        </a:spcAft>
                      </a:pPr>
                      <a:r>
                        <a:rPr lang="en-IN" sz="1200" b="1" u="none" strike="noStrike">
                          <a:effectLst/>
                        </a:rPr>
                        <a:t>IPv4</a:t>
                      </a:r>
                      <a:endParaRPr lang="en-IN" sz="1200" b="0" i="0" u="none" strike="noStrike">
                        <a:effectLst/>
                        <a:latin typeface="Arial" panose="020B0604020202020204" pitchFamily="34" charset="0"/>
                      </a:endParaRPr>
                    </a:p>
                  </a:txBody>
                  <a:tcPr marL="32625" marR="32625" marT="32625" marB="32625" anchor="ctr"/>
                </a:tc>
                <a:tc>
                  <a:txBody>
                    <a:bodyPr/>
                    <a:lstStyle/>
                    <a:p>
                      <a:pPr algn="l" fontAlgn="base">
                        <a:spcBef>
                          <a:spcPts val="0"/>
                        </a:spcBef>
                        <a:spcAft>
                          <a:spcPts val="0"/>
                        </a:spcAft>
                      </a:pPr>
                      <a:r>
                        <a:rPr lang="en-IN" sz="1200" b="1" u="none" strike="noStrike">
                          <a:effectLst/>
                        </a:rPr>
                        <a:t>IPv6</a:t>
                      </a:r>
                      <a:endParaRPr lang="en-IN" sz="1200" b="0" i="0" u="none" strike="noStrike">
                        <a:effectLst/>
                        <a:latin typeface="Arial" panose="020B0604020202020204" pitchFamily="34" charset="0"/>
                      </a:endParaRPr>
                    </a:p>
                  </a:txBody>
                  <a:tcPr marL="32625" marR="32625" marT="32625" marB="32625" anchor="ctr"/>
                </a:tc>
                <a:extLst>
                  <a:ext uri="{0D108BD9-81ED-4DB2-BD59-A6C34878D82A}">
                    <a16:rowId xmlns:a16="http://schemas.microsoft.com/office/drawing/2014/main" val="362734617"/>
                  </a:ext>
                </a:extLst>
              </a:tr>
              <a:tr h="376319">
                <a:tc>
                  <a:txBody>
                    <a:bodyPr/>
                    <a:lstStyle/>
                    <a:p>
                      <a:pPr algn="l" fontAlgn="base">
                        <a:spcBef>
                          <a:spcPts val="0"/>
                        </a:spcBef>
                        <a:spcAft>
                          <a:spcPts val="0"/>
                        </a:spcAft>
                      </a:pPr>
                      <a:r>
                        <a:rPr lang="en-IN" sz="1200" b="0" u="none" strike="noStrike">
                          <a:effectLst/>
                        </a:rPr>
                        <a:t>IPv4 has a 32-bit address length</a:t>
                      </a:r>
                      <a:endParaRPr lang="en-IN" sz="1200" b="0" i="0" u="none" strike="noStrike">
                        <a:effectLst/>
                        <a:latin typeface="Arial" panose="020B0604020202020204" pitchFamily="34" charset="0"/>
                      </a:endParaRPr>
                    </a:p>
                  </a:txBody>
                  <a:tcPr marL="32625" marR="32625" marT="45675" marB="45675" anchor="ctr"/>
                </a:tc>
                <a:tc>
                  <a:txBody>
                    <a:bodyPr/>
                    <a:lstStyle/>
                    <a:p>
                      <a:pPr algn="l" fontAlgn="base">
                        <a:spcBef>
                          <a:spcPts val="0"/>
                        </a:spcBef>
                        <a:spcAft>
                          <a:spcPts val="0"/>
                        </a:spcAft>
                      </a:pPr>
                      <a:r>
                        <a:rPr lang="en-IN" sz="1200" b="0" u="none" strike="noStrike">
                          <a:effectLst/>
                        </a:rPr>
                        <a:t>IPv6 has a 128-bit address length</a:t>
                      </a:r>
                      <a:endParaRPr lang="en-IN" sz="1200" b="0" i="0" u="none" strike="noStrike">
                        <a:effectLst/>
                        <a:latin typeface="Arial" panose="020B0604020202020204" pitchFamily="34" charset="0"/>
                      </a:endParaRPr>
                    </a:p>
                  </a:txBody>
                  <a:tcPr marL="32625" marR="32625" marT="45675" marB="45675" anchor="ctr"/>
                </a:tc>
                <a:extLst>
                  <a:ext uri="{0D108BD9-81ED-4DB2-BD59-A6C34878D82A}">
                    <a16:rowId xmlns:a16="http://schemas.microsoft.com/office/drawing/2014/main" val="3117423880"/>
                  </a:ext>
                </a:extLst>
              </a:tr>
              <a:tr h="571495">
                <a:tc>
                  <a:txBody>
                    <a:bodyPr/>
                    <a:lstStyle/>
                    <a:p>
                      <a:pPr algn="l" fontAlgn="base">
                        <a:spcBef>
                          <a:spcPts val="0"/>
                        </a:spcBef>
                        <a:spcAft>
                          <a:spcPts val="0"/>
                        </a:spcAft>
                      </a:pPr>
                      <a:r>
                        <a:rPr lang="en-IN" sz="1200" b="0" u="none" strike="noStrike">
                          <a:effectLst/>
                        </a:rPr>
                        <a:t>It Supports Manual and DHCP address configuration</a:t>
                      </a:r>
                      <a:endParaRPr lang="en-IN" sz="1200" b="0" i="0" u="none" strike="noStrike">
                        <a:effectLst/>
                        <a:latin typeface="Arial" panose="020B0604020202020204" pitchFamily="34" charset="0"/>
                      </a:endParaRPr>
                    </a:p>
                  </a:txBody>
                  <a:tcPr marL="32625" marR="32625" marT="45675" marB="45675" anchor="ctr"/>
                </a:tc>
                <a:tc>
                  <a:txBody>
                    <a:bodyPr/>
                    <a:lstStyle/>
                    <a:p>
                      <a:pPr algn="l" fontAlgn="base">
                        <a:spcBef>
                          <a:spcPts val="0"/>
                        </a:spcBef>
                        <a:spcAft>
                          <a:spcPts val="0"/>
                        </a:spcAft>
                      </a:pPr>
                      <a:r>
                        <a:rPr lang="en-IN" sz="1200" b="0" u="none" strike="noStrike">
                          <a:effectLst/>
                        </a:rPr>
                        <a:t>It supports Auto and renumbering address configuration</a:t>
                      </a:r>
                      <a:endParaRPr lang="en-IN" sz="1200" b="0" i="0" u="none" strike="noStrike">
                        <a:effectLst/>
                        <a:latin typeface="Arial" panose="020B0604020202020204" pitchFamily="34" charset="0"/>
                      </a:endParaRPr>
                    </a:p>
                  </a:txBody>
                  <a:tcPr marL="32625" marR="32625" marT="45675" marB="45675" anchor="ctr"/>
                </a:tc>
                <a:extLst>
                  <a:ext uri="{0D108BD9-81ED-4DB2-BD59-A6C34878D82A}">
                    <a16:rowId xmlns:a16="http://schemas.microsoft.com/office/drawing/2014/main" val="828756487"/>
                  </a:ext>
                </a:extLst>
              </a:tr>
              <a:tr h="571495">
                <a:tc>
                  <a:txBody>
                    <a:bodyPr/>
                    <a:lstStyle/>
                    <a:p>
                      <a:pPr algn="l" fontAlgn="base">
                        <a:spcBef>
                          <a:spcPts val="0"/>
                        </a:spcBef>
                        <a:spcAft>
                          <a:spcPts val="0"/>
                        </a:spcAft>
                      </a:pPr>
                      <a:r>
                        <a:rPr lang="en-IN" sz="1200" b="0" u="none" strike="noStrike">
                          <a:effectLst/>
                        </a:rPr>
                        <a:t>In IPv4 end to end, connection integrity is Unachievable</a:t>
                      </a:r>
                      <a:endParaRPr lang="en-IN" sz="1200" b="0" i="0" u="none" strike="noStrike">
                        <a:effectLst/>
                        <a:latin typeface="Arial" panose="020B0604020202020204" pitchFamily="34" charset="0"/>
                      </a:endParaRPr>
                    </a:p>
                  </a:txBody>
                  <a:tcPr marL="32625" marR="32625" marT="45675" marB="45675" anchor="ctr"/>
                </a:tc>
                <a:tc>
                  <a:txBody>
                    <a:bodyPr/>
                    <a:lstStyle/>
                    <a:p>
                      <a:pPr algn="l" fontAlgn="base">
                        <a:spcBef>
                          <a:spcPts val="0"/>
                        </a:spcBef>
                        <a:spcAft>
                          <a:spcPts val="0"/>
                        </a:spcAft>
                      </a:pPr>
                      <a:r>
                        <a:rPr lang="en-IN" sz="1200" b="0" u="none" strike="noStrike">
                          <a:effectLst/>
                        </a:rPr>
                        <a:t>In IPv6 end to end, connection integrity is Achievable</a:t>
                      </a:r>
                      <a:endParaRPr lang="en-IN" sz="1200" b="0" i="0" u="none" strike="noStrike">
                        <a:effectLst/>
                        <a:latin typeface="Arial" panose="020B0604020202020204" pitchFamily="34" charset="0"/>
                      </a:endParaRPr>
                    </a:p>
                  </a:txBody>
                  <a:tcPr marL="32625" marR="32625" marT="45675" marB="45675" anchor="ctr"/>
                </a:tc>
                <a:extLst>
                  <a:ext uri="{0D108BD9-81ED-4DB2-BD59-A6C34878D82A}">
                    <a16:rowId xmlns:a16="http://schemas.microsoft.com/office/drawing/2014/main" val="321828935"/>
                  </a:ext>
                </a:extLst>
              </a:tr>
              <a:tr h="571495">
                <a:tc>
                  <a:txBody>
                    <a:bodyPr/>
                    <a:lstStyle/>
                    <a:p>
                      <a:pPr algn="l" fontAlgn="base">
                        <a:spcBef>
                          <a:spcPts val="0"/>
                        </a:spcBef>
                        <a:spcAft>
                          <a:spcPts val="0"/>
                        </a:spcAft>
                      </a:pPr>
                      <a:r>
                        <a:rPr lang="en-IN" sz="1200" b="0" u="none" strike="noStrike">
                          <a:effectLst/>
                        </a:rPr>
                        <a:t>It can generate 4.29×10</a:t>
                      </a:r>
                      <a:r>
                        <a:rPr lang="en-IN" sz="1200" b="0" u="none" strike="noStrike" baseline="30000">
                          <a:effectLst/>
                        </a:rPr>
                        <a:t>9</a:t>
                      </a:r>
                      <a:r>
                        <a:rPr lang="en-IN" sz="1200" b="0" u="none" strike="noStrike">
                          <a:effectLst/>
                        </a:rPr>
                        <a:t> address space</a:t>
                      </a:r>
                      <a:endParaRPr lang="en-IN" sz="1200" b="0" i="0" u="none" strike="noStrike">
                        <a:effectLst/>
                        <a:latin typeface="Arial" panose="020B0604020202020204" pitchFamily="34" charset="0"/>
                      </a:endParaRPr>
                    </a:p>
                  </a:txBody>
                  <a:tcPr marL="32625" marR="32625" marT="45675" marB="45675" anchor="ctr"/>
                </a:tc>
                <a:tc>
                  <a:txBody>
                    <a:bodyPr/>
                    <a:lstStyle/>
                    <a:p>
                      <a:pPr algn="l" fontAlgn="base">
                        <a:spcBef>
                          <a:spcPts val="0"/>
                        </a:spcBef>
                        <a:spcAft>
                          <a:spcPts val="0"/>
                        </a:spcAft>
                      </a:pPr>
                      <a:r>
                        <a:rPr lang="en-IN" sz="1200" b="0" u="none" strike="noStrike">
                          <a:effectLst/>
                        </a:rPr>
                        <a:t>Address space of IPv6 is quite large it can produce 3.4×10</a:t>
                      </a:r>
                      <a:r>
                        <a:rPr lang="en-IN" sz="1200" b="0" u="none" strike="noStrike" baseline="30000">
                          <a:effectLst/>
                        </a:rPr>
                        <a:t>38</a:t>
                      </a:r>
                      <a:r>
                        <a:rPr lang="en-IN" sz="1200" b="0" u="none" strike="noStrike">
                          <a:effectLst/>
                        </a:rPr>
                        <a:t> address space</a:t>
                      </a:r>
                      <a:endParaRPr lang="en-IN" sz="1200" b="0" i="0" u="none" strike="noStrike">
                        <a:effectLst/>
                        <a:latin typeface="Arial" panose="020B0604020202020204" pitchFamily="34" charset="0"/>
                      </a:endParaRPr>
                    </a:p>
                  </a:txBody>
                  <a:tcPr marL="32625" marR="32625" marT="45675" marB="45675" anchor="ctr"/>
                </a:tc>
                <a:extLst>
                  <a:ext uri="{0D108BD9-81ED-4DB2-BD59-A6C34878D82A}">
                    <a16:rowId xmlns:a16="http://schemas.microsoft.com/office/drawing/2014/main" val="3984499253"/>
                  </a:ext>
                </a:extLst>
              </a:tr>
              <a:tr h="537596">
                <a:tc>
                  <a:txBody>
                    <a:bodyPr/>
                    <a:lstStyle/>
                    <a:p>
                      <a:pPr algn="l" fontAlgn="base">
                        <a:spcBef>
                          <a:spcPts val="0"/>
                        </a:spcBef>
                        <a:spcAft>
                          <a:spcPts val="0"/>
                        </a:spcAft>
                      </a:pPr>
                      <a:r>
                        <a:rPr lang="en-IN" sz="1200" b="0" u="none" strike="noStrike">
                          <a:effectLst/>
                        </a:rPr>
                        <a:t>The Security feature is dependent on application</a:t>
                      </a:r>
                      <a:endParaRPr lang="en-IN" sz="1200" b="0" i="0" u="none" strike="noStrike">
                        <a:effectLst/>
                        <a:latin typeface="Arial" panose="020B0604020202020204" pitchFamily="34" charset="0"/>
                      </a:endParaRPr>
                    </a:p>
                  </a:txBody>
                  <a:tcPr marL="32625" marR="32625" marT="45675" marB="45675" anchor="ctr"/>
                </a:tc>
                <a:tc>
                  <a:txBody>
                    <a:bodyPr/>
                    <a:lstStyle/>
                    <a:p>
                      <a:pPr algn="l" fontAlgn="base">
                        <a:spcBef>
                          <a:spcPts val="0"/>
                        </a:spcBef>
                        <a:spcAft>
                          <a:spcPts val="0"/>
                        </a:spcAft>
                      </a:pPr>
                      <a:r>
                        <a:rPr lang="en-IN" sz="1200" b="0" u="none" strike="noStrike">
                          <a:effectLst/>
                        </a:rPr>
                        <a:t>IPSEC is an inbuilt security feature in the IPv6 protocol</a:t>
                      </a:r>
                      <a:endParaRPr lang="en-IN" sz="1200" b="0" i="0" u="none" strike="noStrike">
                        <a:effectLst/>
                        <a:latin typeface="Arial" panose="020B0604020202020204" pitchFamily="34" charset="0"/>
                      </a:endParaRPr>
                    </a:p>
                  </a:txBody>
                  <a:tcPr marL="32625" marR="32625" marT="45675" marB="45675" anchor="ctr"/>
                </a:tc>
                <a:extLst>
                  <a:ext uri="{0D108BD9-81ED-4DB2-BD59-A6C34878D82A}">
                    <a16:rowId xmlns:a16="http://schemas.microsoft.com/office/drawing/2014/main" val="11826191"/>
                  </a:ext>
                </a:extLst>
              </a:tr>
              <a:tr h="376319">
                <a:tc>
                  <a:txBody>
                    <a:bodyPr/>
                    <a:lstStyle/>
                    <a:p>
                      <a:pPr algn="l" fontAlgn="base">
                        <a:spcBef>
                          <a:spcPts val="0"/>
                        </a:spcBef>
                        <a:spcAft>
                          <a:spcPts val="0"/>
                        </a:spcAft>
                      </a:pPr>
                      <a:r>
                        <a:rPr lang="en-IN" sz="1200" b="0" u="none" strike="noStrike">
                          <a:effectLst/>
                        </a:rPr>
                        <a:t>Address representation of IPv4 is in decimal</a:t>
                      </a:r>
                      <a:endParaRPr lang="en-IN" sz="1200" b="0" i="0" u="none" strike="noStrike">
                        <a:effectLst/>
                        <a:latin typeface="Arial" panose="020B0604020202020204" pitchFamily="34" charset="0"/>
                      </a:endParaRPr>
                    </a:p>
                  </a:txBody>
                  <a:tcPr marL="32625" marR="32625" marT="45675" marB="45675" anchor="ctr"/>
                </a:tc>
                <a:tc>
                  <a:txBody>
                    <a:bodyPr/>
                    <a:lstStyle/>
                    <a:p>
                      <a:pPr algn="l" fontAlgn="base">
                        <a:spcBef>
                          <a:spcPts val="0"/>
                        </a:spcBef>
                        <a:spcAft>
                          <a:spcPts val="0"/>
                        </a:spcAft>
                      </a:pPr>
                      <a:r>
                        <a:rPr lang="en-IN" sz="1200" b="0" u="none" strike="noStrike">
                          <a:effectLst/>
                        </a:rPr>
                        <a:t>Address Representation of IPv6 is in hexadecimal</a:t>
                      </a:r>
                      <a:endParaRPr lang="en-IN" sz="1200" b="0" i="0" u="none" strike="noStrike">
                        <a:effectLst/>
                        <a:latin typeface="Arial" panose="020B0604020202020204" pitchFamily="34" charset="0"/>
                      </a:endParaRPr>
                    </a:p>
                  </a:txBody>
                  <a:tcPr marL="32625" marR="32625" marT="45675" marB="45675" anchor="ctr"/>
                </a:tc>
                <a:extLst>
                  <a:ext uri="{0D108BD9-81ED-4DB2-BD59-A6C34878D82A}">
                    <a16:rowId xmlns:a16="http://schemas.microsoft.com/office/drawing/2014/main" val="923163005"/>
                  </a:ext>
                </a:extLst>
              </a:tr>
              <a:tr h="571495">
                <a:tc>
                  <a:txBody>
                    <a:bodyPr/>
                    <a:lstStyle/>
                    <a:p>
                      <a:pPr algn="l" fontAlgn="base">
                        <a:spcBef>
                          <a:spcPts val="0"/>
                        </a:spcBef>
                        <a:spcAft>
                          <a:spcPts val="0"/>
                        </a:spcAft>
                      </a:pPr>
                      <a:r>
                        <a:rPr lang="en-IN" sz="1200" b="0" u="none" strike="noStrike">
                          <a:effectLst/>
                        </a:rPr>
                        <a:t>Fragmentation performed by Sender and forwarding routers</a:t>
                      </a:r>
                      <a:endParaRPr lang="en-IN" sz="1200" b="0" i="0" u="none" strike="noStrike">
                        <a:effectLst/>
                        <a:latin typeface="Arial" panose="020B0604020202020204" pitchFamily="34" charset="0"/>
                      </a:endParaRPr>
                    </a:p>
                  </a:txBody>
                  <a:tcPr marL="32625" marR="32625" marT="45675" marB="45675" anchor="ctr"/>
                </a:tc>
                <a:tc>
                  <a:txBody>
                    <a:bodyPr/>
                    <a:lstStyle/>
                    <a:p>
                      <a:pPr algn="l" fontAlgn="base">
                        <a:spcBef>
                          <a:spcPts val="0"/>
                        </a:spcBef>
                        <a:spcAft>
                          <a:spcPts val="0"/>
                        </a:spcAft>
                      </a:pPr>
                      <a:r>
                        <a:rPr lang="en-IN" sz="1200" b="0" u="none" strike="noStrike">
                          <a:effectLst/>
                        </a:rPr>
                        <a:t>In IPv6 fragmentation performed only by the sender</a:t>
                      </a:r>
                      <a:endParaRPr lang="en-IN" sz="1200" b="0" i="0" u="none" strike="noStrike">
                        <a:effectLst/>
                        <a:latin typeface="Arial" panose="020B0604020202020204" pitchFamily="34" charset="0"/>
                      </a:endParaRPr>
                    </a:p>
                  </a:txBody>
                  <a:tcPr marL="32625" marR="32625" marT="45675" marB="45675" anchor="ctr"/>
                </a:tc>
                <a:extLst>
                  <a:ext uri="{0D108BD9-81ED-4DB2-BD59-A6C34878D82A}">
                    <a16:rowId xmlns:a16="http://schemas.microsoft.com/office/drawing/2014/main" val="2106000614"/>
                  </a:ext>
                </a:extLst>
              </a:tr>
              <a:tr h="571495">
                <a:tc>
                  <a:txBody>
                    <a:bodyPr/>
                    <a:lstStyle/>
                    <a:p>
                      <a:pPr algn="l" fontAlgn="base">
                        <a:spcBef>
                          <a:spcPts val="0"/>
                        </a:spcBef>
                        <a:spcAft>
                          <a:spcPts val="0"/>
                        </a:spcAft>
                      </a:pPr>
                      <a:r>
                        <a:rPr lang="en-IN" sz="1200" b="0" u="none" strike="noStrike">
                          <a:effectLst/>
                        </a:rPr>
                        <a:t>In IPv4 Packet flow identification is not available</a:t>
                      </a:r>
                      <a:endParaRPr lang="en-IN" sz="1200" b="0" i="0" u="none" strike="noStrike">
                        <a:effectLst/>
                        <a:latin typeface="Arial" panose="020B0604020202020204" pitchFamily="34" charset="0"/>
                      </a:endParaRPr>
                    </a:p>
                  </a:txBody>
                  <a:tcPr marL="32625" marR="32625" marT="45675" marB="45675" anchor="ctr"/>
                </a:tc>
                <a:tc>
                  <a:txBody>
                    <a:bodyPr/>
                    <a:lstStyle/>
                    <a:p>
                      <a:pPr algn="l" fontAlgn="base">
                        <a:spcBef>
                          <a:spcPts val="0"/>
                        </a:spcBef>
                        <a:spcAft>
                          <a:spcPts val="0"/>
                        </a:spcAft>
                      </a:pPr>
                      <a:r>
                        <a:rPr lang="en-IN" sz="1200" b="0" u="none" strike="noStrike">
                          <a:effectLst/>
                        </a:rPr>
                        <a:t>In IPv6 packet flow identification are Available and uses the flow label field in the header</a:t>
                      </a:r>
                      <a:endParaRPr lang="en-IN" sz="1200" b="0" i="0" u="none" strike="noStrike">
                        <a:effectLst/>
                        <a:latin typeface="Arial" panose="020B0604020202020204" pitchFamily="34" charset="0"/>
                      </a:endParaRPr>
                    </a:p>
                  </a:txBody>
                  <a:tcPr marL="32625" marR="32625" marT="45675" marB="45675" anchor="ctr"/>
                </a:tc>
                <a:extLst>
                  <a:ext uri="{0D108BD9-81ED-4DB2-BD59-A6C34878D82A}">
                    <a16:rowId xmlns:a16="http://schemas.microsoft.com/office/drawing/2014/main" val="4027510671"/>
                  </a:ext>
                </a:extLst>
              </a:tr>
              <a:tr h="376319">
                <a:tc>
                  <a:txBody>
                    <a:bodyPr/>
                    <a:lstStyle/>
                    <a:p>
                      <a:pPr algn="l" fontAlgn="base">
                        <a:spcBef>
                          <a:spcPts val="0"/>
                        </a:spcBef>
                        <a:spcAft>
                          <a:spcPts val="0"/>
                        </a:spcAft>
                      </a:pPr>
                      <a:r>
                        <a:rPr lang="en-IN" sz="1200" b="0" u="none" strike="noStrike">
                          <a:effectLst/>
                        </a:rPr>
                        <a:t>In IPv4 checksum field is available</a:t>
                      </a:r>
                      <a:endParaRPr lang="en-IN" sz="1200" b="0" i="0" u="none" strike="noStrike">
                        <a:effectLst/>
                        <a:latin typeface="Arial" panose="020B0604020202020204" pitchFamily="34" charset="0"/>
                      </a:endParaRPr>
                    </a:p>
                  </a:txBody>
                  <a:tcPr marL="32625" marR="32625" marT="45675" marB="45675" anchor="ctr"/>
                </a:tc>
                <a:tc>
                  <a:txBody>
                    <a:bodyPr/>
                    <a:lstStyle/>
                    <a:p>
                      <a:pPr algn="l" fontAlgn="base">
                        <a:spcBef>
                          <a:spcPts val="0"/>
                        </a:spcBef>
                        <a:spcAft>
                          <a:spcPts val="0"/>
                        </a:spcAft>
                      </a:pPr>
                      <a:r>
                        <a:rPr lang="en-IN" sz="1200" b="0" u="none" strike="noStrike">
                          <a:effectLst/>
                        </a:rPr>
                        <a:t>In IPv6 checksum field is not available</a:t>
                      </a:r>
                      <a:endParaRPr lang="en-IN" sz="1200" b="0" i="0" u="none" strike="noStrike">
                        <a:effectLst/>
                        <a:latin typeface="Arial" panose="020B0604020202020204" pitchFamily="34" charset="0"/>
                      </a:endParaRPr>
                    </a:p>
                  </a:txBody>
                  <a:tcPr marL="32625" marR="32625" marT="45675" marB="45675" anchor="ctr"/>
                </a:tc>
                <a:extLst>
                  <a:ext uri="{0D108BD9-81ED-4DB2-BD59-A6C34878D82A}">
                    <a16:rowId xmlns:a16="http://schemas.microsoft.com/office/drawing/2014/main" val="509883328"/>
                  </a:ext>
                </a:extLst>
              </a:tr>
              <a:tr h="571495">
                <a:tc>
                  <a:txBody>
                    <a:bodyPr/>
                    <a:lstStyle/>
                    <a:p>
                      <a:pPr algn="l" fontAlgn="base">
                        <a:spcBef>
                          <a:spcPts val="0"/>
                        </a:spcBef>
                        <a:spcAft>
                          <a:spcPts val="0"/>
                        </a:spcAft>
                      </a:pPr>
                      <a:r>
                        <a:rPr lang="en-IN" sz="1200" b="0" u="none" strike="noStrike">
                          <a:effectLst/>
                        </a:rPr>
                        <a:t>It has broadcast Message Transmission Scheme</a:t>
                      </a:r>
                      <a:endParaRPr lang="en-IN" sz="1200" b="0" i="0" u="none" strike="noStrike">
                        <a:effectLst/>
                        <a:latin typeface="Arial" panose="020B0604020202020204" pitchFamily="34" charset="0"/>
                      </a:endParaRPr>
                    </a:p>
                  </a:txBody>
                  <a:tcPr marL="32625" marR="32625" marT="45675" marB="45675" anchor="ctr"/>
                </a:tc>
                <a:tc>
                  <a:txBody>
                    <a:bodyPr/>
                    <a:lstStyle/>
                    <a:p>
                      <a:pPr algn="l" fontAlgn="base">
                        <a:spcBef>
                          <a:spcPts val="0"/>
                        </a:spcBef>
                        <a:spcAft>
                          <a:spcPts val="0"/>
                        </a:spcAft>
                      </a:pPr>
                      <a:r>
                        <a:rPr lang="en-IN" sz="1200" b="0" u="none" strike="noStrike">
                          <a:effectLst/>
                        </a:rPr>
                        <a:t>In IPv6 multicast and anycast message transmission scheme is available</a:t>
                      </a:r>
                      <a:endParaRPr lang="en-IN" sz="1200" b="0" i="0" u="none" strike="noStrike">
                        <a:effectLst/>
                        <a:latin typeface="Arial" panose="020B0604020202020204" pitchFamily="34" charset="0"/>
                      </a:endParaRPr>
                    </a:p>
                  </a:txBody>
                  <a:tcPr marL="32625" marR="32625" marT="45675" marB="45675" anchor="ctr"/>
                </a:tc>
                <a:extLst>
                  <a:ext uri="{0D108BD9-81ED-4DB2-BD59-A6C34878D82A}">
                    <a16:rowId xmlns:a16="http://schemas.microsoft.com/office/drawing/2014/main" val="2337693378"/>
                  </a:ext>
                </a:extLst>
              </a:tr>
              <a:tr h="571495">
                <a:tc>
                  <a:txBody>
                    <a:bodyPr/>
                    <a:lstStyle/>
                    <a:p>
                      <a:pPr algn="l" fontAlgn="base">
                        <a:spcBef>
                          <a:spcPts val="0"/>
                        </a:spcBef>
                        <a:spcAft>
                          <a:spcPts val="0"/>
                        </a:spcAft>
                      </a:pPr>
                      <a:r>
                        <a:rPr lang="en-IN" sz="1200" b="0" u="none" strike="noStrike">
                          <a:effectLst/>
                        </a:rPr>
                        <a:t>In IPv4 Encryption and Authentication facility not provided</a:t>
                      </a:r>
                      <a:endParaRPr lang="en-IN" sz="1200" b="0" i="0" u="none" strike="noStrike">
                        <a:effectLst/>
                        <a:latin typeface="Arial" panose="020B0604020202020204" pitchFamily="34" charset="0"/>
                      </a:endParaRPr>
                    </a:p>
                  </a:txBody>
                  <a:tcPr marL="32625" marR="32625" marT="45675" marB="45675" anchor="ctr"/>
                </a:tc>
                <a:tc>
                  <a:txBody>
                    <a:bodyPr/>
                    <a:lstStyle/>
                    <a:p>
                      <a:pPr algn="l" fontAlgn="base">
                        <a:spcBef>
                          <a:spcPts val="0"/>
                        </a:spcBef>
                        <a:spcAft>
                          <a:spcPts val="0"/>
                        </a:spcAft>
                      </a:pPr>
                      <a:r>
                        <a:rPr lang="en-IN" sz="1200" b="0" u="none" strike="noStrike">
                          <a:effectLst/>
                        </a:rPr>
                        <a:t>In IPv6 Encryption and Authentication are provided </a:t>
                      </a:r>
                      <a:br>
                        <a:rPr lang="en-IN" sz="1200" b="0" u="none" strike="noStrike">
                          <a:effectLst/>
                        </a:rPr>
                      </a:br>
                      <a:r>
                        <a:rPr lang="en-IN" sz="1200" b="0" u="none" strike="noStrike">
                          <a:effectLst/>
                        </a:rPr>
                        <a:t> </a:t>
                      </a:r>
                      <a:endParaRPr lang="en-IN" sz="1200" b="0" i="0" u="none" strike="noStrike">
                        <a:effectLst/>
                        <a:latin typeface="Arial" panose="020B0604020202020204" pitchFamily="34" charset="0"/>
                      </a:endParaRPr>
                    </a:p>
                  </a:txBody>
                  <a:tcPr marL="32625" marR="32625" marT="45675" marB="45675" anchor="ctr"/>
                </a:tc>
                <a:extLst>
                  <a:ext uri="{0D108BD9-81ED-4DB2-BD59-A6C34878D82A}">
                    <a16:rowId xmlns:a16="http://schemas.microsoft.com/office/drawing/2014/main" val="3973443799"/>
                  </a:ext>
                </a:extLst>
              </a:tr>
              <a:tr h="376319">
                <a:tc>
                  <a:txBody>
                    <a:bodyPr/>
                    <a:lstStyle/>
                    <a:p>
                      <a:pPr algn="l" fontAlgn="base">
                        <a:spcBef>
                          <a:spcPts val="0"/>
                        </a:spcBef>
                        <a:spcAft>
                          <a:spcPts val="0"/>
                        </a:spcAft>
                      </a:pPr>
                      <a:r>
                        <a:rPr lang="en-IN" sz="1200" b="0" u="none" strike="noStrike">
                          <a:effectLst/>
                        </a:rPr>
                        <a:t>IPv4 has a header of 20-60 bytes.</a:t>
                      </a:r>
                      <a:endParaRPr lang="en-IN" sz="1200" b="0" i="0" u="none" strike="noStrike">
                        <a:effectLst/>
                        <a:latin typeface="Arial" panose="020B0604020202020204" pitchFamily="34" charset="0"/>
                      </a:endParaRPr>
                    </a:p>
                  </a:txBody>
                  <a:tcPr marL="32625" marR="32625" marT="45675" marB="45675" anchor="ctr"/>
                </a:tc>
                <a:tc>
                  <a:txBody>
                    <a:bodyPr/>
                    <a:lstStyle/>
                    <a:p>
                      <a:pPr algn="l" fontAlgn="base">
                        <a:spcBef>
                          <a:spcPts val="0"/>
                        </a:spcBef>
                        <a:spcAft>
                          <a:spcPts val="0"/>
                        </a:spcAft>
                      </a:pPr>
                      <a:r>
                        <a:rPr lang="en-IN" sz="1200" b="0" u="none" strike="noStrike">
                          <a:effectLst/>
                        </a:rPr>
                        <a:t>IPv6 has header of 40 bytes fixed </a:t>
                      </a:r>
                      <a:endParaRPr lang="en-IN" sz="1200" b="0" i="0" u="none" strike="noStrike" dirty="0">
                        <a:effectLst/>
                        <a:latin typeface="Arial" panose="020B0604020202020204" pitchFamily="34" charset="0"/>
                      </a:endParaRPr>
                    </a:p>
                  </a:txBody>
                  <a:tcPr marL="32625" marR="32625" marT="45675" marB="45675" anchor="ctr"/>
                </a:tc>
                <a:extLst>
                  <a:ext uri="{0D108BD9-81ED-4DB2-BD59-A6C34878D82A}">
                    <a16:rowId xmlns:a16="http://schemas.microsoft.com/office/drawing/2014/main" val="943077056"/>
                  </a:ext>
                </a:extLst>
              </a:tr>
            </a:tbl>
          </a:graphicData>
        </a:graphic>
      </p:graphicFrame>
    </p:spTree>
    <p:extLst>
      <p:ext uri="{BB962C8B-B14F-4D97-AF65-F5344CB8AC3E}">
        <p14:creationId xmlns:p14="http://schemas.microsoft.com/office/powerpoint/2010/main" val="468802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835F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712D1-2DAD-4836-9A7F-527649EE1F2D}"/>
              </a:ext>
            </a:extLst>
          </p:cNvPr>
          <p:cNvSpPr>
            <a:spLocks noGrp="1"/>
          </p:cNvSpPr>
          <p:nvPr>
            <p:ph type="title"/>
          </p:nvPr>
        </p:nvSpPr>
        <p:spPr>
          <a:xfrm>
            <a:off x="770467" y="42337"/>
            <a:ext cx="3742266" cy="880529"/>
          </a:xfrm>
        </p:spPr>
        <p:txBody>
          <a:bodyPr/>
          <a:lstStyle/>
          <a:p>
            <a:pPr algn="ctr"/>
            <a:r>
              <a:rPr lang="en-US" dirty="0"/>
              <a:t>FLOW CHART</a:t>
            </a:r>
            <a:endParaRPr lang="en-IN" dirty="0"/>
          </a:p>
        </p:txBody>
      </p:sp>
      <p:sp>
        <p:nvSpPr>
          <p:cNvPr id="3" name="Rectangle 2">
            <a:extLst>
              <a:ext uri="{FF2B5EF4-FFF2-40B4-BE49-F238E27FC236}">
                <a16:creationId xmlns:a16="http://schemas.microsoft.com/office/drawing/2014/main" id="{18140DDF-CB1C-42C6-9D45-CF9910D95102}"/>
              </a:ext>
            </a:extLst>
          </p:cNvPr>
          <p:cNvSpPr/>
          <p:nvPr/>
        </p:nvSpPr>
        <p:spPr>
          <a:xfrm>
            <a:off x="3454400" y="846667"/>
            <a:ext cx="3098800" cy="80433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Determining type of </a:t>
            </a:r>
            <a:r>
              <a:rPr lang="en-US" sz="1800" dirty="0"/>
              <a:t>Network Classes(Class A,B,C).</a:t>
            </a:r>
            <a:endParaRPr lang="en-IN"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D9B83815-CAA0-4CFF-8E0E-C75E0C3E0CED}"/>
              </a:ext>
            </a:extLst>
          </p:cNvPr>
          <p:cNvSpPr/>
          <p:nvPr/>
        </p:nvSpPr>
        <p:spPr>
          <a:xfrm>
            <a:off x="3462867" y="2292352"/>
            <a:ext cx="3090333" cy="10244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Administering Network  Numbers.</a:t>
            </a:r>
          </a:p>
        </p:txBody>
      </p:sp>
      <p:sp>
        <p:nvSpPr>
          <p:cNvPr id="5" name="Rectangle 4">
            <a:extLst>
              <a:ext uri="{FF2B5EF4-FFF2-40B4-BE49-F238E27FC236}">
                <a16:creationId xmlns:a16="http://schemas.microsoft.com/office/drawing/2014/main" id="{B0C884CB-3601-40FA-99BB-54A29D579146}"/>
              </a:ext>
            </a:extLst>
          </p:cNvPr>
          <p:cNvSpPr/>
          <p:nvPr/>
        </p:nvSpPr>
        <p:spPr>
          <a:xfrm>
            <a:off x="3517900" y="3958170"/>
            <a:ext cx="3090333" cy="10244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800" dirty="0"/>
              <a:t>Designing The IP addressing  </a:t>
            </a:r>
          </a:p>
          <a:p>
            <a:r>
              <a:rPr lang="en-US" dirty="0"/>
              <a:t>                 </a:t>
            </a:r>
            <a:r>
              <a:rPr lang="en-US" sz="1800" dirty="0"/>
              <a:t>Scheme.</a:t>
            </a:r>
          </a:p>
        </p:txBody>
      </p:sp>
      <p:sp>
        <p:nvSpPr>
          <p:cNvPr id="6" name="Rectangle 5">
            <a:extLst>
              <a:ext uri="{FF2B5EF4-FFF2-40B4-BE49-F238E27FC236}">
                <a16:creationId xmlns:a16="http://schemas.microsoft.com/office/drawing/2014/main" id="{159873A9-FEFA-4FD0-8CDB-B0F962580679}"/>
              </a:ext>
            </a:extLst>
          </p:cNvPr>
          <p:cNvSpPr/>
          <p:nvPr/>
        </p:nvSpPr>
        <p:spPr>
          <a:xfrm>
            <a:off x="3488267" y="5566833"/>
            <a:ext cx="3149600" cy="889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800" dirty="0"/>
              <a:t>Applying IP Address to Network </a:t>
            </a:r>
          </a:p>
          <a:p>
            <a:r>
              <a:rPr lang="en-US" dirty="0"/>
              <a:t>                </a:t>
            </a:r>
            <a:r>
              <a:rPr lang="en-US" sz="1800" dirty="0"/>
              <a:t>Interfaces.</a:t>
            </a:r>
          </a:p>
        </p:txBody>
      </p:sp>
      <p:sp>
        <p:nvSpPr>
          <p:cNvPr id="7" name="Arrow: Down 6">
            <a:extLst>
              <a:ext uri="{FF2B5EF4-FFF2-40B4-BE49-F238E27FC236}">
                <a16:creationId xmlns:a16="http://schemas.microsoft.com/office/drawing/2014/main" id="{76B844C3-11DD-4725-A0F8-043FA81CE249}"/>
              </a:ext>
            </a:extLst>
          </p:cNvPr>
          <p:cNvSpPr/>
          <p:nvPr/>
        </p:nvSpPr>
        <p:spPr>
          <a:xfrm>
            <a:off x="4614333" y="1761067"/>
            <a:ext cx="347134" cy="5312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Down 7">
            <a:extLst>
              <a:ext uri="{FF2B5EF4-FFF2-40B4-BE49-F238E27FC236}">
                <a16:creationId xmlns:a16="http://schemas.microsoft.com/office/drawing/2014/main" id="{F288558D-3689-4F46-80B1-12EB8045121F}"/>
              </a:ext>
            </a:extLst>
          </p:cNvPr>
          <p:cNvSpPr/>
          <p:nvPr/>
        </p:nvSpPr>
        <p:spPr>
          <a:xfrm>
            <a:off x="4631267" y="3429000"/>
            <a:ext cx="372534" cy="5291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8F258581-F237-4C62-BC7B-528B266FD180}"/>
              </a:ext>
            </a:extLst>
          </p:cNvPr>
          <p:cNvSpPr/>
          <p:nvPr/>
        </p:nvSpPr>
        <p:spPr>
          <a:xfrm>
            <a:off x="4652433" y="5088467"/>
            <a:ext cx="351367" cy="3979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89442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CAC8-D701-4FB0-93A8-42826BB6060E}"/>
              </a:ext>
            </a:extLst>
          </p:cNvPr>
          <p:cNvSpPr>
            <a:spLocks noGrp="1"/>
          </p:cNvSpPr>
          <p:nvPr>
            <p:ph type="title"/>
          </p:nvPr>
        </p:nvSpPr>
        <p:spPr>
          <a:xfrm>
            <a:off x="1925769" y="169785"/>
            <a:ext cx="8340461" cy="465215"/>
          </a:xfrm>
        </p:spPr>
        <p:txBody>
          <a:bodyPr>
            <a:normAutofit fontScale="90000"/>
          </a:bodyPr>
          <a:lstStyle/>
          <a:p>
            <a:pPr algn="ctr"/>
            <a:r>
              <a:rPr lang="en-US" b="1" dirty="0">
                <a:latin typeface="Arial Black" panose="020B0A04020102020204" pitchFamily="34" charset="0"/>
              </a:rPr>
              <a:t>IMPLEMENTATION/ALPHA TESTING</a:t>
            </a:r>
            <a:endParaRPr lang="en-IN" b="1" dirty="0">
              <a:latin typeface="Arial Black" panose="020B0A04020102020204" pitchFamily="34" charset="0"/>
            </a:endParaRPr>
          </a:p>
        </p:txBody>
      </p:sp>
      <p:pic>
        <p:nvPicPr>
          <p:cNvPr id="3" name="Picture 2">
            <a:extLst>
              <a:ext uri="{FF2B5EF4-FFF2-40B4-BE49-F238E27FC236}">
                <a16:creationId xmlns:a16="http://schemas.microsoft.com/office/drawing/2014/main" id="{7C4A417E-A8E6-42D2-A3B8-E2628B547BC3}"/>
              </a:ext>
            </a:extLst>
          </p:cNvPr>
          <p:cNvPicPr>
            <a:picLocks noChangeAspect="1"/>
          </p:cNvPicPr>
          <p:nvPr/>
        </p:nvPicPr>
        <p:blipFill>
          <a:blip r:embed="rId2"/>
          <a:stretch>
            <a:fillRect/>
          </a:stretch>
        </p:blipFill>
        <p:spPr>
          <a:xfrm>
            <a:off x="945836" y="745066"/>
            <a:ext cx="7965151" cy="5610972"/>
          </a:xfrm>
          <a:prstGeom prst="rect">
            <a:avLst/>
          </a:prstGeom>
        </p:spPr>
      </p:pic>
      <p:sp>
        <p:nvSpPr>
          <p:cNvPr id="5" name="TextBox 4">
            <a:extLst>
              <a:ext uri="{FF2B5EF4-FFF2-40B4-BE49-F238E27FC236}">
                <a16:creationId xmlns:a16="http://schemas.microsoft.com/office/drawing/2014/main" id="{8E7E8ABA-237E-473B-96E7-463607668A3B}"/>
              </a:ext>
            </a:extLst>
          </p:cNvPr>
          <p:cNvSpPr txBox="1"/>
          <p:nvPr/>
        </p:nvSpPr>
        <p:spPr>
          <a:xfrm>
            <a:off x="9215967" y="1000726"/>
            <a:ext cx="2544233" cy="5355312"/>
          </a:xfrm>
          <a:prstGeom prst="rect">
            <a:avLst/>
          </a:prstGeom>
          <a:noFill/>
        </p:spPr>
        <p:txBody>
          <a:bodyPr wrap="square">
            <a:spAutoFit/>
          </a:bodyPr>
          <a:lstStyle/>
          <a:p>
            <a:r>
              <a:rPr lang="en-US" dirty="0"/>
              <a:t> </a:t>
            </a:r>
          </a:p>
          <a:p>
            <a:r>
              <a:rPr lang="en-US" dirty="0"/>
              <a:t>             Here there are two networks, the yellow colored part is the first network and blue colored is the second network. In first network(Yellow region) consist of two devices(PC0 &amp; PC1) associated to the switch (S1) which is connected to router(router0),In the same way second network(blue region) consist of two devices(PC2 &amp; PC3) associated to the switch (S2) which is connected to router(router0).</a:t>
            </a:r>
          </a:p>
        </p:txBody>
      </p:sp>
    </p:spTree>
    <p:extLst>
      <p:ext uri="{BB962C8B-B14F-4D97-AF65-F5344CB8AC3E}">
        <p14:creationId xmlns:p14="http://schemas.microsoft.com/office/powerpoint/2010/main" val="1125434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E7CE99-8CC3-4DB3-9535-C327EC2E2C36}"/>
              </a:ext>
            </a:extLst>
          </p:cNvPr>
          <p:cNvPicPr>
            <a:picLocks noChangeAspect="1"/>
          </p:cNvPicPr>
          <p:nvPr/>
        </p:nvPicPr>
        <p:blipFill>
          <a:blip r:embed="rId2"/>
          <a:stretch>
            <a:fillRect/>
          </a:stretch>
        </p:blipFill>
        <p:spPr>
          <a:xfrm>
            <a:off x="187613" y="145191"/>
            <a:ext cx="7375169" cy="3027701"/>
          </a:xfrm>
          <a:prstGeom prst="rect">
            <a:avLst/>
          </a:prstGeom>
        </p:spPr>
      </p:pic>
      <p:pic>
        <p:nvPicPr>
          <p:cNvPr id="4" name="Picture 3">
            <a:extLst>
              <a:ext uri="{FF2B5EF4-FFF2-40B4-BE49-F238E27FC236}">
                <a16:creationId xmlns:a16="http://schemas.microsoft.com/office/drawing/2014/main" id="{F21D2F5C-219E-4943-A9BF-07806E976EB0}"/>
              </a:ext>
            </a:extLst>
          </p:cNvPr>
          <p:cNvPicPr>
            <a:picLocks noChangeAspect="1"/>
          </p:cNvPicPr>
          <p:nvPr/>
        </p:nvPicPr>
        <p:blipFill>
          <a:blip r:embed="rId3"/>
          <a:stretch>
            <a:fillRect/>
          </a:stretch>
        </p:blipFill>
        <p:spPr>
          <a:xfrm>
            <a:off x="830068" y="3298753"/>
            <a:ext cx="7907197" cy="3414056"/>
          </a:xfrm>
          <a:prstGeom prst="rect">
            <a:avLst/>
          </a:prstGeom>
        </p:spPr>
      </p:pic>
      <p:sp>
        <p:nvSpPr>
          <p:cNvPr id="6" name="TextBox 5">
            <a:extLst>
              <a:ext uri="{FF2B5EF4-FFF2-40B4-BE49-F238E27FC236}">
                <a16:creationId xmlns:a16="http://schemas.microsoft.com/office/drawing/2014/main" id="{9D91063F-B613-4373-8580-FA58049DD105}"/>
              </a:ext>
            </a:extLst>
          </p:cNvPr>
          <p:cNvSpPr txBox="1"/>
          <p:nvPr/>
        </p:nvSpPr>
        <p:spPr>
          <a:xfrm>
            <a:off x="9144001" y="1559467"/>
            <a:ext cx="2108199" cy="461665"/>
          </a:xfrm>
          <a:prstGeom prst="rect">
            <a:avLst/>
          </a:prstGeom>
          <a:noFill/>
        </p:spPr>
        <p:txBody>
          <a:bodyPr wrap="square">
            <a:spAutoFit/>
          </a:bodyPr>
          <a:lstStyle/>
          <a:p>
            <a:r>
              <a:rPr lang="en-IN" sz="2400" dirty="0"/>
              <a:t>Local address</a:t>
            </a:r>
          </a:p>
        </p:txBody>
      </p:sp>
      <p:sp>
        <p:nvSpPr>
          <p:cNvPr id="8" name="TextBox 7">
            <a:extLst>
              <a:ext uri="{FF2B5EF4-FFF2-40B4-BE49-F238E27FC236}">
                <a16:creationId xmlns:a16="http://schemas.microsoft.com/office/drawing/2014/main" id="{27442115-B0F1-42DA-9C6D-F2FD9A11F7AA}"/>
              </a:ext>
            </a:extLst>
          </p:cNvPr>
          <p:cNvSpPr txBox="1"/>
          <p:nvPr/>
        </p:nvSpPr>
        <p:spPr>
          <a:xfrm>
            <a:off x="9347199" y="4132070"/>
            <a:ext cx="2379134" cy="1569660"/>
          </a:xfrm>
          <a:prstGeom prst="rect">
            <a:avLst/>
          </a:prstGeom>
          <a:noFill/>
        </p:spPr>
        <p:txBody>
          <a:bodyPr wrap="square">
            <a:spAutoFit/>
          </a:bodyPr>
          <a:lstStyle/>
          <a:p>
            <a:r>
              <a:rPr lang="en-US" sz="2400" dirty="0"/>
              <a:t>Basing upon the physical address the Local address is generated</a:t>
            </a:r>
          </a:p>
        </p:txBody>
      </p:sp>
    </p:spTree>
    <p:extLst>
      <p:ext uri="{BB962C8B-B14F-4D97-AF65-F5344CB8AC3E}">
        <p14:creationId xmlns:p14="http://schemas.microsoft.com/office/powerpoint/2010/main" val="1981433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C9F20C-885E-4017-BC5A-480B3B7D325A}"/>
              </a:ext>
            </a:extLst>
          </p:cNvPr>
          <p:cNvPicPr>
            <a:picLocks noChangeAspect="1"/>
          </p:cNvPicPr>
          <p:nvPr/>
        </p:nvPicPr>
        <p:blipFill>
          <a:blip r:embed="rId2"/>
          <a:stretch>
            <a:fillRect/>
          </a:stretch>
        </p:blipFill>
        <p:spPr>
          <a:xfrm>
            <a:off x="73526" y="9395"/>
            <a:ext cx="6998815" cy="3615241"/>
          </a:xfrm>
          <a:prstGeom prst="rect">
            <a:avLst/>
          </a:prstGeom>
        </p:spPr>
      </p:pic>
      <p:pic>
        <p:nvPicPr>
          <p:cNvPr id="3" name="Picture 2">
            <a:extLst>
              <a:ext uri="{FF2B5EF4-FFF2-40B4-BE49-F238E27FC236}">
                <a16:creationId xmlns:a16="http://schemas.microsoft.com/office/drawing/2014/main" id="{6CEB412A-16EB-44B0-8F82-D1F6514609E6}"/>
              </a:ext>
            </a:extLst>
          </p:cNvPr>
          <p:cNvPicPr>
            <a:picLocks noChangeAspect="1"/>
          </p:cNvPicPr>
          <p:nvPr/>
        </p:nvPicPr>
        <p:blipFill>
          <a:blip r:embed="rId3"/>
          <a:stretch>
            <a:fillRect/>
          </a:stretch>
        </p:blipFill>
        <p:spPr>
          <a:xfrm>
            <a:off x="2105526" y="3721086"/>
            <a:ext cx="6998815" cy="3127519"/>
          </a:xfrm>
          <a:prstGeom prst="rect">
            <a:avLst/>
          </a:prstGeom>
        </p:spPr>
      </p:pic>
      <p:sp>
        <p:nvSpPr>
          <p:cNvPr id="5" name="TextBox 4">
            <a:extLst>
              <a:ext uri="{FF2B5EF4-FFF2-40B4-BE49-F238E27FC236}">
                <a16:creationId xmlns:a16="http://schemas.microsoft.com/office/drawing/2014/main" id="{4B67E52F-F1C2-4287-B513-9A5411445BBE}"/>
              </a:ext>
            </a:extLst>
          </p:cNvPr>
          <p:cNvSpPr txBox="1"/>
          <p:nvPr/>
        </p:nvSpPr>
        <p:spPr>
          <a:xfrm>
            <a:off x="8280401" y="1318371"/>
            <a:ext cx="3403599" cy="1569660"/>
          </a:xfrm>
          <a:prstGeom prst="rect">
            <a:avLst/>
          </a:prstGeom>
          <a:noFill/>
        </p:spPr>
        <p:txBody>
          <a:bodyPr wrap="square">
            <a:spAutoFit/>
          </a:bodyPr>
          <a:lstStyle/>
          <a:p>
            <a:r>
              <a:rPr lang="en-US" sz="2400" dirty="0"/>
              <a:t>Calculating the local address and verifying them with present local address for every PC</a:t>
            </a:r>
          </a:p>
        </p:txBody>
      </p:sp>
    </p:spTree>
    <p:extLst>
      <p:ext uri="{BB962C8B-B14F-4D97-AF65-F5344CB8AC3E}">
        <p14:creationId xmlns:p14="http://schemas.microsoft.com/office/powerpoint/2010/main" val="4134747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99</TotalTime>
  <Words>783</Words>
  <Application>Microsoft Office PowerPoint</Application>
  <PresentationFormat>Widescreen</PresentationFormat>
  <Paragraphs>82</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Black</vt:lpstr>
      <vt:lpstr>Calibri</vt:lpstr>
      <vt:lpstr>Tw Cen MT</vt:lpstr>
      <vt:lpstr>Circuit</vt:lpstr>
      <vt:lpstr>IMPLEMENTING AN IP ADDRESSING SCHEME</vt:lpstr>
      <vt:lpstr>PowerPoint Presentation</vt:lpstr>
      <vt:lpstr>INTRODUCTION</vt:lpstr>
      <vt:lpstr>CISCO PACKET TRACER</vt:lpstr>
      <vt:lpstr>Differences Between Ipv4 &amp; Ipv6</vt:lpstr>
      <vt:lpstr>FLOW CHART</vt:lpstr>
      <vt:lpstr>IMPLEMENTATION/ALPHA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GITHUB COMMITS</vt:lpstr>
      <vt:lpstr>THANK 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AN IP ADDRESSING SCHEME</dc:title>
  <dc:creator>BOPPANA   VEGESH SAI .</dc:creator>
  <cp:lastModifiedBy>karnati vamshi</cp:lastModifiedBy>
  <cp:revision>3</cp:revision>
  <dcterms:created xsi:type="dcterms:W3CDTF">2022-02-25T13:20:40Z</dcterms:created>
  <dcterms:modified xsi:type="dcterms:W3CDTF">2022-02-25T18:51:20Z</dcterms:modified>
</cp:coreProperties>
</file>