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Nunito"/>
      <p:regular r:id="rId38"/>
      <p:bold r:id="rId39"/>
      <p:italic r:id="rId40"/>
      <p:boldItalic r:id="rId41"/>
    </p:embeddedFont>
    <p:embeddedFont>
      <p:font typeface="Maven Pro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hJiWVWMlXAjji9LA9zTe+hwX85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20" Type="http://schemas.openxmlformats.org/officeDocument/2006/relationships/slide" Target="slides/slide16.xml"/><Relationship Id="rId42" Type="http://schemas.openxmlformats.org/officeDocument/2006/relationships/font" Target="fonts/MavenPro-regular.fntdata"/><Relationship Id="rId41" Type="http://schemas.openxmlformats.org/officeDocument/2006/relationships/font" Target="fonts/Nunito-boldItalic.fntdata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font" Target="fonts/MavenPro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39" Type="http://schemas.openxmlformats.org/officeDocument/2006/relationships/font" Target="fonts/Nunito-bold.fntdata"/><Relationship Id="rId16" Type="http://schemas.openxmlformats.org/officeDocument/2006/relationships/slide" Target="slides/slide12.xml"/><Relationship Id="rId38" Type="http://schemas.openxmlformats.org/officeDocument/2006/relationships/font" Target="fonts/Nunit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998afb712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9998afb71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99f4cd3034_3_2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99f4cd3034_3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3d124a8ab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3d124a8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3d124a8ab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3d124a8a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3d124a8ab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3d124a8a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3d124a8ab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3d124a8a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3d124a8ab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3d124a8a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3d124a8ab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3d124a8a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3d124a8ab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3d124a8a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3d124a8ab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3d124a8a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3d124a8ab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3d124a8a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3d124a8ab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3d124a8a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3d124a8ab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3d124a8a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3d124a8ab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3d124a8a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3d124a8ab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3d124a8a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3d124a8ab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3d124a8a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3d124a8ab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3d124a8a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3d124a8ab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3d124a8a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3d124a8ab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3d124a8a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9f4cd3034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99f4cd303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85a91cfba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985a91cfb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3d124a8a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3d124a8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99f4cd3034_3_4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g99f4cd3034_3_4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g99f4cd3034_3_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g99f4cd3034_3_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g99f4cd3034_3_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99f4cd3034_3_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g99f4cd3034_3_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g99f4cd3034_3_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g99f4cd3034_3_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99f4cd3034_3_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g99f4cd3034_3_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g99f4cd3034_3_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g99f4cd3034_3_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g99f4cd3034_3_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99f4cd3034_3_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g99f4cd3034_3_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g99f4cd3034_3_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g99f4cd3034_3_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g99f4cd3034_3_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g99f4cd3034_3_4"/>
          <p:cNvGrpSpPr/>
          <p:nvPr/>
        </p:nvGrpSpPr>
        <p:grpSpPr>
          <a:xfrm>
            <a:off x="6724502" y="0"/>
            <a:ext cx="5085303" cy="5118674"/>
            <a:chOff x="5043503" y="0"/>
            <a:chExt cx="3814072" cy="3839101"/>
          </a:xfrm>
        </p:grpSpPr>
        <p:sp>
          <p:nvSpPr>
            <p:cNvPr id="30" name="Google Shape;30;g99f4cd3034_3_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99f4cd3034_3_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g99f4cd3034_3_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99f4cd3034_3_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g99f4cd3034_3_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g99f4cd3034_3_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g99f4cd3034_3_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g99f4cd3034_3_4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99f4cd3034_3_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g99f4cd3034_3_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g99f4cd3034_3_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99f4cd3034_3_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99f4cd3034_3_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99f4cd3034_3_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99f4cd3034_3_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99f4cd3034_3_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g99f4cd3034_3_4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99f4cd3034_3_4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99f4cd3034_3_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g99f4cd3034_3_13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44" name="Google Shape;144;g99f4cd3034_3_13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99f4cd3034_3_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g99f4cd3034_3_130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7" name="Google Shape;147;g99f4cd3034_3_13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g99f4cd3034_3_136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50" name="Google Shape;150;g99f4cd3034_3_136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51" name="Google Shape;151;g99f4cd3034_3_13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g99f4cd3034_3_13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g99f4cd3034_3_13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g99f4cd3034_3_13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" name="Google Shape;155;g99f4cd3034_3_136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6" name="Google Shape;156;g99f4cd3034_3_13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g99f4cd3034_3_13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g99f4cd3034_3_13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g99f4cd3034_3_136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g99f4cd3034_3_13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g99f4cd3034_3_136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62" name="Google Shape;162;g99f4cd3034_3_13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g99f4cd3034_3_13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g99f4cd3034_3_13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g99f4cd3034_3_13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g99f4cd3034_3_136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7" name="Google Shape;167;g99f4cd3034_3_13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g99f4cd3034_3_13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g99f4cd3034_3_13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" name="Google Shape;170;g99f4cd3034_3_136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71" name="Google Shape;171;g99f4cd3034_3_136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g99f4cd3034_3_136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g99f4cd3034_3_13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g99f4cd3034_3_136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g99f4cd3034_3_136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Google Shape;176;g99f4cd3034_3_136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7" name="Google Shape;177;g99f4cd3034_3_136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g99f4cd3034_3_136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g99f4cd3034_3_136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g99f4cd3034_3_136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" name="Google Shape;181;g99f4cd3034_3_136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82" name="Google Shape;182;g99f4cd3034_3_136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g99f4cd3034_3_13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g99f4cd3034_3_136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" name="Google Shape;185;g99f4cd3034_3_136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6" name="Google Shape;186;g99f4cd3034_3_136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g99f4cd3034_3_136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g99f4cd3034_3_136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g99f4cd3034_3_136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g99f4cd3034_3_136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g99f4cd3034_3_136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92" name="Google Shape;192;g99f4cd3034_3_136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g99f4cd3034_3_13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g99f4cd3034_3_136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g99f4cd3034_3_136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" name="Google Shape;196;g99f4cd3034_3_136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7" name="Google Shape;197;g99f4cd3034_3_136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g99f4cd3034_3_136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g99f4cd3034_3_136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g99f4cd3034_3_136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g99f4cd3034_3_136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02" name="Google Shape;202;g99f4cd3034_3_136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g99f4cd3034_3_13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g99f4cd3034_3_136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5" name="Google Shape;205;g99f4cd3034_3_136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6" name="Google Shape;206;g99f4cd3034_3_136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g99f4cd3034_3_136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g99f4cd3034_3_136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g99f4cd3034_3_136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0;g99f4cd3034_3_136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11" name="Google Shape;211;g99f4cd3034_3_136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g99f4cd3034_3_136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g99f4cd3034_3_13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g99f4cd3034_3_136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" name="Google Shape;215;g99f4cd3034_3_136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6" name="Google Shape;216;g99f4cd3034_3_136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g99f4cd3034_3_136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g99f4cd3034_3_136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g99f4cd3034_3_136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g99f4cd3034_3_136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g99f4cd3034_3_136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22" name="Google Shape;222;g99f4cd3034_3_136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g99f4cd3034_3_13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g99f4cd3034_3_136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g99f4cd3034_3_136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6" name="Google Shape;226;g99f4cd3034_3_136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7" name="Google Shape;227;g99f4cd3034_3_136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g99f4cd3034_3_136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g99f4cd3034_3_136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" name="Google Shape;230;g99f4cd3034_3_136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31" name="Google Shape;231;g99f4cd3034_3_136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g99f4cd3034_3_136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g99f4cd3034_3_13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g99f4cd3034_3_136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5" name="Google Shape;235;g99f4cd3034_3_136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6" name="Google Shape;236;g99f4cd3034_3_136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g99f4cd3034_3_136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g99f4cd3034_3_136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g99f4cd3034_3_136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g99f4cd3034_3_136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1" name="Google Shape;241;g99f4cd3034_3_136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42" name="Google Shape;242;g99f4cd3034_3_136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g99f4cd3034_3_1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g99f4cd3034_3_136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g99f4cd3034_3_136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6" name="Google Shape;246;g99f4cd3034_3_136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7" name="Google Shape;247;g99f4cd3034_3_136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g99f4cd3034_3_136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g99f4cd3034_3_136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0" name="Google Shape;250;g99f4cd3034_3_136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51" name="Google Shape;251;g99f4cd3034_3_136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g99f4cd3034_3_136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g99f4cd3034_3_13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g99f4cd3034_3_136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g99f4cd3034_3_136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g99f4cd3034_3_136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7" name="Google Shape;257;g99f4cd3034_3_136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g99f4cd3034_3_136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g99f4cd3034_3_136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g99f4cd3034_3_136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g99f4cd3034_3_136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62" name="Google Shape;262;g99f4cd3034_3_136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g99f4cd3034_3_13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g99f4cd3034_3_136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g99f4cd3034_3_136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g99f4cd3034_3_136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7" name="Google Shape;267;g99f4cd3034_3_136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g99f4cd3034_3_136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g99f4cd3034_3_136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0" name="Google Shape;270;g99f4cd3034_3_136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71" name="Google Shape;271;g99f4cd3034_3_136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g99f4cd3034_3_136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g99f4cd3034_3_13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g99f4cd3034_3_136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5" name="Google Shape;275;g99f4cd3034_3_136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g99f4cd3034_3_136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7" name="Google Shape;277;g99f4cd3034_3_13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9f4cd3034_3_26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99f4cd3034_3_268"/>
          <p:cNvSpPr/>
          <p:nvPr/>
        </p:nvSpPr>
        <p:spPr>
          <a:xfrm>
            <a:off x="440286" y="614407"/>
            <a:ext cx="11309400" cy="11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99f4cd3034_3_268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g99f4cd3034_3_268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656"/>
              <a:buChar char="●"/>
              <a:defRPr/>
            </a:lvl1pPr>
            <a:lvl2pPr indent="-333756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2pPr>
            <a:lvl3pPr indent="-333756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56"/>
              <a:buChar char="■"/>
              <a:defRPr/>
            </a:lvl3pPr>
            <a:lvl4pPr indent="-333756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56"/>
              <a:buChar char="●"/>
              <a:defRPr/>
            </a:lvl4pPr>
            <a:lvl5pPr indent="-333756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5pPr>
            <a:lvl6pPr indent="-333756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56"/>
              <a:buChar char="■"/>
              <a:defRPr/>
            </a:lvl6pPr>
            <a:lvl7pPr indent="-333756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56"/>
              <a:buChar char="●"/>
              <a:defRPr/>
            </a:lvl7pPr>
            <a:lvl8pPr indent="-333756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8pPr>
            <a:lvl9pPr indent="-333756" lvl="8" marL="411480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656"/>
              <a:buChar char="■"/>
              <a:defRPr/>
            </a:lvl9pPr>
          </a:lstStyle>
          <a:p/>
        </p:txBody>
      </p:sp>
      <p:sp>
        <p:nvSpPr>
          <p:cNvPr id="53" name="Google Shape;53;g99f4cd3034_3_268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99f4cd3034_3_268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g99f4cd3034_3_268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99f4cd3034_3_44"/>
          <p:cNvGrpSpPr/>
          <p:nvPr/>
        </p:nvGrpSpPr>
        <p:grpSpPr>
          <a:xfrm>
            <a:off x="195687" y="4541"/>
            <a:ext cx="1644244" cy="1846001"/>
            <a:chOff x="146769" y="3406"/>
            <a:chExt cx="1233214" cy="1384535"/>
          </a:xfrm>
        </p:grpSpPr>
        <p:grpSp>
          <p:nvGrpSpPr>
            <p:cNvPr id="58" name="Google Shape;58;g99f4cd3034_3_4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g99f4cd3034_3_4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g99f4cd3034_3_4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g99f4cd3034_3_4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g99f4cd3034_3_4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g99f4cd3034_3_4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g99f4cd3034_3_4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g99f4cd3034_3_4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g99f4cd3034_3_4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g99f4cd3034_3_4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g99f4cd3034_3_4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g99f4cd3034_3_4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g99f4cd3034_3_44"/>
          <p:cNvGrpSpPr/>
          <p:nvPr/>
        </p:nvGrpSpPr>
        <p:grpSpPr>
          <a:xfrm>
            <a:off x="9033220" y="3871914"/>
            <a:ext cx="2914790" cy="2985925"/>
            <a:chOff x="6775084" y="2904008"/>
            <a:chExt cx="2186147" cy="2239500"/>
          </a:xfrm>
        </p:grpSpPr>
        <p:grpSp>
          <p:nvGrpSpPr>
            <p:cNvPr id="71" name="Google Shape;71;g99f4cd3034_3_4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g99f4cd3034_3_4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g99f4cd3034_3_4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g99f4cd3034_3_4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g99f4cd3034_3_4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g99f4cd3034_3_4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g99f4cd3034_3_4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g99f4cd3034_3_4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g99f4cd3034_3_4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g99f4cd3034_3_4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g99f4cd3034_3_4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g99f4cd3034_3_4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g99f4cd3034_3_4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g99f4cd3034_3_4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g99f4cd3034_3_4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g99f4cd3034_3_4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g99f4cd3034_3_4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g99f4cd3034_3_4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g99f4cd3034_3_44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g99f4cd3034_3_4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99f4cd3034_3_7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g99f4cd3034_3_7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99f4cd3034_3_7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99f4cd3034_3_79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6" name="Google Shape;96;g99f4cd3034_3_79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7" name="Google Shape;97;g99f4cd3034_3_7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g99f4cd3034_3_8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0" name="Google Shape;100;g99f4cd3034_3_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99f4cd3034_3_8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g99f4cd3034_3_8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3" name="Google Shape;103;g99f4cd3034_3_86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4" name="Google Shape;104;g99f4cd3034_3_86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5" name="Google Shape;105;g99f4cd3034_3_8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g99f4cd3034_3_9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8" name="Google Shape;108;g99f4cd3034_3_9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99f4cd3034_3_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g99f4cd3034_3_94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1" name="Google Shape;111;g99f4cd3034_3_9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99f4cd3034_3_100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14" name="Google Shape;114;g99f4cd3034_3_10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99f4cd3034_3_10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g99f4cd3034_3_100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7" name="Google Shape;117;g99f4cd3034_3_100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8" name="Google Shape;118;g99f4cd3034_3_10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g99f4cd3034_3_107"/>
          <p:cNvGrpSpPr/>
          <p:nvPr/>
        </p:nvGrpSpPr>
        <p:grpSpPr>
          <a:xfrm>
            <a:off x="9155392" y="1675"/>
            <a:ext cx="3023096" cy="3468901"/>
            <a:chOff x="6790514" y="1256"/>
            <a:chExt cx="2267379" cy="2601741"/>
          </a:xfrm>
        </p:grpSpPr>
        <p:grpSp>
          <p:nvGrpSpPr>
            <p:cNvPr id="121" name="Google Shape;121;g99f4cd3034_3_107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22" name="Google Shape;122;g99f4cd3034_3_10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g99f4cd3034_3_10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g99f4cd3034_3_10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" name="Google Shape;125;g99f4cd3034_3_107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26" name="Google Shape;126;g99f4cd3034_3_107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g99f4cd3034_3_10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g99f4cd3034_3_10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Google Shape;129;g99f4cd3034_3_107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30" name="Google Shape;130;g99f4cd3034_3_10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g99f4cd3034_3_10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2" name="Google Shape;132;g99f4cd3034_3_107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g99f4cd3034_3_10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g99f4cd3034_3_122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36" name="Google Shape;136;g99f4cd3034_3_1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99f4cd3034_3_1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g99f4cd3034_3_122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9" name="Google Shape;139;g99f4cd3034_3_122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g99f4cd3034_3_122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41" name="Google Shape;141;g99f4cd3034_3_12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9f4cd3034_3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g99f4cd3034_3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b="0" i="0" sz="1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Nunito"/>
              <a:buChar char="■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99f4cd3034_3_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285" name="Google Shape;285;p1"/>
          <p:cNvSpPr txBox="1"/>
          <p:nvPr>
            <p:ph idx="1" type="subTitle"/>
          </p:nvPr>
        </p:nvSpPr>
        <p:spPr>
          <a:xfrm>
            <a:off x="1098675" y="4795075"/>
            <a:ext cx="59535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DATA CLEANING, DATA ANALYSIS AND VISUALIZATION OF AN OUTLET SALES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solidFill>
                  <a:srgbClr val="000000"/>
                </a:solidFill>
              </a:rPr>
              <a:t>PANDAS PROFILING REPORT: CORRELATIONS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41" name="Google Shape;34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25" y="1868350"/>
            <a:ext cx="11315700" cy="457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998afb712_1_5"/>
          <p:cNvSpPr txBox="1"/>
          <p:nvPr>
            <p:ph type="title"/>
          </p:nvPr>
        </p:nvSpPr>
        <p:spPr>
          <a:xfrm>
            <a:off x="491667" y="702181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PANDAS PROFILING REPORT: MISSING VALUES</a:t>
            </a:r>
            <a:endParaRPr/>
          </a:p>
        </p:txBody>
      </p:sp>
      <p:pic>
        <p:nvPicPr>
          <p:cNvPr id="347" name="Google Shape;347;g9998afb712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75" y="1868275"/>
            <a:ext cx="11281227" cy="477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9f4cd3034_3_275"/>
          <p:cNvSpPr txBox="1"/>
          <p:nvPr>
            <p:ph type="title"/>
          </p:nvPr>
        </p:nvSpPr>
        <p:spPr>
          <a:xfrm>
            <a:off x="581200" y="702151"/>
            <a:ext cx="11029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EDA: Item Weight   vs   Item Outlet Sales: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53" name="Google Shape;353;g99f4cd3034_3_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750" y="1385900"/>
            <a:ext cx="9229726" cy="484344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99f4cd3034_3_275"/>
          <p:cNvSpPr txBox="1"/>
          <p:nvPr/>
        </p:nvSpPr>
        <p:spPr>
          <a:xfrm>
            <a:off x="1428750" y="6229350"/>
            <a:ext cx="10029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n-US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Conclusion: By the above graph we conclude that there is no pattern or correlation between item_outlet_sales and item_weight.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3d124a8ab_0_23"/>
          <p:cNvSpPr txBox="1"/>
          <p:nvPr>
            <p:ph type="title"/>
          </p:nvPr>
        </p:nvSpPr>
        <p:spPr>
          <a:xfrm>
            <a:off x="581200" y="702152"/>
            <a:ext cx="11029500" cy="65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EDA: Item Visibility vs Item Outlet Sales: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60" name="Google Shape;360;g53d124a8ab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38275"/>
            <a:ext cx="11287124" cy="48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g53d124a8ab_0_23"/>
          <p:cNvSpPr txBox="1"/>
          <p:nvPr/>
        </p:nvSpPr>
        <p:spPr>
          <a:xfrm>
            <a:off x="457200" y="6100775"/>
            <a:ext cx="115158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Conclusion: High visible or easily accessible item are more sold out when compared to less visible that means this attribute makes some inference to the target variable.</a:t>
            </a:r>
            <a:endParaRPr b="1" sz="1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3d124a8ab_0_35"/>
          <p:cNvSpPr txBox="1"/>
          <p:nvPr>
            <p:ph type="title"/>
          </p:nvPr>
        </p:nvSpPr>
        <p:spPr>
          <a:xfrm>
            <a:off x="581200" y="702150"/>
            <a:ext cx="11029500" cy="59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EDA: Item MRP vs Item Outlet Sales: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67" name="Google Shape;367;g53d124a8ab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153875"/>
            <a:ext cx="11291901" cy="4761151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53d124a8ab_0_35"/>
          <p:cNvSpPr txBox="1"/>
          <p:nvPr/>
        </p:nvSpPr>
        <p:spPr>
          <a:xfrm>
            <a:off x="428625" y="5957900"/>
            <a:ext cx="113301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n-US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Conclusion: High range of Item_MRP has more sales when compared to low range of Item_MRP so this attribute also makes some inference for the target variable.</a:t>
            </a:r>
            <a:endParaRPr b="1" sz="1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3d124a8ab_0_46"/>
          <p:cNvSpPr txBox="1"/>
          <p:nvPr>
            <p:ph type="title"/>
          </p:nvPr>
        </p:nvSpPr>
        <p:spPr>
          <a:xfrm>
            <a:off x="581200" y="702150"/>
            <a:ext cx="11029500" cy="54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EDA: Outlet Establishment Year vs Outlet Sales: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74" name="Google Shape;374;g53d124a8ab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25" y="1123975"/>
            <a:ext cx="11291900" cy="474820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53d124a8ab_0_46"/>
          <p:cNvSpPr txBox="1"/>
          <p:nvPr/>
        </p:nvSpPr>
        <p:spPr>
          <a:xfrm>
            <a:off x="457200" y="5943600"/>
            <a:ext cx="11315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n-US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Conclusion: There is no much inference with respect to outlet establishment year, hence it is less significant.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3d124a8ab_0_56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EDA: Item Fat content vs Item Outlet Sales: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1" name="Google Shape;381;g53d124a8ab_0_56"/>
          <p:cNvSpPr txBox="1"/>
          <p:nvPr>
            <p:ph idx="1" type="body"/>
          </p:nvPr>
        </p:nvSpPr>
        <p:spPr>
          <a:xfrm>
            <a:off x="438325" y="1845784"/>
            <a:ext cx="11029500" cy="74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3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data, there are four categories of Item_Fat_content, 'LF' and 'low fat' are same and so Regular and reg. So After changing these respective values. The graph is as shown below:</a:t>
            </a:r>
            <a:endParaRPr/>
          </a:p>
        </p:txBody>
      </p:sp>
      <p:pic>
        <p:nvPicPr>
          <p:cNvPr id="382" name="Google Shape;382;g53d124a8ab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900" y="2438475"/>
            <a:ext cx="4371975" cy="31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53d124a8ab_0_56"/>
          <p:cNvSpPr txBox="1"/>
          <p:nvPr/>
        </p:nvSpPr>
        <p:spPr>
          <a:xfrm>
            <a:off x="571500" y="5757875"/>
            <a:ext cx="114444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-US" sz="17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Conclusion: Low Fat Content items have higher item_outlet_sales.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3d124a8ab_0_66"/>
          <p:cNvSpPr txBox="1"/>
          <p:nvPr>
            <p:ph type="title"/>
          </p:nvPr>
        </p:nvSpPr>
        <p:spPr>
          <a:xfrm>
            <a:off x="581200" y="702150"/>
            <a:ext cx="11029500" cy="65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EDA: Item Type vs Item Outlet Sales: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89" name="Google Shape;389;g53d124a8ab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25" y="1357350"/>
            <a:ext cx="11306001" cy="47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53d124a8ab_0_66"/>
          <p:cNvSpPr txBox="1"/>
          <p:nvPr/>
        </p:nvSpPr>
        <p:spPr>
          <a:xfrm>
            <a:off x="457200" y="6100775"/>
            <a:ext cx="112872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n-US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Conclusion: Fruits and Vegetables, Snack Foods constitute the highest of item_outlets_sales.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3d124a8ab_0_76"/>
          <p:cNvSpPr txBox="1"/>
          <p:nvPr>
            <p:ph type="title"/>
          </p:nvPr>
        </p:nvSpPr>
        <p:spPr>
          <a:xfrm>
            <a:off x="581200" y="702150"/>
            <a:ext cx="11029500" cy="597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EDA: Outlet Identifier vs Item Outlet Sales: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96" name="Google Shape;396;g53d124a8ab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50" y="1223850"/>
            <a:ext cx="11291875" cy="48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53d124a8ab_0_76"/>
          <p:cNvSpPr txBox="1"/>
          <p:nvPr/>
        </p:nvSpPr>
        <p:spPr>
          <a:xfrm>
            <a:off x="428625" y="6100775"/>
            <a:ext cx="113586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-US" sz="17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Conclusion: Outlet OUT027 have highest item_outlet_sales.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3d124a8ab_0_85"/>
          <p:cNvSpPr txBox="1"/>
          <p:nvPr>
            <p:ph type="title"/>
          </p:nvPr>
        </p:nvSpPr>
        <p:spPr>
          <a:xfrm>
            <a:off x="581200" y="702153"/>
            <a:ext cx="11029500" cy="55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EDA: Outlet Size vs Item Outlet Sales: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03" name="Google Shape;403;g53d124a8ab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166650"/>
            <a:ext cx="11306175" cy="496270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53d124a8ab_0_85"/>
          <p:cNvSpPr txBox="1"/>
          <p:nvPr/>
        </p:nvSpPr>
        <p:spPr>
          <a:xfrm>
            <a:off x="428625" y="6200775"/>
            <a:ext cx="1135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-US" sz="16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Conclusion: Medium sized stores have high item_outlet_sales.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solidFill>
                  <a:srgbClr val="000000"/>
                </a:solidFill>
              </a:rPr>
              <a:t>WHAT IS EXPLORATORY DATA ANALYSIS?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1" name="Google Shape;291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D3D3D"/>
                </a:solidFill>
              </a:rPr>
              <a:t>Exploratory Data Analysis (EDA) </a:t>
            </a:r>
            <a:endParaRPr sz="2100">
              <a:solidFill>
                <a:srgbClr val="3D3D3D"/>
              </a:solidFill>
            </a:endParaRPr>
          </a:p>
          <a:p>
            <a:pPr indent="-3591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056"/>
              <a:buChar char="●"/>
            </a:pPr>
            <a:r>
              <a:rPr lang="en-US" sz="2100">
                <a:solidFill>
                  <a:srgbClr val="3D3D3D"/>
                </a:solidFill>
              </a:rPr>
              <a:t>Descriptive Statistics</a:t>
            </a:r>
            <a:endParaRPr sz="2100">
              <a:solidFill>
                <a:srgbClr val="3D3D3D"/>
              </a:solidFill>
            </a:endParaRPr>
          </a:p>
          <a:p>
            <a:pPr indent="-3591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056"/>
              <a:buChar char="●"/>
            </a:pPr>
            <a:r>
              <a:rPr lang="en-US" sz="2100">
                <a:solidFill>
                  <a:srgbClr val="3D3D3D"/>
                </a:solidFill>
              </a:rPr>
              <a:t>Graphical</a:t>
            </a:r>
            <a:endParaRPr sz="2100">
              <a:solidFill>
                <a:srgbClr val="3D3D3D"/>
              </a:solidFill>
            </a:endParaRPr>
          </a:p>
          <a:p>
            <a:pPr indent="-3591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056"/>
              <a:buChar char="●"/>
            </a:pPr>
            <a:r>
              <a:rPr lang="en-US" sz="2100">
                <a:solidFill>
                  <a:srgbClr val="3D3D3D"/>
                </a:solidFill>
              </a:rPr>
              <a:t>Data driven</a:t>
            </a:r>
            <a:endParaRPr sz="2100">
              <a:solidFill>
                <a:srgbClr val="3D3D3D"/>
              </a:solidFill>
            </a:endParaRPr>
          </a:p>
          <a:p>
            <a:pPr indent="-200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2100">
              <a:solidFill>
                <a:srgbClr val="3D3D3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3d124a8ab_0_102"/>
          <p:cNvSpPr txBox="1"/>
          <p:nvPr>
            <p:ph type="title"/>
          </p:nvPr>
        </p:nvSpPr>
        <p:spPr>
          <a:xfrm>
            <a:off x="581200" y="702153"/>
            <a:ext cx="11029500" cy="569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EDA: Outlet Location Type vs Item Outlet Sales: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10" name="Google Shape;410;g53d124a8ab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50" y="1271550"/>
            <a:ext cx="11291876" cy="47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53d124a8ab_0_102"/>
          <p:cNvSpPr txBox="1"/>
          <p:nvPr/>
        </p:nvSpPr>
        <p:spPr>
          <a:xfrm>
            <a:off x="442925" y="6129350"/>
            <a:ext cx="113442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n-US" sz="2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Conclusion:Tier 2 cities avg sales are higher than tier 3 and tier 1 cities.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3d124a8ab_0_111"/>
          <p:cNvSpPr txBox="1"/>
          <p:nvPr>
            <p:ph type="title"/>
          </p:nvPr>
        </p:nvSpPr>
        <p:spPr>
          <a:xfrm>
            <a:off x="581200" y="702152"/>
            <a:ext cx="11029500" cy="655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EDA: Outlet Type vs Item Outlet Sales: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17" name="Google Shape;417;g53d124a8ab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282475"/>
            <a:ext cx="11277601" cy="48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g53d124a8ab_0_111"/>
          <p:cNvSpPr txBox="1"/>
          <p:nvPr/>
        </p:nvSpPr>
        <p:spPr>
          <a:xfrm>
            <a:off x="457200" y="6157925"/>
            <a:ext cx="11315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n-US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Conclusion: Super_market_Type3 has the highest average sales out of the others.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3d124a8ab_0_12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Imputing null values of the Item_Weight: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24" name="Google Shape;424;g53d124a8ab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825400"/>
            <a:ext cx="3805250" cy="5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g53d124a8ab_0_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0" y="2328875"/>
            <a:ext cx="398145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g53d124a8ab_0_121"/>
          <p:cNvSpPr txBox="1"/>
          <p:nvPr/>
        </p:nvSpPr>
        <p:spPr>
          <a:xfrm>
            <a:off x="428625" y="5372100"/>
            <a:ext cx="5915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n-US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Reducing the item_identifier: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7" name="Google Shape;427;g53d124a8ab_0_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3025" y="1811100"/>
            <a:ext cx="7638975" cy="50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3d124a8ab_0_133"/>
          <p:cNvSpPr txBox="1"/>
          <p:nvPr>
            <p:ph type="title"/>
          </p:nvPr>
        </p:nvSpPr>
        <p:spPr>
          <a:xfrm>
            <a:off x="581200" y="614375"/>
            <a:ext cx="11029500" cy="118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After </a:t>
            </a:r>
            <a:r>
              <a:rPr lang="en-US">
                <a:solidFill>
                  <a:srgbClr val="000000"/>
                </a:solidFill>
              </a:rPr>
              <a:t>Imputing null values of the Item_Weight: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33" name="Google Shape;433;g53d124a8ab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25" y="1981200"/>
            <a:ext cx="10372725" cy="47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3d124a8ab_0_139"/>
          <p:cNvSpPr txBox="1"/>
          <p:nvPr>
            <p:ph type="title"/>
          </p:nvPr>
        </p:nvSpPr>
        <p:spPr>
          <a:xfrm>
            <a:off x="581200" y="702152"/>
            <a:ext cx="11029500" cy="59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Imputing null values of the Item_Size: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39" name="Google Shape;439;g53d124a8ab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50" y="1366725"/>
            <a:ext cx="5529250" cy="46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53d124a8ab_0_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625" y="1366725"/>
            <a:ext cx="6105974" cy="46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53d124a8ab_0_139"/>
          <p:cNvSpPr txBox="1"/>
          <p:nvPr/>
        </p:nvSpPr>
        <p:spPr>
          <a:xfrm>
            <a:off x="485775" y="6000750"/>
            <a:ext cx="11601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n-US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Finally, Replace the null values according to the above results using python logic.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3d124a8ab_0_151"/>
          <p:cNvSpPr txBox="1"/>
          <p:nvPr>
            <p:ph type="title"/>
          </p:nvPr>
        </p:nvSpPr>
        <p:spPr>
          <a:xfrm>
            <a:off x="581200" y="702150"/>
            <a:ext cx="11029500" cy="569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Model Building</a:t>
            </a:r>
            <a:r>
              <a:rPr lang="en-US">
                <a:solidFill>
                  <a:srgbClr val="000000"/>
                </a:solidFill>
              </a:rPr>
              <a:t>: </a:t>
            </a:r>
            <a:r>
              <a:rPr lang="en-US">
                <a:solidFill>
                  <a:srgbClr val="000000"/>
                </a:solidFill>
              </a:rPr>
              <a:t>Regularization models.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47" name="Google Shape;447;g53d124a8ab_0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271550"/>
            <a:ext cx="5476875" cy="46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g53d124a8ab_0_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7425" y="1271550"/>
            <a:ext cx="5676900" cy="46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53d124a8ab_0_151"/>
          <p:cNvSpPr txBox="1"/>
          <p:nvPr/>
        </p:nvSpPr>
        <p:spPr>
          <a:xfrm>
            <a:off x="685800" y="5872175"/>
            <a:ext cx="11130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n-US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Conclusion: As we can observe here that Item_Outlet_Sales is right skewed so it is better we use logarithm transform but after using the log transformation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3d124a8ab_0_162"/>
          <p:cNvSpPr txBox="1"/>
          <p:nvPr>
            <p:ph type="title"/>
          </p:nvPr>
        </p:nvSpPr>
        <p:spPr>
          <a:xfrm>
            <a:off x="581200" y="702148"/>
            <a:ext cx="11029500" cy="99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Model Building: Regularization models. Contd...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55" name="Google Shape;455;g53d124a8ab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50" y="1871550"/>
            <a:ext cx="6143625" cy="40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g53d124a8ab_0_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75" y="1871550"/>
            <a:ext cx="5429226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3d124a8ab_0_169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Model Building: Regularization models. Contd...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62" name="Google Shape;462;g53d124a8ab_0_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50" y="1639650"/>
            <a:ext cx="5409976" cy="52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g53d124a8ab_0_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6225" y="1639650"/>
            <a:ext cx="6205775" cy="47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3d124a8ab_0_178"/>
          <p:cNvSpPr txBox="1"/>
          <p:nvPr>
            <p:ph type="title"/>
          </p:nvPr>
        </p:nvSpPr>
        <p:spPr>
          <a:xfrm>
            <a:off x="581200" y="702149"/>
            <a:ext cx="11029500" cy="102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Final Report: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9" name="Google Shape;469;g53d124a8ab_0_178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700"/>
              </a:spcBef>
              <a:spcAft>
                <a:spcPts val="0"/>
              </a:spcAft>
              <a:buClr>
                <a:srgbClr val="212121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'Outlet_Establishment_Year','Item_Weight','Item_Visibility' are the insignificant columns to predict the item-outlet sales,as discussed in the EDA above.</a:t>
            </a:r>
            <a:endParaRPr sz="2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Item_outlet_sales was rightly skewed,so taking the logarithmic transformation increased the R-squared value.</a:t>
            </a:r>
            <a:endParaRPr sz="2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Xgboost model gave the least RMSE(1029.4116636903905) value so this model is selected.</a:t>
            </a:r>
            <a:endParaRPr sz="2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Predicted values are log-values and should to get the actual value one should take the inverse.</a:t>
            </a:r>
            <a:endParaRPr sz="2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3d124a8ab_0_186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EXPLORATORY DATA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75" name="Google Shape;475;g53d124a8ab_0_186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000000"/>
                </a:solidFill>
              </a:rPr>
              <a:t>THANK YOU!</a:t>
            </a:r>
            <a:endParaRPr b="1" sz="4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9f4cd3034_4_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WHY EXPLORATORY DATA ANALYSIS?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7" name="Google Shape;297;g99f4cd3034_4_0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Before you begin your analyses, it is imperative that you examine all your variables. Why?</a:t>
            </a:r>
            <a:endParaRPr sz="2300"/>
          </a:p>
          <a:p>
            <a:pPr indent="-3718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56"/>
              <a:buChar char="●"/>
            </a:pPr>
            <a:r>
              <a:rPr lang="en-US" sz="2300"/>
              <a:t>To listen to the data:</a:t>
            </a:r>
            <a:endParaRPr sz="2300"/>
          </a:p>
          <a:p>
            <a:pPr indent="-3718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56"/>
              <a:buChar char="●"/>
            </a:pPr>
            <a:r>
              <a:rPr lang="en-US" sz="2300"/>
              <a:t>To catch mistakes</a:t>
            </a:r>
            <a:endParaRPr sz="2300"/>
          </a:p>
          <a:p>
            <a:pPr indent="-3718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56"/>
              <a:buChar char="●"/>
            </a:pPr>
            <a:r>
              <a:rPr lang="en-US" sz="2300"/>
              <a:t>To see patterns in the data</a:t>
            </a:r>
            <a:endParaRPr sz="2300"/>
          </a:p>
          <a:p>
            <a:pPr indent="-3718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56"/>
              <a:buChar char="●"/>
            </a:pPr>
            <a:r>
              <a:rPr lang="en-US" sz="2300"/>
              <a:t>To find violations of statistical assumptions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…and because if you don’t, you will have trouble later.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solidFill>
                  <a:srgbClr val="000000"/>
                </a:solidFill>
              </a:rPr>
              <a:t>OUTLET SALES DATA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03" name="Google Shape;30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663" y="1868356"/>
            <a:ext cx="10218679" cy="4837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85a91cfba_0_2"/>
          <p:cNvSpPr txBox="1"/>
          <p:nvPr>
            <p:ph type="title"/>
          </p:nvPr>
        </p:nvSpPr>
        <p:spPr>
          <a:xfrm>
            <a:off x="581242" y="657331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DataFrame with all columns and other info: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09" name="Google Shape;309;g985a91cfb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2023456"/>
            <a:ext cx="542925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3d124a8ab_0_7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PANDAS PROFILING STEPS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5" name="Google Shape;315;g53d124a8ab_0_7"/>
          <p:cNvSpPr txBox="1"/>
          <p:nvPr>
            <p:ph idx="1" type="body"/>
          </p:nvPr>
        </p:nvSpPr>
        <p:spPr>
          <a:xfrm>
            <a:off x="581200" y="1994776"/>
            <a:ext cx="11029500" cy="126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Profiling refers to the activity of creating small but informative summary of a dataset.</a:t>
            </a:r>
            <a:endParaRPr b="1"/>
          </a:p>
          <a:p>
            <a: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●"/>
            </a:pPr>
            <a:r>
              <a:rPr b="1" lang="en-US"/>
              <a:t>Managing the input.</a:t>
            </a:r>
            <a:endParaRPr b="1"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b="1" lang="en-US"/>
              <a:t>Performing the Computation.</a:t>
            </a:r>
            <a:endParaRPr b="1"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b="1" lang="en-US"/>
              <a:t>Managing the Output.</a:t>
            </a:r>
            <a:endParaRPr b="1"/>
          </a:p>
        </p:txBody>
      </p:sp>
      <p:pic>
        <p:nvPicPr>
          <p:cNvPr id="316" name="Google Shape;316;g53d124a8a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3409875"/>
            <a:ext cx="6662750" cy="17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53d124a8ab_0_7"/>
          <p:cNvSpPr txBox="1"/>
          <p:nvPr/>
        </p:nvSpPr>
        <p:spPr>
          <a:xfrm>
            <a:off x="771525" y="5544150"/>
            <a:ext cx="111300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Nunito"/>
                <a:ea typeface="Nunito"/>
                <a:cs typeface="Nunito"/>
                <a:sym typeface="Nunito"/>
              </a:rPr>
              <a:t>Note: </a:t>
            </a:r>
            <a:r>
              <a:rPr lang="en-US" sz="1700">
                <a:latin typeface="Nunito"/>
                <a:ea typeface="Nunito"/>
                <a:cs typeface="Nunito"/>
                <a:sym typeface="Nunito"/>
              </a:rPr>
              <a:t>Pandas allow to read into memory different dataset types like Excel, Feather, CSV, Parquet, Databases and More...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"/>
          <p:cNvSpPr txBox="1"/>
          <p:nvPr>
            <p:ph type="title"/>
          </p:nvPr>
        </p:nvSpPr>
        <p:spPr>
          <a:xfrm>
            <a:off x="495467" y="70140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solidFill>
                  <a:srgbClr val="000000"/>
                </a:solidFill>
              </a:rPr>
              <a:t>PANDAS PROFILING REPORT: OVERVIEW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3" name="Google Shape;32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2138949"/>
            <a:ext cx="11353800" cy="39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solidFill>
                  <a:srgbClr val="000000"/>
                </a:solidFill>
              </a:rPr>
              <a:t>PANDAS PROFILING REPORT: WARNINGS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9" name="Google Shape;32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2054075"/>
            <a:ext cx="11344276" cy="42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8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solidFill>
                  <a:srgbClr val="000000"/>
                </a:solidFill>
              </a:rPr>
              <a:t>PANDAS PROFILING REPORT: INTERACTIONS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5" name="Google Shape;33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1868250"/>
            <a:ext cx="11329999" cy="474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2020-09-18T23:42:43Z</dcterms:created>
  <dc:creator>Claudia D</dc:creator>
</cp:coreProperties>
</file>