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12192000"/>
  <p:notesSz cx="6858000" cy="9144000"/>
  <p:embeddedFontLst>
    <p:embeddedFont>
      <p:font typeface="Nuni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hd8qk3S3Y2nFmabcMXA2dbLF0H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86DCC4-D899-4E74-A3E6-5B32F3DA9D5E}">
  <a:tblStyle styleId="{ED86DCC4-D899-4E74-A3E6-5B32F3DA9D5E}" styleName="Table_0">
    <a:wholeTbl>
      <a:tcTxStyle b="off" i="off">
        <a:font>
          <a:latin typeface="Neue Haas Grotesk Text Pro"/>
          <a:ea typeface="Neue Haas Grotesk Text Pro"/>
          <a:cs typeface="Neue Haas Grotesk Tex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CF1ED"/>
          </a:solidFill>
        </a:fill>
      </a:tcStyle>
    </a:wholeTbl>
    <a:band1H>
      <a:tcTxStyle/>
      <a:tcStyle>
        <a:fill>
          <a:solidFill>
            <a:srgbClr val="D8E2DA"/>
          </a:solidFill>
        </a:fill>
      </a:tcStyle>
    </a:band1H>
    <a:band2H>
      <a:tcTxStyle/>
    </a:band2H>
    <a:band1V>
      <a:tcTxStyle/>
      <a:tcStyle>
        <a:fill>
          <a:solidFill>
            <a:srgbClr val="D8E2DA"/>
          </a:solidFill>
        </a:fill>
      </a:tcStyle>
    </a:band1V>
    <a:band2V>
      <a:tcTxStyle/>
    </a:band2V>
    <a:la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bold.fntdata"/><Relationship Id="rId12" Type="http://schemas.openxmlformats.org/officeDocument/2006/relationships/slide" Target="slides/slide6.xml"/><Relationship Id="rId34" Type="http://schemas.openxmlformats.org/officeDocument/2006/relationships/font" Target="fonts/Nunito-regular.fntdata"/><Relationship Id="rId15" Type="http://schemas.openxmlformats.org/officeDocument/2006/relationships/slide" Target="slides/slide9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d32cc0e2f_2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d32cc0e2f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d32cc0e2f_2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d32cc0e2f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d32cc0e2f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ad32cc0e2f_2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d32cc0e2f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ad32cc0e2f_2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d32cc0e2f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ad32cc0e2f_2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d32cc0e2f_2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d32cc0e2f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d32cc0e2f_2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ad32cc0e2f_2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d32cc0e2f_2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d32cc0e2f_2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d32cc0e2f_2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d32cc0e2f_2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d32cc0e2f_2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d32cc0e2f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d32cc0e2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d32cc0e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d32cc0e2f_2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d32cc0e2f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" name="Google Shape;17;p24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4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F8F6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2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C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2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2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32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32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C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5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5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0" name="Google Shape;40;p23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3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DC9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C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6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6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C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7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7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C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8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8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28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28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C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9BBC7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9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9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C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1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1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p31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youtube.com/watch?v=MnaSmDZXss4&amp;feature=youtu.b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Vamshi399/cs691_project_management_tool/" TargetMode="External"/><Relationship Id="rId4" Type="http://schemas.openxmlformats.org/officeDocument/2006/relationships/hyperlink" Target="https://github.com/saijeevan54/django" TargetMode="External"/><Relationship Id="rId5" Type="http://schemas.openxmlformats.org/officeDocument/2006/relationships/hyperlink" Target="https://github.com/saijeevan54/django" TargetMode="External"/><Relationship Id="rId6" Type="http://schemas.openxmlformats.org/officeDocument/2006/relationships/hyperlink" Target="https://github.com/Vamshi399/cs691_project_management_tool/wiki" TargetMode="External"/><Relationship Id="rId7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3">
            <a:alphaModFix/>
          </a:blip>
          <a:srcRect b="-1" l="16576" r="-1" t="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/>
          <p:nvPr>
            <p:ph type="ctrTitle"/>
          </p:nvPr>
        </p:nvSpPr>
        <p:spPr>
          <a:xfrm>
            <a:off x="477980" y="643971"/>
            <a:ext cx="8668512" cy="34337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IN"/>
              <a:t>PROJECT MANAGEMENT TOOL</a:t>
            </a:r>
            <a:endParaRPr sz="4800"/>
          </a:p>
        </p:txBody>
      </p:sp>
      <p:sp>
        <p:nvSpPr>
          <p:cNvPr id="121" name="Google Shape;121;p1"/>
          <p:cNvSpPr txBox="1"/>
          <p:nvPr>
            <p:ph idx="1" type="subTitle"/>
          </p:nvPr>
        </p:nvSpPr>
        <p:spPr>
          <a:xfrm>
            <a:off x="477980" y="4872922"/>
            <a:ext cx="4023359" cy="120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r>
              <a:rPr lang="en-IN" sz="2590"/>
              <a:t>COLLABORATION TOOLS FOR PEOPLE TO WORK VIRTUALLY</a:t>
            </a:r>
            <a:endParaRPr sz="1850"/>
          </a:p>
        </p:txBody>
      </p:sp>
      <p:sp>
        <p:nvSpPr>
          <p:cNvPr id="122" name="Google Shape;122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d32cc0e2f_2_128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User Stories and Acceptance Criteria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ad32cc0e2f_2_128"/>
          <p:cNvSpPr txBox="1"/>
          <p:nvPr>
            <p:ph idx="1" type="body"/>
          </p:nvPr>
        </p:nvSpPr>
        <p:spPr>
          <a:xfrm>
            <a:off x="527550" y="1480500"/>
            <a:ext cx="11197500" cy="500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rgbClr val="424242"/>
                </a:solidFill>
                <a:highlight>
                  <a:schemeClr val="accent1"/>
                </a:highlight>
                <a:latin typeface="Nunito"/>
                <a:ea typeface="Nunito"/>
                <a:cs typeface="Nunito"/>
                <a:sym typeface="Nunito"/>
              </a:rPr>
              <a:t>User story 3 : Tasks</a:t>
            </a:r>
            <a:endParaRPr b="1" sz="1700">
              <a:solidFill>
                <a:srgbClr val="424242"/>
              </a:solidFill>
              <a:highlight>
                <a:schemeClr val="accen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 a manager: I should be able to create or delete or update tasks and assign them to team members.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 a team member: I should be able to see the tasks that are assigned to me and update it if complete.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 a client : I should be able to see all the tasks are that present along with status.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1700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Acceptance Criteria:</a:t>
            </a:r>
            <a:r>
              <a:rPr b="1"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1.</a:t>
            </a:r>
            <a:r>
              <a:rPr lang="en-IN" sz="1700">
                <a:latin typeface="Nunito"/>
                <a:ea typeface="Nunito"/>
                <a:cs typeface="Nunito"/>
                <a:sym typeface="Nunito"/>
              </a:rPr>
              <a:t>The users should have a complete access to their accounts so that they can check their own tasks and update them when completed. The task will have a “completed” button to confirm the completion.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latin typeface="Nunito"/>
                <a:ea typeface="Nunito"/>
                <a:cs typeface="Nunito"/>
                <a:sym typeface="Nunito"/>
              </a:rPr>
              <a:t>2.The manager should have a separate function under project where (s)he can add  task to the members based on the project.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rgbClr val="424242"/>
                </a:solidFill>
                <a:highlight>
                  <a:schemeClr val="accent1"/>
                </a:highlight>
                <a:latin typeface="Nunito"/>
                <a:ea typeface="Nunito"/>
                <a:cs typeface="Nunito"/>
                <a:sym typeface="Nunito"/>
              </a:rPr>
              <a:t>User story 4 : Chat function </a:t>
            </a:r>
            <a:endParaRPr b="1" sz="1700">
              <a:solidFill>
                <a:srgbClr val="424242"/>
              </a:solidFill>
              <a:highlight>
                <a:schemeClr val="accen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 a manager: I should be able to chat with all the members of team along and also with the client.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 a team member : I should be able to chat with all the members of the team along with the manager and client.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 a client :  I should be able to chat with all the members of the team along with the manager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1700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Acceptance Criteria:</a:t>
            </a: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-I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ll the </a:t>
            </a:r>
            <a:r>
              <a:rPr lang="en-IN" sz="1700">
                <a:latin typeface="Nunito"/>
                <a:ea typeface="Nunito"/>
                <a:cs typeface="Nunito"/>
                <a:sym typeface="Nunito"/>
              </a:rPr>
              <a:t>users should have access to the chat box so that they can comment, discuss or give suggestion etc over chat to the team. This chat function works whenever a user send a particular message to other, it should reflect in the others chatroom.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d32cc0e2f_2_133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User Stories and Acceptance Criteria</a:t>
            </a:r>
            <a:endParaRPr/>
          </a:p>
        </p:txBody>
      </p:sp>
      <p:sp>
        <p:nvSpPr>
          <p:cNvPr id="205" name="Google Shape;205;gad32cc0e2f_2_133"/>
          <p:cNvSpPr txBox="1"/>
          <p:nvPr>
            <p:ph idx="1" type="body"/>
          </p:nvPr>
        </p:nvSpPr>
        <p:spPr>
          <a:xfrm>
            <a:off x="595600" y="2144200"/>
            <a:ext cx="11129400" cy="462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rgbClr val="424242"/>
                </a:solidFill>
                <a:highlight>
                  <a:schemeClr val="accent1"/>
                </a:highlight>
                <a:latin typeface="Nunito"/>
                <a:ea typeface="Nunito"/>
                <a:cs typeface="Nunito"/>
                <a:sym typeface="Nunito"/>
              </a:rPr>
              <a:t>User story 5 : Update/Delete Timelines</a:t>
            </a:r>
            <a:endParaRPr b="1" sz="1700">
              <a:highlight>
                <a:schemeClr val="accen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 a manager: I should be able to add timelines to the project as team members.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1700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Acceptance Criteria:</a:t>
            </a: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Manager should be able to add timelines to the  task.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rgbClr val="434343"/>
                </a:solidFill>
                <a:highlight>
                  <a:schemeClr val="accent1"/>
                </a:highlight>
                <a:latin typeface="Nunito"/>
                <a:ea typeface="Nunito"/>
                <a:cs typeface="Nunito"/>
                <a:sym typeface="Nunito"/>
              </a:rPr>
              <a:t>User story 6 :  Update/View Repository</a:t>
            </a:r>
            <a:endParaRPr b="1" sz="1700">
              <a:solidFill>
                <a:srgbClr val="434343"/>
              </a:solidFill>
              <a:highlight>
                <a:schemeClr val="accen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As a manager: I should be able to see the documents that are present  and also be able to upload new documents.</a:t>
            </a:r>
            <a:endParaRPr sz="17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As a Team Member: I should be able to see the documents that are present  and also be able to upload new documents.</a:t>
            </a:r>
            <a:endParaRPr sz="17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1700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Acceptance Criteria:</a:t>
            </a:r>
            <a:r>
              <a:rPr lang="en-IN" sz="1700">
                <a:latin typeface="Nunito"/>
                <a:ea typeface="Nunito"/>
                <a:cs typeface="Nunito"/>
                <a:sym typeface="Nunito"/>
              </a:rPr>
              <a:t>The developer should create a repository to store all the required data. The Manager and Team Member can edit or update the repository.</a:t>
            </a:r>
            <a:endParaRPr sz="17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d32cc0e2f_2_138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ER DIAGRAM</a:t>
            </a:r>
            <a:endParaRPr/>
          </a:p>
        </p:txBody>
      </p:sp>
      <p:pic>
        <p:nvPicPr>
          <p:cNvPr id="211" name="Google Shape;211;gad32cc0e2f_2_1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0209" y="2478088"/>
            <a:ext cx="4019400" cy="36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d32cc0e2f_2_143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PROJECT FLOW DIAGRAM </a:t>
            </a:r>
            <a:endParaRPr/>
          </a:p>
        </p:txBody>
      </p:sp>
      <p:sp>
        <p:nvSpPr>
          <p:cNvPr id="217" name="Google Shape;217;gad32cc0e2f_2_143"/>
          <p:cNvSpPr txBox="1"/>
          <p:nvPr>
            <p:ph idx="1" type="body"/>
          </p:nvPr>
        </p:nvSpPr>
        <p:spPr>
          <a:xfrm>
            <a:off x="1011936" y="2253424"/>
            <a:ext cx="101682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FOR MANAGERS: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8" name="Google Shape;218;gad32cc0e2f_2_143"/>
          <p:cNvSpPr/>
          <p:nvPr/>
        </p:nvSpPr>
        <p:spPr>
          <a:xfrm>
            <a:off x="3051049" y="2985516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/>
          </a:p>
        </p:txBody>
      </p:sp>
      <p:sp>
        <p:nvSpPr>
          <p:cNvPr id="219" name="Google Shape;219;gad32cc0e2f_2_143"/>
          <p:cNvSpPr/>
          <p:nvPr/>
        </p:nvSpPr>
        <p:spPr>
          <a:xfrm>
            <a:off x="4666679" y="2985516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</p:txBody>
      </p:sp>
      <p:sp>
        <p:nvSpPr>
          <p:cNvPr id="220" name="Google Shape;220;gad32cc0e2f_2_143"/>
          <p:cNvSpPr/>
          <p:nvPr/>
        </p:nvSpPr>
        <p:spPr>
          <a:xfrm>
            <a:off x="6282309" y="2985516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/>
          </a:p>
        </p:txBody>
      </p:sp>
      <p:sp>
        <p:nvSpPr>
          <p:cNvPr id="221" name="Google Shape;221;gad32cc0e2f_2_143"/>
          <p:cNvSpPr/>
          <p:nvPr/>
        </p:nvSpPr>
        <p:spPr>
          <a:xfrm>
            <a:off x="7770683" y="2985516"/>
            <a:ext cx="14817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to Dashboard</a:t>
            </a:r>
            <a:endParaRPr/>
          </a:p>
        </p:txBody>
      </p:sp>
      <p:sp>
        <p:nvSpPr>
          <p:cNvPr id="222" name="Google Shape;222;gad32cc0e2f_2_143"/>
          <p:cNvSpPr/>
          <p:nvPr/>
        </p:nvSpPr>
        <p:spPr>
          <a:xfrm>
            <a:off x="7890080" y="4325112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Perform</a:t>
            </a:r>
            <a:endParaRPr/>
          </a:p>
        </p:txBody>
      </p:sp>
      <p:sp>
        <p:nvSpPr>
          <p:cNvPr id="223" name="Google Shape;223;gad32cc0e2f_2_143"/>
          <p:cNvSpPr/>
          <p:nvPr/>
        </p:nvSpPr>
        <p:spPr>
          <a:xfrm>
            <a:off x="3171158" y="5681663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Projects</a:t>
            </a:r>
            <a:endParaRPr/>
          </a:p>
        </p:txBody>
      </p:sp>
      <p:sp>
        <p:nvSpPr>
          <p:cNvPr id="224" name="Google Shape;224;gad32cc0e2f_2_143"/>
          <p:cNvSpPr/>
          <p:nvPr/>
        </p:nvSpPr>
        <p:spPr>
          <a:xfrm>
            <a:off x="4652961" y="5681663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Tasks</a:t>
            </a:r>
            <a:endParaRPr/>
          </a:p>
        </p:txBody>
      </p:sp>
      <p:sp>
        <p:nvSpPr>
          <p:cNvPr id="225" name="Google Shape;225;gad32cc0e2f_2_143"/>
          <p:cNvSpPr/>
          <p:nvPr/>
        </p:nvSpPr>
        <p:spPr>
          <a:xfrm>
            <a:off x="6248402" y="5681663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Chat with Team Members</a:t>
            </a:r>
            <a:endParaRPr/>
          </a:p>
        </p:txBody>
      </p:sp>
      <p:sp>
        <p:nvSpPr>
          <p:cNvPr id="226" name="Google Shape;226;gad32cc0e2f_2_143"/>
          <p:cNvSpPr/>
          <p:nvPr/>
        </p:nvSpPr>
        <p:spPr>
          <a:xfrm>
            <a:off x="7770683" y="5681663"/>
            <a:ext cx="14817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and view Repository</a:t>
            </a:r>
            <a:endParaRPr/>
          </a:p>
        </p:txBody>
      </p:sp>
      <p:sp>
        <p:nvSpPr>
          <p:cNvPr id="227" name="Google Shape;227;gad32cc0e2f_2_143"/>
          <p:cNvSpPr/>
          <p:nvPr/>
        </p:nvSpPr>
        <p:spPr>
          <a:xfrm>
            <a:off x="9647155" y="5681663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Profile</a:t>
            </a:r>
            <a:endParaRPr/>
          </a:p>
        </p:txBody>
      </p:sp>
      <p:cxnSp>
        <p:nvCxnSpPr>
          <p:cNvPr id="228" name="Google Shape;228;gad32cc0e2f_2_143"/>
          <p:cNvCxnSpPr>
            <a:stCxn id="218" idx="3"/>
            <a:endCxn id="219" idx="1"/>
          </p:cNvCxnSpPr>
          <p:nvPr/>
        </p:nvCxnSpPr>
        <p:spPr>
          <a:xfrm>
            <a:off x="4293949" y="3442716"/>
            <a:ext cx="372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9" name="Google Shape;229;gad32cc0e2f_2_143"/>
          <p:cNvCxnSpPr>
            <a:stCxn id="219" idx="3"/>
            <a:endCxn id="220" idx="1"/>
          </p:cNvCxnSpPr>
          <p:nvPr/>
        </p:nvCxnSpPr>
        <p:spPr>
          <a:xfrm>
            <a:off x="5909579" y="3442716"/>
            <a:ext cx="372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" name="Google Shape;230;gad32cc0e2f_2_143"/>
          <p:cNvCxnSpPr>
            <a:stCxn id="220" idx="3"/>
            <a:endCxn id="221" idx="1"/>
          </p:cNvCxnSpPr>
          <p:nvPr/>
        </p:nvCxnSpPr>
        <p:spPr>
          <a:xfrm>
            <a:off x="7525209" y="3442716"/>
            <a:ext cx="245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gad32cc0e2f_2_143"/>
          <p:cNvCxnSpPr>
            <a:stCxn id="221" idx="2"/>
            <a:endCxn id="222" idx="0"/>
          </p:cNvCxnSpPr>
          <p:nvPr/>
        </p:nvCxnSpPr>
        <p:spPr>
          <a:xfrm>
            <a:off x="8511533" y="3899916"/>
            <a:ext cx="0" cy="42510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2" name="Google Shape;232;gad32cc0e2f_2_143"/>
          <p:cNvCxnSpPr>
            <a:stCxn id="222" idx="2"/>
          </p:cNvCxnSpPr>
          <p:nvPr/>
        </p:nvCxnSpPr>
        <p:spPr>
          <a:xfrm>
            <a:off x="8511530" y="5239512"/>
            <a:ext cx="0" cy="16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3" name="Google Shape;233;gad32cc0e2f_2_143"/>
          <p:cNvCxnSpPr/>
          <p:nvPr/>
        </p:nvCxnSpPr>
        <p:spPr>
          <a:xfrm>
            <a:off x="3672555" y="5380006"/>
            <a:ext cx="6596100" cy="33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4" name="Google Shape;234;gad32cc0e2f_2_143"/>
          <p:cNvCxnSpPr/>
          <p:nvPr/>
        </p:nvCxnSpPr>
        <p:spPr>
          <a:xfrm>
            <a:off x="3672555" y="5380006"/>
            <a:ext cx="0" cy="301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5" name="Google Shape;235;gad32cc0e2f_2_143"/>
          <p:cNvCxnSpPr/>
          <p:nvPr/>
        </p:nvCxnSpPr>
        <p:spPr>
          <a:xfrm>
            <a:off x="5270372" y="5391102"/>
            <a:ext cx="0" cy="301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6" name="Google Shape;236;gad32cc0e2f_2_143"/>
          <p:cNvCxnSpPr/>
          <p:nvPr/>
        </p:nvCxnSpPr>
        <p:spPr>
          <a:xfrm>
            <a:off x="6903815" y="5380005"/>
            <a:ext cx="0" cy="301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" name="Google Shape;237;gad32cc0e2f_2_143"/>
          <p:cNvCxnSpPr/>
          <p:nvPr/>
        </p:nvCxnSpPr>
        <p:spPr>
          <a:xfrm>
            <a:off x="8507490" y="5400675"/>
            <a:ext cx="0" cy="301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8" name="Google Shape;238;gad32cc0e2f_2_143"/>
          <p:cNvCxnSpPr/>
          <p:nvPr/>
        </p:nvCxnSpPr>
        <p:spPr>
          <a:xfrm>
            <a:off x="10278853" y="5391101"/>
            <a:ext cx="0" cy="301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d32cc0e2f_2_169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PROJECT FLOW DIAGRAM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4" name="Google Shape;244;gad32cc0e2f_2_169"/>
          <p:cNvSpPr txBox="1"/>
          <p:nvPr>
            <p:ph idx="1" type="body"/>
          </p:nvPr>
        </p:nvSpPr>
        <p:spPr>
          <a:xfrm>
            <a:off x="1011936" y="2253424"/>
            <a:ext cx="101682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FOR TEAM-MEMBERS: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5" name="Google Shape;245;gad32cc0e2f_2_169"/>
          <p:cNvSpPr/>
          <p:nvPr/>
        </p:nvSpPr>
        <p:spPr>
          <a:xfrm>
            <a:off x="3051049" y="2985516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</a:t>
            </a:r>
            <a:endParaRPr/>
          </a:p>
        </p:txBody>
      </p:sp>
      <p:sp>
        <p:nvSpPr>
          <p:cNvPr id="246" name="Google Shape;246;gad32cc0e2f_2_169"/>
          <p:cNvSpPr/>
          <p:nvPr/>
        </p:nvSpPr>
        <p:spPr>
          <a:xfrm>
            <a:off x="4666679" y="2985516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</p:txBody>
      </p:sp>
      <p:sp>
        <p:nvSpPr>
          <p:cNvPr id="247" name="Google Shape;247;gad32cc0e2f_2_169"/>
          <p:cNvSpPr/>
          <p:nvPr/>
        </p:nvSpPr>
        <p:spPr>
          <a:xfrm>
            <a:off x="6282309" y="2985516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/>
          </a:p>
        </p:txBody>
      </p:sp>
      <p:sp>
        <p:nvSpPr>
          <p:cNvPr id="248" name="Google Shape;248;gad32cc0e2f_2_169"/>
          <p:cNvSpPr/>
          <p:nvPr/>
        </p:nvSpPr>
        <p:spPr>
          <a:xfrm>
            <a:off x="7770683" y="2985516"/>
            <a:ext cx="14817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to Dashboard</a:t>
            </a:r>
            <a:endParaRPr/>
          </a:p>
        </p:txBody>
      </p:sp>
      <p:sp>
        <p:nvSpPr>
          <p:cNvPr id="249" name="Google Shape;249;gad32cc0e2f_2_169"/>
          <p:cNvSpPr/>
          <p:nvPr/>
        </p:nvSpPr>
        <p:spPr>
          <a:xfrm>
            <a:off x="7890080" y="4325112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Perform</a:t>
            </a:r>
            <a:endParaRPr/>
          </a:p>
        </p:txBody>
      </p:sp>
      <p:sp>
        <p:nvSpPr>
          <p:cNvPr id="250" name="Google Shape;250;gad32cc0e2f_2_169"/>
          <p:cNvSpPr/>
          <p:nvPr/>
        </p:nvSpPr>
        <p:spPr>
          <a:xfrm>
            <a:off x="4652961" y="5681663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Task Status</a:t>
            </a:r>
            <a:endParaRPr/>
          </a:p>
        </p:txBody>
      </p:sp>
      <p:sp>
        <p:nvSpPr>
          <p:cNvPr id="251" name="Google Shape;251;gad32cc0e2f_2_169"/>
          <p:cNvSpPr/>
          <p:nvPr/>
        </p:nvSpPr>
        <p:spPr>
          <a:xfrm>
            <a:off x="6248402" y="5681663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Chat with Team Members</a:t>
            </a:r>
            <a:endParaRPr/>
          </a:p>
        </p:txBody>
      </p:sp>
      <p:sp>
        <p:nvSpPr>
          <p:cNvPr id="252" name="Google Shape;252;gad32cc0e2f_2_169"/>
          <p:cNvSpPr/>
          <p:nvPr/>
        </p:nvSpPr>
        <p:spPr>
          <a:xfrm>
            <a:off x="7770683" y="5681663"/>
            <a:ext cx="14817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and view Repository</a:t>
            </a:r>
            <a:endParaRPr/>
          </a:p>
        </p:txBody>
      </p:sp>
      <p:sp>
        <p:nvSpPr>
          <p:cNvPr id="253" name="Google Shape;253;gad32cc0e2f_2_169"/>
          <p:cNvSpPr/>
          <p:nvPr/>
        </p:nvSpPr>
        <p:spPr>
          <a:xfrm>
            <a:off x="9647155" y="5681663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Profile</a:t>
            </a:r>
            <a:endParaRPr/>
          </a:p>
        </p:txBody>
      </p:sp>
      <p:cxnSp>
        <p:nvCxnSpPr>
          <p:cNvPr id="254" name="Google Shape;254;gad32cc0e2f_2_169"/>
          <p:cNvCxnSpPr>
            <a:stCxn id="245" idx="3"/>
            <a:endCxn id="246" idx="1"/>
          </p:cNvCxnSpPr>
          <p:nvPr/>
        </p:nvCxnSpPr>
        <p:spPr>
          <a:xfrm>
            <a:off x="4293949" y="3442716"/>
            <a:ext cx="372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5" name="Google Shape;255;gad32cc0e2f_2_169"/>
          <p:cNvCxnSpPr>
            <a:stCxn id="246" idx="3"/>
            <a:endCxn id="247" idx="1"/>
          </p:cNvCxnSpPr>
          <p:nvPr/>
        </p:nvCxnSpPr>
        <p:spPr>
          <a:xfrm>
            <a:off x="5909579" y="3442716"/>
            <a:ext cx="372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6" name="Google Shape;256;gad32cc0e2f_2_169"/>
          <p:cNvCxnSpPr>
            <a:stCxn id="247" idx="3"/>
            <a:endCxn id="248" idx="1"/>
          </p:cNvCxnSpPr>
          <p:nvPr/>
        </p:nvCxnSpPr>
        <p:spPr>
          <a:xfrm>
            <a:off x="7525209" y="3442716"/>
            <a:ext cx="245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7" name="Google Shape;257;gad32cc0e2f_2_169"/>
          <p:cNvCxnSpPr>
            <a:stCxn id="248" idx="2"/>
            <a:endCxn id="249" idx="0"/>
          </p:cNvCxnSpPr>
          <p:nvPr/>
        </p:nvCxnSpPr>
        <p:spPr>
          <a:xfrm>
            <a:off x="8511533" y="3899916"/>
            <a:ext cx="0" cy="42510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8" name="Google Shape;258;gad32cc0e2f_2_169"/>
          <p:cNvCxnSpPr>
            <a:stCxn id="249" idx="2"/>
          </p:cNvCxnSpPr>
          <p:nvPr/>
        </p:nvCxnSpPr>
        <p:spPr>
          <a:xfrm>
            <a:off x="8511530" y="5239512"/>
            <a:ext cx="0" cy="16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9" name="Google Shape;259;gad32cc0e2f_2_169"/>
          <p:cNvCxnSpPr/>
          <p:nvPr/>
        </p:nvCxnSpPr>
        <p:spPr>
          <a:xfrm>
            <a:off x="5270372" y="5380005"/>
            <a:ext cx="4998300" cy="33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0" name="Google Shape;260;gad32cc0e2f_2_169"/>
          <p:cNvCxnSpPr/>
          <p:nvPr/>
        </p:nvCxnSpPr>
        <p:spPr>
          <a:xfrm>
            <a:off x="5270372" y="5391102"/>
            <a:ext cx="0" cy="301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1" name="Google Shape;261;gad32cc0e2f_2_169"/>
          <p:cNvCxnSpPr/>
          <p:nvPr/>
        </p:nvCxnSpPr>
        <p:spPr>
          <a:xfrm>
            <a:off x="6903815" y="5380005"/>
            <a:ext cx="0" cy="301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2" name="Google Shape;262;gad32cc0e2f_2_169"/>
          <p:cNvCxnSpPr/>
          <p:nvPr/>
        </p:nvCxnSpPr>
        <p:spPr>
          <a:xfrm>
            <a:off x="8507490" y="5400675"/>
            <a:ext cx="0" cy="301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3" name="Google Shape;263;gad32cc0e2f_2_169"/>
          <p:cNvCxnSpPr/>
          <p:nvPr/>
        </p:nvCxnSpPr>
        <p:spPr>
          <a:xfrm>
            <a:off x="10278853" y="5391101"/>
            <a:ext cx="0" cy="301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d32cc0e2f_2_193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PROJECT FLOW DIAGRAM </a:t>
            </a:r>
            <a:endParaRPr/>
          </a:p>
        </p:txBody>
      </p:sp>
      <p:sp>
        <p:nvSpPr>
          <p:cNvPr id="269" name="Google Shape;269;gad32cc0e2f_2_193"/>
          <p:cNvSpPr txBox="1"/>
          <p:nvPr>
            <p:ph idx="1" type="body"/>
          </p:nvPr>
        </p:nvSpPr>
        <p:spPr>
          <a:xfrm>
            <a:off x="1011936" y="2253424"/>
            <a:ext cx="101682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FOR CLIENTS: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70" name="Google Shape;270;gad32cc0e2f_2_193"/>
          <p:cNvSpPr/>
          <p:nvPr/>
        </p:nvSpPr>
        <p:spPr>
          <a:xfrm>
            <a:off x="3051049" y="2985516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Client</a:t>
            </a:r>
            <a:endParaRPr/>
          </a:p>
        </p:txBody>
      </p:sp>
      <p:sp>
        <p:nvSpPr>
          <p:cNvPr id="271" name="Google Shape;271;gad32cc0e2f_2_193"/>
          <p:cNvSpPr/>
          <p:nvPr/>
        </p:nvSpPr>
        <p:spPr>
          <a:xfrm>
            <a:off x="4666679" y="2985516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</p:txBody>
      </p:sp>
      <p:sp>
        <p:nvSpPr>
          <p:cNvPr id="272" name="Google Shape;272;gad32cc0e2f_2_193"/>
          <p:cNvSpPr/>
          <p:nvPr/>
        </p:nvSpPr>
        <p:spPr>
          <a:xfrm>
            <a:off x="6282309" y="2985516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/>
          </a:p>
        </p:txBody>
      </p:sp>
      <p:sp>
        <p:nvSpPr>
          <p:cNvPr id="273" name="Google Shape;273;gad32cc0e2f_2_193"/>
          <p:cNvSpPr/>
          <p:nvPr/>
        </p:nvSpPr>
        <p:spPr>
          <a:xfrm>
            <a:off x="7770683" y="2985516"/>
            <a:ext cx="14817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to Dashboard</a:t>
            </a:r>
            <a:endParaRPr/>
          </a:p>
        </p:txBody>
      </p:sp>
      <p:sp>
        <p:nvSpPr>
          <p:cNvPr id="274" name="Google Shape;274;gad32cc0e2f_2_193"/>
          <p:cNvSpPr/>
          <p:nvPr/>
        </p:nvSpPr>
        <p:spPr>
          <a:xfrm>
            <a:off x="7890080" y="4325112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Perform</a:t>
            </a:r>
            <a:endParaRPr/>
          </a:p>
        </p:txBody>
      </p:sp>
      <p:sp>
        <p:nvSpPr>
          <p:cNvPr id="275" name="Google Shape;275;gad32cc0e2f_2_193"/>
          <p:cNvSpPr/>
          <p:nvPr/>
        </p:nvSpPr>
        <p:spPr>
          <a:xfrm>
            <a:off x="7770683" y="5681663"/>
            <a:ext cx="14817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View the task</a:t>
            </a:r>
            <a:endParaRPr/>
          </a:p>
        </p:txBody>
      </p:sp>
      <p:cxnSp>
        <p:nvCxnSpPr>
          <p:cNvPr id="276" name="Google Shape;276;gad32cc0e2f_2_193"/>
          <p:cNvCxnSpPr>
            <a:stCxn id="270" idx="3"/>
            <a:endCxn id="271" idx="1"/>
          </p:cNvCxnSpPr>
          <p:nvPr/>
        </p:nvCxnSpPr>
        <p:spPr>
          <a:xfrm>
            <a:off x="4293949" y="3442716"/>
            <a:ext cx="372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7" name="Google Shape;277;gad32cc0e2f_2_193"/>
          <p:cNvCxnSpPr>
            <a:stCxn id="271" idx="3"/>
            <a:endCxn id="272" idx="1"/>
          </p:cNvCxnSpPr>
          <p:nvPr/>
        </p:nvCxnSpPr>
        <p:spPr>
          <a:xfrm>
            <a:off x="5909579" y="3442716"/>
            <a:ext cx="372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8" name="Google Shape;278;gad32cc0e2f_2_193"/>
          <p:cNvCxnSpPr>
            <a:stCxn id="272" idx="3"/>
            <a:endCxn id="273" idx="1"/>
          </p:cNvCxnSpPr>
          <p:nvPr/>
        </p:nvCxnSpPr>
        <p:spPr>
          <a:xfrm>
            <a:off x="7525209" y="3442716"/>
            <a:ext cx="245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9" name="Google Shape;279;gad32cc0e2f_2_193"/>
          <p:cNvCxnSpPr>
            <a:stCxn id="273" idx="2"/>
            <a:endCxn id="274" idx="0"/>
          </p:cNvCxnSpPr>
          <p:nvPr/>
        </p:nvCxnSpPr>
        <p:spPr>
          <a:xfrm>
            <a:off x="8511533" y="3899916"/>
            <a:ext cx="0" cy="42510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0" name="Google Shape;280;gad32cc0e2f_2_193"/>
          <p:cNvCxnSpPr>
            <a:stCxn id="274" idx="2"/>
          </p:cNvCxnSpPr>
          <p:nvPr/>
        </p:nvCxnSpPr>
        <p:spPr>
          <a:xfrm>
            <a:off x="8511530" y="5239512"/>
            <a:ext cx="0" cy="16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1" name="Google Shape;281;gad32cc0e2f_2_193"/>
          <p:cNvCxnSpPr/>
          <p:nvPr/>
        </p:nvCxnSpPr>
        <p:spPr>
          <a:xfrm>
            <a:off x="8507490" y="5400675"/>
            <a:ext cx="0" cy="301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d32cc0e2f_2_2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ad32cc0e2f_2_218"/>
          <p:cNvSpPr txBox="1"/>
          <p:nvPr>
            <p:ph type="title"/>
          </p:nvPr>
        </p:nvSpPr>
        <p:spPr>
          <a:xfrm>
            <a:off x="841248" y="334644"/>
            <a:ext cx="105096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Product Backlog</a:t>
            </a:r>
            <a:endParaRPr/>
          </a:p>
        </p:txBody>
      </p:sp>
      <p:sp>
        <p:nvSpPr>
          <p:cNvPr id="288" name="Google Shape;288;gad32cc0e2f_2_218"/>
          <p:cNvSpPr/>
          <p:nvPr/>
        </p:nvSpPr>
        <p:spPr>
          <a:xfrm>
            <a:off x="842772" y="0"/>
            <a:ext cx="10506600" cy="19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ad32cc0e2f_2_218"/>
          <p:cNvSpPr/>
          <p:nvPr/>
        </p:nvSpPr>
        <p:spPr>
          <a:xfrm>
            <a:off x="841248" y="1512994"/>
            <a:ext cx="10506600" cy="18300"/>
          </a:xfrm>
          <a:prstGeom prst="rect">
            <a:avLst/>
          </a:prstGeom>
          <a:solidFill>
            <a:srgbClr val="BDC9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0" name="Google Shape;290;gad32cc0e2f_2_218"/>
          <p:cNvGraphicFramePr/>
          <p:nvPr/>
        </p:nvGraphicFramePr>
        <p:xfrm>
          <a:off x="742950" y="12527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{ED86DCC4-D899-4E74-A3E6-5B32F3DA9D5E}</a:tableStyleId>
              </a:tblPr>
              <a:tblGrid>
                <a:gridCol w="258250"/>
                <a:gridCol w="798475"/>
                <a:gridCol w="652825"/>
                <a:gridCol w="2076225"/>
                <a:gridCol w="4406450"/>
                <a:gridCol w="573475"/>
                <a:gridCol w="450425"/>
                <a:gridCol w="800200"/>
              </a:tblGrid>
              <a:tr h="28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ID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For Feature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As a…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I want to be able to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So That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Priority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Sprint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Status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</a:tr>
              <a:tr h="18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Login Page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Manager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Register as Manager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I can get the register with details of the user and Give user role as Manager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High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Done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</a:tr>
              <a:tr h="18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Login Page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Manager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Fill-up login details as an Manager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I can be </a:t>
                      </a:r>
                      <a:r>
                        <a:rPr lang="en-IN" sz="900"/>
                        <a:t>successfully</a:t>
                      </a:r>
                      <a:r>
                        <a:rPr lang="en-IN" sz="900" u="none" cap="none" strike="noStrike"/>
                        <a:t> Logged in as a Manager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High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Done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</a:tr>
              <a:tr h="18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Home Page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Manager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Create Project Details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I can be able to make project teams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High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Done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</a:tr>
              <a:tr h="18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Home Page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Manager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Define project details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I can give the name of the project along with members of the project.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High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Done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</a:tr>
              <a:tr h="18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Home Page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Manager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Define the task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I can assign different task of the project to team members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High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Done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</a:tr>
              <a:tr h="336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Login Page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Team members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Signup as a team-member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I can get the register with details of the user and Give user role as team member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High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Done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</a:tr>
              <a:tr h="336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7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Login Page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Team members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Fill-up login details as a Team Member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I can be able to login with my credentials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High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Done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</a:tr>
              <a:tr h="336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Home Page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Team members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View the tasks assigned by manager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I can be able to check the tasks that are assigned to me.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High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Done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</a:tr>
              <a:tr h="18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Login Page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Client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Sign-up as a Client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to register my self as a viewer of that Project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High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Done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10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Login Page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Client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Login Successfully as a Client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I can v</a:t>
                      </a:r>
                      <a:r>
                        <a:rPr lang="en-IN" sz="900" u="none" cap="none" strike="noStrike"/>
                        <a:t>iew the overall Progress of the Project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High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Done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11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Home Page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Manager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Able to see the progress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I can </a:t>
                      </a:r>
                      <a:r>
                        <a:rPr lang="en-IN" sz="900"/>
                        <a:t>view the overall </a:t>
                      </a:r>
                      <a:r>
                        <a:rPr lang="en-IN" sz="900" u="none" cap="none" strike="noStrike"/>
                        <a:t> progress of Project, teams and team members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Moderate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TBD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To be made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</a:tr>
              <a:tr h="336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12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Repository Page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Member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Get access to the </a:t>
                      </a:r>
                      <a:r>
                        <a:rPr lang="en-IN" sz="900"/>
                        <a:t>repository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I ca</a:t>
                      </a:r>
                      <a:r>
                        <a:rPr lang="en-IN" sz="900"/>
                        <a:t>n </a:t>
                      </a:r>
                      <a:r>
                        <a:rPr lang="en-IN" sz="900" u="none" cap="none" strike="noStrike"/>
                        <a:t> able to upload and edit the files in the repository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High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TBD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To be made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13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Chat Page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Manager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chat with anyone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I can </a:t>
                      </a:r>
                      <a:r>
                        <a:rPr lang="en-IN" sz="900"/>
                        <a:t>c</a:t>
                      </a:r>
                      <a:r>
                        <a:rPr lang="en-IN" sz="900" u="none" cap="none" strike="noStrike"/>
                        <a:t>hat with team members and the client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High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TBD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to be made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</a:tr>
              <a:tr h="336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14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Dashboard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Team members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Edit the progress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I can be able to show that I have completed the task assigned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High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TBD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to be made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</a:tr>
              <a:tr h="336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15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Chat Page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Team members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Chat with team member and manager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I can give information about the project with team members and discuss progress with manager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High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TBD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to be made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</a:tr>
              <a:tr h="336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16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Repository Page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Team members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Get access to the </a:t>
                      </a:r>
                      <a:r>
                        <a:rPr lang="en-IN" sz="900"/>
                        <a:t>repository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I can be able to upload or view the repository uploaded by other team members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High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TBD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to be made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17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Chat Page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Client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chat with Manager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I can know the what's progress of the project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High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TBD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to be made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</a:tr>
              <a:tr h="297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18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Settings page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User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change my Profile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I can customize my page and my account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low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TBD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to be made</a:t>
                      </a:r>
                      <a:endParaRPr/>
                    </a:p>
                  </a:txBody>
                  <a:tcPr marT="6725" marB="0" marR="6725" marL="6725" anchor="b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Dashboard</a:t>
                      </a:r>
                      <a:endParaRPr/>
                    </a:p>
                  </a:txBody>
                  <a:tcPr marT="6725" marB="0" marR="6725" marL="60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Manager</a:t>
                      </a:r>
                      <a:endParaRPr/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specifying the deadline </a:t>
                      </a:r>
                      <a:endParaRPr/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team member can work based on the priority set</a:t>
                      </a:r>
                      <a:endParaRPr/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Moderate</a:t>
                      </a:r>
                      <a:endParaRPr/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TBD</a:t>
                      </a:r>
                      <a:endParaRPr/>
                    </a:p>
                  </a:txBody>
                  <a:tcPr marT="6725" marB="0" marR="6725" marL="67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be made</a:t>
                      </a:r>
                      <a:endParaRPr/>
                    </a:p>
                  </a:txBody>
                  <a:tcPr marT="6725" marB="0" marR="6725" marL="67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 txBox="1"/>
          <p:nvPr>
            <p:ph type="title"/>
          </p:nvPr>
        </p:nvSpPr>
        <p:spPr>
          <a:xfrm>
            <a:off x="739148" y="7"/>
            <a:ext cx="10506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Test Cases</a:t>
            </a:r>
            <a:endParaRPr/>
          </a:p>
        </p:txBody>
      </p:sp>
      <p:sp>
        <p:nvSpPr>
          <p:cNvPr id="297" name="Google Shape;297;p10"/>
          <p:cNvSpPr/>
          <p:nvPr/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rgbClr val="595959">
              <a:alpha val="29803"/>
            </a:srgbClr>
          </a:solidFill>
          <a:ln cap="flat" cmpd="sng" w="9525">
            <a:solidFill>
              <a:srgbClr val="595959">
                <a:alpha val="2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0"/>
          <p:cNvSpPr/>
          <p:nvPr/>
        </p:nvSpPr>
        <p:spPr>
          <a:xfrm flipH="1" rot="10800000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9" name="Google Shape;299;p10"/>
          <p:cNvGraphicFramePr/>
          <p:nvPr/>
        </p:nvGraphicFramePr>
        <p:xfrm>
          <a:off x="739162" y="11033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{ED86DCC4-D899-4E74-A3E6-5B32F3DA9D5E}</a:tableStyleId>
              </a:tblPr>
              <a:tblGrid>
                <a:gridCol w="954100"/>
                <a:gridCol w="3204875"/>
                <a:gridCol w="1246050"/>
                <a:gridCol w="3729100"/>
                <a:gridCol w="762600"/>
              </a:tblGrid>
              <a:tr h="203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/>
                        <a:t>Scenario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/>
                        <a:t>Test Cases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/>
                        <a:t>Test Data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/>
                        <a:t>Expected Result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/>
                        <a:t>PASS/FAIL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</a:tr>
              <a:tr h="203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Create account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Sign up with </a:t>
                      </a:r>
                      <a:r>
                        <a:rPr lang="en-IN" sz="1000"/>
                        <a:t>username</a:t>
                      </a:r>
                      <a:r>
                        <a:rPr lang="en-IN" sz="1000" u="none" cap="none" strike="noStrike"/>
                        <a:t>, email ,roles and password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username:xxxx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 should be able to sign up successfully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PASS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Error message if password </a:t>
                      </a:r>
                      <a:r>
                        <a:rPr lang="en-IN" sz="1000"/>
                        <a:t>is not as per validations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Proper error message should be displayed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PASS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emails should be </a:t>
                      </a:r>
                      <a:r>
                        <a:rPr lang="en-IN" sz="1000"/>
                        <a:t>correct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email: vsxxxx@pace.edu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Valid Email should be able to signup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PASS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</a:tr>
              <a:tr h="203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Error message for invalid email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Role:Manager/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Proper error message should be displayed for invalid emails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PASS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All the user details should be persisted in the user table except password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Role:Team member/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 details email, </a:t>
                      </a:r>
                      <a:r>
                        <a:rPr lang="en-IN" sz="1000"/>
                        <a:t>username </a:t>
                      </a:r>
                      <a:r>
                        <a:rPr lang="en-IN" sz="1000" u="none" cap="none" strike="noStrike"/>
                        <a:t>should be saved in the SQLite database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PASS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</a:tr>
              <a:tr h="96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Role :Client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User  with Role:</a:t>
                      </a:r>
                      <a:r>
                        <a:rPr lang="en-IN" sz="1000"/>
                        <a:t>manager ,</a:t>
                      </a:r>
                      <a:r>
                        <a:rPr lang="en-IN" sz="1000"/>
                        <a:t>directed</a:t>
                      </a:r>
                      <a:r>
                        <a:rPr lang="en-IN" sz="1000"/>
                        <a:t>  dashboard wherein he can add Projects updates tasks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User  with Role:Team Member  directed  dashboard wherein he can view his tasks and update status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1000"/>
                        <a:t>User  with Role:client, directed  dashboard wherein he can view the tasks assigned</a:t>
                      </a:r>
                      <a:endParaRPr sz="1000"/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PASS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</a:tr>
              <a:tr h="203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025" marB="0" marR="6025" marL="6025" anchor="b"/>
                </a:tc>
              </a:tr>
              <a:tr h="520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Login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Sign in with valid email id and password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 = vsxxxx@pace.edu </a:t>
                      </a:r>
                      <a:br>
                        <a:rPr lang="en-IN" sz="1000" u="none" cap="none" strike="noStrike"/>
                      </a:br>
                      <a:r>
                        <a:rPr lang="en-IN" sz="1000" u="none" cap="none" strike="noStrike"/>
                        <a:t>Password: 123456m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 should be able to login with email and password without any errors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PASS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Reach the dashboard page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 should be redirected to the dashboard page after </a:t>
                      </a:r>
                      <a:r>
                        <a:rPr lang="en-IN" sz="1000"/>
                        <a:t>successful</a:t>
                      </a:r>
                      <a:r>
                        <a:rPr lang="en-IN" sz="1000" u="none" cap="none" strike="noStrike"/>
                        <a:t> login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PASS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Error message for invalid email or password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 should be see proper error message for invalid email or password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PASS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</a:tr>
              <a:tr h="203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Dashboard</a:t>
                      </a:r>
                      <a:r>
                        <a:rPr lang="en-IN" sz="1000" u="none" cap="none" strike="noStrike"/>
                        <a:t> or Home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Navigate to different Pages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 should be able to navigate to Projects, Tasks, </a:t>
                      </a:r>
                      <a:r>
                        <a:rPr lang="en-IN" sz="1000"/>
                        <a:t>Repository</a:t>
                      </a:r>
                      <a:r>
                        <a:rPr lang="en-IN" sz="1000" u="none" cap="none" strike="noStrike"/>
                        <a:t>, </a:t>
                      </a:r>
                      <a:r>
                        <a:rPr lang="en-IN" sz="1000"/>
                        <a:t>Calendar</a:t>
                      </a:r>
                      <a:r>
                        <a:rPr lang="en-IN" sz="1000" u="none" cap="none" strike="noStrike"/>
                        <a:t> and FAQ's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PASS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Create and Assign projects and tasks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 Manager can be able to create, assign, view, add tasks or projects to teams and team members.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PASS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</a:tr>
              <a:tr h="520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View and Update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 team member can be able to view their assigned tasks and project and also update their work status. </a:t>
                      </a:r>
                      <a:br>
                        <a:rPr lang="en-IN" sz="1000" u="none" cap="none" strike="noStrike"/>
                      </a:br>
                      <a:r>
                        <a:rPr lang="en-IN" sz="1000" u="none" cap="none" strike="noStrike"/>
                        <a:t>User Client can only view the progress of the Project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PASS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1"/>
          <p:cNvSpPr txBox="1"/>
          <p:nvPr>
            <p:ph type="title"/>
          </p:nvPr>
        </p:nvSpPr>
        <p:spPr>
          <a:xfrm>
            <a:off x="841248" y="334644"/>
            <a:ext cx="10509504" cy="107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Test Cases Continued</a:t>
            </a:r>
            <a:endParaRPr/>
          </a:p>
        </p:txBody>
      </p:sp>
      <p:sp>
        <p:nvSpPr>
          <p:cNvPr id="306" name="Google Shape;306;p11"/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1"/>
          <p:cNvSpPr/>
          <p:nvPr/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BDC9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8" name="Google Shape;308;p11"/>
          <p:cNvGraphicFramePr/>
          <p:nvPr/>
        </p:nvGraphicFramePr>
        <p:xfrm>
          <a:off x="1271586" y="173736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{ED86DCC4-D899-4E74-A3E6-5B32F3DA9D5E}</a:tableStyleId>
              </a:tblPr>
              <a:tblGrid>
                <a:gridCol w="1409550"/>
                <a:gridCol w="1494950"/>
                <a:gridCol w="718975"/>
                <a:gridCol w="4752275"/>
                <a:gridCol w="1339750"/>
              </a:tblGrid>
              <a:tr h="200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Scenario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Test Cases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Test Data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Expected Result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PASS/FAIL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</a:tr>
              <a:tr h="35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Team Page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Update the work done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 team members can be able to update their tasks when completed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To be tested in next sprint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</a:tr>
              <a:tr h="35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View the progress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 team members and Manager can be able to view the progress of the tasks in the project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To be tested in next sprint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</a:tr>
              <a:tr h="35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To be tested in next sprint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</a:tr>
              <a:tr h="35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Repository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Upload the work done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 team member and Manager can be able to upload the project and task work in the </a:t>
                      </a:r>
                      <a:r>
                        <a:rPr lang="en-IN" sz="1000"/>
                        <a:t>repository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To be tested in next sprint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</a:tr>
              <a:tr h="35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View the Project wok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 team member and Manager can be able to view the project and task work of other team members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To be tested in next sprint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</a:tr>
              <a:tr h="35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Download the files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 team member and Managers can be able to download files available in the </a:t>
                      </a:r>
                      <a:r>
                        <a:rPr lang="en-IN" sz="1000"/>
                        <a:t>repository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To be tested in next sprint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</a:tr>
              <a:tr h="200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</a:tr>
              <a:tr h="35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Messages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chat function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All User can be able to chat or message with each other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To be tested in next sprint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</a:tr>
              <a:tr h="200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</a:tr>
              <a:tr h="35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 Details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Update firstname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 should be able to update first name and it should reflect on the account page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To be tested in next sprint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</a:tr>
              <a:tr h="35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Update last name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 should be able to update last name and it should reflect on the account page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To be tested in next sprint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</a:tr>
              <a:tr h="35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Update password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Redirect to change password page to enter new password and then redirect to login page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To be tested in next sprint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d32cc0e2f_2_227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ad32cc0e2f_2_227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ad32cc0e2f_2_2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ad32cc0e2f_2_227"/>
          <p:cNvSpPr txBox="1"/>
          <p:nvPr>
            <p:ph type="title"/>
          </p:nvPr>
        </p:nvSpPr>
        <p:spPr>
          <a:xfrm>
            <a:off x="841248" y="256032"/>
            <a:ext cx="10506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Sprint 1 Backlog</a:t>
            </a:r>
            <a:endParaRPr/>
          </a:p>
        </p:txBody>
      </p:sp>
      <p:sp>
        <p:nvSpPr>
          <p:cNvPr id="317" name="Google Shape;317;gad32cc0e2f_2_227"/>
          <p:cNvSpPr/>
          <p:nvPr/>
        </p:nvSpPr>
        <p:spPr>
          <a:xfrm>
            <a:off x="865953" y="1634502"/>
            <a:ext cx="10451700" cy="9000"/>
          </a:xfrm>
          <a:prstGeom prst="rect">
            <a:avLst/>
          </a:prstGeom>
          <a:solidFill>
            <a:srgbClr val="595959">
              <a:alpha val="29800"/>
            </a:srgbClr>
          </a:solidFill>
          <a:ln cap="flat" cmpd="sng" w="9525">
            <a:solidFill>
              <a:srgbClr val="595959">
                <a:alpha val="2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ad32cc0e2f_2_227"/>
          <p:cNvSpPr/>
          <p:nvPr/>
        </p:nvSpPr>
        <p:spPr>
          <a:xfrm flipH="1" rot="10800000">
            <a:off x="841248" y="1538190"/>
            <a:ext cx="1873500" cy="10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9" name="Google Shape;319;gad32cc0e2f_2_227"/>
          <p:cNvGraphicFramePr/>
          <p:nvPr/>
        </p:nvGraphicFramePr>
        <p:xfrm>
          <a:off x="838200" y="25449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{ED86DCC4-D899-4E74-A3E6-5B32F3DA9D5E}</a:tableStyleId>
              </a:tblPr>
              <a:tblGrid>
                <a:gridCol w="1266975"/>
                <a:gridCol w="2371400"/>
                <a:gridCol w="996775"/>
                <a:gridCol w="4957125"/>
                <a:gridCol w="923300"/>
              </a:tblGrid>
              <a:tr h="70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Sprint Task</a:t>
                      </a:r>
                      <a:endParaRPr b="1"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50" marB="0" marR="8750" marL="8750" anchor="b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Module</a:t>
                      </a:r>
                      <a:endParaRPr b="1"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50" marB="0" marR="8750" marL="8750" anchor="b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Priority</a:t>
                      </a:r>
                      <a:endParaRPr b="1"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50" marB="0" marR="8750" marL="8750" anchor="b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Action Items</a:t>
                      </a:r>
                      <a:endParaRPr b="1"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50" marB="0" marR="8750" marL="875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Status</a:t>
                      </a:r>
                      <a:endParaRPr b="1"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50" marB="0" marR="8750" marL="8750" anchor="b">
                    <a:solidFill>
                      <a:schemeClr val="accent1"/>
                    </a:solidFill>
                  </a:tcPr>
                </a:tc>
              </a:tr>
              <a:tr h="700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Sprint 1 : Task 1</a:t>
                      </a:r>
                      <a:endParaRPr sz="21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Brainstorming ideas</a:t>
                      </a:r>
                      <a:endParaRPr sz="21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High</a:t>
                      </a:r>
                      <a:endParaRPr sz="21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860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Brainstorming the project ideas</a:t>
                      </a:r>
                      <a:endParaRPr sz="2100"/>
                    </a:p>
                  </a:txBody>
                  <a:tcPr marT="8750" marB="0" marR="8750" marL="8750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Done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8750" marB="0" marR="8750" marL="8750" anchor="b"/>
                </a:tc>
              </a:tr>
              <a:tr h="700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Sprint 1 : Task 2</a:t>
                      </a:r>
                      <a:endParaRPr sz="21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Requirement gathering</a:t>
                      </a:r>
                      <a:endParaRPr sz="21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High</a:t>
                      </a:r>
                      <a:endParaRPr sz="21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Requirement gathering relating to the selected Project</a:t>
                      </a:r>
                      <a:endParaRPr sz="2100"/>
                    </a:p>
                  </a:txBody>
                  <a:tcPr marT="8750" marB="0" marR="8750" marL="8750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Done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8750" marB="0" marR="8750" marL="8750" anchor="b"/>
                </a:tc>
              </a:tr>
              <a:tr h="1018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Sprint 1: Task 3</a:t>
                      </a:r>
                      <a:endParaRPr sz="21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Deciding modules, phases and technologies</a:t>
                      </a:r>
                      <a:endParaRPr sz="21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High</a:t>
                      </a:r>
                      <a:endParaRPr sz="21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Deciding each modules and phases and technologies used in the project</a:t>
                      </a:r>
                      <a:endParaRPr sz="2100"/>
                    </a:p>
                  </a:txBody>
                  <a:tcPr marT="8750" marB="0" marR="8750" marL="8750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Done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8750" marB="0" marR="8750" marL="87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TEAM 1 :  AVENGERS ASSEMBLE</a:t>
            </a:r>
            <a:endParaRPr/>
          </a:p>
        </p:txBody>
      </p:sp>
      <p:sp>
        <p:nvSpPr>
          <p:cNvPr id="129" name="Google Shape;129;p2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Akhila Katukuri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Claudia Dsilva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Sai Jeevan Teegala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Vamshi Krishna Shanagonda 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Vikas Sanhotra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d32cc0e2f_2_242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ad32cc0e2f_2_242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ad32cc0e2f_2_2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ad32cc0e2f_2_242"/>
          <p:cNvSpPr txBox="1"/>
          <p:nvPr>
            <p:ph type="title"/>
          </p:nvPr>
        </p:nvSpPr>
        <p:spPr>
          <a:xfrm>
            <a:off x="841248" y="256032"/>
            <a:ext cx="10506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Sprint 2 Backlog</a:t>
            </a:r>
            <a:endParaRPr/>
          </a:p>
        </p:txBody>
      </p:sp>
      <p:sp>
        <p:nvSpPr>
          <p:cNvPr id="328" name="Google Shape;328;gad32cc0e2f_2_242"/>
          <p:cNvSpPr/>
          <p:nvPr/>
        </p:nvSpPr>
        <p:spPr>
          <a:xfrm>
            <a:off x="865953" y="1634502"/>
            <a:ext cx="10451700" cy="9000"/>
          </a:xfrm>
          <a:prstGeom prst="rect">
            <a:avLst/>
          </a:prstGeom>
          <a:solidFill>
            <a:srgbClr val="595959">
              <a:alpha val="29800"/>
            </a:srgbClr>
          </a:solidFill>
          <a:ln cap="flat" cmpd="sng" w="9525">
            <a:solidFill>
              <a:srgbClr val="595959">
                <a:alpha val="2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ad32cc0e2f_2_242"/>
          <p:cNvSpPr/>
          <p:nvPr/>
        </p:nvSpPr>
        <p:spPr>
          <a:xfrm flipH="1" rot="10800000">
            <a:off x="841248" y="1538190"/>
            <a:ext cx="1873500" cy="10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0" name="Google Shape;330;gad32cc0e2f_2_242"/>
          <p:cNvGraphicFramePr/>
          <p:nvPr/>
        </p:nvGraphicFramePr>
        <p:xfrm>
          <a:off x="838200" y="25449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{ED86DCC4-D899-4E74-A3E6-5B32F3DA9D5E}</a:tableStyleId>
              </a:tblPr>
              <a:tblGrid>
                <a:gridCol w="1266975"/>
                <a:gridCol w="2371400"/>
                <a:gridCol w="996775"/>
                <a:gridCol w="4957125"/>
                <a:gridCol w="923300"/>
              </a:tblGrid>
              <a:tr h="70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Sprint Task</a:t>
                      </a:r>
                      <a:endParaRPr b="1"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50" marB="0" marR="8750" marL="8750" anchor="b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Module</a:t>
                      </a:r>
                      <a:endParaRPr b="1"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50" marB="0" marR="8750" marL="8750" anchor="b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Priority</a:t>
                      </a:r>
                      <a:endParaRPr b="1"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50" marB="0" marR="8750" marL="8750" anchor="b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Action Items</a:t>
                      </a:r>
                      <a:endParaRPr b="1"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50" marB="0" marR="8750" marL="875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Status</a:t>
                      </a:r>
                      <a:endParaRPr b="1"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50" marB="0" marR="8750" marL="8750" anchor="b">
                    <a:solidFill>
                      <a:schemeClr val="accent1"/>
                    </a:solidFill>
                  </a:tcPr>
                </a:tc>
              </a:tr>
              <a:tr h="70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Sprint 2: Task 1</a:t>
                      </a:r>
                      <a:endParaRPr sz="2100"/>
                    </a:p>
                  </a:txBody>
                  <a:tcPr marT="38100" marB="38100" marR="76200" marL="762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Home Page</a:t>
                      </a:r>
                      <a:endParaRPr sz="2100"/>
                    </a:p>
                  </a:txBody>
                  <a:tcPr marT="38100" marB="38100" marR="76200" marL="762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High</a:t>
                      </a:r>
                      <a:endParaRPr sz="2100"/>
                    </a:p>
                  </a:txBody>
                  <a:tcPr marT="38100" marB="38100" marR="76200" marL="762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User Interface development was done and pages were developed</a:t>
                      </a:r>
                      <a:endParaRPr sz="2100"/>
                    </a:p>
                  </a:txBody>
                  <a:tcPr marT="8750" marB="0" marR="8750" marL="8750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Done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8750" marB="0" marR="8750" marL="8750" anchor="b"/>
                </a:tc>
              </a:tr>
              <a:tr h="70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Sprint 2: Task 2</a:t>
                      </a:r>
                      <a:endParaRPr sz="2100"/>
                    </a:p>
                  </a:txBody>
                  <a:tcPr marT="38100" marB="38100" marR="76200" marL="762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Linking backend API’s with the User Interface.</a:t>
                      </a:r>
                      <a:endParaRPr sz="2100"/>
                    </a:p>
                  </a:txBody>
                  <a:tcPr marT="38100" marB="38100" marR="76200" marL="762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High</a:t>
                      </a:r>
                      <a:endParaRPr sz="2100"/>
                    </a:p>
                  </a:txBody>
                  <a:tcPr marT="38100" marB="38100" marR="76200" marL="762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9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Database modeling and integrating the API’s with User Interface.</a:t>
                      </a:r>
                      <a:endParaRPr sz="2100"/>
                    </a:p>
                  </a:txBody>
                  <a:tcPr marT="8750" marB="0" marR="8750" marL="8750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Done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8750" marB="0" marR="8750" marL="87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2"/>
          <p:cNvSpPr txBox="1"/>
          <p:nvPr>
            <p:ph type="title"/>
          </p:nvPr>
        </p:nvSpPr>
        <p:spPr>
          <a:xfrm>
            <a:off x="841248" y="256032"/>
            <a:ext cx="10506456" cy="10149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Sprint 3 Backlog</a:t>
            </a:r>
            <a:endParaRPr/>
          </a:p>
        </p:txBody>
      </p:sp>
      <p:sp>
        <p:nvSpPr>
          <p:cNvPr id="337" name="Google Shape;337;p12"/>
          <p:cNvSpPr/>
          <p:nvPr/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rgbClr val="595959">
              <a:alpha val="29803"/>
            </a:srgbClr>
          </a:solidFill>
          <a:ln cap="flat" cmpd="sng" w="9525">
            <a:solidFill>
              <a:srgbClr val="595959">
                <a:alpha val="2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2"/>
          <p:cNvSpPr/>
          <p:nvPr/>
        </p:nvSpPr>
        <p:spPr>
          <a:xfrm flipH="1" rot="10800000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9" name="Google Shape;339;p12"/>
          <p:cNvGraphicFramePr/>
          <p:nvPr/>
        </p:nvGraphicFramePr>
        <p:xfrm>
          <a:off x="838200" y="25449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{ED86DCC4-D899-4E74-A3E6-5B32F3DA9D5E}</a:tableStyleId>
              </a:tblPr>
              <a:tblGrid>
                <a:gridCol w="1266975"/>
                <a:gridCol w="2371400"/>
                <a:gridCol w="996775"/>
                <a:gridCol w="4957125"/>
                <a:gridCol w="923300"/>
              </a:tblGrid>
              <a:tr h="70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Sprint Task</a:t>
                      </a:r>
                      <a:endParaRPr b="1"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50" marB="0" marR="8750" marL="875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Module</a:t>
                      </a:r>
                      <a:endParaRPr b="1"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50" marB="0" marR="8750" marL="875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Priority</a:t>
                      </a:r>
                      <a:endParaRPr b="1"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50" marB="0" marR="8750" marL="875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Action Items</a:t>
                      </a:r>
                      <a:endParaRPr b="1"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50" marB="0" marR="8750" marL="875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Status</a:t>
                      </a:r>
                      <a:endParaRPr b="1"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50" marB="0" marR="8750" marL="8750" anchor="b">
                    <a:solidFill>
                      <a:schemeClr val="accent1"/>
                    </a:solidFill>
                  </a:tcPr>
                </a:tc>
              </a:tr>
              <a:tr h="70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Sprint -3  Task1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8750" marB="0" marR="8750" marL="87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UI development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8750" marB="0" marR="8750" marL="87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High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8750" marB="0" marR="8750" marL="87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Creating the UI for the </a:t>
                      </a:r>
                      <a:r>
                        <a:rPr lang="en-IN" sz="2100"/>
                        <a:t>frontend</a:t>
                      </a:r>
                      <a:r>
                        <a:rPr lang="en-IN" sz="2100" u="none" cap="none" strike="noStrike"/>
                        <a:t>, including Dashboard and other pages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8750" marB="0" marR="8750" marL="87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Done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8750" marB="0" marR="8750" marL="8750" anchor="b"/>
                </a:tc>
              </a:tr>
              <a:tr h="70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Sprint -3 Task2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8750" marB="0" marR="8750" marL="87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Login and Session Maintenance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8750" marB="0" marR="8750" marL="87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High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8750" marB="0" marR="8750" marL="87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Integration of the login page with the database for </a:t>
                      </a:r>
                      <a:r>
                        <a:rPr lang="en-IN" sz="2100"/>
                        <a:t>maintenance</a:t>
                      </a:r>
                      <a:r>
                        <a:rPr lang="en-IN" sz="2100" u="none" cap="none" strike="noStrike"/>
                        <a:t> of </a:t>
                      </a:r>
                      <a:r>
                        <a:rPr lang="en-IN" sz="2100"/>
                        <a:t>sessions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8750" marB="0" marR="8750" marL="87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Done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8750" marB="0" marR="8750" marL="8750" anchor="b"/>
                </a:tc>
              </a:tr>
              <a:tr h="101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Sprint -3 Task3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8750" marB="0" marR="8750" marL="87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Integrating Backend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8750" marB="0" marR="8750" marL="87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High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8750" marB="0" marR="8750" marL="87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Integration of the task table with the backend for inserting and pulling values from database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8750" marB="0" marR="8750" marL="87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cap="none" strike="noStrike"/>
                        <a:t>Done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8750" marB="0" marR="8750" marL="87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3"/>
          <p:cNvSpPr txBox="1"/>
          <p:nvPr>
            <p:ph type="title"/>
          </p:nvPr>
        </p:nvSpPr>
        <p:spPr>
          <a:xfrm>
            <a:off x="841248" y="334644"/>
            <a:ext cx="10509504" cy="107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Sprint 4 Backlog</a:t>
            </a:r>
            <a:endParaRPr/>
          </a:p>
        </p:txBody>
      </p:sp>
      <p:sp>
        <p:nvSpPr>
          <p:cNvPr id="346" name="Google Shape;346;p13"/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3"/>
          <p:cNvSpPr/>
          <p:nvPr/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BDC9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8" name="Google Shape;348;p13"/>
          <p:cNvGraphicFramePr/>
          <p:nvPr/>
        </p:nvGraphicFramePr>
        <p:xfrm>
          <a:off x="838200" y="22229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{ED86DCC4-D899-4E74-A3E6-5B32F3DA9D5E}</a:tableStyleId>
              </a:tblPr>
              <a:tblGrid>
                <a:gridCol w="1148375"/>
                <a:gridCol w="2386275"/>
                <a:gridCol w="1299775"/>
                <a:gridCol w="4472475"/>
                <a:gridCol w="1199575"/>
              </a:tblGrid>
              <a:tr h="91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/>
                        <a:t>Sprint Task</a:t>
                      </a:r>
                      <a:endParaRPr b="1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1775" marB="0" marR="11775" marL="11775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/>
                        <a:t>Module</a:t>
                      </a:r>
                      <a:endParaRPr b="1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1775" marB="0" marR="11775" marL="11775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/>
                        <a:t>Priority</a:t>
                      </a:r>
                      <a:endParaRPr b="1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1775" marB="0" marR="11775" marL="11775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/>
                        <a:t>Action Items</a:t>
                      </a:r>
                      <a:endParaRPr b="1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1775" marB="0" marR="11775" marL="11775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/>
                        <a:t>Status</a:t>
                      </a:r>
                      <a:endParaRPr b="1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1775" marB="0" marR="11775" marL="11775" anchor="b">
                    <a:solidFill>
                      <a:schemeClr val="accent1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/>
                        <a:t>Sprint 4 Task -1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775" marB="0" marR="11775" marL="11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/>
                        <a:t>UI Styling 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775" marB="0" marR="11775" marL="11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/>
                        <a:t>High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775" marB="0" marR="11775" marL="11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/>
                        <a:t>Design the style of the User Interface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775" marB="0" marR="11775" marL="11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/>
                        <a:t>Done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775" marB="0" marR="11775" marL="11775" anchor="b"/>
                </a:tc>
              </a:tr>
              <a:tr h="66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/>
                        <a:t>Sprint 4 task 2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775" marB="0" marR="11775" marL="11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/>
                        <a:t>Data Pushing in database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775" marB="0" marR="11775" marL="11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/>
                        <a:t>High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775" marB="0" marR="11775" marL="11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/>
                        <a:t>Pushing input data from users  to the backend database for storage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775" marB="0" marR="11775" marL="11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/>
                        <a:t>Done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775" marB="0" marR="11775" marL="11775" anchor="b"/>
                </a:tc>
              </a:tr>
              <a:tr h="66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/>
                        <a:t>Sprint 4 task 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775" marB="0" marR="11775" marL="11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/>
                        <a:t>API display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775" marB="0" marR="11775" marL="11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/>
                        <a:t>High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775" marB="0" marR="11775" marL="11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/>
                        <a:t>Displaying Data from  database sent to API on the Frontend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775" marB="0" marR="11775" marL="11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/>
                        <a:t>Done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775" marB="0" marR="11775" marL="11775" anchor="b"/>
                </a:tc>
              </a:tr>
              <a:tr h="66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/>
                        <a:t>Sprint 4 task 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775" marB="0" marR="11775" marL="11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/>
                        <a:t>Frontend and Backend Integration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775" marB="0" marR="11775" marL="11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/>
                        <a:t>High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775" marB="0" marR="11775" marL="11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/>
                        <a:t>Integration of react and Django framework for  data transfer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775" marB="0" marR="11775" marL="11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/>
                        <a:t>Done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775" marB="0" marR="11775" marL="117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PROJECT DEMO</a:t>
            </a:r>
            <a:endParaRPr/>
          </a:p>
        </p:txBody>
      </p:sp>
      <p:sp>
        <p:nvSpPr>
          <p:cNvPr id="354" name="Google Shape;354;p17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https://www.youtube.com/watch?v=MnaSmDZXss4&amp;feature=youtu.be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Future Scope</a:t>
            </a:r>
            <a:endParaRPr/>
          </a:p>
        </p:txBody>
      </p:sp>
      <p:sp>
        <p:nvSpPr>
          <p:cNvPr id="360" name="Google Shape;360;p18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Adding the timelines along with the task, so that the priorities can be set and tracked.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Adding a repository where the documents etc. can be uploaded or viewed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Adding a chat function, so that communication with the team is possible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Adding setting page to customize the account.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Sending Email validation to confirm the user account.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d32cc0e2f_2_74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Retrospectives</a:t>
            </a:r>
            <a:endParaRPr/>
          </a:p>
        </p:txBody>
      </p:sp>
      <p:sp>
        <p:nvSpPr>
          <p:cNvPr id="366" name="Google Shape;366;gad32cc0e2f_2_74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gad32cc0e2f_2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87225"/>
            <a:ext cx="11971676" cy="484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GitHub Links</a:t>
            </a:r>
            <a:endParaRPr/>
          </a:p>
        </p:txBody>
      </p:sp>
      <p:sp>
        <p:nvSpPr>
          <p:cNvPr id="373" name="Google Shape;373;p19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Project Link: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For Frontend: </a:t>
            </a:r>
            <a:r>
              <a:rPr lang="en-IN" sz="2220" u="sng">
                <a:solidFill>
                  <a:schemeClr val="hlink"/>
                </a:solidFill>
                <a:hlinkClick r:id="rId3"/>
              </a:rPr>
              <a:t>https://github.com/Vamshi399/cs691_project_management_tool/ </a:t>
            </a:r>
            <a:endParaRPr sz="2220"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For Backend:</a:t>
            </a:r>
            <a:r>
              <a:rPr lang="en-IN" sz="2220" u="sng">
                <a:solidFill>
                  <a:schemeClr val="hlink"/>
                </a:solidFill>
                <a:hlinkClick r:id="rId4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 u="sng">
                <a:solidFill>
                  <a:schemeClr val="hlink"/>
                </a:solidFill>
                <a:hlinkClick r:id="rId5"/>
              </a:rPr>
              <a:t>https://github.com/saijeevan54/django</a:t>
            </a:r>
            <a:endParaRPr sz="2220" u="sng"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WiKi Page: </a:t>
            </a:r>
            <a:r>
              <a:rPr lang="en-IN" sz="2220" u="sng">
                <a:solidFill>
                  <a:schemeClr val="hlink"/>
                </a:solidFill>
                <a:hlinkClick r:id="rId6"/>
              </a:rPr>
              <a:t>https://github.com/Vamshi399/cs691_project_management_tool/wiki</a:t>
            </a:r>
            <a:endParaRPr sz="2220" u="sng"/>
          </a:p>
        </p:txBody>
      </p:sp>
      <p:pic>
        <p:nvPicPr>
          <p:cNvPr descr="Icon&#10;&#10;Description automatically generated" id="374" name="Google Shape;374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15150" y="0"/>
            <a:ext cx="2767011" cy="2271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person, holding, cellphone&#10;&#10;Description automatically generated" id="379" name="Google Shape;37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038" y="2386013"/>
            <a:ext cx="8758237" cy="3786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600"/>
              <a:t>WHAT IS PROJECT MANAGEMENT TOOL?</a:t>
            </a:r>
            <a:endParaRPr sz="3600"/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Project management tool is an aid to assist an individual, team or organization to effectively organize work, projects and tasks.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This tool is made to be completely customizable so they can fit the needs of teams of different sizes and with different goals.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Projects are composed of several, interconnected projects that, when combined, achieve a larger, long-term business objective.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This means Project Management tool will need advanced features to track projects at a higher-level in order to see how each project is interacting with each other. This tool can include flexible work views, Dashboard, Reporting, Time sheets.</a:t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/>
          <p:nvPr>
            <p:ph type="title"/>
          </p:nvPr>
        </p:nvSpPr>
        <p:spPr>
          <a:xfrm>
            <a:off x="429768" y="411480"/>
            <a:ext cx="11201400" cy="110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600"/>
              <a:t>PERSONAS</a:t>
            </a:r>
            <a:endParaRPr/>
          </a:p>
        </p:txBody>
      </p:sp>
      <p:sp>
        <p:nvSpPr>
          <p:cNvPr id="142" name="Google Shape;142;p4"/>
          <p:cNvSpPr/>
          <p:nvPr/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768" y="2209842"/>
            <a:ext cx="6702552" cy="353559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/>
          <p:nvPr/>
        </p:nvSpPr>
        <p:spPr>
          <a:xfrm>
            <a:off x="7543801" y="1721922"/>
            <a:ext cx="4218432" cy="45205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C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 txBox="1"/>
          <p:nvPr>
            <p:ph idx="1" type="body"/>
          </p:nvPr>
        </p:nvSpPr>
        <p:spPr>
          <a:xfrm>
            <a:off x="7938752" y="2020824"/>
            <a:ext cx="3455097" cy="39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/>
              <a:t>MANAGER: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/>
              <a:t>has ultimate control over teams and projects.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/>
              <a:t> gets to create and allocate tasks to the team members.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/>
              <a:t>creates custom roles and grant access levels to the team members.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/>
              <a:t>gets to keep an eye on the task status of team members.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/>
              <a:t>Has access to repository , chat box and other functions</a:t>
            </a:r>
            <a:br>
              <a:rPr lang="en-IN" sz="1600"/>
            </a:b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Personas</a:t>
            </a:r>
            <a:endParaRPr/>
          </a:p>
        </p:txBody>
      </p:sp>
      <p:pic>
        <p:nvPicPr>
          <p:cNvPr id="151" name="Google Shape;15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3451" y="1943100"/>
            <a:ext cx="6836152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/>
          <p:nvPr/>
        </p:nvSpPr>
        <p:spPr>
          <a:xfrm>
            <a:off x="385763" y="2457450"/>
            <a:ext cx="37719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see the work allocated to them along with deadlines.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change the status of the task assigned on completion.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access to repository , chat box and other functions</a:t>
            </a:r>
            <a:b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https://docs.google.com/presentation/d/1daGki1TjJgnAgYnM6ifr0UdBadEi6b_Q/edit#slide=id.p13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C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Personas</a:t>
            </a: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7913075" y="2365425"/>
            <a:ext cx="3809400" cy="3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CLIENT:</a:t>
            </a:r>
            <a:endParaRPr/>
          </a:p>
          <a:p>
            <a:pPr indent="11430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8575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see the work allocated to the members along with deadlines.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00" y="1728225"/>
            <a:ext cx="7018725" cy="48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d32cc0e2f_0_1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ad32cc0e2f_0_1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gad32cc0e2f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2" y="0"/>
            <a:ext cx="1215269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Technologies Used</a:t>
            </a:r>
            <a:endParaRPr/>
          </a:p>
        </p:txBody>
      </p:sp>
      <p:sp>
        <p:nvSpPr>
          <p:cNvPr id="176" name="Google Shape;176;p8"/>
          <p:cNvSpPr txBox="1"/>
          <p:nvPr/>
        </p:nvSpPr>
        <p:spPr>
          <a:xfrm>
            <a:off x="8086725" y="2514600"/>
            <a:ext cx="19398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453665"/>
                </a:solidFill>
                <a:latin typeface="Arial"/>
                <a:ea typeface="Arial"/>
                <a:cs typeface="Arial"/>
                <a:sym typeface="Arial"/>
              </a:rPr>
              <a:t>Python Django Framework</a:t>
            </a:r>
            <a:endParaRPr/>
          </a:p>
        </p:txBody>
      </p:sp>
      <p:sp>
        <p:nvSpPr>
          <p:cNvPr id="177" name="Google Shape;177;p8"/>
          <p:cNvSpPr txBox="1"/>
          <p:nvPr/>
        </p:nvSpPr>
        <p:spPr>
          <a:xfrm>
            <a:off x="9315450" y="5572125"/>
            <a:ext cx="23431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453665"/>
                </a:solidFill>
                <a:latin typeface="Arial"/>
                <a:ea typeface="Arial"/>
                <a:cs typeface="Arial"/>
                <a:sym typeface="Arial"/>
              </a:rPr>
              <a:t> SQLite3 Database</a:t>
            </a:r>
            <a:endParaRPr b="1" sz="1800">
              <a:solidFill>
                <a:srgbClr val="4536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4657725" y="26003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8001000" y="2185988"/>
            <a:ext cx="11656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/>
          </a:p>
        </p:txBody>
      </p:sp>
      <p:sp>
        <p:nvSpPr>
          <p:cNvPr id="180" name="Google Shape;180;p8"/>
          <p:cNvSpPr txBox="1"/>
          <p:nvPr/>
        </p:nvSpPr>
        <p:spPr>
          <a:xfrm>
            <a:off x="4400550" y="2428875"/>
            <a:ext cx="12090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endParaRPr/>
          </a:p>
        </p:txBody>
      </p:sp>
      <p:sp>
        <p:nvSpPr>
          <p:cNvPr id="181" name="Google Shape;181;p8"/>
          <p:cNvSpPr txBox="1"/>
          <p:nvPr/>
        </p:nvSpPr>
        <p:spPr>
          <a:xfrm>
            <a:off x="4743450" y="3357563"/>
            <a:ext cx="166455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453665"/>
                </a:solidFill>
                <a:latin typeface="Arial"/>
                <a:ea typeface="Arial"/>
                <a:cs typeface="Arial"/>
                <a:sym typeface="Arial"/>
              </a:rPr>
              <a:t>React Js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536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453665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536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453665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endParaRPr/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93201"/>
            <a:ext cx="12015787" cy="4450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83" name="Google Shape;18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377" y="2456378"/>
            <a:ext cx="1254025" cy="13685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esktop computer monitor sitting on top of a desk&#10;&#10;Description automatically generated" id="184" name="Google Shape;18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01019" y="4722543"/>
            <a:ext cx="2183888" cy="147732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8"/>
          <p:cNvSpPr txBox="1"/>
          <p:nvPr/>
        </p:nvSpPr>
        <p:spPr>
          <a:xfrm>
            <a:off x="1228724" y="1893201"/>
            <a:ext cx="12402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/>
          </a:p>
        </p:txBody>
      </p:sp>
      <p:pic>
        <p:nvPicPr>
          <p:cNvPr descr="Icon&#10;&#10;Description automatically generated" id="186" name="Google Shape;18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83820" y="4227625"/>
            <a:ext cx="1837899" cy="197224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8"/>
          <p:cNvSpPr txBox="1"/>
          <p:nvPr/>
        </p:nvSpPr>
        <p:spPr>
          <a:xfrm>
            <a:off x="7370957" y="2159555"/>
            <a:ext cx="1207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d32cc0e2f_2_123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User Stories and Acceptance Criteria</a:t>
            </a:r>
            <a:endParaRPr/>
          </a:p>
        </p:txBody>
      </p:sp>
      <p:sp>
        <p:nvSpPr>
          <p:cNvPr id="193" name="Google Shape;193;gad32cc0e2f_2_123"/>
          <p:cNvSpPr txBox="1"/>
          <p:nvPr>
            <p:ph idx="1" type="body"/>
          </p:nvPr>
        </p:nvSpPr>
        <p:spPr>
          <a:xfrm>
            <a:off x="748775" y="1974025"/>
            <a:ext cx="11112300" cy="488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rgbClr val="424242"/>
                </a:solidFill>
                <a:highlight>
                  <a:schemeClr val="accent1"/>
                </a:highlight>
                <a:latin typeface="Nunito"/>
                <a:ea typeface="Nunito"/>
                <a:cs typeface="Nunito"/>
                <a:sym typeface="Nunito"/>
              </a:rPr>
              <a:t>User story 1 : Registration</a:t>
            </a:r>
            <a:endParaRPr b="1" sz="1700">
              <a:solidFill>
                <a:srgbClr val="424242"/>
              </a:solidFill>
              <a:highlight>
                <a:schemeClr val="accen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 a manager: I should be able to sign up for the application successfully as a first time user.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 a team member: I should be able to able to  sign up for the application successfully as a first time user.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 a client : I should be able to able to  sign up for the application successfully as a first time user.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1700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Acceptance Criteria: </a:t>
            </a:r>
            <a:r>
              <a:rPr lang="en-I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Any person who gives the mandatory required details such as first name, last name, username, password, confirm password and a valid email ID will be able to successfully register as a user to the website.</a:t>
            </a:r>
            <a:endParaRPr b="1"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rgbClr val="424242"/>
                </a:solidFill>
                <a:highlight>
                  <a:schemeClr val="accent1"/>
                </a:highlight>
                <a:latin typeface="Nunito"/>
                <a:ea typeface="Nunito"/>
                <a:cs typeface="Nunito"/>
                <a:sym typeface="Nunito"/>
              </a:rPr>
              <a:t>User story 2 : Login</a:t>
            </a:r>
            <a:endParaRPr b="1" sz="1700">
              <a:solidFill>
                <a:srgbClr val="424242"/>
              </a:solidFill>
              <a:highlight>
                <a:schemeClr val="accen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 a manager: I should be able to login successfully as a valid user to view the homepage.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 a team member : I should be able to login successfully as a valid user to view the homepage.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 a client :  I should be able to login successfully as a valid user to view the homepage.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1700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Acceptance Criteria: </a:t>
            </a:r>
            <a:r>
              <a:rPr lang="en-IN" sz="1700">
                <a:latin typeface="Nunito"/>
                <a:ea typeface="Nunito"/>
                <a:cs typeface="Nunito"/>
                <a:sym typeface="Nunito"/>
              </a:rPr>
              <a:t>Once the user registers, (s)he must encounter a login page where they have to enter a valid “username” and password for a secure login. If not the login is not successful or if the user forgets their Username or password they should be able to get their password recovery options.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ccentBox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82AB8B"/>
      </a:accent1>
      <a:accent2>
        <a:srgbClr val="74AB97"/>
      </a:accent2>
      <a:accent3>
        <a:srgbClr val="81A8AB"/>
      </a:accent3>
      <a:accent4>
        <a:srgbClr val="7F9EBA"/>
      </a:accent4>
      <a:accent5>
        <a:srgbClr val="969BC6"/>
      </a:accent5>
      <a:accent6>
        <a:srgbClr val="917FBA"/>
      </a:accent6>
      <a:hlink>
        <a:srgbClr val="AE699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ccentBox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82AB8B"/>
      </a:accent1>
      <a:accent2>
        <a:srgbClr val="74AB97"/>
      </a:accent2>
      <a:accent3>
        <a:srgbClr val="81A8AB"/>
      </a:accent3>
      <a:accent4>
        <a:srgbClr val="7F9EBA"/>
      </a:accent4>
      <a:accent5>
        <a:srgbClr val="969BC6"/>
      </a:accent5>
      <a:accent6>
        <a:srgbClr val="917FBA"/>
      </a:accent6>
      <a:hlink>
        <a:srgbClr val="AE699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2020-11-23T22:40:29Z</dcterms:created>
  <dc:creator>Claudia D</dc:creator>
</cp:coreProperties>
</file>