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/rmg+D/bgb+ftTm2zpfhS6Il2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87F5B9-12D2-404D-9025-9CEF6023D1F9}">
  <a:tblStyle styleId="{4387F5B9-12D2-404D-9025-9CEF6023D1F9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1ED"/>
          </a:solidFill>
        </a:fill>
      </a:tcStyle>
    </a:wholeTbl>
    <a:band1H>
      <a:tcTxStyle/>
      <a:tcStyle>
        <a:fill>
          <a:solidFill>
            <a:srgbClr val="D8E2DA"/>
          </a:solidFill>
        </a:fill>
      </a:tcStyle>
    </a:band1H>
    <a:band2H>
      <a:tcTxStyle/>
    </a:band2H>
    <a:band1V>
      <a:tcTxStyle/>
      <a:tcStyle>
        <a:fill>
          <a:solidFill>
            <a:srgbClr val="D8E2DA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32cc0e2f_2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d32cc0e2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f87e0f9e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f87e0f9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d32cc0e2f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d32cc0e2f_2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d32cc0e2f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ad32cc0e2f_2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d32cc0e2f_2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d32cc0e2f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d32cc0e2f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d32cc0e2f_2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f87e0f9e7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bf87e0f9e7_2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d32cc0e2f_2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d32cc0e2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d32cc0e2f_2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d32cc0e2f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ed504825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bed504825c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fbcd3ecc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fbcd3ec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d32cc0e2f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d32cc0e2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32cc0e2f_2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32cc0e2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32cc0e2f_2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32cc0e2f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2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8F6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2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3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8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9BBC7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9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Vamshi399/cs691_project_management_tool/" TargetMode="External"/><Relationship Id="rId4" Type="http://schemas.openxmlformats.org/officeDocument/2006/relationships/hyperlink" Target="https://github.com/saijeevan54/django" TargetMode="External"/><Relationship Id="rId5" Type="http://schemas.openxmlformats.org/officeDocument/2006/relationships/hyperlink" Target="https://github.com/saijeevan54/django" TargetMode="External"/><Relationship Id="rId6" Type="http://schemas.openxmlformats.org/officeDocument/2006/relationships/hyperlink" Target="https://github.com/Vamshi399/cs691_project_management_tool/wiki" TargetMode="External"/><Relationship Id="rId7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-1" l="16576" r="-1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>
            <p:ph type="ctrTitle"/>
          </p:nvPr>
        </p:nvSpPr>
        <p:spPr>
          <a:xfrm>
            <a:off x="477980" y="643971"/>
            <a:ext cx="8668512" cy="34337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IN"/>
              <a:t>PROJECT MANAGEMENT TOOL</a:t>
            </a:r>
            <a:endParaRPr sz="4800"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IN" sz="2590"/>
              <a:t>COLLABORATION TOOLS FOR PEOPLE TO WORK VIRTUALLY</a:t>
            </a:r>
            <a:endParaRPr sz="1850"/>
          </a:p>
        </p:txBody>
      </p:sp>
      <p:sp>
        <p:nvSpPr>
          <p:cNvPr id="122" name="Google Shape;12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32cc0e2f_2_13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Stories and Acceptance Criteria</a:t>
            </a:r>
            <a:endParaRPr/>
          </a:p>
        </p:txBody>
      </p:sp>
      <p:sp>
        <p:nvSpPr>
          <p:cNvPr id="204" name="Google Shape;204;gad32cc0e2f_2_133"/>
          <p:cNvSpPr txBox="1"/>
          <p:nvPr>
            <p:ph idx="1" type="body"/>
          </p:nvPr>
        </p:nvSpPr>
        <p:spPr>
          <a:xfrm>
            <a:off x="595600" y="2144200"/>
            <a:ext cx="11129400" cy="46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5 : Timelines</a:t>
            </a:r>
            <a:endParaRPr b="1" sz="1700"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add timelines to the tasks assigned to team members.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Manager should be able to give the end-date to a task to keep track of the deadlines.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34343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6 : Repository</a:t>
            </a:r>
            <a:endParaRPr b="1" sz="1700">
              <a:solidFill>
                <a:srgbClr val="434343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AutoNum type="alphaLcPeriod"/>
            </a:pPr>
            <a:r>
              <a:rPr lang="en-I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see and download the documents that are present  and also be able to upload new documents.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b.	As a Team Member: I should be able to see and download the documents that are present  and also be able to upload new documents.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The developer should create a repository to store all the required data. The Manager and Team Member can view,edit or update the documents present in the repository.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f87e0f9e7_2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User Stories and Acceptance Criteria</a:t>
            </a:r>
            <a:endParaRPr/>
          </a:p>
        </p:txBody>
      </p:sp>
      <p:sp>
        <p:nvSpPr>
          <p:cNvPr id="210" name="Google Shape;210;gbf87e0f9e7_2_0"/>
          <p:cNvSpPr txBox="1"/>
          <p:nvPr>
            <p:ph idx="1" type="body"/>
          </p:nvPr>
        </p:nvSpPr>
        <p:spPr>
          <a:xfrm>
            <a:off x="611250" y="1625050"/>
            <a:ext cx="10672500" cy="50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7 : Dashboard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a.	As a manager: I should be able to add/update projects and task and have access to different modules present on the dashboard.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b.	As a team member: I should be able to view and complete tasks assigned to me and have access to different modules present on the dashboard.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c.	As a client : I should be able to view the project and tasks and some selective modules present on it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b="1"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1.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The users should have a complete access to the dashboard according to their roles so that they can check their own project , tasks and update them when completed.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2.The tasks assigned will in tabular format specific to their role.It will have access to other modules like chat, repository, calendar etc.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8 : Calendar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a.	As a manager: I should be able to access the calendar and add events to it.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b.	As a team member: I should be able to access the calendar and add events to it.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b="1"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1.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The users should have a access to the calendar, so that they can check and add events or set reminders for the tasks assigned to them.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d32cc0e2f_2_14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FLOW DIAGRAM </a:t>
            </a:r>
            <a:endParaRPr/>
          </a:p>
        </p:txBody>
      </p:sp>
      <p:sp>
        <p:nvSpPr>
          <p:cNvPr id="216" name="Google Shape;216;gad32cc0e2f_2_143"/>
          <p:cNvSpPr txBox="1"/>
          <p:nvPr>
            <p:ph idx="1" type="body"/>
          </p:nvPr>
        </p:nvSpPr>
        <p:spPr>
          <a:xfrm>
            <a:off x="1011936" y="2253424"/>
            <a:ext cx="1016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 MANAGERS: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7" name="Google Shape;217;gad32cc0e2f_2_143"/>
          <p:cNvSpPr/>
          <p:nvPr/>
        </p:nvSpPr>
        <p:spPr>
          <a:xfrm>
            <a:off x="3088661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218" name="Google Shape;218;gad32cc0e2f_2_143"/>
          <p:cNvSpPr/>
          <p:nvPr/>
        </p:nvSpPr>
        <p:spPr>
          <a:xfrm>
            <a:off x="466667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19" name="Google Shape;219;gad32cc0e2f_2_143"/>
          <p:cNvSpPr/>
          <p:nvPr/>
        </p:nvSpPr>
        <p:spPr>
          <a:xfrm>
            <a:off x="628230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220" name="Google Shape;220;gad32cc0e2f_2_143"/>
          <p:cNvSpPr/>
          <p:nvPr/>
        </p:nvSpPr>
        <p:spPr>
          <a:xfrm>
            <a:off x="7770683" y="2985516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Dashboard</a:t>
            </a:r>
            <a:endParaRPr/>
          </a:p>
        </p:txBody>
      </p:sp>
      <p:sp>
        <p:nvSpPr>
          <p:cNvPr id="221" name="Google Shape;221;gad32cc0e2f_2_143"/>
          <p:cNvSpPr/>
          <p:nvPr/>
        </p:nvSpPr>
        <p:spPr>
          <a:xfrm>
            <a:off x="7890080" y="4325112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</a:t>
            </a:r>
            <a:endParaRPr/>
          </a:p>
        </p:txBody>
      </p:sp>
      <p:sp>
        <p:nvSpPr>
          <p:cNvPr id="222" name="Google Shape;222;gad32cc0e2f_2_143"/>
          <p:cNvSpPr/>
          <p:nvPr/>
        </p:nvSpPr>
        <p:spPr>
          <a:xfrm>
            <a:off x="3171158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Projects</a:t>
            </a:r>
            <a:endParaRPr/>
          </a:p>
        </p:txBody>
      </p:sp>
      <p:sp>
        <p:nvSpPr>
          <p:cNvPr id="223" name="Google Shape;223;gad32cc0e2f_2_143"/>
          <p:cNvSpPr/>
          <p:nvPr/>
        </p:nvSpPr>
        <p:spPr>
          <a:xfrm>
            <a:off x="4652961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Tasks</a:t>
            </a:r>
            <a:endParaRPr/>
          </a:p>
        </p:txBody>
      </p:sp>
      <p:sp>
        <p:nvSpPr>
          <p:cNvPr id="224" name="Google Shape;224;gad32cc0e2f_2_143"/>
          <p:cNvSpPr/>
          <p:nvPr/>
        </p:nvSpPr>
        <p:spPr>
          <a:xfrm>
            <a:off x="6248402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with Team Members</a:t>
            </a:r>
            <a:endParaRPr/>
          </a:p>
        </p:txBody>
      </p:sp>
      <p:sp>
        <p:nvSpPr>
          <p:cNvPr id="225" name="Google Shape;225;gad32cc0e2f_2_143"/>
          <p:cNvSpPr/>
          <p:nvPr/>
        </p:nvSpPr>
        <p:spPr>
          <a:xfrm>
            <a:off x="7770683" y="5681663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and view Repository</a:t>
            </a:r>
            <a:endParaRPr/>
          </a:p>
        </p:txBody>
      </p:sp>
      <p:sp>
        <p:nvSpPr>
          <p:cNvPr id="226" name="Google Shape;226;gad32cc0e2f_2_143"/>
          <p:cNvSpPr/>
          <p:nvPr/>
        </p:nvSpPr>
        <p:spPr>
          <a:xfrm>
            <a:off x="9647155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Profile</a:t>
            </a:r>
            <a:endParaRPr/>
          </a:p>
        </p:txBody>
      </p:sp>
      <p:cxnSp>
        <p:nvCxnSpPr>
          <p:cNvPr id="227" name="Google Shape;227;gad32cc0e2f_2_143"/>
          <p:cNvCxnSpPr>
            <a:stCxn id="217" idx="3"/>
            <a:endCxn id="218" idx="1"/>
          </p:cNvCxnSpPr>
          <p:nvPr/>
        </p:nvCxnSpPr>
        <p:spPr>
          <a:xfrm>
            <a:off x="4331561" y="3442716"/>
            <a:ext cx="335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gad32cc0e2f_2_143"/>
          <p:cNvCxnSpPr>
            <a:stCxn id="218" idx="3"/>
            <a:endCxn id="219" idx="1"/>
          </p:cNvCxnSpPr>
          <p:nvPr/>
        </p:nvCxnSpPr>
        <p:spPr>
          <a:xfrm>
            <a:off x="590957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gad32cc0e2f_2_143"/>
          <p:cNvCxnSpPr>
            <a:stCxn id="219" idx="3"/>
            <a:endCxn id="220" idx="1"/>
          </p:cNvCxnSpPr>
          <p:nvPr/>
        </p:nvCxnSpPr>
        <p:spPr>
          <a:xfrm>
            <a:off x="7525209" y="3442716"/>
            <a:ext cx="245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gad32cc0e2f_2_143"/>
          <p:cNvCxnSpPr>
            <a:stCxn id="220" idx="2"/>
            <a:endCxn id="221" idx="0"/>
          </p:cNvCxnSpPr>
          <p:nvPr/>
        </p:nvCxnSpPr>
        <p:spPr>
          <a:xfrm>
            <a:off x="8511533" y="3899916"/>
            <a:ext cx="0" cy="4251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gad32cc0e2f_2_143"/>
          <p:cNvCxnSpPr>
            <a:stCxn id="221" idx="2"/>
          </p:cNvCxnSpPr>
          <p:nvPr/>
        </p:nvCxnSpPr>
        <p:spPr>
          <a:xfrm>
            <a:off x="8511530" y="5239512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Google Shape;232;gad32cc0e2f_2_143"/>
          <p:cNvCxnSpPr/>
          <p:nvPr/>
        </p:nvCxnSpPr>
        <p:spPr>
          <a:xfrm>
            <a:off x="3672555" y="5380006"/>
            <a:ext cx="6596100" cy="3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gad32cc0e2f_2_143"/>
          <p:cNvCxnSpPr/>
          <p:nvPr/>
        </p:nvCxnSpPr>
        <p:spPr>
          <a:xfrm>
            <a:off x="3672555" y="5380006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gad32cc0e2f_2_143"/>
          <p:cNvCxnSpPr/>
          <p:nvPr/>
        </p:nvCxnSpPr>
        <p:spPr>
          <a:xfrm>
            <a:off x="5270372" y="5391102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gad32cc0e2f_2_143"/>
          <p:cNvCxnSpPr/>
          <p:nvPr/>
        </p:nvCxnSpPr>
        <p:spPr>
          <a:xfrm>
            <a:off x="6903815" y="538000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gad32cc0e2f_2_143"/>
          <p:cNvCxnSpPr/>
          <p:nvPr/>
        </p:nvCxnSpPr>
        <p:spPr>
          <a:xfrm>
            <a:off x="8507490" y="540067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gad32cc0e2f_2_143"/>
          <p:cNvCxnSpPr/>
          <p:nvPr/>
        </p:nvCxnSpPr>
        <p:spPr>
          <a:xfrm>
            <a:off x="10278853" y="5391101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d32cc0e2f_2_16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FLOW DIAGRAM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gad32cc0e2f_2_169"/>
          <p:cNvSpPr txBox="1"/>
          <p:nvPr>
            <p:ph idx="1" type="body"/>
          </p:nvPr>
        </p:nvSpPr>
        <p:spPr>
          <a:xfrm>
            <a:off x="1011936" y="2253424"/>
            <a:ext cx="1016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 TEAM-MEMBERS: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4" name="Google Shape;244;gad32cc0e2f_2_169"/>
          <p:cNvSpPr/>
          <p:nvPr/>
        </p:nvSpPr>
        <p:spPr>
          <a:xfrm>
            <a:off x="305104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</a:t>
            </a:r>
            <a:endParaRPr/>
          </a:p>
        </p:txBody>
      </p:sp>
      <p:sp>
        <p:nvSpPr>
          <p:cNvPr id="245" name="Google Shape;245;gad32cc0e2f_2_169"/>
          <p:cNvSpPr/>
          <p:nvPr/>
        </p:nvSpPr>
        <p:spPr>
          <a:xfrm>
            <a:off x="466667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46" name="Google Shape;246;gad32cc0e2f_2_169"/>
          <p:cNvSpPr/>
          <p:nvPr/>
        </p:nvSpPr>
        <p:spPr>
          <a:xfrm>
            <a:off x="628230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247" name="Google Shape;247;gad32cc0e2f_2_169"/>
          <p:cNvSpPr/>
          <p:nvPr/>
        </p:nvSpPr>
        <p:spPr>
          <a:xfrm>
            <a:off x="7770683" y="2985516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Dashboard</a:t>
            </a:r>
            <a:endParaRPr/>
          </a:p>
        </p:txBody>
      </p:sp>
      <p:sp>
        <p:nvSpPr>
          <p:cNvPr id="248" name="Google Shape;248;gad32cc0e2f_2_169"/>
          <p:cNvSpPr/>
          <p:nvPr/>
        </p:nvSpPr>
        <p:spPr>
          <a:xfrm>
            <a:off x="7890080" y="4325112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</a:t>
            </a:r>
            <a:endParaRPr/>
          </a:p>
        </p:txBody>
      </p:sp>
      <p:sp>
        <p:nvSpPr>
          <p:cNvPr id="249" name="Google Shape;249;gad32cc0e2f_2_169"/>
          <p:cNvSpPr/>
          <p:nvPr/>
        </p:nvSpPr>
        <p:spPr>
          <a:xfrm>
            <a:off x="4652961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Task Status</a:t>
            </a:r>
            <a:endParaRPr/>
          </a:p>
        </p:txBody>
      </p:sp>
      <p:sp>
        <p:nvSpPr>
          <p:cNvPr id="250" name="Google Shape;250;gad32cc0e2f_2_169"/>
          <p:cNvSpPr/>
          <p:nvPr/>
        </p:nvSpPr>
        <p:spPr>
          <a:xfrm>
            <a:off x="6248402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with Team Members</a:t>
            </a:r>
            <a:endParaRPr/>
          </a:p>
        </p:txBody>
      </p:sp>
      <p:sp>
        <p:nvSpPr>
          <p:cNvPr id="251" name="Google Shape;251;gad32cc0e2f_2_169"/>
          <p:cNvSpPr/>
          <p:nvPr/>
        </p:nvSpPr>
        <p:spPr>
          <a:xfrm>
            <a:off x="7770683" y="5681663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and view Repository</a:t>
            </a:r>
            <a:endParaRPr/>
          </a:p>
        </p:txBody>
      </p:sp>
      <p:sp>
        <p:nvSpPr>
          <p:cNvPr id="252" name="Google Shape;252;gad32cc0e2f_2_169"/>
          <p:cNvSpPr/>
          <p:nvPr/>
        </p:nvSpPr>
        <p:spPr>
          <a:xfrm>
            <a:off x="9647155" y="5681663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Profile</a:t>
            </a:r>
            <a:endParaRPr/>
          </a:p>
        </p:txBody>
      </p:sp>
      <p:cxnSp>
        <p:nvCxnSpPr>
          <p:cNvPr id="253" name="Google Shape;253;gad32cc0e2f_2_169"/>
          <p:cNvCxnSpPr>
            <a:stCxn id="244" idx="3"/>
            <a:endCxn id="245" idx="1"/>
          </p:cNvCxnSpPr>
          <p:nvPr/>
        </p:nvCxnSpPr>
        <p:spPr>
          <a:xfrm>
            <a:off x="429394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gad32cc0e2f_2_169"/>
          <p:cNvCxnSpPr>
            <a:stCxn id="245" idx="3"/>
            <a:endCxn id="246" idx="1"/>
          </p:cNvCxnSpPr>
          <p:nvPr/>
        </p:nvCxnSpPr>
        <p:spPr>
          <a:xfrm>
            <a:off x="590957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gad32cc0e2f_2_169"/>
          <p:cNvCxnSpPr>
            <a:stCxn id="246" idx="3"/>
            <a:endCxn id="247" idx="1"/>
          </p:cNvCxnSpPr>
          <p:nvPr/>
        </p:nvCxnSpPr>
        <p:spPr>
          <a:xfrm>
            <a:off x="7525209" y="3442716"/>
            <a:ext cx="245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gad32cc0e2f_2_169"/>
          <p:cNvCxnSpPr>
            <a:stCxn id="247" idx="2"/>
            <a:endCxn id="248" idx="0"/>
          </p:cNvCxnSpPr>
          <p:nvPr/>
        </p:nvCxnSpPr>
        <p:spPr>
          <a:xfrm>
            <a:off x="8511533" y="3899916"/>
            <a:ext cx="0" cy="4251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gad32cc0e2f_2_169"/>
          <p:cNvCxnSpPr>
            <a:stCxn id="248" idx="2"/>
          </p:cNvCxnSpPr>
          <p:nvPr/>
        </p:nvCxnSpPr>
        <p:spPr>
          <a:xfrm>
            <a:off x="8511530" y="5239512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gad32cc0e2f_2_169"/>
          <p:cNvCxnSpPr/>
          <p:nvPr/>
        </p:nvCxnSpPr>
        <p:spPr>
          <a:xfrm>
            <a:off x="5270372" y="5380005"/>
            <a:ext cx="4998300" cy="3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gad32cc0e2f_2_169"/>
          <p:cNvCxnSpPr/>
          <p:nvPr/>
        </p:nvCxnSpPr>
        <p:spPr>
          <a:xfrm>
            <a:off x="5270372" y="5391102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gad32cc0e2f_2_169"/>
          <p:cNvCxnSpPr/>
          <p:nvPr/>
        </p:nvCxnSpPr>
        <p:spPr>
          <a:xfrm>
            <a:off x="6903815" y="538000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gad32cc0e2f_2_169"/>
          <p:cNvCxnSpPr/>
          <p:nvPr/>
        </p:nvCxnSpPr>
        <p:spPr>
          <a:xfrm>
            <a:off x="8507490" y="540067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gad32cc0e2f_2_169"/>
          <p:cNvCxnSpPr/>
          <p:nvPr/>
        </p:nvCxnSpPr>
        <p:spPr>
          <a:xfrm>
            <a:off x="10278853" y="5391101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d32cc0e2f_2_19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PROJECT FLOW DIAGRAM </a:t>
            </a:r>
            <a:endParaRPr/>
          </a:p>
        </p:txBody>
      </p:sp>
      <p:sp>
        <p:nvSpPr>
          <p:cNvPr id="268" name="Google Shape;268;gad32cc0e2f_2_193"/>
          <p:cNvSpPr txBox="1"/>
          <p:nvPr>
            <p:ph idx="1" type="body"/>
          </p:nvPr>
        </p:nvSpPr>
        <p:spPr>
          <a:xfrm>
            <a:off x="1011936" y="2253424"/>
            <a:ext cx="1016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 CLIENTS: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9" name="Google Shape;269;gad32cc0e2f_2_193"/>
          <p:cNvSpPr/>
          <p:nvPr/>
        </p:nvSpPr>
        <p:spPr>
          <a:xfrm>
            <a:off x="305104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Client</a:t>
            </a:r>
            <a:endParaRPr/>
          </a:p>
        </p:txBody>
      </p:sp>
      <p:sp>
        <p:nvSpPr>
          <p:cNvPr id="270" name="Google Shape;270;gad32cc0e2f_2_193"/>
          <p:cNvSpPr/>
          <p:nvPr/>
        </p:nvSpPr>
        <p:spPr>
          <a:xfrm>
            <a:off x="466667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71" name="Google Shape;271;gad32cc0e2f_2_193"/>
          <p:cNvSpPr/>
          <p:nvPr/>
        </p:nvSpPr>
        <p:spPr>
          <a:xfrm>
            <a:off x="6282309" y="2985516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272" name="Google Shape;272;gad32cc0e2f_2_193"/>
          <p:cNvSpPr/>
          <p:nvPr/>
        </p:nvSpPr>
        <p:spPr>
          <a:xfrm>
            <a:off x="7770683" y="2985516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Dashboard</a:t>
            </a:r>
            <a:endParaRPr/>
          </a:p>
        </p:txBody>
      </p:sp>
      <p:sp>
        <p:nvSpPr>
          <p:cNvPr id="273" name="Google Shape;273;gad32cc0e2f_2_193"/>
          <p:cNvSpPr/>
          <p:nvPr/>
        </p:nvSpPr>
        <p:spPr>
          <a:xfrm>
            <a:off x="7890080" y="4325112"/>
            <a:ext cx="12429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</a:t>
            </a:r>
            <a:endParaRPr/>
          </a:p>
        </p:txBody>
      </p:sp>
      <p:sp>
        <p:nvSpPr>
          <p:cNvPr id="274" name="Google Shape;274;gad32cc0e2f_2_193"/>
          <p:cNvSpPr/>
          <p:nvPr/>
        </p:nvSpPr>
        <p:spPr>
          <a:xfrm>
            <a:off x="7770683" y="5681663"/>
            <a:ext cx="14817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View the task</a:t>
            </a:r>
            <a:endParaRPr/>
          </a:p>
        </p:txBody>
      </p:sp>
      <p:cxnSp>
        <p:nvCxnSpPr>
          <p:cNvPr id="275" name="Google Shape;275;gad32cc0e2f_2_193"/>
          <p:cNvCxnSpPr>
            <a:stCxn id="269" idx="3"/>
            <a:endCxn id="270" idx="1"/>
          </p:cNvCxnSpPr>
          <p:nvPr/>
        </p:nvCxnSpPr>
        <p:spPr>
          <a:xfrm>
            <a:off x="429394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gad32cc0e2f_2_193"/>
          <p:cNvCxnSpPr>
            <a:stCxn id="270" idx="3"/>
            <a:endCxn id="271" idx="1"/>
          </p:cNvCxnSpPr>
          <p:nvPr/>
        </p:nvCxnSpPr>
        <p:spPr>
          <a:xfrm>
            <a:off x="5909579" y="3442716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gad32cc0e2f_2_193"/>
          <p:cNvCxnSpPr>
            <a:stCxn id="271" idx="3"/>
            <a:endCxn id="272" idx="1"/>
          </p:cNvCxnSpPr>
          <p:nvPr/>
        </p:nvCxnSpPr>
        <p:spPr>
          <a:xfrm>
            <a:off x="7525209" y="3442716"/>
            <a:ext cx="245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gad32cc0e2f_2_193"/>
          <p:cNvCxnSpPr>
            <a:stCxn id="272" idx="2"/>
            <a:endCxn id="273" idx="0"/>
          </p:cNvCxnSpPr>
          <p:nvPr/>
        </p:nvCxnSpPr>
        <p:spPr>
          <a:xfrm>
            <a:off x="8511533" y="3899916"/>
            <a:ext cx="0" cy="42510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gad32cc0e2f_2_193"/>
          <p:cNvCxnSpPr>
            <a:stCxn id="273" idx="2"/>
          </p:cNvCxnSpPr>
          <p:nvPr/>
        </p:nvCxnSpPr>
        <p:spPr>
          <a:xfrm>
            <a:off x="8511530" y="5239512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gad32cc0e2f_2_193"/>
          <p:cNvCxnSpPr/>
          <p:nvPr/>
        </p:nvCxnSpPr>
        <p:spPr>
          <a:xfrm>
            <a:off x="8507490" y="5400675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d32cc0e2f_2_2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ad32cc0e2f_2_218"/>
          <p:cNvSpPr txBox="1"/>
          <p:nvPr>
            <p:ph type="title"/>
          </p:nvPr>
        </p:nvSpPr>
        <p:spPr>
          <a:xfrm>
            <a:off x="841248" y="334644"/>
            <a:ext cx="10509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Product Backlog</a:t>
            </a:r>
            <a:endParaRPr/>
          </a:p>
        </p:txBody>
      </p:sp>
      <p:sp>
        <p:nvSpPr>
          <p:cNvPr id="287" name="Google Shape;287;gad32cc0e2f_2_218"/>
          <p:cNvSpPr/>
          <p:nvPr/>
        </p:nvSpPr>
        <p:spPr>
          <a:xfrm>
            <a:off x="842772" y="0"/>
            <a:ext cx="10506600" cy="1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ad32cc0e2f_2_218"/>
          <p:cNvSpPr/>
          <p:nvPr/>
        </p:nvSpPr>
        <p:spPr>
          <a:xfrm>
            <a:off x="841248" y="1512994"/>
            <a:ext cx="10506600" cy="18300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9" name="Google Shape;289;gad32cc0e2f_2_218"/>
          <p:cNvGraphicFramePr/>
          <p:nvPr/>
        </p:nvGraphicFramePr>
        <p:xfrm>
          <a:off x="734000" y="1411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{4387F5B9-12D2-404D-9025-9CEF6023D1F9}</a:tableStyleId>
              </a:tblPr>
              <a:tblGrid>
                <a:gridCol w="553125"/>
                <a:gridCol w="843475"/>
                <a:gridCol w="1004225"/>
                <a:gridCol w="2004325"/>
                <a:gridCol w="4277525"/>
                <a:gridCol w="607150"/>
                <a:gridCol w="476875"/>
                <a:gridCol w="847175"/>
              </a:tblGrid>
              <a:tr h="62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Story </a:t>
                      </a:r>
                      <a:r>
                        <a:rPr b="1" lang="en-IN" sz="1000"/>
                        <a:t>ID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User Story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As a… (Persona)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I want to be able to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So That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Priority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Sprint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Status</a:t>
                      </a:r>
                      <a:endParaRPr b="1" sz="1000"/>
                    </a:p>
                  </a:txBody>
                  <a:tcPr marT="9525" marB="91425" marR="9525" marL="9525" anchor="b"/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a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Registration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Register as Manager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register with my details and my  user role as Manager to have access to the modules as manager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b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Registration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Sign-up as a team-member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 register with my details and m user role as team member to have access to the team members functionality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   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       1 c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Registration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Client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Sign-up as a Client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register myself as a viewer of that Project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a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Login 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Fill-up  login details as an Manager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be successfully Logged in as a Manager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b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Login 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Fill-up login details as a Team Member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be able to login with my credentials as team member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c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Login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Page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Client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Login successfully as a Client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view the overall Progress of the Project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 a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Task and Project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Create Project Details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be able to create a new project as per requirement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 a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Tasks and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Project 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Define project details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assign project to the  team members of the project.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34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 a 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Tasks and Project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Define the task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assign different task of the project to the team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19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 b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Tasks and Project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View the tasks assigned by manager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be able to check the tasks that are assigned to me and update once the task is completed..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f87e0f9e7_2_9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bf87e0f9e7_2_91"/>
          <p:cNvSpPr txBox="1"/>
          <p:nvPr>
            <p:ph type="title"/>
          </p:nvPr>
        </p:nvSpPr>
        <p:spPr>
          <a:xfrm>
            <a:off x="841248" y="334644"/>
            <a:ext cx="10509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Product Backlog</a:t>
            </a:r>
            <a:endParaRPr/>
          </a:p>
        </p:txBody>
      </p:sp>
      <p:sp>
        <p:nvSpPr>
          <p:cNvPr id="296" name="Google Shape;296;gbf87e0f9e7_2_91"/>
          <p:cNvSpPr/>
          <p:nvPr/>
        </p:nvSpPr>
        <p:spPr>
          <a:xfrm>
            <a:off x="842772" y="0"/>
            <a:ext cx="10506600" cy="1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bf87e0f9e7_2_91"/>
          <p:cNvSpPr/>
          <p:nvPr/>
        </p:nvSpPr>
        <p:spPr>
          <a:xfrm>
            <a:off x="841248" y="1512994"/>
            <a:ext cx="10506600" cy="18300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" name="Google Shape;298;gbf87e0f9e7_2_91"/>
          <p:cNvGraphicFramePr/>
          <p:nvPr/>
        </p:nvGraphicFramePr>
        <p:xfrm>
          <a:off x="734000" y="1411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{4387F5B9-12D2-404D-9025-9CEF6023D1F9}</a:tableStyleId>
              </a:tblPr>
              <a:tblGrid>
                <a:gridCol w="553125"/>
                <a:gridCol w="843475"/>
                <a:gridCol w="959525"/>
                <a:gridCol w="2347200"/>
                <a:gridCol w="3979350"/>
                <a:gridCol w="607150"/>
                <a:gridCol w="476875"/>
                <a:gridCol w="847175"/>
              </a:tblGrid>
              <a:tr h="62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story ID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User Story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As a… (Persona)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I want to be able to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So That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Priority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Sprint</a:t>
                      </a:r>
                      <a:endParaRPr b="1"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Status</a:t>
                      </a:r>
                      <a:endParaRPr b="1" sz="1000"/>
                    </a:p>
                  </a:txBody>
                  <a:tcPr marT="9525" marB="91425" marR="9525" marL="9525" anchor="b"/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6 b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Repository 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Get access to the repository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upload , download, share and edit the files in the repository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6 b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Repository 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Get access to the repository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upload download or view the repository uploaded by other team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a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Chat Function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chat with anyone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chat with team members and the client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6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Progress</a:t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b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Chat Function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members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Chat with  team member and manager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discuss about the project with the team members and manager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TBD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 be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made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c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Chat Function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Client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chat with Manager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know the what's progress of the project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TBD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 be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made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8 a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Calendar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Access, add events and set reminders 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set priorities and deadlines for the project and tasks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In Progress</a:t>
                      </a:r>
                      <a:endParaRPr sz="1000"/>
                    </a:p>
                  </a:txBody>
                  <a:tcPr marT="9525" marB="91425" marR="9525" marL="95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8 b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Calendar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Access, add events and set reminders 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complete my task, keep track of the deadlines and have a schedule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High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 be made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 b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Dashboard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Update my status on tasks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 show my progress and that I have completed the task assigned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Moderate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TBD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 be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made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 a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Dashboard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Able to see the progress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view the overall  progress of Project, teams and team members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Moderate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Done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  <a:tr h="295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 c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Dashboard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All </a:t>
                      </a:r>
                      <a:r>
                        <a:rPr lang="en-IN" sz="1000"/>
                        <a:t>User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change my Profile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I can  customize my page and my account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low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TBD</a:t>
                      </a:r>
                      <a:endParaRPr sz="10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 be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made</a:t>
                      </a:r>
                      <a:endParaRPr sz="10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/>
          <p:nvPr/>
        </p:nvSpPr>
        <p:spPr>
          <a:xfrm>
            <a:off x="-103550" y="894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 txBox="1"/>
          <p:nvPr>
            <p:ph type="title"/>
          </p:nvPr>
        </p:nvSpPr>
        <p:spPr>
          <a:xfrm>
            <a:off x="739148" y="7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Test Cases</a:t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800"/>
            </a:srgbClr>
          </a:solidFill>
          <a:ln cap="flat" cmpd="sng" w="9525">
            <a:solidFill>
              <a:srgbClr val="595959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" name="Google Shape;307;p10"/>
          <p:cNvGraphicFramePr/>
          <p:nvPr/>
        </p:nvGraphicFramePr>
        <p:xfrm>
          <a:off x="656525" y="91051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{4387F5B9-12D2-404D-9025-9CEF6023D1F9}</a:tableStyleId>
              </a:tblPr>
              <a:tblGrid>
                <a:gridCol w="1178300"/>
                <a:gridCol w="936875"/>
                <a:gridCol w="2481400"/>
                <a:gridCol w="3206050"/>
                <a:gridCol w="708400"/>
                <a:gridCol w="1433050"/>
                <a:gridCol w="562550"/>
              </a:tblGrid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User Stories</a:t>
                      </a:r>
                      <a:endParaRPr b="1" sz="1000" u="none" cap="none" strike="noStrike"/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Scenario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Test Cases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Expected Result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PASS/FAIL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Test Data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Sprint</a:t>
                      </a:r>
                      <a:endParaRPr b="1" sz="1000" u="none" cap="none" strike="noStrike"/>
                    </a:p>
                  </a:txBody>
                  <a:tcPr marT="6025" marB="0" marR="6025" marL="60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7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IN" sz="1000"/>
                        <a:t>1.</a:t>
                      </a:r>
                      <a:r>
                        <a:rPr b="1" lang="en-IN" sz="1000"/>
                        <a:t>Registration</a:t>
                      </a:r>
                      <a:endParaRPr b="1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Client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025" marB="0" marR="6025" marL="6025"/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Create account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Sign up with username, email ,roles and password</a:t>
                      </a:r>
                      <a:endParaRPr sz="1000"/>
                    </a:p>
                  </a:txBody>
                  <a:tcPr marT="6025" marB="0" marR="6025" marL="60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should be able to sign up successfully</a:t>
                      </a:r>
                      <a:endParaRPr sz="1000"/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username:xxxx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email: vsxxxx@pace.edu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Role:Manager/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Role:Team member/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Role :Client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1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Error message if password is not as per validations</a:t>
                      </a:r>
                      <a:endParaRPr sz="1000"/>
                    </a:p>
                  </a:txBody>
                  <a:tcPr marT="6025" marB="0" marR="6025" marL="60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Proper error message should be displayed</a:t>
                      </a:r>
                      <a:endParaRPr sz="1000"/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56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emails should be correct</a:t>
                      </a:r>
                      <a:endParaRPr sz="1000"/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Only Valid Email should be able to sign-up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8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Error message for invalid email</a:t>
                      </a:r>
                      <a:endParaRPr sz="1000"/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Proper error message should be displayed for invalid emails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560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All the user details should be persisted in the user table except password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User details email, username should be saved in the SQLite database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00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 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6782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2.Login  </a:t>
                      </a:r>
                      <a:endParaRPr b="1"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Manager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Team members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Client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solidFill>
                      <a:srgbClr val="D9EAD3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Login Page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Sign in with valid email id and password</a:t>
                      </a:r>
                      <a:endParaRPr sz="1000"/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should be able to login with email and password without any errors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User = vsxxxx@pace.edu </a:t>
                      </a:r>
                      <a:b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</a:b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Password: 123456m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2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56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Reach the dashboard page</a:t>
                      </a:r>
                      <a:endParaRPr sz="1000"/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should be redirected to the dashboard page after successful login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 with Role:manager ,is directed  to dashboard wherein he can add Projects updates tasks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 with Role:Team Member  is directed  to dashboard wherein he can view his tasks and update status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 with Role:client, directed  to dashboard wherein he can view the tasks assigned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38560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Error message for invalid email or password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User should be see proper error message for invalid email or password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PASS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1321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85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IN" sz="1000"/>
                        <a:t>7.</a:t>
                      </a:r>
                      <a:r>
                        <a:rPr b="1" lang="en-IN" sz="1000"/>
                        <a:t>Dashboard </a:t>
                      </a:r>
                      <a:endParaRPr b="1"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Team members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Client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Project Page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Update the work done</a:t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team members can be able to update their tasks when completed</a:t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3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8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View the progress</a:t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team members and Manager can be able to view the progress of the tasks for the project</a:t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/>
          <p:nvPr/>
        </p:nvSpPr>
        <p:spPr>
          <a:xfrm>
            <a:off x="581425" y="-12652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 txBox="1"/>
          <p:nvPr>
            <p:ph type="title"/>
          </p:nvPr>
        </p:nvSpPr>
        <p:spPr>
          <a:xfrm>
            <a:off x="841248" y="334644"/>
            <a:ext cx="10509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Test Cases Continued</a:t>
            </a:r>
            <a:endParaRPr/>
          </a:p>
        </p:txBody>
      </p:sp>
      <p:sp>
        <p:nvSpPr>
          <p:cNvPr id="314" name="Google Shape;314;p11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p11"/>
          <p:cNvGraphicFramePr/>
          <p:nvPr/>
        </p:nvGraphicFramePr>
        <p:xfrm>
          <a:off x="717499" y="107443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{4387F5B9-12D2-404D-9025-9CEF6023D1F9}</a:tableStyleId>
              </a:tblPr>
              <a:tblGrid>
                <a:gridCol w="1416375"/>
                <a:gridCol w="1103525"/>
                <a:gridCol w="1246375"/>
                <a:gridCol w="3720475"/>
                <a:gridCol w="1458000"/>
                <a:gridCol w="639725"/>
                <a:gridCol w="1048875"/>
              </a:tblGrid>
              <a:tr h="32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User Story</a:t>
                      </a:r>
                      <a:endParaRPr sz="1000" u="none" cap="none" strike="noStrike"/>
                    </a:p>
                  </a:txBody>
                  <a:tcPr marT="5025" marB="0" marR="5025" marL="50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Scenario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Test Cases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Expected Result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PASS/FAIL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Test Data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Sprint</a:t>
                      </a:r>
                      <a:endParaRPr sz="1000" u="none" cap="none" strike="noStrike"/>
                    </a:p>
                  </a:txBody>
                  <a:tcPr marT="5025" marB="0" marR="5025" marL="5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 3.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Task and Project</a:t>
                      </a:r>
                      <a:endParaRPr b="1"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Manager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Team Members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Client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Dashboard or Home Page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Navigate to different Pages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navigate to Projects, Tasks, </a:t>
                      </a:r>
                      <a:r>
                        <a:rPr lang="en-IN" sz="1000"/>
                        <a:t>Repository</a:t>
                      </a:r>
                      <a:r>
                        <a:rPr lang="en-IN" sz="1000" u="none" cap="none" strike="noStrike"/>
                        <a:t>, </a:t>
                      </a:r>
                      <a:r>
                        <a:rPr lang="en-IN" sz="1000"/>
                        <a:t>Calendar</a:t>
                      </a:r>
                      <a:r>
                        <a:rPr lang="en-IN" sz="1000" u="none" cap="none" strike="noStrike"/>
                        <a:t> and FAQ's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25" marB="0" marR="6025" marL="6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4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6025" marB="0" marR="6025" marL="6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1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Create and Assign projects and tasks as Manager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Manager should be able to create, assign, view, add tasks or projects to teams and team members.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5025" marB="0" marR="5025" marL="5025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  <a:tc vMerge="1"/>
              </a:tr>
              <a:tr h="5214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View and Update Tasks as team member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team member should be able to view their assigned tasks and project and also update their work status. </a:t>
                      </a:r>
                      <a:br>
                        <a:rPr lang="en-IN" sz="1000"/>
                      </a:b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282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View Project as Client</a:t>
                      </a:r>
                      <a:endParaRPr sz="1000"/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User Client should only view the progress of the Project</a:t>
                      </a:r>
                      <a:endParaRPr sz="1000"/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sz="1000"/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3728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6.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Repository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Team Member</a:t>
                      </a:r>
                      <a:endParaRPr sz="10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Repository Page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Upload the work done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and Manager </a:t>
                      </a:r>
                      <a:r>
                        <a:rPr lang="en-IN" sz="1000"/>
                        <a:t>should</a:t>
                      </a:r>
                      <a:r>
                        <a:rPr lang="en-IN" sz="1000" u="none" cap="none" strike="noStrike"/>
                        <a:t> be able to upload </a:t>
                      </a:r>
                      <a:r>
                        <a:rPr lang="en-IN" sz="1000"/>
                        <a:t>any documents etc  </a:t>
                      </a:r>
                      <a:r>
                        <a:rPr lang="en-IN" sz="1000" u="none" cap="none" strike="noStrike"/>
                        <a:t>in the </a:t>
                      </a:r>
                      <a:r>
                        <a:rPr lang="en-IN" sz="1000"/>
                        <a:t>repository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5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28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View the Project wok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and Manager </a:t>
                      </a:r>
                      <a:r>
                        <a:rPr lang="en-IN" sz="1000"/>
                        <a:t>should</a:t>
                      </a:r>
                      <a:r>
                        <a:rPr lang="en-IN" sz="1000" u="none" cap="none" strike="noStrike"/>
                        <a:t> be able to view </a:t>
                      </a:r>
                      <a:r>
                        <a:rPr lang="en-IN" sz="1000"/>
                        <a:t>any documents uploaded by </a:t>
                      </a:r>
                      <a:r>
                        <a:rPr lang="en-IN" sz="1000" u="none" cap="none" strike="noStrike"/>
                        <a:t>other team members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PASS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3728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Download the files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team member and Managers </a:t>
                      </a:r>
                      <a:r>
                        <a:rPr lang="en-IN" sz="1000"/>
                        <a:t>should</a:t>
                      </a:r>
                      <a:r>
                        <a:rPr lang="en-IN" sz="1000" u="none" cap="none" strike="noStrike"/>
                        <a:t> be able to download files and documents available in the </a:t>
                      </a:r>
                      <a:r>
                        <a:rPr lang="en-IN" sz="1000"/>
                        <a:t>repository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4.Chat function</a:t>
                      </a:r>
                      <a:endParaRPr b="1" sz="1000"/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Team Member</a:t>
                      </a:r>
                      <a:endParaRPr sz="1000"/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Client</a:t>
                      </a:r>
                      <a:endParaRPr sz="1000"/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Messages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chat function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All </a:t>
                      </a:r>
                      <a:r>
                        <a:rPr lang="en-IN" sz="1000"/>
                        <a:t>team members</a:t>
                      </a:r>
                      <a:r>
                        <a:rPr lang="en-IN" sz="1000" u="none" cap="none" strike="noStrike"/>
                        <a:t> , manager and client </a:t>
                      </a:r>
                      <a:r>
                        <a:rPr lang="en-IN" sz="1000"/>
                        <a:t>should</a:t>
                      </a:r>
                      <a:r>
                        <a:rPr lang="en-IN" sz="1000" u="none" cap="none" strike="noStrike"/>
                        <a:t> be able to chat </a:t>
                      </a:r>
                      <a:r>
                        <a:rPr lang="en-IN" sz="1000"/>
                        <a:t>and discuss </a:t>
                      </a:r>
                      <a:r>
                        <a:rPr lang="en-IN" sz="1000" u="none" cap="none" strike="noStrike"/>
                        <a:t>with each other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Sprint 6</a:t>
                      </a:r>
                      <a:endParaRPr sz="1000" u="none" cap="none" strike="noStrike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8.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Calendar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Team Member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Calendar Page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Access the </a:t>
                      </a:r>
                      <a:r>
                        <a:rPr lang="en-IN" sz="1000"/>
                        <a:t>calendar</a:t>
                      </a:r>
                      <a:endParaRPr sz="1000" u="none" cap="none" strike="noStrike"/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User should be able to access and view the calendar </a:t>
                      </a:r>
                      <a:endParaRPr sz="1000" u="none" cap="none" strike="noStrike"/>
                    </a:p>
                  </a:txBody>
                  <a:tcPr marT="5025" marB="0" marR="5025" marL="50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To be tested in next sprint</a:t>
                      </a:r>
                      <a:endParaRPr sz="1000" u="none" cap="none" strike="noStrike"/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6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818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Set reminders and add events</a:t>
                      </a:r>
                      <a:endParaRPr sz="1000"/>
                    </a:p>
                  </a:txBody>
                  <a:tcPr marT="5025" marB="0" marR="5025" marL="50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000"/>
                        <a:t>User</a:t>
                      </a:r>
                      <a:r>
                        <a:rPr lang="en-IN" sz="1000"/>
                        <a:t> should be able to  add events and set reminders for the specific tasks assigned to them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25" marB="0" marR="5025" marL="50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000"/>
                        <a:t>To be tested in next sprint</a:t>
                      </a:r>
                      <a:endParaRPr sz="1000" u="none" cap="none" strike="noStrike"/>
                    </a:p>
                  </a:txBody>
                  <a:tcPr marT="5025" marB="0" marR="5025" marL="50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  <a:tc vMerge="1"/>
              </a:tr>
              <a:tr h="3728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7.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Dashboard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Manager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Team Member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lphaLcPeriod"/>
                      </a:pPr>
                      <a:r>
                        <a:rPr lang="en-IN" sz="1000"/>
                        <a:t>Clients</a:t>
                      </a:r>
                      <a:endParaRPr sz="1000"/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User Details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firstname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update first name and it should reflect on the account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 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Neue Haas Grotesk Text Pro"/>
                          <a:ea typeface="Neue Haas Grotesk Text Pro"/>
                          <a:cs typeface="Neue Haas Grotesk Text Pro"/>
                          <a:sym typeface="Neue Haas Grotesk Text Pro"/>
                        </a:rPr>
                        <a:t>Sprint 7</a:t>
                      </a:r>
                      <a:endParaRPr sz="1000">
                        <a:solidFill>
                          <a:schemeClr val="dk1"/>
                        </a:solidFill>
                        <a:latin typeface="Neue Haas Grotesk Text Pro"/>
                        <a:ea typeface="Neue Haas Grotesk Text Pro"/>
                        <a:cs typeface="Neue Haas Grotesk Text Pro"/>
                        <a:sym typeface="Neue Haas Grotesk Text Pro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last 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should be able to update last name and it should reflect on the account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818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Update password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Redirect to change password page to enter new password and then redirect to login page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To be tested in next sprint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25" marB="0" marR="5025" marL="50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d32cc0e2f_2_22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ad32cc0e2f_2_227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ad32cc0e2f_2_2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ad32cc0e2f_2_227"/>
          <p:cNvSpPr txBox="1"/>
          <p:nvPr>
            <p:ph type="title"/>
          </p:nvPr>
        </p:nvSpPr>
        <p:spPr>
          <a:xfrm>
            <a:off x="841248" y="256032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1 Backlog</a:t>
            </a:r>
            <a:endParaRPr/>
          </a:p>
        </p:txBody>
      </p:sp>
      <p:sp>
        <p:nvSpPr>
          <p:cNvPr id="324" name="Google Shape;324;gad32cc0e2f_2_227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800"/>
            </a:srgbClr>
          </a:solidFill>
          <a:ln cap="flat" cmpd="sng" w="9525">
            <a:solidFill>
              <a:srgbClr val="595959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ad32cc0e2f_2_227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gad32cc0e2f_2_227"/>
          <p:cNvGraphicFramePr/>
          <p:nvPr/>
        </p:nvGraphicFramePr>
        <p:xfrm>
          <a:off x="838200" y="2544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{4387F5B9-12D2-404D-9025-9CEF6023D1F9}</a:tableStyleId>
              </a:tblPr>
              <a:tblGrid>
                <a:gridCol w="1265900"/>
                <a:gridCol w="1213200"/>
                <a:gridCol w="2152100"/>
                <a:gridCol w="4952900"/>
                <a:gridCol w="922500"/>
              </a:tblGrid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User Story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As a… (Persona)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 want to be able to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So That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Priority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Registration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Register as Manager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register with my details and my  user role as Manager to have access to the modules as manager</a:t>
                      </a:r>
                      <a:endParaRPr sz="18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Login 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Fill-up  login details as an 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be successfully Logged in as a 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Login 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Team members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Fill-up login details as a Team Member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be able to login with my credentials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TEAM 1 :  AVENGERS ASSEMBLE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Akhila Katukuri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Claudia Dsilva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Sai Jeevan Teegala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Vamshi Krishna Shanagonda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Vikas Sanhotra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d32cc0e2f_2_24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ad32cc0e2f_2_242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ad32cc0e2f_2_2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ad32cc0e2f_2_242"/>
          <p:cNvSpPr txBox="1"/>
          <p:nvPr>
            <p:ph type="title"/>
          </p:nvPr>
        </p:nvSpPr>
        <p:spPr>
          <a:xfrm>
            <a:off x="841248" y="256032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2 Backlog</a:t>
            </a:r>
            <a:endParaRPr/>
          </a:p>
        </p:txBody>
      </p:sp>
      <p:sp>
        <p:nvSpPr>
          <p:cNvPr id="335" name="Google Shape;335;gad32cc0e2f_2_242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800"/>
            </a:srgbClr>
          </a:solidFill>
          <a:ln cap="flat" cmpd="sng" w="9525">
            <a:solidFill>
              <a:srgbClr val="595959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ad32cc0e2f_2_242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gad32cc0e2f_2_242"/>
          <p:cNvGraphicFramePr/>
          <p:nvPr/>
        </p:nvGraphicFramePr>
        <p:xfrm>
          <a:off x="838200" y="2544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{4387F5B9-12D2-404D-9025-9CEF6023D1F9}</a:tableStyleId>
              </a:tblPr>
              <a:tblGrid>
                <a:gridCol w="1266975"/>
                <a:gridCol w="1432150"/>
                <a:gridCol w="2140250"/>
                <a:gridCol w="4752900"/>
                <a:gridCol w="923300"/>
              </a:tblGrid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User Story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As a… (Persona)</a:t>
                      </a:r>
                      <a:endParaRPr b="1" sz="13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I want to be able to</a:t>
                      </a:r>
                      <a:endParaRPr b="1" sz="13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So That</a:t>
                      </a:r>
                      <a:endParaRPr b="1" sz="13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Priority</a:t>
                      </a:r>
                      <a:endParaRPr b="1" sz="13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Tasks and Project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Manager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Create Project Details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I can be able to make project teams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High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 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 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 Registration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Team members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Sign-up as a team-member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/>
                        <a:t>I can register with my details and my  user role as Team Member to have access to the modules as Team Member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High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Registration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Client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Sign-up as a Client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/>
                        <a:t>I can register with my details and my  user role as Client to have access to the modules as Client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High</a:t>
                      </a:r>
                      <a:endParaRPr sz="1500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3 Backlog</a:t>
            </a:r>
            <a:endParaRPr/>
          </a:p>
        </p:txBody>
      </p:sp>
      <p:sp>
        <p:nvSpPr>
          <p:cNvPr id="344" name="Google Shape;344;p12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803"/>
            </a:srgbClr>
          </a:solidFill>
          <a:ln cap="flat" cmpd="sng" w="9525">
            <a:solidFill>
              <a:srgbClr val="595959">
                <a:alpha val="2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" name="Google Shape;346;p12"/>
          <p:cNvGraphicFramePr/>
          <p:nvPr/>
        </p:nvGraphicFramePr>
        <p:xfrm>
          <a:off x="838200" y="2544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{4387F5B9-12D2-404D-9025-9CEF6023D1F9}</a:tableStyleId>
              </a:tblPr>
              <a:tblGrid>
                <a:gridCol w="1266975"/>
                <a:gridCol w="1119075"/>
                <a:gridCol w="2249100"/>
                <a:gridCol w="4957125"/>
                <a:gridCol w="923300"/>
              </a:tblGrid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User Story</a:t>
                      </a:r>
                      <a:endParaRPr b="1"/>
                    </a:p>
                  </a:txBody>
                  <a:tcPr marT="9525" marB="91425" marR="9525" marL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300"/>
                        <a:t>A</a:t>
                      </a:r>
                      <a:r>
                        <a:rPr b="1" lang="en-IN" sz="1300"/>
                        <a:t>s a… (Persona)</a:t>
                      </a:r>
                      <a:endParaRPr b="1"/>
                    </a:p>
                  </a:txBody>
                  <a:tcPr marT="9525" marB="91425" marR="9525" marL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 want to be able to</a:t>
                      </a:r>
                      <a:endParaRPr b="1"/>
                    </a:p>
                  </a:txBody>
                  <a:tcPr marT="9525" marB="91425" marR="9525" marL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So That</a:t>
                      </a:r>
                      <a:endParaRPr b="1"/>
                    </a:p>
                  </a:txBody>
                  <a:tcPr marT="9525" marB="91425" marR="9525" marL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Priority</a:t>
                      </a:r>
                      <a:endParaRPr b="1"/>
                    </a:p>
                  </a:txBody>
                  <a:tcPr marT="9525" marB="91425" marR="9525" marL="9525" anchor="b">
                    <a:solidFill>
                      <a:schemeClr val="accent1"/>
                    </a:solidFill>
                  </a:tcPr>
                </a:tc>
              </a:tr>
              <a:tr h="70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Tasks and Project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Manager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Define project details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give the name of the project along with members of the project.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 txBox="1"/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4 Backlog</a:t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5" name="Google Shape;355;p13"/>
          <p:cNvGraphicFramePr/>
          <p:nvPr/>
        </p:nvGraphicFramePr>
        <p:xfrm>
          <a:off x="838200" y="2222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{4387F5B9-12D2-404D-9025-9CEF6023D1F9}</a:tableStyleId>
              </a:tblPr>
              <a:tblGrid>
                <a:gridCol w="1148375"/>
                <a:gridCol w="1212075"/>
                <a:gridCol w="2473975"/>
                <a:gridCol w="4472475"/>
                <a:gridCol w="1352725"/>
              </a:tblGrid>
              <a:tr h="9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User Story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As a… (Persona)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 want to be able to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So That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Priority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Tasks and Project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Define the task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assign different task of the project to team members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Tasks and Project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Team members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View the tasks assigned by 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be able to check the tasks that are assigned to me.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Login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Client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Login successfully as a Client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view the overall Progress of the Project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d504825c_1_26"/>
          <p:cNvSpPr/>
          <p:nvPr/>
        </p:nvSpPr>
        <p:spPr>
          <a:xfrm>
            <a:off x="88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bed504825c_1_26"/>
          <p:cNvSpPr txBox="1"/>
          <p:nvPr>
            <p:ph type="title"/>
          </p:nvPr>
        </p:nvSpPr>
        <p:spPr>
          <a:xfrm>
            <a:off x="841248" y="334644"/>
            <a:ext cx="10509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Sprint 5 Backlog</a:t>
            </a:r>
            <a:endParaRPr/>
          </a:p>
        </p:txBody>
      </p:sp>
      <p:sp>
        <p:nvSpPr>
          <p:cNvPr id="362" name="Google Shape;362;gbed504825c_1_26"/>
          <p:cNvSpPr/>
          <p:nvPr/>
        </p:nvSpPr>
        <p:spPr>
          <a:xfrm>
            <a:off x="842772" y="0"/>
            <a:ext cx="10506600" cy="1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bed504825c_1_26"/>
          <p:cNvSpPr/>
          <p:nvPr/>
        </p:nvSpPr>
        <p:spPr>
          <a:xfrm>
            <a:off x="841248" y="1512994"/>
            <a:ext cx="10506600" cy="18300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Google Shape;364;gbed504825c_1_26"/>
          <p:cNvGraphicFramePr/>
          <p:nvPr/>
        </p:nvGraphicFramePr>
        <p:xfrm>
          <a:off x="842763" y="1716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{4387F5B9-12D2-404D-9025-9CEF6023D1F9}</a:tableStyleId>
              </a:tblPr>
              <a:tblGrid>
                <a:gridCol w="1791050"/>
                <a:gridCol w="1099975"/>
                <a:gridCol w="1943475"/>
                <a:gridCol w="4510450"/>
                <a:gridCol w="1161675"/>
              </a:tblGrid>
              <a:tr h="9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User Story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As a… (Persona)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 want to be able to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So That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Priority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Repository 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Member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Get access to the repository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 able to upload and edit the files in the repository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Repository 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Team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members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Get access to the repository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be able to upload or view the repository uploaded by other team members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Dashboard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Manager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Able to see the progress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view the overall  progress of Project, teams and team members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Moderate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Tasks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User Story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 want to be able to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So That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Priority</a:t>
                      </a:r>
                      <a:endParaRPr b="1"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Calendar Back end functionality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Calendar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Access, add events and seeing events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 can set priorities and deadlines for the project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High</a:t>
                      </a:r>
                      <a:endParaRPr/>
                    </a:p>
                  </a:txBody>
                  <a:tcPr marT="9525" marB="91425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bfbcd3ecc9_2_0"/>
          <p:cNvPicPr preferRelativeResize="0"/>
          <p:nvPr/>
        </p:nvPicPr>
        <p:blipFill rotWithShape="1">
          <a:blip r:embed="rId3">
            <a:alphaModFix/>
          </a:blip>
          <a:srcRect b="0" l="-2050" r="2049" t="0"/>
          <a:stretch/>
        </p:blipFill>
        <p:spPr>
          <a:xfrm>
            <a:off x="677575" y="1960900"/>
            <a:ext cx="10168200" cy="480769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bfbcd3ecc9_2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Burn Down Chart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Future Scope</a:t>
            </a:r>
            <a:endParaRPr/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Adding the timelines along with the task, so that the priorities can be set and tracked.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Making a cloud repository.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Adding setting page to customize the account.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Sending Email validation to confirm the user account.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d32cc0e2f_2_7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Retrospectives</a:t>
            </a:r>
            <a:endParaRPr/>
          </a:p>
        </p:txBody>
      </p:sp>
      <p:sp>
        <p:nvSpPr>
          <p:cNvPr id="382" name="Google Shape;382;gad32cc0e2f_2_74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ad32cc0e2f_2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75" y="1504100"/>
            <a:ext cx="10168200" cy="50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GitHub Links</a:t>
            </a:r>
            <a:endParaRPr/>
          </a:p>
        </p:txBody>
      </p:sp>
      <p:sp>
        <p:nvSpPr>
          <p:cNvPr id="389" name="Google Shape;389;p1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Project Link: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For Frontend: </a:t>
            </a:r>
            <a:r>
              <a:rPr lang="en-IN" sz="2220" u="sng">
                <a:solidFill>
                  <a:schemeClr val="hlink"/>
                </a:solidFill>
                <a:hlinkClick r:id="rId3"/>
              </a:rPr>
              <a:t>https://github.com/Vamshi399/cs691_project_management_tool/ </a:t>
            </a:r>
            <a:endParaRPr sz="222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For Backend:</a:t>
            </a:r>
            <a:r>
              <a:rPr lang="en-IN" sz="2220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u="sng">
                <a:solidFill>
                  <a:schemeClr val="hlink"/>
                </a:solidFill>
                <a:hlinkClick r:id="rId5"/>
              </a:rPr>
              <a:t>https://github.com/saijeevan54/django</a:t>
            </a:r>
            <a:endParaRPr sz="2220" u="sng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WiKi Page: </a:t>
            </a:r>
            <a:r>
              <a:rPr lang="en-IN" sz="2220" u="sng">
                <a:solidFill>
                  <a:schemeClr val="hlink"/>
                </a:solidFill>
                <a:hlinkClick r:id="rId6"/>
              </a:rPr>
              <a:t>https://github.com/Vamshi399/cs691_project_management_tool/wiki</a:t>
            </a:r>
            <a:endParaRPr sz="2220" u="sng"/>
          </a:p>
        </p:txBody>
      </p:sp>
      <p:pic>
        <p:nvPicPr>
          <p:cNvPr descr="Icon&#10;&#10;Description automatically generated" id="390" name="Google Shape;39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5150" y="0"/>
            <a:ext cx="2767011" cy="227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person, holding, cellphone&#10;&#10;Description automatically generated" id="395" name="Google Shape;39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2386013"/>
            <a:ext cx="8758237" cy="378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/>
              <a:t>WHAT IS PROJECT MANAGEMENT TOOL?</a:t>
            </a:r>
            <a:endParaRPr sz="3600"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Project management tool is an aid to assist an individual, team or organization to effectively organize work, projects and tasks.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This tool is made to be completely customizable so they can fit the needs of teams of different sizes and with different goals.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Projects are composed of several, interconnected projects that, when combined, achieve a larger, long-term business objective.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This means Project Management tool will need advanced features to track projects at a higher-level in order to see how each project is interacting with each other. This tool can include flexible work views, Dashboard, Reporting, Time sheets.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/>
              <a:t>PERSONAS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68" y="2209842"/>
            <a:ext cx="6702552" cy="353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7543801" y="1721922"/>
            <a:ext cx="4218432" cy="45205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7938752" y="2020824"/>
            <a:ext cx="345509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/>
              <a:t>MANAGER: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has ultimate control over teams and projects.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gets to create and allocate tasks to the team members.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creates custom roles and grant access levels to the team members.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gets to keep an eye on the task status of team members.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/>
              <a:t>h</a:t>
            </a:r>
            <a:r>
              <a:rPr lang="en-IN" sz="1600"/>
              <a:t>as access to repository , chat box and other functions</a:t>
            </a:r>
            <a:br>
              <a:rPr lang="en-IN" sz="1600"/>
            </a:br>
            <a:endParaRPr sz="1600"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12311" l="23494" r="0" t="0"/>
          <a:stretch/>
        </p:blipFill>
        <p:spPr>
          <a:xfrm>
            <a:off x="429775" y="2626125"/>
            <a:ext cx="1918601" cy="31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Personas</a:t>
            </a:r>
            <a:endParaRPr/>
          </a:p>
        </p:txBody>
      </p:sp>
      <p:pic>
        <p:nvPicPr>
          <p:cNvPr id="152" name="Google Shape;15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426" y="1772850"/>
            <a:ext cx="6836100" cy="45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385763" y="2457450"/>
            <a:ext cx="37719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see the work allocated to them along with deadlines.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c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change the status of the task assigned on completion.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h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access to repository , chat box and other functions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5224350" y="3352425"/>
            <a:ext cx="1582500" cy="18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28698" l="34833" r="30416" t="0"/>
          <a:stretch/>
        </p:blipFill>
        <p:spPr>
          <a:xfrm>
            <a:off x="4305425" y="1772850"/>
            <a:ext cx="2365424" cy="45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https://docs.google.com/presentation/d/1daGki1TjJgnAgYnM6ifr0UdBadEi6b_Q/edit#slide=id.p13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C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Personas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913075" y="2365425"/>
            <a:ext cx="38094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  <a:endParaRPr/>
          </a:p>
          <a:p>
            <a:pPr indent="1143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see the work allocated to the members along with deadlines.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00" y="1728225"/>
            <a:ext cx="7018725" cy="48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7440" l="20884" r="13606" t="11238"/>
          <a:stretch/>
        </p:blipFill>
        <p:spPr>
          <a:xfrm>
            <a:off x="0" y="1728225"/>
            <a:ext cx="2044450" cy="41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Technologies Used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8086725" y="2514600"/>
            <a:ext cx="19398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Python Django Framework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9315450" y="5572125"/>
            <a:ext cx="2343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 SQLite3 Database</a:t>
            </a:r>
            <a:endParaRPr b="1" sz="1800">
              <a:solidFill>
                <a:srgbClr val="4536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657725" y="26003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8001000" y="2185988"/>
            <a:ext cx="1165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4400550" y="2428875"/>
            <a:ext cx="1209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4743450" y="3357563"/>
            <a:ext cx="16645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React 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36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36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453665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3201"/>
            <a:ext cx="12015787" cy="445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377" y="2456378"/>
            <a:ext cx="1254025" cy="1368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esktop computer monitor sitting on top of a desk&#10;&#10;Description automatically generated"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1019" y="4722543"/>
            <a:ext cx="2183888" cy="147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228724" y="1893201"/>
            <a:ext cx="1240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pic>
        <p:nvPicPr>
          <p:cNvPr descr="Icon&#10;&#10;Description automatically generated" id="183" name="Google Shape;1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0375" y="5052850"/>
            <a:ext cx="1760026" cy="180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7370957" y="2159555"/>
            <a:ext cx="1207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pic>
        <p:nvPicPr>
          <p:cNvPr id="185" name="Google Shape;18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4025" y="2626225"/>
            <a:ext cx="4112400" cy="23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6246750" y="3125050"/>
            <a:ext cx="7305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JSON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32cc0e2f_2_12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Stories and Acceptance Criteria</a:t>
            </a:r>
            <a:endParaRPr/>
          </a:p>
        </p:txBody>
      </p:sp>
      <p:sp>
        <p:nvSpPr>
          <p:cNvPr id="192" name="Google Shape;192;gad32cc0e2f_2_123"/>
          <p:cNvSpPr txBox="1"/>
          <p:nvPr>
            <p:ph idx="1" type="body"/>
          </p:nvPr>
        </p:nvSpPr>
        <p:spPr>
          <a:xfrm>
            <a:off x="748775" y="1974025"/>
            <a:ext cx="11112300" cy="488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1: Registration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Nunito"/>
              <a:buAutoNum type="alphaLcPeriod"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sign up for the application successfully as a first time user.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b.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team member: I should be able to able to  sign up for the application successfully as a first time user.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c.    As a client : I should be able to able to  sign up for the application successfully as a first time user.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 </a:t>
            </a:r>
            <a:r>
              <a:rPr lang="en-I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Any person who gives the mandatory required details such as first name, last name, username, password, confirm password and a valid email ID will be able to successfully register as a user to the website.</a:t>
            </a:r>
            <a:endParaRPr b="1"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 2: Login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a.	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login successfully as a valid user to view the homepage.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b.	As a team member : I should be able to login successfully as a valid user to view the homepage.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c.	As a client :  I should be able to login successfully as a valid user to view the homepage.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 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Once the user registers, (s)he must encounter a login page where they have to enter a valid “username” and password for a secure login. If not the login is not successful or if the user forgets their Username or password they should be able to get their password recovery options.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d32cc0e2f_2_12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Stories and Acceptance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ad32cc0e2f_2_128"/>
          <p:cNvSpPr txBox="1"/>
          <p:nvPr>
            <p:ph idx="1" type="body"/>
          </p:nvPr>
        </p:nvSpPr>
        <p:spPr>
          <a:xfrm>
            <a:off x="527550" y="1480500"/>
            <a:ext cx="11197500" cy="50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3 : Tasks and Project 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a.	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create project and 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assign tasks to team member,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delete or update tasks 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b.	As a team member: I should be able to see the tasks that are assigned to me and update it if is completed.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c.	As a client : I should be able to view all the tasks are that present along with status.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b="1"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1.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The team members should have a complete access to their accounts so that they can check their own tasks and update them when completed. The task will have a “completed” button to confirm the completion.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2.The manager should be able to create a new project and should have a separate function under project where (s)he can add  task to the members based on the project.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424242"/>
                </a:solidFill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User story 4 : Chat function </a:t>
            </a:r>
            <a:endParaRPr b="1" sz="1700">
              <a:solidFill>
                <a:srgbClr val="424242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a.	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a manager: I should be able to chat with all the members of team and the client.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b.	As a team member : I should be able to chat with all the members of the team along with the manager and client.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c.	As a client :  I should be able to chat with all the members of the team along with the manager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17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Acceptance Criteria:</a:t>
            </a:r>
            <a:r>
              <a:rPr lang="en-I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I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ll the </a:t>
            </a:r>
            <a:r>
              <a:rPr lang="en-IN" sz="1700">
                <a:latin typeface="Nunito"/>
                <a:ea typeface="Nunito"/>
                <a:cs typeface="Nunito"/>
                <a:sym typeface="Nunito"/>
              </a:rPr>
              <a:t>users should have access to the chat box so that they can discuss or give suggestion etc over chat to the team. This chat function works whenever a user send a particular message to other, it should reflect in the others chatroom.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2020-11-23T22:40:29Z</dcterms:created>
  <dc:creator>Claudia D</dc:creator>
</cp:coreProperties>
</file>