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125" y="311150"/>
            <a:ext cx="6447155" cy="766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2099" y="9744231"/>
            <a:ext cx="534352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88113" y="9744231"/>
            <a:ext cx="19240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9587" y="5157787"/>
            <a:ext cx="6762750" cy="542925"/>
          </a:xfrm>
          <a:custGeom>
            <a:avLst/>
            <a:gdLst/>
            <a:ahLst/>
            <a:cxnLst/>
            <a:rect l="l" t="t" r="r" b="b"/>
            <a:pathLst>
              <a:path w="6762750" h="542925">
                <a:moveTo>
                  <a:pt x="0" y="5095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3"/>
                </a:lnTo>
                <a:lnTo>
                  <a:pt x="2537" y="20579"/>
                </a:lnTo>
                <a:lnTo>
                  <a:pt x="4229" y="16494"/>
                </a:lnTo>
                <a:lnTo>
                  <a:pt x="6638" y="12889"/>
                </a:lnTo>
                <a:lnTo>
                  <a:pt x="9764" y="9763"/>
                </a:lnTo>
                <a:lnTo>
                  <a:pt x="12890" y="6637"/>
                </a:lnTo>
                <a:lnTo>
                  <a:pt x="16495" y="4229"/>
                </a:lnTo>
                <a:lnTo>
                  <a:pt x="20579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60210" y="20579"/>
                </a:lnTo>
                <a:lnTo>
                  <a:pt x="6761902" y="24663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509587"/>
                </a:lnTo>
                <a:lnTo>
                  <a:pt x="6742168" y="540386"/>
                </a:lnTo>
                <a:lnTo>
                  <a:pt x="6738084" y="542078"/>
                </a:lnTo>
                <a:lnTo>
                  <a:pt x="6733832" y="542924"/>
                </a:lnTo>
                <a:lnTo>
                  <a:pt x="6729411" y="542924"/>
                </a:lnTo>
                <a:lnTo>
                  <a:pt x="33337" y="542924"/>
                </a:lnTo>
                <a:lnTo>
                  <a:pt x="845" y="518260"/>
                </a:lnTo>
                <a:lnTo>
                  <a:pt x="0" y="514007"/>
                </a:lnTo>
                <a:lnTo>
                  <a:pt x="0" y="50958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9587" y="5805487"/>
            <a:ext cx="6762750" cy="542925"/>
          </a:xfrm>
          <a:custGeom>
            <a:avLst/>
            <a:gdLst/>
            <a:ahLst/>
            <a:cxnLst/>
            <a:rect l="l" t="t" r="r" b="b"/>
            <a:pathLst>
              <a:path w="6762750" h="542925">
                <a:moveTo>
                  <a:pt x="0" y="5095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3"/>
                </a:lnTo>
                <a:lnTo>
                  <a:pt x="2537" y="20579"/>
                </a:lnTo>
                <a:lnTo>
                  <a:pt x="4229" y="16495"/>
                </a:lnTo>
                <a:lnTo>
                  <a:pt x="6638" y="12889"/>
                </a:lnTo>
                <a:lnTo>
                  <a:pt x="9764" y="9763"/>
                </a:lnTo>
                <a:lnTo>
                  <a:pt x="12890" y="6637"/>
                </a:lnTo>
                <a:lnTo>
                  <a:pt x="16495" y="4228"/>
                </a:lnTo>
                <a:lnTo>
                  <a:pt x="20579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42168" y="2537"/>
                </a:lnTo>
                <a:lnTo>
                  <a:pt x="6746252" y="4228"/>
                </a:lnTo>
                <a:lnTo>
                  <a:pt x="6760210" y="20579"/>
                </a:lnTo>
                <a:lnTo>
                  <a:pt x="6761902" y="24663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509587"/>
                </a:lnTo>
                <a:lnTo>
                  <a:pt x="6762748" y="514008"/>
                </a:lnTo>
                <a:lnTo>
                  <a:pt x="6761902" y="518260"/>
                </a:lnTo>
                <a:lnTo>
                  <a:pt x="6760211" y="522344"/>
                </a:lnTo>
                <a:lnTo>
                  <a:pt x="6758519" y="526428"/>
                </a:lnTo>
                <a:lnTo>
                  <a:pt x="6742168" y="540386"/>
                </a:lnTo>
                <a:lnTo>
                  <a:pt x="6738084" y="542078"/>
                </a:lnTo>
                <a:lnTo>
                  <a:pt x="6733832" y="542924"/>
                </a:lnTo>
                <a:lnTo>
                  <a:pt x="6729411" y="542924"/>
                </a:lnTo>
                <a:lnTo>
                  <a:pt x="33337" y="542924"/>
                </a:lnTo>
                <a:lnTo>
                  <a:pt x="9764" y="533160"/>
                </a:lnTo>
                <a:lnTo>
                  <a:pt x="6638" y="530034"/>
                </a:lnTo>
                <a:lnTo>
                  <a:pt x="4229" y="526428"/>
                </a:lnTo>
                <a:lnTo>
                  <a:pt x="2537" y="522344"/>
                </a:lnTo>
                <a:lnTo>
                  <a:pt x="845" y="518260"/>
                </a:lnTo>
                <a:lnTo>
                  <a:pt x="0" y="514008"/>
                </a:lnTo>
                <a:lnTo>
                  <a:pt x="0" y="50958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09587" y="6453187"/>
            <a:ext cx="6762750" cy="723900"/>
          </a:xfrm>
          <a:custGeom>
            <a:avLst/>
            <a:gdLst/>
            <a:ahLst/>
            <a:cxnLst/>
            <a:rect l="l" t="t" r="r" b="b"/>
            <a:pathLst>
              <a:path w="6762750" h="723900">
                <a:moveTo>
                  <a:pt x="0" y="690562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2"/>
                </a:lnTo>
                <a:lnTo>
                  <a:pt x="2537" y="20578"/>
                </a:lnTo>
                <a:lnTo>
                  <a:pt x="4229" y="16494"/>
                </a:lnTo>
                <a:lnTo>
                  <a:pt x="6638" y="12889"/>
                </a:lnTo>
                <a:lnTo>
                  <a:pt x="9764" y="9763"/>
                </a:lnTo>
                <a:lnTo>
                  <a:pt x="12890" y="6637"/>
                </a:lnTo>
                <a:lnTo>
                  <a:pt x="16495" y="4228"/>
                </a:lnTo>
                <a:lnTo>
                  <a:pt x="20579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60210" y="20578"/>
                </a:lnTo>
                <a:lnTo>
                  <a:pt x="6761902" y="24662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690562"/>
                </a:lnTo>
                <a:lnTo>
                  <a:pt x="6762748" y="694982"/>
                </a:lnTo>
                <a:lnTo>
                  <a:pt x="6761902" y="699235"/>
                </a:lnTo>
                <a:lnTo>
                  <a:pt x="6760211" y="703319"/>
                </a:lnTo>
                <a:lnTo>
                  <a:pt x="6758519" y="707403"/>
                </a:lnTo>
                <a:lnTo>
                  <a:pt x="6742168" y="721361"/>
                </a:lnTo>
                <a:lnTo>
                  <a:pt x="6738084" y="723054"/>
                </a:lnTo>
                <a:lnTo>
                  <a:pt x="6733832" y="723899"/>
                </a:lnTo>
                <a:lnTo>
                  <a:pt x="6729411" y="723899"/>
                </a:lnTo>
                <a:lnTo>
                  <a:pt x="33337" y="723899"/>
                </a:lnTo>
                <a:lnTo>
                  <a:pt x="28916" y="723899"/>
                </a:lnTo>
                <a:lnTo>
                  <a:pt x="24664" y="723054"/>
                </a:lnTo>
                <a:lnTo>
                  <a:pt x="20579" y="721361"/>
                </a:lnTo>
                <a:lnTo>
                  <a:pt x="16495" y="719669"/>
                </a:lnTo>
                <a:lnTo>
                  <a:pt x="2537" y="703319"/>
                </a:lnTo>
                <a:lnTo>
                  <a:pt x="845" y="699235"/>
                </a:lnTo>
                <a:lnTo>
                  <a:pt x="0" y="694982"/>
                </a:lnTo>
                <a:lnTo>
                  <a:pt x="0" y="6905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587" y="7281861"/>
            <a:ext cx="6762750" cy="714375"/>
          </a:xfrm>
          <a:custGeom>
            <a:avLst/>
            <a:gdLst/>
            <a:ahLst/>
            <a:cxnLst/>
            <a:rect l="l" t="t" r="r" b="b"/>
            <a:pathLst>
              <a:path w="6762750" h="714375">
                <a:moveTo>
                  <a:pt x="0" y="6810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2"/>
                </a:lnTo>
                <a:lnTo>
                  <a:pt x="2537" y="20578"/>
                </a:lnTo>
                <a:lnTo>
                  <a:pt x="4229" y="16494"/>
                </a:lnTo>
                <a:lnTo>
                  <a:pt x="6638" y="12889"/>
                </a:lnTo>
                <a:lnTo>
                  <a:pt x="9764" y="9764"/>
                </a:lnTo>
                <a:lnTo>
                  <a:pt x="12890" y="6637"/>
                </a:lnTo>
                <a:lnTo>
                  <a:pt x="16495" y="4228"/>
                </a:lnTo>
                <a:lnTo>
                  <a:pt x="20579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42168" y="2537"/>
                </a:lnTo>
                <a:lnTo>
                  <a:pt x="6746252" y="4228"/>
                </a:lnTo>
                <a:lnTo>
                  <a:pt x="6749858" y="6637"/>
                </a:lnTo>
                <a:lnTo>
                  <a:pt x="6752984" y="9764"/>
                </a:lnTo>
                <a:lnTo>
                  <a:pt x="6756110" y="12889"/>
                </a:lnTo>
                <a:lnTo>
                  <a:pt x="6758519" y="16494"/>
                </a:lnTo>
                <a:lnTo>
                  <a:pt x="6760210" y="20578"/>
                </a:lnTo>
                <a:lnTo>
                  <a:pt x="6761902" y="24662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681037"/>
                </a:lnTo>
                <a:lnTo>
                  <a:pt x="6762748" y="685457"/>
                </a:lnTo>
                <a:lnTo>
                  <a:pt x="6761902" y="689710"/>
                </a:lnTo>
                <a:lnTo>
                  <a:pt x="6760211" y="693794"/>
                </a:lnTo>
                <a:lnTo>
                  <a:pt x="6758519" y="697878"/>
                </a:lnTo>
                <a:lnTo>
                  <a:pt x="6742168" y="711836"/>
                </a:lnTo>
                <a:lnTo>
                  <a:pt x="6738084" y="713528"/>
                </a:lnTo>
                <a:lnTo>
                  <a:pt x="6733832" y="714374"/>
                </a:lnTo>
                <a:lnTo>
                  <a:pt x="6729411" y="714374"/>
                </a:lnTo>
                <a:lnTo>
                  <a:pt x="33337" y="714374"/>
                </a:lnTo>
                <a:lnTo>
                  <a:pt x="845" y="689710"/>
                </a:lnTo>
                <a:lnTo>
                  <a:pt x="0" y="685457"/>
                </a:lnTo>
                <a:lnTo>
                  <a:pt x="0" y="6810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9587" y="8101011"/>
            <a:ext cx="6762750" cy="723900"/>
          </a:xfrm>
          <a:custGeom>
            <a:avLst/>
            <a:gdLst/>
            <a:ahLst/>
            <a:cxnLst/>
            <a:rect l="l" t="t" r="r" b="b"/>
            <a:pathLst>
              <a:path w="6762750" h="723900">
                <a:moveTo>
                  <a:pt x="0" y="690562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2"/>
                </a:lnTo>
                <a:lnTo>
                  <a:pt x="2537" y="20578"/>
                </a:lnTo>
                <a:lnTo>
                  <a:pt x="4229" y="16494"/>
                </a:lnTo>
                <a:lnTo>
                  <a:pt x="6638" y="12889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60210" y="20578"/>
                </a:lnTo>
                <a:lnTo>
                  <a:pt x="6761902" y="24662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690562"/>
                </a:lnTo>
                <a:lnTo>
                  <a:pt x="6762748" y="694982"/>
                </a:lnTo>
                <a:lnTo>
                  <a:pt x="6761902" y="699235"/>
                </a:lnTo>
                <a:lnTo>
                  <a:pt x="6760211" y="703319"/>
                </a:lnTo>
                <a:lnTo>
                  <a:pt x="6758519" y="707403"/>
                </a:lnTo>
                <a:lnTo>
                  <a:pt x="6742168" y="721361"/>
                </a:lnTo>
                <a:lnTo>
                  <a:pt x="6738084" y="723053"/>
                </a:lnTo>
                <a:lnTo>
                  <a:pt x="6733832" y="723899"/>
                </a:lnTo>
                <a:lnTo>
                  <a:pt x="6729411" y="723899"/>
                </a:lnTo>
                <a:lnTo>
                  <a:pt x="33337" y="723899"/>
                </a:lnTo>
                <a:lnTo>
                  <a:pt x="28916" y="723899"/>
                </a:lnTo>
                <a:lnTo>
                  <a:pt x="24664" y="723053"/>
                </a:lnTo>
                <a:lnTo>
                  <a:pt x="20579" y="721361"/>
                </a:lnTo>
                <a:lnTo>
                  <a:pt x="16495" y="719669"/>
                </a:lnTo>
                <a:lnTo>
                  <a:pt x="2537" y="703319"/>
                </a:lnTo>
                <a:lnTo>
                  <a:pt x="845" y="699235"/>
                </a:lnTo>
                <a:lnTo>
                  <a:pt x="0" y="694982"/>
                </a:lnTo>
                <a:lnTo>
                  <a:pt x="0" y="6905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09587" y="8929686"/>
            <a:ext cx="6762750" cy="542925"/>
          </a:xfrm>
          <a:custGeom>
            <a:avLst/>
            <a:gdLst/>
            <a:ahLst/>
            <a:cxnLst/>
            <a:rect l="l" t="t" r="r" b="b"/>
            <a:pathLst>
              <a:path w="6762750" h="542925">
                <a:moveTo>
                  <a:pt x="0" y="5095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2"/>
                </a:lnTo>
                <a:lnTo>
                  <a:pt x="2537" y="20578"/>
                </a:lnTo>
                <a:lnTo>
                  <a:pt x="4229" y="16493"/>
                </a:lnTo>
                <a:lnTo>
                  <a:pt x="6638" y="12888"/>
                </a:lnTo>
                <a:lnTo>
                  <a:pt x="9764" y="9763"/>
                </a:lnTo>
                <a:lnTo>
                  <a:pt x="12890" y="6637"/>
                </a:lnTo>
                <a:lnTo>
                  <a:pt x="16495" y="4228"/>
                </a:lnTo>
                <a:lnTo>
                  <a:pt x="20579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42168" y="2537"/>
                </a:lnTo>
                <a:lnTo>
                  <a:pt x="6746252" y="4228"/>
                </a:lnTo>
                <a:lnTo>
                  <a:pt x="6749858" y="6637"/>
                </a:lnTo>
                <a:lnTo>
                  <a:pt x="6752984" y="9763"/>
                </a:lnTo>
                <a:lnTo>
                  <a:pt x="6756110" y="12888"/>
                </a:lnTo>
                <a:lnTo>
                  <a:pt x="6758519" y="16493"/>
                </a:lnTo>
                <a:lnTo>
                  <a:pt x="6760210" y="20578"/>
                </a:lnTo>
                <a:lnTo>
                  <a:pt x="6761902" y="24662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509587"/>
                </a:lnTo>
                <a:lnTo>
                  <a:pt x="6738084" y="542077"/>
                </a:lnTo>
                <a:lnTo>
                  <a:pt x="6729411" y="542924"/>
                </a:lnTo>
                <a:lnTo>
                  <a:pt x="33337" y="542924"/>
                </a:lnTo>
                <a:lnTo>
                  <a:pt x="2537" y="522343"/>
                </a:lnTo>
                <a:lnTo>
                  <a:pt x="845" y="518259"/>
                </a:lnTo>
                <a:lnTo>
                  <a:pt x="0" y="514007"/>
                </a:lnTo>
                <a:lnTo>
                  <a:pt x="0" y="50958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2125" y="492125"/>
            <a:ext cx="3285490" cy="459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/>
              <a:t>school</a:t>
            </a:r>
            <a:r>
              <a:rPr dirty="0" sz="2850" spc="-70"/>
              <a:t> </a:t>
            </a:r>
            <a:r>
              <a:rPr dirty="0" sz="2850"/>
              <a:t>data</a:t>
            </a:r>
            <a:r>
              <a:rPr dirty="0" sz="2850" spc="-70"/>
              <a:t> </a:t>
            </a:r>
            <a:r>
              <a:rPr dirty="0" sz="2850" spc="-10"/>
              <a:t>analysis</a:t>
            </a:r>
            <a:endParaRPr sz="2850"/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92125" y="898525"/>
            <a:ext cx="6786245" cy="846391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350" spc="-10">
                <a:latin typeface="Arial MT"/>
                <a:cs typeface="Arial MT"/>
              </a:rPr>
              <a:t>Vamshi</a:t>
            </a:r>
            <a:r>
              <a:rPr dirty="0" sz="1350" spc="-25">
                <a:latin typeface="Arial MT"/>
                <a:cs typeface="Arial MT"/>
              </a:rPr>
              <a:t> </a:t>
            </a:r>
            <a:r>
              <a:rPr dirty="0" sz="1350">
                <a:latin typeface="Arial MT"/>
                <a:cs typeface="Arial MT"/>
              </a:rPr>
              <a:t>Krishna</a:t>
            </a:r>
            <a:r>
              <a:rPr dirty="0" sz="1350" spc="-20">
                <a:latin typeface="Arial MT"/>
                <a:cs typeface="Arial MT"/>
              </a:rPr>
              <a:t> </a:t>
            </a:r>
            <a:r>
              <a:rPr dirty="0" sz="1350" spc="-10">
                <a:latin typeface="Arial MT"/>
                <a:cs typeface="Arial MT"/>
              </a:rPr>
              <a:t>Korutla</a:t>
            </a:r>
            <a:endParaRPr sz="1350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  <a:spcBef>
                <a:spcPts val="780"/>
              </a:spcBef>
            </a:pPr>
            <a:r>
              <a:rPr dirty="0" sz="1200" spc="-10">
                <a:latin typeface="Consolas"/>
                <a:cs typeface="Consolas"/>
              </a:rPr>
              <a:t>02/02/2025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550" spc="-10">
                <a:latin typeface="Arial MT"/>
                <a:cs typeface="Arial MT"/>
              </a:rPr>
              <a:t>Introduction:</a:t>
            </a:r>
            <a:endParaRPr sz="2550">
              <a:latin typeface="Arial MT"/>
              <a:cs typeface="Arial MT"/>
            </a:endParaRPr>
          </a:p>
          <a:p>
            <a:pPr marL="12700" marR="5080">
              <a:lnSpc>
                <a:spcPct val="91400"/>
              </a:lnSpc>
              <a:spcBef>
                <a:spcPts val="1550"/>
              </a:spcBef>
            </a:pPr>
            <a:r>
              <a:rPr dirty="0" sz="1800">
                <a:latin typeface="Arial MT"/>
                <a:cs typeface="Arial MT"/>
              </a:rPr>
              <a:t>In this analysis, we explore a dataset provided by Gloria </a:t>
            </a:r>
            <a:r>
              <a:rPr dirty="0" sz="1800" spc="-10">
                <a:latin typeface="Arial MT"/>
                <a:cs typeface="Arial MT"/>
              </a:rPr>
              <a:t>containing </a:t>
            </a:r>
            <a:r>
              <a:rPr dirty="0" sz="1800">
                <a:latin typeface="Arial MT"/>
                <a:cs typeface="Arial MT"/>
              </a:rPr>
              <a:t>student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absenteeism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data, which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help us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understand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relationship between student absences and their </a:t>
            </a:r>
            <a:r>
              <a:rPr dirty="0" sz="1800" spc="-10">
                <a:latin typeface="Arial MT"/>
                <a:cs typeface="Arial MT"/>
              </a:rPr>
              <a:t>academic </a:t>
            </a:r>
            <a:r>
              <a:rPr dirty="0" sz="1800">
                <a:latin typeface="Arial MT"/>
                <a:cs typeface="Arial MT"/>
              </a:rPr>
              <a:t>performance,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represented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GPA.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analyzing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dataset,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we </a:t>
            </a:r>
            <a:r>
              <a:rPr dirty="0" sz="1800">
                <a:latin typeface="Arial MT"/>
                <a:cs typeface="Arial MT"/>
              </a:rPr>
              <a:t>aim to uncover patterns in absenteeism based on factors like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type of absence (excused vs. unexcused), the presence of </a:t>
            </a:r>
            <a:r>
              <a:rPr dirty="0" sz="1800" spc="-10">
                <a:latin typeface="Arial MT"/>
                <a:cs typeface="Arial MT"/>
              </a:rPr>
              <a:t>special </a:t>
            </a:r>
            <a:r>
              <a:rPr dirty="0" sz="1800">
                <a:latin typeface="Arial MT"/>
                <a:cs typeface="Arial MT"/>
              </a:rPr>
              <a:t>education plans (IEP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 504 plans), and the overall impact </a:t>
            </a:r>
            <a:r>
              <a:rPr dirty="0" sz="1800" spc="-25">
                <a:latin typeface="Arial MT"/>
                <a:cs typeface="Arial MT"/>
              </a:rPr>
              <a:t>on </a:t>
            </a:r>
            <a:r>
              <a:rPr dirty="0" sz="1800">
                <a:latin typeface="Arial MT"/>
                <a:cs typeface="Arial MT"/>
              </a:rPr>
              <a:t>academic performance.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findings from this analysis could </a:t>
            </a:r>
            <a:r>
              <a:rPr dirty="0" sz="1800" spc="-25">
                <a:latin typeface="Arial MT"/>
                <a:cs typeface="Arial MT"/>
              </a:rPr>
              <a:t>be </a:t>
            </a:r>
            <a:r>
              <a:rPr dirty="0" sz="1800">
                <a:latin typeface="Arial MT"/>
                <a:cs typeface="Arial MT"/>
              </a:rPr>
              <a:t>valuable for making data-driven decisions to improve </a:t>
            </a:r>
            <a:r>
              <a:rPr dirty="0" sz="1800" spc="-10">
                <a:latin typeface="Arial MT"/>
                <a:cs typeface="Arial MT"/>
              </a:rPr>
              <a:t>attendance </a:t>
            </a:r>
            <a:r>
              <a:rPr dirty="0" sz="1800">
                <a:latin typeface="Arial MT"/>
                <a:cs typeface="Arial MT"/>
              </a:rPr>
              <a:t>and student </a:t>
            </a:r>
            <a:r>
              <a:rPr dirty="0" sz="1800" spc="-10">
                <a:latin typeface="Arial MT"/>
                <a:cs typeface="Arial MT"/>
              </a:rPr>
              <a:t>success.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050">
                <a:latin typeface="Arial MT"/>
                <a:cs typeface="Arial MT"/>
              </a:rPr>
              <a:t>#load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necessary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libraries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050">
              <a:latin typeface="Arial MT"/>
              <a:cs typeface="Arial MT"/>
            </a:endParaRPr>
          </a:p>
          <a:p>
            <a:pPr marL="112395" marR="5575300">
              <a:lnSpc>
                <a:spcPct val="125000"/>
              </a:lnSpc>
            </a:pPr>
            <a:r>
              <a:rPr dirty="0" sz="950" spc="-10" b="1">
                <a:latin typeface="Consolas"/>
                <a:cs typeface="Consolas"/>
              </a:rPr>
              <a:t>library</a:t>
            </a:r>
            <a:r>
              <a:rPr dirty="0" sz="950" spc="-10">
                <a:latin typeface="Consolas"/>
                <a:cs typeface="Consolas"/>
              </a:rPr>
              <a:t>(ggplot2) </a:t>
            </a:r>
            <a:r>
              <a:rPr dirty="0" sz="950" spc="-10" b="1">
                <a:latin typeface="Consolas"/>
                <a:cs typeface="Consolas"/>
              </a:rPr>
              <a:t>library</a:t>
            </a:r>
            <a:r>
              <a:rPr dirty="0" sz="950" spc="-10">
                <a:latin typeface="Consolas"/>
                <a:cs typeface="Consolas"/>
              </a:rPr>
              <a:t>(dplyr)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950">
              <a:latin typeface="Consolas"/>
              <a:cs typeface="Consolas"/>
            </a:endParaRPr>
          </a:p>
          <a:p>
            <a:pPr marL="112395">
              <a:lnSpc>
                <a:spcPct val="100000"/>
              </a:lnSpc>
            </a:pPr>
            <a:r>
              <a:rPr dirty="0" sz="950" spc="-25">
                <a:latin typeface="Consolas"/>
                <a:cs typeface="Consolas"/>
              </a:rPr>
              <a:t>##</a:t>
            </a:r>
            <a:endParaRPr sz="950">
              <a:latin typeface="Consolas"/>
              <a:cs typeface="Consolas"/>
            </a:endParaRPr>
          </a:p>
          <a:p>
            <a:pPr marL="112395">
              <a:lnSpc>
                <a:spcPct val="100000"/>
              </a:lnSpc>
              <a:spcBef>
                <a:spcPts val="285"/>
              </a:spcBef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Attaching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package: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'dplyr'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nsolas"/>
              <a:cs typeface="Consolas"/>
            </a:endParaRPr>
          </a:p>
          <a:p>
            <a:pPr marL="112395" marR="2784475">
              <a:lnSpc>
                <a:spcPct val="125000"/>
              </a:lnSpc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following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objects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are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masked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from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'package:stats': </a:t>
            </a:r>
            <a:r>
              <a:rPr dirty="0" sz="950" spc="-25">
                <a:latin typeface="Consolas"/>
                <a:cs typeface="Consolas"/>
              </a:rPr>
              <a:t>##</a:t>
            </a:r>
            <a:endParaRPr sz="950">
              <a:latin typeface="Consolas"/>
              <a:cs typeface="Consolas"/>
            </a:endParaRPr>
          </a:p>
          <a:p>
            <a:pPr marL="112395">
              <a:lnSpc>
                <a:spcPct val="100000"/>
              </a:lnSpc>
              <a:spcBef>
                <a:spcPts val="285"/>
              </a:spcBef>
              <a:tabLst>
                <a:tab pos="588645" algn="l"/>
              </a:tabLst>
            </a:pPr>
            <a:r>
              <a:rPr dirty="0" sz="950" spc="-25">
                <a:latin typeface="Consolas"/>
                <a:cs typeface="Consolas"/>
              </a:rPr>
              <a:t>##</a:t>
            </a:r>
            <a:r>
              <a:rPr dirty="0" sz="950">
                <a:latin typeface="Consolas"/>
                <a:cs typeface="Consolas"/>
              </a:rPr>
              <a:t>	filter,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lag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nsolas"/>
              <a:cs typeface="Consolas"/>
            </a:endParaRPr>
          </a:p>
          <a:p>
            <a:pPr marL="112395" marR="2852420">
              <a:lnSpc>
                <a:spcPct val="125000"/>
              </a:lnSpc>
              <a:spcBef>
                <a:spcPts val="5"/>
              </a:spcBef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following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objects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are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masked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from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'package:base': </a:t>
            </a:r>
            <a:r>
              <a:rPr dirty="0" sz="950" spc="-25">
                <a:latin typeface="Consolas"/>
                <a:cs typeface="Consolas"/>
              </a:rPr>
              <a:t>##</a:t>
            </a:r>
            <a:endParaRPr sz="950">
              <a:latin typeface="Consolas"/>
              <a:cs typeface="Consolas"/>
            </a:endParaRPr>
          </a:p>
          <a:p>
            <a:pPr marL="112395">
              <a:lnSpc>
                <a:spcPct val="100000"/>
              </a:lnSpc>
              <a:spcBef>
                <a:spcPts val="209"/>
              </a:spcBef>
              <a:tabLst>
                <a:tab pos="588645" algn="l"/>
              </a:tabLst>
            </a:pPr>
            <a:r>
              <a:rPr dirty="0" sz="950" spc="-25">
                <a:latin typeface="Consolas"/>
                <a:cs typeface="Consolas"/>
              </a:rPr>
              <a:t>##</a:t>
            </a:r>
            <a:r>
              <a:rPr dirty="0" sz="950">
                <a:latin typeface="Consolas"/>
                <a:cs typeface="Consolas"/>
              </a:rPr>
              <a:t>	intersect,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setdiff,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setequal,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union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950">
              <a:latin typeface="Consolas"/>
              <a:cs typeface="Consolas"/>
            </a:endParaRPr>
          </a:p>
          <a:p>
            <a:pPr marL="112395" marR="5643880">
              <a:lnSpc>
                <a:spcPct val="118400"/>
              </a:lnSpc>
              <a:spcBef>
                <a:spcPts val="5"/>
              </a:spcBef>
            </a:pPr>
            <a:r>
              <a:rPr dirty="0" sz="950" spc="-10" b="1">
                <a:latin typeface="Consolas"/>
                <a:cs typeface="Consolas"/>
              </a:rPr>
              <a:t>library</a:t>
            </a:r>
            <a:r>
              <a:rPr dirty="0" sz="950" spc="-10">
                <a:latin typeface="Consolas"/>
                <a:cs typeface="Consolas"/>
              </a:rPr>
              <a:t>(readxl) </a:t>
            </a:r>
            <a:r>
              <a:rPr dirty="0" sz="950" spc="-10" b="1">
                <a:latin typeface="Consolas"/>
                <a:cs typeface="Consolas"/>
              </a:rPr>
              <a:t>library</a:t>
            </a:r>
            <a:r>
              <a:rPr dirty="0" sz="950" spc="-10">
                <a:latin typeface="Consolas"/>
                <a:cs typeface="Consolas"/>
              </a:rPr>
              <a:t>(tidyr)</a:t>
            </a:r>
            <a:endParaRPr sz="950">
              <a:latin typeface="Consolas"/>
              <a:cs typeface="Consolas"/>
            </a:endParaRPr>
          </a:p>
          <a:p>
            <a:pPr marL="112395">
              <a:lnSpc>
                <a:spcPct val="100000"/>
              </a:lnSpc>
              <a:spcBef>
                <a:spcPts val="284"/>
              </a:spcBef>
            </a:pPr>
            <a:r>
              <a:rPr dirty="0" sz="950" spc="-10" b="1">
                <a:latin typeface="Consolas"/>
                <a:cs typeface="Consolas"/>
              </a:rPr>
              <a:t>library</a:t>
            </a:r>
            <a:r>
              <a:rPr dirty="0" sz="950" spc="-10">
                <a:latin typeface="Consolas"/>
                <a:cs typeface="Consolas"/>
              </a:rPr>
              <a:t>(lubridate)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950">
              <a:latin typeface="Consolas"/>
              <a:cs typeface="Consolas"/>
            </a:endParaRPr>
          </a:p>
          <a:p>
            <a:pPr marL="112395">
              <a:lnSpc>
                <a:spcPct val="100000"/>
              </a:lnSpc>
            </a:pPr>
            <a:r>
              <a:rPr dirty="0" sz="950" spc="-25">
                <a:latin typeface="Consolas"/>
                <a:cs typeface="Consolas"/>
              </a:rPr>
              <a:t>##</a:t>
            </a:r>
            <a:endParaRPr sz="950">
              <a:latin typeface="Consolas"/>
              <a:cs typeface="Consolas"/>
            </a:endParaRPr>
          </a:p>
          <a:p>
            <a:pPr marL="112395">
              <a:lnSpc>
                <a:spcPct val="100000"/>
              </a:lnSpc>
              <a:spcBef>
                <a:spcPts val="210"/>
              </a:spcBef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Attaching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package: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'lubridate'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2/4/25,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2:23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65178" y="171513"/>
            <a:ext cx="9398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school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data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9587" y="366712"/>
            <a:ext cx="6762750" cy="723900"/>
          </a:xfrm>
          <a:custGeom>
            <a:avLst/>
            <a:gdLst/>
            <a:ahLst/>
            <a:cxnLst/>
            <a:rect l="l" t="t" r="r" b="b"/>
            <a:pathLst>
              <a:path w="6762750" h="723900">
                <a:moveTo>
                  <a:pt x="0" y="690562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2"/>
                </a:lnTo>
                <a:lnTo>
                  <a:pt x="2537" y="20578"/>
                </a:lnTo>
                <a:lnTo>
                  <a:pt x="4229" y="16493"/>
                </a:lnTo>
                <a:lnTo>
                  <a:pt x="6638" y="12888"/>
                </a:lnTo>
                <a:lnTo>
                  <a:pt x="9764" y="9763"/>
                </a:lnTo>
                <a:lnTo>
                  <a:pt x="12890" y="6636"/>
                </a:lnTo>
                <a:lnTo>
                  <a:pt x="16495" y="4227"/>
                </a:lnTo>
                <a:lnTo>
                  <a:pt x="20579" y="2536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42168" y="2536"/>
                </a:lnTo>
                <a:lnTo>
                  <a:pt x="6746252" y="4227"/>
                </a:lnTo>
                <a:lnTo>
                  <a:pt x="6749858" y="6636"/>
                </a:lnTo>
                <a:lnTo>
                  <a:pt x="6752984" y="9763"/>
                </a:lnTo>
                <a:lnTo>
                  <a:pt x="6756110" y="12888"/>
                </a:lnTo>
                <a:lnTo>
                  <a:pt x="6758519" y="16493"/>
                </a:lnTo>
                <a:lnTo>
                  <a:pt x="6760210" y="20578"/>
                </a:lnTo>
                <a:lnTo>
                  <a:pt x="6761902" y="24662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690562"/>
                </a:lnTo>
                <a:lnTo>
                  <a:pt x="6762748" y="694981"/>
                </a:lnTo>
                <a:lnTo>
                  <a:pt x="6761902" y="699234"/>
                </a:lnTo>
                <a:lnTo>
                  <a:pt x="6760211" y="703318"/>
                </a:lnTo>
                <a:lnTo>
                  <a:pt x="6758519" y="707403"/>
                </a:lnTo>
                <a:lnTo>
                  <a:pt x="6742168" y="721360"/>
                </a:lnTo>
                <a:lnTo>
                  <a:pt x="6738084" y="723052"/>
                </a:lnTo>
                <a:lnTo>
                  <a:pt x="6733832" y="723898"/>
                </a:lnTo>
                <a:lnTo>
                  <a:pt x="6729411" y="723899"/>
                </a:lnTo>
                <a:lnTo>
                  <a:pt x="33337" y="723899"/>
                </a:lnTo>
                <a:lnTo>
                  <a:pt x="28916" y="723898"/>
                </a:lnTo>
                <a:lnTo>
                  <a:pt x="24664" y="723052"/>
                </a:lnTo>
                <a:lnTo>
                  <a:pt x="20579" y="721359"/>
                </a:lnTo>
                <a:lnTo>
                  <a:pt x="16495" y="719667"/>
                </a:lnTo>
                <a:lnTo>
                  <a:pt x="2537" y="703318"/>
                </a:lnTo>
                <a:lnTo>
                  <a:pt x="845" y="699234"/>
                </a:lnTo>
                <a:lnTo>
                  <a:pt x="0" y="694981"/>
                </a:lnTo>
                <a:lnTo>
                  <a:pt x="0" y="6905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9587" y="1195387"/>
            <a:ext cx="6762750" cy="714375"/>
          </a:xfrm>
          <a:custGeom>
            <a:avLst/>
            <a:gdLst/>
            <a:ahLst/>
            <a:cxnLst/>
            <a:rect l="l" t="t" r="r" b="b"/>
            <a:pathLst>
              <a:path w="6762750" h="714375">
                <a:moveTo>
                  <a:pt x="0" y="681037"/>
                </a:moveTo>
                <a:lnTo>
                  <a:pt x="0" y="33337"/>
                </a:lnTo>
                <a:lnTo>
                  <a:pt x="0" y="28915"/>
                </a:lnTo>
                <a:lnTo>
                  <a:pt x="845" y="24663"/>
                </a:lnTo>
                <a:lnTo>
                  <a:pt x="2537" y="20578"/>
                </a:lnTo>
                <a:lnTo>
                  <a:pt x="4229" y="16494"/>
                </a:lnTo>
                <a:lnTo>
                  <a:pt x="6638" y="12888"/>
                </a:lnTo>
                <a:lnTo>
                  <a:pt x="9764" y="9763"/>
                </a:lnTo>
                <a:lnTo>
                  <a:pt x="12890" y="6636"/>
                </a:lnTo>
                <a:lnTo>
                  <a:pt x="16495" y="4227"/>
                </a:lnTo>
                <a:lnTo>
                  <a:pt x="20579" y="2535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42168" y="2535"/>
                </a:lnTo>
                <a:lnTo>
                  <a:pt x="6746252" y="4227"/>
                </a:lnTo>
                <a:lnTo>
                  <a:pt x="6749858" y="6636"/>
                </a:lnTo>
                <a:lnTo>
                  <a:pt x="6752984" y="9763"/>
                </a:lnTo>
                <a:lnTo>
                  <a:pt x="6756110" y="12888"/>
                </a:lnTo>
                <a:lnTo>
                  <a:pt x="6758519" y="16494"/>
                </a:lnTo>
                <a:lnTo>
                  <a:pt x="6760210" y="20578"/>
                </a:lnTo>
                <a:lnTo>
                  <a:pt x="6761902" y="24663"/>
                </a:lnTo>
                <a:lnTo>
                  <a:pt x="6762748" y="28915"/>
                </a:lnTo>
                <a:lnTo>
                  <a:pt x="6762749" y="33337"/>
                </a:lnTo>
                <a:lnTo>
                  <a:pt x="6762749" y="681037"/>
                </a:lnTo>
                <a:lnTo>
                  <a:pt x="6762748" y="685456"/>
                </a:lnTo>
                <a:lnTo>
                  <a:pt x="6761902" y="689709"/>
                </a:lnTo>
                <a:lnTo>
                  <a:pt x="6760211" y="693793"/>
                </a:lnTo>
                <a:lnTo>
                  <a:pt x="6758519" y="697878"/>
                </a:lnTo>
                <a:lnTo>
                  <a:pt x="6742168" y="711836"/>
                </a:lnTo>
                <a:lnTo>
                  <a:pt x="6738084" y="713528"/>
                </a:lnTo>
                <a:lnTo>
                  <a:pt x="6733832" y="714373"/>
                </a:lnTo>
                <a:lnTo>
                  <a:pt x="6729411" y="714374"/>
                </a:lnTo>
                <a:lnTo>
                  <a:pt x="33337" y="714374"/>
                </a:lnTo>
                <a:lnTo>
                  <a:pt x="2537" y="693793"/>
                </a:lnTo>
                <a:lnTo>
                  <a:pt x="845" y="689709"/>
                </a:lnTo>
                <a:lnTo>
                  <a:pt x="0" y="685456"/>
                </a:lnTo>
                <a:lnTo>
                  <a:pt x="0" y="6810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09587" y="2014536"/>
            <a:ext cx="6762750" cy="723900"/>
          </a:xfrm>
          <a:custGeom>
            <a:avLst/>
            <a:gdLst/>
            <a:ahLst/>
            <a:cxnLst/>
            <a:rect l="l" t="t" r="r" b="b"/>
            <a:pathLst>
              <a:path w="6762750" h="723900">
                <a:moveTo>
                  <a:pt x="0" y="690562"/>
                </a:moveTo>
                <a:lnTo>
                  <a:pt x="0" y="33337"/>
                </a:lnTo>
                <a:lnTo>
                  <a:pt x="0" y="28915"/>
                </a:lnTo>
                <a:lnTo>
                  <a:pt x="845" y="24663"/>
                </a:lnTo>
                <a:lnTo>
                  <a:pt x="2537" y="20578"/>
                </a:lnTo>
                <a:lnTo>
                  <a:pt x="4229" y="16494"/>
                </a:lnTo>
                <a:lnTo>
                  <a:pt x="6638" y="12888"/>
                </a:lnTo>
                <a:lnTo>
                  <a:pt x="9764" y="9763"/>
                </a:lnTo>
                <a:lnTo>
                  <a:pt x="12890" y="6636"/>
                </a:lnTo>
                <a:lnTo>
                  <a:pt x="16495" y="4227"/>
                </a:lnTo>
                <a:lnTo>
                  <a:pt x="20579" y="2535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42168" y="2535"/>
                </a:lnTo>
                <a:lnTo>
                  <a:pt x="6746252" y="4227"/>
                </a:lnTo>
                <a:lnTo>
                  <a:pt x="6749858" y="6636"/>
                </a:lnTo>
                <a:lnTo>
                  <a:pt x="6752984" y="9763"/>
                </a:lnTo>
                <a:lnTo>
                  <a:pt x="6756110" y="12888"/>
                </a:lnTo>
                <a:lnTo>
                  <a:pt x="6758519" y="16494"/>
                </a:lnTo>
                <a:lnTo>
                  <a:pt x="6760210" y="20578"/>
                </a:lnTo>
                <a:lnTo>
                  <a:pt x="6761902" y="24663"/>
                </a:lnTo>
                <a:lnTo>
                  <a:pt x="6762748" y="28915"/>
                </a:lnTo>
                <a:lnTo>
                  <a:pt x="6762749" y="33337"/>
                </a:lnTo>
                <a:lnTo>
                  <a:pt x="6762749" y="690562"/>
                </a:lnTo>
                <a:lnTo>
                  <a:pt x="6762748" y="694981"/>
                </a:lnTo>
                <a:lnTo>
                  <a:pt x="6761902" y="699234"/>
                </a:lnTo>
                <a:lnTo>
                  <a:pt x="6760211" y="703318"/>
                </a:lnTo>
                <a:lnTo>
                  <a:pt x="6758519" y="707403"/>
                </a:lnTo>
                <a:lnTo>
                  <a:pt x="6742168" y="721361"/>
                </a:lnTo>
                <a:lnTo>
                  <a:pt x="6738084" y="723053"/>
                </a:lnTo>
                <a:lnTo>
                  <a:pt x="6733832" y="723899"/>
                </a:lnTo>
                <a:lnTo>
                  <a:pt x="6729411" y="723899"/>
                </a:lnTo>
                <a:lnTo>
                  <a:pt x="33337" y="723899"/>
                </a:lnTo>
                <a:lnTo>
                  <a:pt x="28916" y="723899"/>
                </a:lnTo>
                <a:lnTo>
                  <a:pt x="24664" y="723053"/>
                </a:lnTo>
                <a:lnTo>
                  <a:pt x="2537" y="703318"/>
                </a:lnTo>
                <a:lnTo>
                  <a:pt x="845" y="699234"/>
                </a:lnTo>
                <a:lnTo>
                  <a:pt x="0" y="694981"/>
                </a:lnTo>
                <a:lnTo>
                  <a:pt x="0" y="6905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587" y="3386136"/>
            <a:ext cx="6762750" cy="371475"/>
          </a:xfrm>
          <a:custGeom>
            <a:avLst/>
            <a:gdLst/>
            <a:ahLst/>
            <a:cxnLst/>
            <a:rect l="l" t="t" r="r" b="b"/>
            <a:pathLst>
              <a:path w="6762750" h="371475">
                <a:moveTo>
                  <a:pt x="0" y="338137"/>
                </a:moveTo>
                <a:lnTo>
                  <a:pt x="0" y="33337"/>
                </a:lnTo>
                <a:lnTo>
                  <a:pt x="0" y="28915"/>
                </a:lnTo>
                <a:lnTo>
                  <a:pt x="845" y="24663"/>
                </a:lnTo>
                <a:lnTo>
                  <a:pt x="2537" y="20578"/>
                </a:lnTo>
                <a:lnTo>
                  <a:pt x="4229" y="16494"/>
                </a:lnTo>
                <a:lnTo>
                  <a:pt x="6638" y="12889"/>
                </a:lnTo>
                <a:lnTo>
                  <a:pt x="9764" y="9764"/>
                </a:lnTo>
                <a:lnTo>
                  <a:pt x="12890" y="6637"/>
                </a:lnTo>
                <a:lnTo>
                  <a:pt x="16495" y="4228"/>
                </a:lnTo>
                <a:lnTo>
                  <a:pt x="20579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42168" y="2537"/>
                </a:lnTo>
                <a:lnTo>
                  <a:pt x="6746252" y="4228"/>
                </a:lnTo>
                <a:lnTo>
                  <a:pt x="6749858" y="6637"/>
                </a:lnTo>
                <a:lnTo>
                  <a:pt x="6752984" y="9764"/>
                </a:lnTo>
                <a:lnTo>
                  <a:pt x="6756110" y="12889"/>
                </a:lnTo>
                <a:lnTo>
                  <a:pt x="6758519" y="16494"/>
                </a:lnTo>
                <a:lnTo>
                  <a:pt x="6760210" y="20578"/>
                </a:lnTo>
                <a:lnTo>
                  <a:pt x="6761902" y="24663"/>
                </a:lnTo>
                <a:lnTo>
                  <a:pt x="6762748" y="28915"/>
                </a:lnTo>
                <a:lnTo>
                  <a:pt x="6762749" y="33337"/>
                </a:lnTo>
                <a:lnTo>
                  <a:pt x="6762749" y="338137"/>
                </a:lnTo>
                <a:lnTo>
                  <a:pt x="6742168" y="368935"/>
                </a:lnTo>
                <a:lnTo>
                  <a:pt x="6738084" y="370627"/>
                </a:lnTo>
                <a:lnTo>
                  <a:pt x="6733832" y="371473"/>
                </a:lnTo>
                <a:lnTo>
                  <a:pt x="6729411" y="371474"/>
                </a:lnTo>
                <a:lnTo>
                  <a:pt x="33337" y="371474"/>
                </a:lnTo>
                <a:lnTo>
                  <a:pt x="845" y="346810"/>
                </a:lnTo>
                <a:lnTo>
                  <a:pt x="0" y="342556"/>
                </a:lnTo>
                <a:lnTo>
                  <a:pt x="0" y="3381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9587" y="4405311"/>
            <a:ext cx="6762750" cy="371475"/>
          </a:xfrm>
          <a:custGeom>
            <a:avLst/>
            <a:gdLst/>
            <a:ahLst/>
            <a:cxnLst/>
            <a:rect l="l" t="t" r="r" b="b"/>
            <a:pathLst>
              <a:path w="6762750" h="371475">
                <a:moveTo>
                  <a:pt x="0" y="338137"/>
                </a:moveTo>
                <a:lnTo>
                  <a:pt x="0" y="33337"/>
                </a:lnTo>
                <a:lnTo>
                  <a:pt x="0" y="28915"/>
                </a:lnTo>
                <a:lnTo>
                  <a:pt x="845" y="24662"/>
                </a:lnTo>
                <a:lnTo>
                  <a:pt x="2537" y="20578"/>
                </a:lnTo>
                <a:lnTo>
                  <a:pt x="4229" y="16494"/>
                </a:lnTo>
                <a:lnTo>
                  <a:pt x="6638" y="12888"/>
                </a:lnTo>
                <a:lnTo>
                  <a:pt x="9764" y="9763"/>
                </a:lnTo>
                <a:lnTo>
                  <a:pt x="12890" y="6636"/>
                </a:lnTo>
                <a:lnTo>
                  <a:pt x="16495" y="4227"/>
                </a:lnTo>
                <a:lnTo>
                  <a:pt x="20579" y="2535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42168" y="2535"/>
                </a:lnTo>
                <a:lnTo>
                  <a:pt x="6746252" y="4227"/>
                </a:lnTo>
                <a:lnTo>
                  <a:pt x="6749858" y="6636"/>
                </a:lnTo>
                <a:lnTo>
                  <a:pt x="6752984" y="9763"/>
                </a:lnTo>
                <a:lnTo>
                  <a:pt x="6756110" y="12888"/>
                </a:lnTo>
                <a:lnTo>
                  <a:pt x="6758519" y="16494"/>
                </a:lnTo>
                <a:lnTo>
                  <a:pt x="6760210" y="20578"/>
                </a:lnTo>
                <a:lnTo>
                  <a:pt x="6761902" y="24662"/>
                </a:lnTo>
                <a:lnTo>
                  <a:pt x="6762748" y="28915"/>
                </a:lnTo>
                <a:lnTo>
                  <a:pt x="6762749" y="33337"/>
                </a:lnTo>
                <a:lnTo>
                  <a:pt x="6762749" y="338137"/>
                </a:lnTo>
                <a:lnTo>
                  <a:pt x="6762748" y="342558"/>
                </a:lnTo>
                <a:lnTo>
                  <a:pt x="6761902" y="346810"/>
                </a:lnTo>
                <a:lnTo>
                  <a:pt x="6760211" y="350893"/>
                </a:lnTo>
                <a:lnTo>
                  <a:pt x="6758519" y="354978"/>
                </a:lnTo>
                <a:lnTo>
                  <a:pt x="6742168" y="368935"/>
                </a:lnTo>
                <a:lnTo>
                  <a:pt x="6738084" y="370627"/>
                </a:lnTo>
                <a:lnTo>
                  <a:pt x="6733832" y="371473"/>
                </a:lnTo>
                <a:lnTo>
                  <a:pt x="6729411" y="371474"/>
                </a:lnTo>
                <a:lnTo>
                  <a:pt x="33337" y="371474"/>
                </a:lnTo>
                <a:lnTo>
                  <a:pt x="2537" y="350893"/>
                </a:lnTo>
                <a:lnTo>
                  <a:pt x="845" y="346810"/>
                </a:lnTo>
                <a:lnTo>
                  <a:pt x="0" y="342558"/>
                </a:lnTo>
                <a:lnTo>
                  <a:pt x="0" y="3381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09587" y="5424486"/>
            <a:ext cx="6762750" cy="723900"/>
          </a:xfrm>
          <a:custGeom>
            <a:avLst/>
            <a:gdLst/>
            <a:ahLst/>
            <a:cxnLst/>
            <a:rect l="l" t="t" r="r" b="b"/>
            <a:pathLst>
              <a:path w="6762750" h="723900">
                <a:moveTo>
                  <a:pt x="0" y="690562"/>
                </a:moveTo>
                <a:lnTo>
                  <a:pt x="0" y="33337"/>
                </a:lnTo>
                <a:lnTo>
                  <a:pt x="0" y="28915"/>
                </a:lnTo>
                <a:lnTo>
                  <a:pt x="845" y="24662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60210" y="20577"/>
                </a:lnTo>
                <a:lnTo>
                  <a:pt x="6761902" y="24662"/>
                </a:lnTo>
                <a:lnTo>
                  <a:pt x="6762748" y="28915"/>
                </a:lnTo>
                <a:lnTo>
                  <a:pt x="6762749" y="33337"/>
                </a:lnTo>
                <a:lnTo>
                  <a:pt x="6762749" y="690562"/>
                </a:lnTo>
                <a:lnTo>
                  <a:pt x="6762748" y="694981"/>
                </a:lnTo>
                <a:lnTo>
                  <a:pt x="6761902" y="699234"/>
                </a:lnTo>
                <a:lnTo>
                  <a:pt x="6760211" y="703318"/>
                </a:lnTo>
                <a:lnTo>
                  <a:pt x="6758519" y="707403"/>
                </a:lnTo>
                <a:lnTo>
                  <a:pt x="6742168" y="721360"/>
                </a:lnTo>
                <a:lnTo>
                  <a:pt x="6738084" y="723052"/>
                </a:lnTo>
                <a:lnTo>
                  <a:pt x="6733832" y="723898"/>
                </a:lnTo>
                <a:lnTo>
                  <a:pt x="6729411" y="723899"/>
                </a:lnTo>
                <a:lnTo>
                  <a:pt x="33337" y="723899"/>
                </a:lnTo>
                <a:lnTo>
                  <a:pt x="28916" y="723898"/>
                </a:lnTo>
                <a:lnTo>
                  <a:pt x="24664" y="723051"/>
                </a:lnTo>
                <a:lnTo>
                  <a:pt x="20579" y="721359"/>
                </a:lnTo>
                <a:lnTo>
                  <a:pt x="16495" y="719668"/>
                </a:lnTo>
                <a:lnTo>
                  <a:pt x="2537" y="703318"/>
                </a:lnTo>
                <a:lnTo>
                  <a:pt x="845" y="699234"/>
                </a:lnTo>
                <a:lnTo>
                  <a:pt x="0" y="694981"/>
                </a:lnTo>
                <a:lnTo>
                  <a:pt x="0" y="6905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09587" y="6796086"/>
            <a:ext cx="6762750" cy="723900"/>
          </a:xfrm>
          <a:custGeom>
            <a:avLst/>
            <a:gdLst/>
            <a:ahLst/>
            <a:cxnLst/>
            <a:rect l="l" t="t" r="r" b="b"/>
            <a:pathLst>
              <a:path w="6762750" h="723900">
                <a:moveTo>
                  <a:pt x="0" y="690562"/>
                </a:moveTo>
                <a:lnTo>
                  <a:pt x="0" y="33337"/>
                </a:lnTo>
                <a:lnTo>
                  <a:pt x="0" y="28915"/>
                </a:lnTo>
                <a:lnTo>
                  <a:pt x="845" y="24662"/>
                </a:lnTo>
                <a:lnTo>
                  <a:pt x="2537" y="20577"/>
                </a:lnTo>
                <a:lnTo>
                  <a:pt x="4229" y="16493"/>
                </a:lnTo>
                <a:lnTo>
                  <a:pt x="6638" y="12887"/>
                </a:lnTo>
                <a:lnTo>
                  <a:pt x="9764" y="9762"/>
                </a:lnTo>
                <a:lnTo>
                  <a:pt x="12890" y="6635"/>
                </a:lnTo>
                <a:lnTo>
                  <a:pt x="16495" y="4227"/>
                </a:lnTo>
                <a:lnTo>
                  <a:pt x="20579" y="2535"/>
                </a:lnTo>
                <a:lnTo>
                  <a:pt x="24664" y="845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5"/>
                </a:lnTo>
                <a:lnTo>
                  <a:pt x="6742168" y="2535"/>
                </a:lnTo>
                <a:lnTo>
                  <a:pt x="6746252" y="4227"/>
                </a:lnTo>
                <a:lnTo>
                  <a:pt x="6749858" y="6635"/>
                </a:lnTo>
                <a:lnTo>
                  <a:pt x="6752984" y="9762"/>
                </a:lnTo>
                <a:lnTo>
                  <a:pt x="6756110" y="12887"/>
                </a:lnTo>
                <a:lnTo>
                  <a:pt x="6758519" y="16493"/>
                </a:lnTo>
                <a:lnTo>
                  <a:pt x="6760210" y="20577"/>
                </a:lnTo>
                <a:lnTo>
                  <a:pt x="6761902" y="24662"/>
                </a:lnTo>
                <a:lnTo>
                  <a:pt x="6762748" y="28915"/>
                </a:lnTo>
                <a:lnTo>
                  <a:pt x="6762749" y="33337"/>
                </a:lnTo>
                <a:lnTo>
                  <a:pt x="6762749" y="690562"/>
                </a:lnTo>
                <a:lnTo>
                  <a:pt x="6762748" y="694982"/>
                </a:lnTo>
                <a:lnTo>
                  <a:pt x="6761902" y="699234"/>
                </a:lnTo>
                <a:lnTo>
                  <a:pt x="6760211" y="703317"/>
                </a:lnTo>
                <a:lnTo>
                  <a:pt x="6758519" y="707401"/>
                </a:lnTo>
                <a:lnTo>
                  <a:pt x="6742168" y="721360"/>
                </a:lnTo>
                <a:lnTo>
                  <a:pt x="6738084" y="723052"/>
                </a:lnTo>
                <a:lnTo>
                  <a:pt x="6733832" y="723898"/>
                </a:lnTo>
                <a:lnTo>
                  <a:pt x="6729411" y="723899"/>
                </a:lnTo>
                <a:lnTo>
                  <a:pt x="33337" y="723899"/>
                </a:lnTo>
                <a:lnTo>
                  <a:pt x="9764" y="714133"/>
                </a:lnTo>
                <a:lnTo>
                  <a:pt x="6638" y="711007"/>
                </a:lnTo>
                <a:lnTo>
                  <a:pt x="4229" y="707401"/>
                </a:lnTo>
                <a:lnTo>
                  <a:pt x="2537" y="703317"/>
                </a:lnTo>
                <a:lnTo>
                  <a:pt x="845" y="699234"/>
                </a:lnTo>
                <a:lnTo>
                  <a:pt x="0" y="694982"/>
                </a:lnTo>
                <a:lnTo>
                  <a:pt x="0" y="6905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09587" y="8529636"/>
            <a:ext cx="6762750" cy="895350"/>
          </a:xfrm>
          <a:custGeom>
            <a:avLst/>
            <a:gdLst/>
            <a:ahLst/>
            <a:cxnLst/>
            <a:rect l="l" t="t" r="r" b="b"/>
            <a:pathLst>
              <a:path w="6762750" h="895350">
                <a:moveTo>
                  <a:pt x="0" y="862012"/>
                </a:moveTo>
                <a:lnTo>
                  <a:pt x="0" y="33337"/>
                </a:lnTo>
                <a:lnTo>
                  <a:pt x="0" y="28915"/>
                </a:lnTo>
                <a:lnTo>
                  <a:pt x="845" y="24661"/>
                </a:lnTo>
                <a:lnTo>
                  <a:pt x="2537" y="20576"/>
                </a:lnTo>
                <a:lnTo>
                  <a:pt x="4229" y="16491"/>
                </a:lnTo>
                <a:lnTo>
                  <a:pt x="6638" y="12887"/>
                </a:lnTo>
                <a:lnTo>
                  <a:pt x="9764" y="9762"/>
                </a:lnTo>
                <a:lnTo>
                  <a:pt x="12890" y="6637"/>
                </a:lnTo>
                <a:lnTo>
                  <a:pt x="16495" y="4227"/>
                </a:lnTo>
                <a:lnTo>
                  <a:pt x="20579" y="2535"/>
                </a:lnTo>
                <a:lnTo>
                  <a:pt x="24664" y="844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4"/>
                </a:lnTo>
                <a:lnTo>
                  <a:pt x="6742168" y="2537"/>
                </a:lnTo>
                <a:lnTo>
                  <a:pt x="6746252" y="4229"/>
                </a:lnTo>
                <a:lnTo>
                  <a:pt x="6760210" y="20576"/>
                </a:lnTo>
                <a:lnTo>
                  <a:pt x="6761902" y="24661"/>
                </a:lnTo>
                <a:lnTo>
                  <a:pt x="6762748" y="28915"/>
                </a:lnTo>
                <a:lnTo>
                  <a:pt x="6762749" y="33337"/>
                </a:lnTo>
                <a:lnTo>
                  <a:pt x="6762749" y="862012"/>
                </a:lnTo>
                <a:lnTo>
                  <a:pt x="6762748" y="866432"/>
                </a:lnTo>
                <a:lnTo>
                  <a:pt x="6761902" y="870683"/>
                </a:lnTo>
                <a:lnTo>
                  <a:pt x="6760211" y="874767"/>
                </a:lnTo>
                <a:lnTo>
                  <a:pt x="6758519" y="878851"/>
                </a:lnTo>
                <a:lnTo>
                  <a:pt x="6742168" y="892810"/>
                </a:lnTo>
                <a:lnTo>
                  <a:pt x="6738084" y="894502"/>
                </a:lnTo>
                <a:lnTo>
                  <a:pt x="6733832" y="895348"/>
                </a:lnTo>
                <a:lnTo>
                  <a:pt x="6729411" y="895349"/>
                </a:lnTo>
                <a:lnTo>
                  <a:pt x="33337" y="895349"/>
                </a:lnTo>
                <a:lnTo>
                  <a:pt x="9764" y="885583"/>
                </a:lnTo>
                <a:lnTo>
                  <a:pt x="6638" y="882457"/>
                </a:lnTo>
                <a:lnTo>
                  <a:pt x="4229" y="878853"/>
                </a:lnTo>
                <a:lnTo>
                  <a:pt x="2537" y="874768"/>
                </a:lnTo>
                <a:lnTo>
                  <a:pt x="845" y="870683"/>
                </a:lnTo>
                <a:lnTo>
                  <a:pt x="0" y="866432"/>
                </a:lnTo>
                <a:lnTo>
                  <a:pt x="0" y="86201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4613275" cy="2456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5540" algn="l"/>
              </a:tabLst>
            </a:pPr>
            <a:r>
              <a:rPr dirty="0" sz="800">
                <a:latin typeface="Arial MT"/>
                <a:cs typeface="Arial MT"/>
              </a:rPr>
              <a:t>2/4/25,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2:23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r>
              <a:rPr dirty="0" sz="800">
                <a:latin typeface="Arial MT"/>
                <a:cs typeface="Arial MT"/>
              </a:rPr>
              <a:t>	school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data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analysis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00">
              <a:latin typeface="Arial MT"/>
              <a:cs typeface="Arial MT"/>
            </a:endParaRPr>
          </a:p>
          <a:p>
            <a:pPr marL="312420" marR="479425">
              <a:lnSpc>
                <a:spcPct val="118400"/>
              </a:lnSpc>
              <a:spcBef>
                <a:spcPts val="5"/>
              </a:spcBef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following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objects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are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masked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from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'package:base': </a:t>
            </a:r>
            <a:r>
              <a:rPr dirty="0" sz="950" spc="-25">
                <a:latin typeface="Consolas"/>
                <a:cs typeface="Consolas"/>
              </a:rPr>
              <a:t>##</a:t>
            </a:r>
            <a:endParaRPr sz="950">
              <a:latin typeface="Consolas"/>
              <a:cs typeface="Consolas"/>
            </a:endParaRPr>
          </a:p>
          <a:p>
            <a:pPr marL="312420">
              <a:lnSpc>
                <a:spcPct val="100000"/>
              </a:lnSpc>
              <a:spcBef>
                <a:spcPts val="284"/>
              </a:spcBef>
              <a:tabLst>
                <a:tab pos="788670" algn="l"/>
              </a:tabLst>
            </a:pPr>
            <a:r>
              <a:rPr dirty="0" sz="950" spc="-25">
                <a:latin typeface="Consolas"/>
                <a:cs typeface="Consolas"/>
              </a:rPr>
              <a:t>##</a:t>
            </a:r>
            <a:r>
              <a:rPr dirty="0" sz="950">
                <a:latin typeface="Consolas"/>
                <a:cs typeface="Consolas"/>
              </a:rPr>
              <a:t>	date,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intersect,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setdiff,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union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Consolas"/>
              <a:cs typeface="Consolas"/>
            </a:endParaRPr>
          </a:p>
          <a:p>
            <a:pPr marL="312420" marR="3134995">
              <a:lnSpc>
                <a:spcPct val="121700"/>
              </a:lnSpc>
            </a:pPr>
            <a:r>
              <a:rPr dirty="0" sz="950" spc="-10" b="1">
                <a:latin typeface="Consolas"/>
                <a:cs typeface="Consolas"/>
              </a:rPr>
              <a:t>library</a:t>
            </a:r>
            <a:r>
              <a:rPr dirty="0" sz="950" spc="-10">
                <a:latin typeface="Consolas"/>
                <a:cs typeface="Consolas"/>
              </a:rPr>
              <a:t>(ggthemes) </a:t>
            </a:r>
            <a:r>
              <a:rPr dirty="0" sz="950" spc="-10" b="1">
                <a:latin typeface="Consolas"/>
                <a:cs typeface="Consolas"/>
              </a:rPr>
              <a:t>library</a:t>
            </a:r>
            <a:r>
              <a:rPr dirty="0" sz="950" spc="-10">
                <a:latin typeface="Consolas"/>
                <a:cs typeface="Consolas"/>
              </a:rPr>
              <a:t>(forcats) </a:t>
            </a:r>
            <a:r>
              <a:rPr dirty="0" sz="950" spc="-10" b="1">
                <a:latin typeface="Consolas"/>
                <a:cs typeface="Consolas"/>
              </a:rPr>
              <a:t>library</a:t>
            </a:r>
            <a:r>
              <a:rPr dirty="0" sz="950" spc="-10">
                <a:latin typeface="Consolas"/>
                <a:cs typeface="Consolas"/>
              </a:rPr>
              <a:t>(forecast)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950">
              <a:latin typeface="Consolas"/>
              <a:cs typeface="Consolas"/>
            </a:endParaRPr>
          </a:p>
          <a:p>
            <a:pPr marL="312420" marR="888365">
              <a:lnSpc>
                <a:spcPct val="118400"/>
              </a:lnSpc>
              <a:tabLst>
                <a:tab pos="652780" algn="l"/>
                <a:tab pos="1878330" algn="l"/>
              </a:tabLst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Registered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S3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method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overwritten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by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'quantmod': </a:t>
            </a:r>
            <a:r>
              <a:rPr dirty="0" sz="950" spc="-25">
                <a:latin typeface="Consolas"/>
                <a:cs typeface="Consolas"/>
              </a:rPr>
              <a:t>##</a:t>
            </a:r>
            <a:r>
              <a:rPr dirty="0" sz="950">
                <a:latin typeface="Consolas"/>
                <a:cs typeface="Consolas"/>
              </a:rPr>
              <a:t>	</a:t>
            </a:r>
            <a:r>
              <a:rPr dirty="0" sz="950" spc="-10">
                <a:latin typeface="Consolas"/>
                <a:cs typeface="Consolas"/>
              </a:rPr>
              <a:t>method</a:t>
            </a:r>
            <a:r>
              <a:rPr dirty="0" sz="950">
                <a:latin typeface="Consolas"/>
                <a:cs typeface="Consolas"/>
              </a:rPr>
              <a:t>	</a:t>
            </a:r>
            <a:r>
              <a:rPr dirty="0" sz="950" spc="-20">
                <a:latin typeface="Consolas"/>
                <a:cs typeface="Consolas"/>
              </a:rPr>
              <a:t>from</a:t>
            </a:r>
            <a:endParaRPr sz="950">
              <a:latin typeface="Consolas"/>
              <a:cs typeface="Consolas"/>
            </a:endParaRPr>
          </a:p>
          <a:p>
            <a:pPr marL="312420">
              <a:lnSpc>
                <a:spcPct val="100000"/>
              </a:lnSpc>
              <a:spcBef>
                <a:spcPts val="285"/>
              </a:spcBef>
              <a:tabLst>
                <a:tab pos="652780" algn="l"/>
              </a:tabLst>
            </a:pPr>
            <a:r>
              <a:rPr dirty="0" sz="950" spc="-25">
                <a:latin typeface="Consolas"/>
                <a:cs typeface="Consolas"/>
              </a:rPr>
              <a:t>##</a:t>
            </a:r>
            <a:r>
              <a:rPr dirty="0" sz="950">
                <a:latin typeface="Consolas"/>
                <a:cs typeface="Consolas"/>
              </a:rPr>
              <a:t>	as.zoo.data.frame</a:t>
            </a:r>
            <a:r>
              <a:rPr dirty="0" sz="950" spc="18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zoo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92125" y="2882900"/>
            <a:ext cx="243840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Load the </a:t>
            </a:r>
            <a:r>
              <a:rPr dirty="0" sz="2550" spc="-10">
                <a:latin typeface="Arial MT"/>
                <a:cs typeface="Arial MT"/>
              </a:rPr>
              <a:t>dataset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2137" y="3473450"/>
            <a:ext cx="42468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read_excel("Schooldata.xlsx",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sheet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"Sheet1")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2125" y="3902075"/>
            <a:ext cx="508444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Cleaning and transforming the </a:t>
            </a:r>
            <a:r>
              <a:rPr dirty="0" sz="2550" spc="-20">
                <a:latin typeface="Arial MT"/>
                <a:cs typeface="Arial MT"/>
              </a:rPr>
              <a:t>data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2137" y="4492625"/>
            <a:ext cx="59486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colnames(school_data)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2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make.names(colnames(school_data))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 i="1">
                <a:latin typeface="Consolas"/>
                <a:cs typeface="Consolas"/>
              </a:rPr>
              <a:t>#</a:t>
            </a:r>
            <a:r>
              <a:rPr dirty="0" sz="950" spc="125" i="1">
                <a:latin typeface="Consolas"/>
                <a:cs typeface="Consolas"/>
              </a:rPr>
              <a:t> </a:t>
            </a:r>
            <a:r>
              <a:rPr dirty="0" sz="950" i="1">
                <a:latin typeface="Consolas"/>
                <a:cs typeface="Consolas"/>
              </a:rPr>
              <a:t>Ensure</a:t>
            </a:r>
            <a:r>
              <a:rPr dirty="0" sz="950" spc="120" i="1">
                <a:latin typeface="Consolas"/>
                <a:cs typeface="Consolas"/>
              </a:rPr>
              <a:t> </a:t>
            </a:r>
            <a:r>
              <a:rPr dirty="0" sz="950" i="1">
                <a:latin typeface="Consolas"/>
                <a:cs typeface="Consolas"/>
              </a:rPr>
              <a:t>proper</a:t>
            </a:r>
            <a:r>
              <a:rPr dirty="0" sz="950" spc="125" i="1">
                <a:latin typeface="Consolas"/>
                <a:cs typeface="Consolas"/>
              </a:rPr>
              <a:t> </a:t>
            </a:r>
            <a:r>
              <a:rPr dirty="0" sz="950" i="1">
                <a:latin typeface="Consolas"/>
                <a:cs typeface="Consolas"/>
              </a:rPr>
              <a:t>column</a:t>
            </a:r>
            <a:r>
              <a:rPr dirty="0" sz="950" spc="120" i="1">
                <a:latin typeface="Consolas"/>
                <a:cs typeface="Consolas"/>
              </a:rPr>
              <a:t> </a:t>
            </a:r>
            <a:r>
              <a:rPr dirty="0" sz="950" spc="-10" i="1">
                <a:latin typeface="Consolas"/>
                <a:cs typeface="Consolas"/>
              </a:rPr>
              <a:t>names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2125" y="4921249"/>
            <a:ext cx="400367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Extracting relevant </a:t>
            </a:r>
            <a:r>
              <a:rPr dirty="0" sz="2550" spc="-10">
                <a:latin typeface="Arial MT"/>
                <a:cs typeface="Arial MT"/>
              </a:rPr>
              <a:t>columns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92137" y="5488939"/>
            <a:ext cx="6561455" cy="54927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%&gt;%</a:t>
            </a:r>
            <a:endParaRPr sz="950">
              <a:latin typeface="Consolas"/>
              <a:cs typeface="Consolas"/>
            </a:endParaRPr>
          </a:p>
          <a:p>
            <a:pPr marL="12700" marR="5080" indent="135890">
              <a:lnSpc>
                <a:spcPts val="1430"/>
              </a:lnSpc>
              <a:spcBef>
                <a:spcPts val="15"/>
              </a:spcBef>
            </a:pPr>
            <a:r>
              <a:rPr dirty="0" sz="950">
                <a:latin typeface="Consolas"/>
                <a:cs typeface="Consolas"/>
              </a:rPr>
              <a:t>rename(Total_Absences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Total.Absences,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GPA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GPA,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Plan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Plan,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CA_2023_24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CA.2023.24,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Excus </a:t>
            </a:r>
            <a:r>
              <a:rPr dirty="0" sz="950">
                <a:latin typeface="Consolas"/>
                <a:cs typeface="Consolas"/>
              </a:rPr>
              <a:t>ed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Excused,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Unexcused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Unexcused)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92125" y="6292849"/>
            <a:ext cx="3878579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Cleaning the absence </a:t>
            </a:r>
            <a:r>
              <a:rPr dirty="0" sz="2550" spc="-20">
                <a:latin typeface="Arial MT"/>
                <a:cs typeface="Arial MT"/>
              </a:rPr>
              <a:t>data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2137" y="6851014"/>
            <a:ext cx="465518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school_data$Total_Absences</a:t>
            </a:r>
            <a:r>
              <a:rPr dirty="0" sz="950" spc="1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5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as.numeric(school_data$Total_Absences) </a:t>
            </a:r>
            <a:r>
              <a:rPr dirty="0" sz="950">
                <a:latin typeface="Consolas"/>
                <a:cs typeface="Consolas"/>
              </a:rPr>
              <a:t>school_data$Excused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as.numeric(school_data$Excused)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50">
                <a:latin typeface="Consolas"/>
                <a:cs typeface="Consolas"/>
              </a:rPr>
              <a:t>school_data$Unexcused</a:t>
            </a:r>
            <a:r>
              <a:rPr dirty="0" sz="950" spc="13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3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as.numeric(school_data$Unexcused)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92125" y="7664450"/>
            <a:ext cx="5785485" cy="77597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370"/>
              </a:spcBef>
            </a:pPr>
            <a:r>
              <a:rPr dirty="0" sz="2550">
                <a:latin typeface="Arial MT"/>
                <a:cs typeface="Arial MT"/>
              </a:rPr>
              <a:t>Extracting numeric absence values </a:t>
            </a:r>
            <a:r>
              <a:rPr dirty="0" sz="2550" spc="-20">
                <a:latin typeface="Arial MT"/>
                <a:cs typeface="Arial MT"/>
              </a:rPr>
              <a:t>from </a:t>
            </a:r>
            <a:r>
              <a:rPr dirty="0" sz="2550">
                <a:latin typeface="Arial MT"/>
                <a:cs typeface="Arial MT"/>
              </a:rPr>
              <a:t>CA_2023_24 </a:t>
            </a:r>
            <a:r>
              <a:rPr dirty="0" sz="2550" spc="-10">
                <a:latin typeface="Arial MT"/>
                <a:cs typeface="Arial MT"/>
              </a:rPr>
              <a:t>column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2137" y="8575039"/>
            <a:ext cx="4451350" cy="7397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%&gt;%</a:t>
            </a:r>
            <a:endParaRPr sz="950">
              <a:latin typeface="Consolas"/>
              <a:cs typeface="Consolas"/>
            </a:endParaRPr>
          </a:p>
          <a:p>
            <a:pPr marL="148590">
              <a:lnSpc>
                <a:spcPct val="100000"/>
              </a:lnSpc>
              <a:spcBef>
                <a:spcPts val="285"/>
              </a:spcBef>
            </a:pPr>
            <a:r>
              <a:rPr dirty="0" sz="950">
                <a:latin typeface="Consolas"/>
                <a:cs typeface="Consolas"/>
              </a:rPr>
              <a:t>mutate(CA_2023_24</a:t>
            </a:r>
            <a:r>
              <a:rPr dirty="0" sz="950" spc="13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13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as.numeric(gsub("[^0-9]",</a:t>
            </a:r>
            <a:r>
              <a:rPr dirty="0" sz="950" spc="13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"",</a:t>
            </a:r>
            <a:r>
              <a:rPr dirty="0" sz="950" spc="13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CA_2023_24)))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%&gt;%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filter(!is.na(Total_Absences))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9587" y="1176336"/>
            <a:ext cx="6762750" cy="1247775"/>
          </a:xfrm>
          <a:custGeom>
            <a:avLst/>
            <a:gdLst/>
            <a:ahLst/>
            <a:cxnLst/>
            <a:rect l="l" t="t" r="r" b="b"/>
            <a:pathLst>
              <a:path w="6762750" h="1247775">
                <a:moveTo>
                  <a:pt x="0" y="12144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9" y="16494"/>
                </a:lnTo>
                <a:lnTo>
                  <a:pt x="6638" y="12890"/>
                </a:lnTo>
                <a:lnTo>
                  <a:pt x="9764" y="9764"/>
                </a:lnTo>
                <a:lnTo>
                  <a:pt x="12890" y="6637"/>
                </a:lnTo>
                <a:lnTo>
                  <a:pt x="16495" y="4229"/>
                </a:lnTo>
                <a:lnTo>
                  <a:pt x="20579" y="2537"/>
                </a:lnTo>
                <a:lnTo>
                  <a:pt x="24664" y="844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6"/>
                </a:lnTo>
                <a:lnTo>
                  <a:pt x="6742168" y="2538"/>
                </a:lnTo>
                <a:lnTo>
                  <a:pt x="6746252" y="4229"/>
                </a:lnTo>
                <a:lnTo>
                  <a:pt x="6749858" y="6637"/>
                </a:lnTo>
                <a:lnTo>
                  <a:pt x="6752984" y="9764"/>
                </a:lnTo>
                <a:lnTo>
                  <a:pt x="6756110" y="12890"/>
                </a:lnTo>
                <a:lnTo>
                  <a:pt x="6758519" y="16494"/>
                </a:lnTo>
                <a:lnTo>
                  <a:pt x="6760210" y="20579"/>
                </a:lnTo>
                <a:lnTo>
                  <a:pt x="6761902" y="24664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1214437"/>
                </a:lnTo>
                <a:lnTo>
                  <a:pt x="6762748" y="1218857"/>
                </a:lnTo>
                <a:lnTo>
                  <a:pt x="6761902" y="1223108"/>
                </a:lnTo>
                <a:lnTo>
                  <a:pt x="6760211" y="1227192"/>
                </a:lnTo>
                <a:lnTo>
                  <a:pt x="6758519" y="1231278"/>
                </a:lnTo>
                <a:lnTo>
                  <a:pt x="6742168" y="1245233"/>
                </a:lnTo>
                <a:lnTo>
                  <a:pt x="6738084" y="1246926"/>
                </a:lnTo>
                <a:lnTo>
                  <a:pt x="6733832" y="1247772"/>
                </a:lnTo>
                <a:lnTo>
                  <a:pt x="6729411" y="1247774"/>
                </a:lnTo>
                <a:lnTo>
                  <a:pt x="33337" y="1247774"/>
                </a:lnTo>
                <a:lnTo>
                  <a:pt x="28916" y="1247772"/>
                </a:lnTo>
                <a:lnTo>
                  <a:pt x="24664" y="1246926"/>
                </a:lnTo>
                <a:lnTo>
                  <a:pt x="20579" y="1245233"/>
                </a:lnTo>
                <a:lnTo>
                  <a:pt x="16495" y="1243542"/>
                </a:lnTo>
                <a:lnTo>
                  <a:pt x="2537" y="1227192"/>
                </a:lnTo>
                <a:lnTo>
                  <a:pt x="845" y="1223108"/>
                </a:lnTo>
                <a:lnTo>
                  <a:pt x="0" y="1218857"/>
                </a:lnTo>
                <a:lnTo>
                  <a:pt x="0" y="12144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9587" y="3081336"/>
            <a:ext cx="6762750" cy="1247775"/>
          </a:xfrm>
          <a:custGeom>
            <a:avLst/>
            <a:gdLst/>
            <a:ahLst/>
            <a:cxnLst/>
            <a:rect l="l" t="t" r="r" b="b"/>
            <a:pathLst>
              <a:path w="6762750" h="1247775">
                <a:moveTo>
                  <a:pt x="0" y="12144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1"/>
                </a:lnTo>
                <a:lnTo>
                  <a:pt x="2537" y="20575"/>
                </a:lnTo>
                <a:lnTo>
                  <a:pt x="4229" y="16489"/>
                </a:lnTo>
                <a:lnTo>
                  <a:pt x="6638" y="12885"/>
                </a:lnTo>
                <a:lnTo>
                  <a:pt x="9764" y="9762"/>
                </a:lnTo>
                <a:lnTo>
                  <a:pt x="12890" y="6637"/>
                </a:lnTo>
                <a:lnTo>
                  <a:pt x="16495" y="4227"/>
                </a:lnTo>
                <a:lnTo>
                  <a:pt x="20579" y="2534"/>
                </a:lnTo>
                <a:lnTo>
                  <a:pt x="24664" y="843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3"/>
                </a:lnTo>
                <a:lnTo>
                  <a:pt x="6742168" y="2534"/>
                </a:lnTo>
                <a:lnTo>
                  <a:pt x="6746252" y="4227"/>
                </a:lnTo>
                <a:lnTo>
                  <a:pt x="6749858" y="6637"/>
                </a:lnTo>
                <a:lnTo>
                  <a:pt x="6752984" y="9762"/>
                </a:lnTo>
                <a:lnTo>
                  <a:pt x="6756110" y="12885"/>
                </a:lnTo>
                <a:lnTo>
                  <a:pt x="6758519" y="16489"/>
                </a:lnTo>
                <a:lnTo>
                  <a:pt x="6760210" y="20575"/>
                </a:lnTo>
                <a:lnTo>
                  <a:pt x="6761902" y="24661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1214437"/>
                </a:lnTo>
                <a:lnTo>
                  <a:pt x="6762748" y="1218857"/>
                </a:lnTo>
                <a:lnTo>
                  <a:pt x="6761902" y="1223108"/>
                </a:lnTo>
                <a:lnTo>
                  <a:pt x="6760211" y="1227192"/>
                </a:lnTo>
                <a:lnTo>
                  <a:pt x="6758519" y="1231278"/>
                </a:lnTo>
                <a:lnTo>
                  <a:pt x="6742168" y="1245233"/>
                </a:lnTo>
                <a:lnTo>
                  <a:pt x="6738084" y="1246926"/>
                </a:lnTo>
                <a:lnTo>
                  <a:pt x="6733832" y="1247772"/>
                </a:lnTo>
                <a:lnTo>
                  <a:pt x="6729411" y="1247774"/>
                </a:lnTo>
                <a:lnTo>
                  <a:pt x="33337" y="1247774"/>
                </a:lnTo>
                <a:lnTo>
                  <a:pt x="28916" y="1247772"/>
                </a:lnTo>
                <a:lnTo>
                  <a:pt x="24664" y="1246926"/>
                </a:lnTo>
                <a:lnTo>
                  <a:pt x="20579" y="1245233"/>
                </a:lnTo>
                <a:lnTo>
                  <a:pt x="16495" y="1243542"/>
                </a:lnTo>
                <a:lnTo>
                  <a:pt x="2537" y="1227192"/>
                </a:lnTo>
                <a:lnTo>
                  <a:pt x="845" y="1223108"/>
                </a:lnTo>
                <a:lnTo>
                  <a:pt x="0" y="1218857"/>
                </a:lnTo>
                <a:lnTo>
                  <a:pt x="0" y="12144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09587" y="4433886"/>
            <a:ext cx="6762750" cy="1247775"/>
          </a:xfrm>
          <a:custGeom>
            <a:avLst/>
            <a:gdLst/>
            <a:ahLst/>
            <a:cxnLst/>
            <a:rect l="l" t="t" r="r" b="b"/>
            <a:pathLst>
              <a:path w="6762750" h="1247775">
                <a:moveTo>
                  <a:pt x="0" y="1214437"/>
                </a:moveTo>
                <a:lnTo>
                  <a:pt x="0" y="33337"/>
                </a:lnTo>
                <a:lnTo>
                  <a:pt x="0" y="28914"/>
                </a:lnTo>
                <a:lnTo>
                  <a:pt x="845" y="24661"/>
                </a:lnTo>
                <a:lnTo>
                  <a:pt x="2537" y="20575"/>
                </a:lnTo>
                <a:lnTo>
                  <a:pt x="4229" y="16491"/>
                </a:lnTo>
                <a:lnTo>
                  <a:pt x="6638" y="12887"/>
                </a:lnTo>
                <a:lnTo>
                  <a:pt x="9764" y="9762"/>
                </a:lnTo>
                <a:lnTo>
                  <a:pt x="12890" y="6634"/>
                </a:lnTo>
                <a:lnTo>
                  <a:pt x="16495" y="4225"/>
                </a:lnTo>
                <a:lnTo>
                  <a:pt x="20579" y="2534"/>
                </a:lnTo>
                <a:lnTo>
                  <a:pt x="24664" y="843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3"/>
                </a:lnTo>
                <a:lnTo>
                  <a:pt x="6742168" y="2534"/>
                </a:lnTo>
                <a:lnTo>
                  <a:pt x="6746252" y="4225"/>
                </a:lnTo>
                <a:lnTo>
                  <a:pt x="6749858" y="6634"/>
                </a:lnTo>
                <a:lnTo>
                  <a:pt x="6752984" y="9762"/>
                </a:lnTo>
                <a:lnTo>
                  <a:pt x="6756110" y="12887"/>
                </a:lnTo>
                <a:lnTo>
                  <a:pt x="6758519" y="16491"/>
                </a:lnTo>
                <a:lnTo>
                  <a:pt x="6760210" y="20575"/>
                </a:lnTo>
                <a:lnTo>
                  <a:pt x="6761902" y="24661"/>
                </a:lnTo>
                <a:lnTo>
                  <a:pt x="6762748" y="28914"/>
                </a:lnTo>
                <a:lnTo>
                  <a:pt x="6762749" y="33337"/>
                </a:lnTo>
                <a:lnTo>
                  <a:pt x="6762749" y="1214437"/>
                </a:lnTo>
                <a:lnTo>
                  <a:pt x="6742168" y="1245235"/>
                </a:lnTo>
                <a:lnTo>
                  <a:pt x="6738084" y="1246928"/>
                </a:lnTo>
                <a:lnTo>
                  <a:pt x="6733832" y="1247774"/>
                </a:lnTo>
                <a:lnTo>
                  <a:pt x="6729411" y="1247774"/>
                </a:lnTo>
                <a:lnTo>
                  <a:pt x="33337" y="1247774"/>
                </a:lnTo>
                <a:lnTo>
                  <a:pt x="28916" y="1247774"/>
                </a:lnTo>
                <a:lnTo>
                  <a:pt x="24664" y="1246928"/>
                </a:lnTo>
                <a:lnTo>
                  <a:pt x="20579" y="1245235"/>
                </a:lnTo>
                <a:lnTo>
                  <a:pt x="16495" y="1243544"/>
                </a:lnTo>
                <a:lnTo>
                  <a:pt x="0" y="1218857"/>
                </a:lnTo>
                <a:lnTo>
                  <a:pt x="0" y="12144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587" y="6338886"/>
            <a:ext cx="6762750" cy="1247775"/>
          </a:xfrm>
          <a:custGeom>
            <a:avLst/>
            <a:gdLst/>
            <a:ahLst/>
            <a:cxnLst/>
            <a:rect l="l" t="t" r="r" b="b"/>
            <a:pathLst>
              <a:path w="6762750" h="1247775">
                <a:moveTo>
                  <a:pt x="0" y="12144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1"/>
                </a:lnTo>
                <a:lnTo>
                  <a:pt x="2537" y="20575"/>
                </a:lnTo>
                <a:lnTo>
                  <a:pt x="4229" y="16489"/>
                </a:lnTo>
                <a:lnTo>
                  <a:pt x="6638" y="12885"/>
                </a:lnTo>
                <a:lnTo>
                  <a:pt x="9764" y="9762"/>
                </a:lnTo>
                <a:lnTo>
                  <a:pt x="12890" y="6637"/>
                </a:lnTo>
                <a:lnTo>
                  <a:pt x="16495" y="4227"/>
                </a:lnTo>
                <a:lnTo>
                  <a:pt x="20579" y="2534"/>
                </a:lnTo>
                <a:lnTo>
                  <a:pt x="24664" y="843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3"/>
                </a:lnTo>
                <a:lnTo>
                  <a:pt x="6742168" y="2534"/>
                </a:lnTo>
                <a:lnTo>
                  <a:pt x="6746252" y="4227"/>
                </a:lnTo>
                <a:lnTo>
                  <a:pt x="6749858" y="6637"/>
                </a:lnTo>
                <a:lnTo>
                  <a:pt x="6752984" y="9762"/>
                </a:lnTo>
                <a:lnTo>
                  <a:pt x="6756110" y="12885"/>
                </a:lnTo>
                <a:lnTo>
                  <a:pt x="6758519" y="16489"/>
                </a:lnTo>
                <a:lnTo>
                  <a:pt x="6760210" y="20575"/>
                </a:lnTo>
                <a:lnTo>
                  <a:pt x="6761902" y="24661"/>
                </a:lnTo>
                <a:lnTo>
                  <a:pt x="6762748" y="28916"/>
                </a:lnTo>
                <a:lnTo>
                  <a:pt x="6762749" y="33337"/>
                </a:lnTo>
                <a:lnTo>
                  <a:pt x="6762749" y="1214437"/>
                </a:lnTo>
                <a:lnTo>
                  <a:pt x="6762748" y="1218857"/>
                </a:lnTo>
                <a:lnTo>
                  <a:pt x="6761902" y="1223108"/>
                </a:lnTo>
                <a:lnTo>
                  <a:pt x="6760211" y="1227192"/>
                </a:lnTo>
                <a:lnTo>
                  <a:pt x="6758519" y="1231278"/>
                </a:lnTo>
                <a:lnTo>
                  <a:pt x="6742168" y="1245235"/>
                </a:lnTo>
                <a:lnTo>
                  <a:pt x="6738084" y="1246926"/>
                </a:lnTo>
                <a:lnTo>
                  <a:pt x="6733832" y="1247772"/>
                </a:lnTo>
                <a:lnTo>
                  <a:pt x="6729411" y="1247774"/>
                </a:lnTo>
                <a:lnTo>
                  <a:pt x="33337" y="1247774"/>
                </a:lnTo>
                <a:lnTo>
                  <a:pt x="2537" y="1227192"/>
                </a:lnTo>
                <a:lnTo>
                  <a:pt x="845" y="1223108"/>
                </a:lnTo>
                <a:lnTo>
                  <a:pt x="0" y="1218857"/>
                </a:lnTo>
                <a:lnTo>
                  <a:pt x="0" y="12144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125" y="311150"/>
            <a:ext cx="6447155" cy="766445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25"/>
              </a:spcBef>
            </a:pPr>
            <a:r>
              <a:rPr dirty="0"/>
              <a:t>Categorizing</a:t>
            </a:r>
            <a:r>
              <a:rPr dirty="0" spc="-10"/>
              <a:t> </a:t>
            </a:r>
            <a:r>
              <a:rPr dirty="0"/>
              <a:t>students</a:t>
            </a:r>
            <a:r>
              <a:rPr dirty="0" spc="-5"/>
              <a:t> </a:t>
            </a:r>
            <a:r>
              <a:rPr dirty="0"/>
              <a:t>based</a:t>
            </a:r>
            <a:r>
              <a:rPr dirty="0" spc="-10"/>
              <a:t> </a:t>
            </a:r>
            <a:r>
              <a:rPr dirty="0"/>
              <a:t>on</a:t>
            </a:r>
            <a:r>
              <a:rPr dirty="0" spc="-5"/>
              <a:t> </a:t>
            </a:r>
            <a:r>
              <a:rPr dirty="0"/>
              <a:t>IEP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-25"/>
              <a:t>504 </a:t>
            </a:r>
            <a:r>
              <a:rPr dirty="0" spc="-20"/>
              <a:t>Plan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92137" y="1221739"/>
            <a:ext cx="349821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48590" marR="1435100" indent="-136525">
              <a:lnSpc>
                <a:spcPct val="1250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%&gt;% </a:t>
            </a:r>
            <a:r>
              <a:rPr dirty="0" sz="950">
                <a:latin typeface="Consolas"/>
                <a:cs typeface="Consolas"/>
              </a:rPr>
              <a:t>mutate(IEP_504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case_when(</a:t>
            </a:r>
            <a:endParaRPr sz="950">
              <a:latin typeface="Consolas"/>
              <a:cs typeface="Consolas"/>
            </a:endParaRPr>
          </a:p>
          <a:p>
            <a:pPr algn="just" marL="284480" marR="5080">
              <a:lnSpc>
                <a:spcPts val="1430"/>
              </a:lnSpc>
              <a:spcBef>
                <a:spcPts val="15"/>
              </a:spcBef>
            </a:pPr>
            <a:r>
              <a:rPr dirty="0" sz="950">
                <a:latin typeface="Consolas"/>
                <a:cs typeface="Consolas"/>
              </a:rPr>
              <a:t>grepl("IEP",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Plan,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ignore.case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TRUE)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~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"IEP", </a:t>
            </a:r>
            <a:r>
              <a:rPr dirty="0" sz="950">
                <a:latin typeface="Consolas"/>
                <a:cs typeface="Consolas"/>
              </a:rPr>
              <a:t>grepl("504",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Plan,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ignore.case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TRUE)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~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"504", </a:t>
            </a:r>
            <a:r>
              <a:rPr dirty="0" sz="950">
                <a:latin typeface="Consolas"/>
                <a:cs typeface="Consolas"/>
              </a:rPr>
              <a:t>TRUE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~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"None"</a:t>
            </a:r>
            <a:endParaRPr sz="950">
              <a:latin typeface="Consolas"/>
              <a:cs typeface="Consolas"/>
            </a:endParaRPr>
          </a:p>
          <a:p>
            <a:pPr marL="148590">
              <a:lnSpc>
                <a:spcPct val="100000"/>
              </a:lnSpc>
              <a:spcBef>
                <a:spcPts val="105"/>
              </a:spcBef>
            </a:pPr>
            <a:r>
              <a:rPr dirty="0" sz="950" spc="-25"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2125" y="2568575"/>
            <a:ext cx="502920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Summary statistics of </a:t>
            </a:r>
            <a:r>
              <a:rPr dirty="0" sz="2550" spc="-10">
                <a:latin typeface="Arial MT"/>
                <a:cs typeface="Arial MT"/>
              </a:rPr>
              <a:t>absenteeism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2137" y="3126739"/>
            <a:ext cx="4519295" cy="1558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8590" marR="2183765" indent="-136525">
              <a:lnSpc>
                <a:spcPct val="1250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absence_summary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%&gt;% </a:t>
            </a:r>
            <a:r>
              <a:rPr dirty="0" sz="950">
                <a:latin typeface="Consolas"/>
                <a:cs typeface="Consolas"/>
              </a:rPr>
              <a:t>group_by(IEP_504)</a:t>
            </a:r>
            <a:r>
              <a:rPr dirty="0" sz="950" spc="18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%&gt;%</a:t>
            </a:r>
            <a:endParaRPr sz="950">
              <a:latin typeface="Consolas"/>
              <a:cs typeface="Consolas"/>
            </a:endParaRPr>
          </a:p>
          <a:p>
            <a:pPr marL="829310" marR="5080" indent="-681355">
              <a:lnSpc>
                <a:spcPts val="1430"/>
              </a:lnSpc>
              <a:spcBef>
                <a:spcPts val="15"/>
              </a:spcBef>
            </a:pPr>
            <a:r>
              <a:rPr dirty="0" sz="950">
                <a:latin typeface="Consolas"/>
                <a:cs typeface="Consolas"/>
              </a:rPr>
              <a:t>summarise(Average_Absences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mean(Total_Absences,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na.rm</a:t>
            </a:r>
            <a:r>
              <a:rPr dirty="0" sz="950" spc="12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TRUE), </a:t>
            </a:r>
            <a:r>
              <a:rPr dirty="0" sz="950">
                <a:latin typeface="Consolas"/>
                <a:cs typeface="Consolas"/>
              </a:rPr>
              <a:t>Average_Excused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mean(Excused,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na.rm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TRUE),</a:t>
            </a:r>
            <a:endParaRPr sz="950">
              <a:latin typeface="Consolas"/>
              <a:cs typeface="Consolas"/>
            </a:endParaRPr>
          </a:p>
          <a:p>
            <a:pPr marL="82931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Consolas"/>
                <a:cs typeface="Consolas"/>
              </a:rPr>
              <a:t>Average_Unexcused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mean(Unexcused,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na.rm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TRUE))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50" spc="-10">
                <a:latin typeface="Consolas"/>
                <a:cs typeface="Consolas"/>
              </a:rPr>
              <a:t>print(absence_summary)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#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tibble: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3</a:t>
            </a:r>
            <a:r>
              <a:rPr dirty="0" sz="950" spc="3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×</a:t>
            </a:r>
            <a:r>
              <a:rPr dirty="0" sz="950" spc="35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4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2137" y="4660264"/>
            <a:ext cx="4314825" cy="38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352425" algn="l"/>
              </a:tabLst>
            </a:pPr>
            <a:r>
              <a:rPr dirty="0" sz="950" spc="-25">
                <a:latin typeface="Consolas"/>
                <a:cs typeface="Consolas"/>
              </a:rPr>
              <a:t>##</a:t>
            </a:r>
            <a:r>
              <a:rPr dirty="0" sz="950">
                <a:latin typeface="Consolas"/>
                <a:cs typeface="Consolas"/>
              </a:rPr>
              <a:t>	IEP_504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Average_Absences</a:t>
            </a:r>
            <a:r>
              <a:rPr dirty="0" sz="950" spc="14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Average_Excused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Average_Unexcused </a:t>
            </a:r>
            <a:r>
              <a:rPr dirty="0" sz="950" spc="-25">
                <a:latin typeface="Consolas"/>
                <a:cs typeface="Consolas"/>
              </a:rPr>
              <a:t>##</a:t>
            </a:r>
            <a:r>
              <a:rPr dirty="0" sz="950">
                <a:latin typeface="Consolas"/>
                <a:cs typeface="Consolas"/>
              </a:rPr>
              <a:t>	</a:t>
            </a:r>
            <a:r>
              <a:rPr dirty="0" sz="950" spc="-10">
                <a:latin typeface="Consolas"/>
                <a:cs typeface="Consolas"/>
              </a:rPr>
              <a:t>&lt;chr&gt;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2137" y="5012689"/>
            <a:ext cx="638175" cy="5588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1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504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2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IEP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3</a:t>
            </a:r>
            <a:r>
              <a:rPr dirty="0" sz="950" spc="25">
                <a:latin typeface="Consolas"/>
                <a:cs typeface="Consolas"/>
              </a:rPr>
              <a:t> </a:t>
            </a:r>
            <a:r>
              <a:rPr dirty="0" sz="950" spc="-20">
                <a:latin typeface="Consolas"/>
                <a:cs typeface="Consolas"/>
              </a:rPr>
              <a:t>None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26047" y="4850764"/>
            <a:ext cx="366395" cy="720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 marR="5080" indent="-68580">
              <a:lnSpc>
                <a:spcPct val="118400"/>
              </a:lnSpc>
              <a:spcBef>
                <a:spcPts val="95"/>
              </a:spcBef>
            </a:pPr>
            <a:r>
              <a:rPr dirty="0" sz="950" spc="-10">
                <a:latin typeface="Consolas"/>
                <a:cs typeface="Consolas"/>
              </a:rPr>
              <a:t>&lt;dbl&gt; </a:t>
            </a:r>
            <a:r>
              <a:rPr dirty="0" sz="950" spc="-20">
                <a:latin typeface="Consolas"/>
                <a:cs typeface="Consolas"/>
              </a:rPr>
              <a:t>26.4</a:t>
            </a:r>
            <a:endParaRPr sz="95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50" spc="-20">
                <a:latin typeface="Consolas"/>
                <a:cs typeface="Consolas"/>
              </a:rPr>
              <a:t>19.2</a:t>
            </a:r>
            <a:endParaRPr sz="95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  <a:spcBef>
                <a:spcPts val="210"/>
              </a:spcBef>
            </a:pPr>
            <a:r>
              <a:rPr dirty="0" sz="950" spc="-20">
                <a:latin typeface="Consolas"/>
                <a:cs typeface="Consolas"/>
              </a:rPr>
              <a:t>16.4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15320" y="4850764"/>
            <a:ext cx="366395" cy="720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 marR="5080" indent="-68580">
              <a:lnSpc>
                <a:spcPct val="118400"/>
              </a:lnSpc>
              <a:spcBef>
                <a:spcPts val="95"/>
              </a:spcBef>
            </a:pPr>
            <a:r>
              <a:rPr dirty="0" sz="950" spc="-10">
                <a:latin typeface="Consolas"/>
                <a:cs typeface="Consolas"/>
              </a:rPr>
              <a:t>&lt;dbl&gt; </a:t>
            </a:r>
            <a:r>
              <a:rPr dirty="0" sz="950" spc="-20">
                <a:latin typeface="Consolas"/>
                <a:cs typeface="Consolas"/>
              </a:rPr>
              <a:t>19.2</a:t>
            </a:r>
            <a:endParaRPr sz="95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50" spc="-20">
                <a:latin typeface="Consolas"/>
                <a:cs typeface="Consolas"/>
              </a:rPr>
              <a:t>14.7</a:t>
            </a:r>
            <a:endParaRPr sz="95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  <a:spcBef>
                <a:spcPts val="210"/>
              </a:spcBef>
            </a:pPr>
            <a:r>
              <a:rPr dirty="0" sz="950" spc="-20">
                <a:latin typeface="Consolas"/>
                <a:cs typeface="Consolas"/>
              </a:rPr>
              <a:t>14.8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40752" y="4850764"/>
            <a:ext cx="366395" cy="720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dirty="0" sz="950" spc="-10">
                <a:latin typeface="Consolas"/>
                <a:cs typeface="Consolas"/>
              </a:rPr>
              <a:t>&lt;dbl&gt; </a:t>
            </a:r>
            <a:r>
              <a:rPr dirty="0" sz="950" spc="-25">
                <a:latin typeface="Consolas"/>
                <a:cs typeface="Consolas"/>
              </a:rPr>
              <a:t>18</a:t>
            </a:r>
            <a:endParaRPr sz="95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  <a:spcBef>
                <a:spcPts val="285"/>
              </a:spcBef>
            </a:pPr>
            <a:r>
              <a:rPr dirty="0" sz="950" spc="-20">
                <a:latin typeface="Consolas"/>
                <a:cs typeface="Consolas"/>
              </a:rPr>
              <a:t>5.54</a:t>
            </a:r>
            <a:endParaRPr sz="95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  <a:spcBef>
                <a:spcPts val="210"/>
              </a:spcBef>
            </a:pPr>
            <a:r>
              <a:rPr dirty="0" sz="950" spc="-20">
                <a:latin typeface="Consolas"/>
                <a:cs typeface="Consolas"/>
              </a:rPr>
              <a:t>4.88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2125" y="5826124"/>
            <a:ext cx="616394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Bar plot for absenteeism by IEP/504 </a:t>
            </a:r>
            <a:r>
              <a:rPr dirty="0" sz="2550" spc="-10">
                <a:latin typeface="Arial MT"/>
                <a:cs typeface="Arial MT"/>
              </a:rPr>
              <a:t>status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92137" y="6384289"/>
            <a:ext cx="649351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8590" marR="958215" indent="-136525">
              <a:lnSpc>
                <a:spcPct val="1250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ggplot(absence_summary,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aes(x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IEP_504,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y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Average_Absences,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fill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IEP_504))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 </a:t>
            </a:r>
            <a:r>
              <a:rPr dirty="0" sz="950">
                <a:latin typeface="Consolas"/>
                <a:cs typeface="Consolas"/>
              </a:rPr>
              <a:t>geom_bar(stat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"identity")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</a:t>
            </a:r>
            <a:endParaRPr sz="950">
              <a:latin typeface="Consolas"/>
              <a:cs typeface="Consolas"/>
            </a:endParaRPr>
          </a:p>
          <a:p>
            <a:pPr marL="148590">
              <a:lnSpc>
                <a:spcPct val="100000"/>
              </a:lnSpc>
              <a:spcBef>
                <a:spcPts val="210"/>
              </a:spcBef>
            </a:pPr>
            <a:r>
              <a:rPr dirty="0" sz="950">
                <a:latin typeface="Consolas"/>
                <a:cs typeface="Consolas"/>
              </a:rPr>
              <a:t>theme_minimal()</a:t>
            </a:r>
            <a:r>
              <a:rPr dirty="0" sz="950" spc="165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</a:t>
            </a:r>
            <a:endParaRPr sz="950">
              <a:latin typeface="Consolas"/>
              <a:cs typeface="Consolas"/>
            </a:endParaRPr>
          </a:p>
          <a:p>
            <a:pPr marL="12700" marR="5080" indent="135890">
              <a:lnSpc>
                <a:spcPct val="118400"/>
              </a:lnSpc>
              <a:spcBef>
                <a:spcPts val="75"/>
              </a:spcBef>
            </a:pPr>
            <a:r>
              <a:rPr dirty="0" sz="950">
                <a:latin typeface="Consolas"/>
                <a:cs typeface="Consolas"/>
              </a:rPr>
              <a:t>labs(title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"Average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Absences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by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IEP/504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Status",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x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"IEP/504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Status",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y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"Average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Absence </a:t>
            </a:r>
            <a:r>
              <a:rPr dirty="0" sz="950">
                <a:latin typeface="Consolas"/>
                <a:cs typeface="Consolas"/>
              </a:rPr>
              <a:t>s")</a:t>
            </a:r>
            <a:r>
              <a:rPr dirty="0" sz="950" spc="40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</a:t>
            </a:r>
            <a:endParaRPr sz="950">
              <a:latin typeface="Consolas"/>
              <a:cs typeface="Consolas"/>
            </a:endParaRPr>
          </a:p>
          <a:p>
            <a:pPr marL="148590">
              <a:lnSpc>
                <a:spcPct val="100000"/>
              </a:lnSpc>
              <a:spcBef>
                <a:spcPts val="285"/>
              </a:spcBef>
            </a:pPr>
            <a:r>
              <a:rPr dirty="0" sz="950">
                <a:latin typeface="Consolas"/>
                <a:cs typeface="Consolas"/>
              </a:rPr>
              <a:t>scale_fill_manual(values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c("IEP"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"#1b9e77",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"504"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"#d95f02",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"None"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"#7570b3"))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2099" y="171513"/>
            <a:ext cx="46132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5540" algn="l"/>
              </a:tabLst>
            </a:pPr>
            <a:r>
              <a:rPr dirty="0" sz="800">
                <a:latin typeface="Arial MT"/>
                <a:cs typeface="Arial MT"/>
              </a:rPr>
              <a:t>2/4/25,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2:23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r>
              <a:rPr dirty="0" sz="800">
                <a:latin typeface="Arial MT"/>
                <a:cs typeface="Arial MT"/>
              </a:rPr>
              <a:t>	school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data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9587" y="6729410"/>
            <a:ext cx="6762750" cy="723900"/>
          </a:xfrm>
          <a:custGeom>
            <a:avLst/>
            <a:gdLst/>
            <a:ahLst/>
            <a:cxnLst/>
            <a:rect l="l" t="t" r="r" b="b"/>
            <a:pathLst>
              <a:path w="6762750" h="723900">
                <a:moveTo>
                  <a:pt x="0" y="690562"/>
                </a:moveTo>
                <a:lnTo>
                  <a:pt x="0" y="33337"/>
                </a:lnTo>
                <a:lnTo>
                  <a:pt x="0" y="28914"/>
                </a:lnTo>
                <a:lnTo>
                  <a:pt x="845" y="24659"/>
                </a:lnTo>
                <a:lnTo>
                  <a:pt x="2537" y="20573"/>
                </a:lnTo>
                <a:lnTo>
                  <a:pt x="4229" y="16489"/>
                </a:lnTo>
                <a:lnTo>
                  <a:pt x="6638" y="12885"/>
                </a:lnTo>
                <a:lnTo>
                  <a:pt x="9764" y="9760"/>
                </a:lnTo>
                <a:lnTo>
                  <a:pt x="12890" y="6634"/>
                </a:lnTo>
                <a:lnTo>
                  <a:pt x="16495" y="4225"/>
                </a:lnTo>
                <a:lnTo>
                  <a:pt x="20579" y="2534"/>
                </a:lnTo>
                <a:lnTo>
                  <a:pt x="24664" y="843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3"/>
                </a:lnTo>
                <a:lnTo>
                  <a:pt x="6742168" y="2532"/>
                </a:lnTo>
                <a:lnTo>
                  <a:pt x="6746252" y="4225"/>
                </a:lnTo>
                <a:lnTo>
                  <a:pt x="6749858" y="6634"/>
                </a:lnTo>
                <a:lnTo>
                  <a:pt x="6752984" y="9760"/>
                </a:lnTo>
                <a:lnTo>
                  <a:pt x="6756110" y="12885"/>
                </a:lnTo>
                <a:lnTo>
                  <a:pt x="6762749" y="33337"/>
                </a:lnTo>
                <a:lnTo>
                  <a:pt x="6762749" y="690562"/>
                </a:lnTo>
                <a:lnTo>
                  <a:pt x="6738084" y="723048"/>
                </a:lnTo>
                <a:lnTo>
                  <a:pt x="6729411" y="723899"/>
                </a:lnTo>
                <a:lnTo>
                  <a:pt x="33337" y="723899"/>
                </a:lnTo>
                <a:lnTo>
                  <a:pt x="845" y="699229"/>
                </a:lnTo>
                <a:lnTo>
                  <a:pt x="0" y="694978"/>
                </a:lnTo>
                <a:lnTo>
                  <a:pt x="0" y="6905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9587" y="7558085"/>
            <a:ext cx="6762750" cy="371475"/>
          </a:xfrm>
          <a:custGeom>
            <a:avLst/>
            <a:gdLst/>
            <a:ahLst/>
            <a:cxnLst/>
            <a:rect l="l" t="t" r="r" b="b"/>
            <a:pathLst>
              <a:path w="6762750" h="371475">
                <a:moveTo>
                  <a:pt x="0" y="338137"/>
                </a:moveTo>
                <a:lnTo>
                  <a:pt x="0" y="33337"/>
                </a:lnTo>
                <a:lnTo>
                  <a:pt x="0" y="28912"/>
                </a:lnTo>
                <a:lnTo>
                  <a:pt x="845" y="24659"/>
                </a:lnTo>
                <a:lnTo>
                  <a:pt x="2537" y="20575"/>
                </a:lnTo>
                <a:lnTo>
                  <a:pt x="4229" y="16491"/>
                </a:lnTo>
                <a:lnTo>
                  <a:pt x="6638" y="12887"/>
                </a:lnTo>
                <a:lnTo>
                  <a:pt x="9764" y="9762"/>
                </a:lnTo>
                <a:lnTo>
                  <a:pt x="12890" y="6634"/>
                </a:lnTo>
                <a:lnTo>
                  <a:pt x="16495" y="4225"/>
                </a:lnTo>
                <a:lnTo>
                  <a:pt x="20579" y="2534"/>
                </a:lnTo>
                <a:lnTo>
                  <a:pt x="24664" y="843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6"/>
                </a:lnTo>
                <a:lnTo>
                  <a:pt x="6742168" y="2537"/>
                </a:lnTo>
                <a:lnTo>
                  <a:pt x="6746252" y="4225"/>
                </a:lnTo>
                <a:lnTo>
                  <a:pt x="6749858" y="6634"/>
                </a:lnTo>
                <a:lnTo>
                  <a:pt x="6752984" y="9762"/>
                </a:lnTo>
                <a:lnTo>
                  <a:pt x="6756110" y="12887"/>
                </a:lnTo>
                <a:lnTo>
                  <a:pt x="6758519" y="16491"/>
                </a:lnTo>
                <a:lnTo>
                  <a:pt x="6760210" y="20575"/>
                </a:lnTo>
                <a:lnTo>
                  <a:pt x="6761902" y="24659"/>
                </a:lnTo>
                <a:lnTo>
                  <a:pt x="6762748" y="28912"/>
                </a:lnTo>
                <a:lnTo>
                  <a:pt x="6762749" y="33337"/>
                </a:lnTo>
                <a:lnTo>
                  <a:pt x="6762749" y="338137"/>
                </a:lnTo>
                <a:lnTo>
                  <a:pt x="6762748" y="342556"/>
                </a:lnTo>
                <a:lnTo>
                  <a:pt x="6761902" y="346807"/>
                </a:lnTo>
                <a:lnTo>
                  <a:pt x="6760211" y="350890"/>
                </a:lnTo>
                <a:lnTo>
                  <a:pt x="6758519" y="354975"/>
                </a:lnTo>
                <a:lnTo>
                  <a:pt x="6729411" y="371474"/>
                </a:lnTo>
                <a:lnTo>
                  <a:pt x="33337" y="371474"/>
                </a:lnTo>
                <a:lnTo>
                  <a:pt x="2537" y="350890"/>
                </a:lnTo>
                <a:lnTo>
                  <a:pt x="845" y="346807"/>
                </a:lnTo>
                <a:lnTo>
                  <a:pt x="0" y="342556"/>
                </a:lnTo>
                <a:lnTo>
                  <a:pt x="0" y="3381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09587" y="8577260"/>
            <a:ext cx="6762750" cy="1076325"/>
          </a:xfrm>
          <a:custGeom>
            <a:avLst/>
            <a:gdLst/>
            <a:ahLst/>
            <a:cxnLst/>
            <a:rect l="l" t="t" r="r" b="b"/>
            <a:pathLst>
              <a:path w="6762750" h="1076325">
                <a:moveTo>
                  <a:pt x="0" y="1042987"/>
                </a:moveTo>
                <a:lnTo>
                  <a:pt x="0" y="33337"/>
                </a:lnTo>
                <a:lnTo>
                  <a:pt x="0" y="28914"/>
                </a:lnTo>
                <a:lnTo>
                  <a:pt x="845" y="24661"/>
                </a:lnTo>
                <a:lnTo>
                  <a:pt x="2537" y="20575"/>
                </a:lnTo>
                <a:lnTo>
                  <a:pt x="4229" y="16489"/>
                </a:lnTo>
                <a:lnTo>
                  <a:pt x="6638" y="12882"/>
                </a:lnTo>
                <a:lnTo>
                  <a:pt x="9764" y="9760"/>
                </a:lnTo>
                <a:lnTo>
                  <a:pt x="12890" y="6634"/>
                </a:lnTo>
                <a:lnTo>
                  <a:pt x="16495" y="4225"/>
                </a:lnTo>
                <a:lnTo>
                  <a:pt x="20579" y="2534"/>
                </a:lnTo>
                <a:lnTo>
                  <a:pt x="24664" y="843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3"/>
                </a:lnTo>
                <a:lnTo>
                  <a:pt x="6742168" y="2534"/>
                </a:lnTo>
                <a:lnTo>
                  <a:pt x="6746252" y="4225"/>
                </a:lnTo>
                <a:lnTo>
                  <a:pt x="6749858" y="6634"/>
                </a:lnTo>
                <a:lnTo>
                  <a:pt x="6752984" y="9760"/>
                </a:lnTo>
                <a:lnTo>
                  <a:pt x="6756110" y="12882"/>
                </a:lnTo>
                <a:lnTo>
                  <a:pt x="6758519" y="16489"/>
                </a:lnTo>
                <a:lnTo>
                  <a:pt x="6760210" y="20575"/>
                </a:lnTo>
                <a:lnTo>
                  <a:pt x="6761902" y="24661"/>
                </a:lnTo>
                <a:lnTo>
                  <a:pt x="6762748" y="28914"/>
                </a:lnTo>
                <a:lnTo>
                  <a:pt x="6762749" y="33337"/>
                </a:lnTo>
                <a:lnTo>
                  <a:pt x="6762749" y="1042987"/>
                </a:lnTo>
                <a:lnTo>
                  <a:pt x="6742168" y="1073780"/>
                </a:lnTo>
                <a:lnTo>
                  <a:pt x="6738084" y="1075473"/>
                </a:lnTo>
                <a:lnTo>
                  <a:pt x="6733832" y="1076323"/>
                </a:lnTo>
                <a:lnTo>
                  <a:pt x="6729411" y="1076324"/>
                </a:lnTo>
                <a:lnTo>
                  <a:pt x="33337" y="1076324"/>
                </a:lnTo>
                <a:lnTo>
                  <a:pt x="28916" y="1076323"/>
                </a:lnTo>
                <a:lnTo>
                  <a:pt x="24664" y="1075473"/>
                </a:lnTo>
                <a:lnTo>
                  <a:pt x="20579" y="1073780"/>
                </a:lnTo>
                <a:lnTo>
                  <a:pt x="16495" y="1072090"/>
                </a:lnTo>
                <a:lnTo>
                  <a:pt x="0" y="1047406"/>
                </a:lnTo>
                <a:lnTo>
                  <a:pt x="0" y="104298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62" y="438150"/>
            <a:ext cx="6186487" cy="44005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92125" y="5083174"/>
            <a:ext cx="6650355" cy="155702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280"/>
              </a:spcBef>
            </a:pPr>
            <a:r>
              <a:rPr dirty="0" sz="1800">
                <a:latin typeface="Arial MT"/>
                <a:cs typeface="Arial MT"/>
              </a:rPr>
              <a:t>The bar plot visualizes the average number of absences </a:t>
            </a:r>
            <a:r>
              <a:rPr dirty="0" sz="1800" spc="-25">
                <a:latin typeface="Arial MT"/>
                <a:cs typeface="Arial MT"/>
              </a:rPr>
              <a:t>for </a:t>
            </a:r>
            <a:r>
              <a:rPr dirty="0" sz="1800">
                <a:latin typeface="Arial MT"/>
                <a:cs typeface="Arial MT"/>
              </a:rPr>
              <a:t>students based on their IEP/504 status.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plot helps </a:t>
            </a:r>
            <a:r>
              <a:rPr dirty="0" sz="1800" spc="-25">
                <a:latin typeface="Arial MT"/>
                <a:cs typeface="Arial MT"/>
              </a:rPr>
              <a:t>us </a:t>
            </a:r>
            <a:r>
              <a:rPr dirty="0" sz="1800">
                <a:latin typeface="Arial MT"/>
                <a:cs typeface="Arial MT"/>
              </a:rPr>
              <a:t>understand if students with an IEP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 504 plan tend to have </a:t>
            </a:r>
            <a:r>
              <a:rPr dirty="0" sz="1800" spc="-20">
                <a:latin typeface="Arial MT"/>
                <a:cs typeface="Arial MT"/>
              </a:rPr>
              <a:t>more </a:t>
            </a:r>
            <a:r>
              <a:rPr dirty="0" sz="1800">
                <a:latin typeface="Arial MT"/>
                <a:cs typeface="Arial MT"/>
              </a:rPr>
              <a:t>or fewer absences compared to those without such plans.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colors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represent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different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groups: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45">
                <a:latin typeface="Arial MT"/>
                <a:cs typeface="Arial MT"/>
              </a:rPr>
              <a:t>IEP,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504,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None.</a:t>
            </a:r>
            <a:r>
              <a:rPr dirty="0" sz="1800" spc="-10">
                <a:latin typeface="Arial MT"/>
                <a:cs typeface="Arial MT"/>
              </a:rPr>
              <a:t> Correlation </a:t>
            </a:r>
            <a:r>
              <a:rPr dirty="0" sz="1800">
                <a:latin typeface="Arial MT"/>
                <a:cs typeface="Arial MT"/>
              </a:rPr>
              <a:t>between absences and </a:t>
            </a:r>
            <a:r>
              <a:rPr dirty="0" sz="1800" spc="-25">
                <a:latin typeface="Arial MT"/>
                <a:cs typeface="Arial MT"/>
              </a:rPr>
              <a:t>GPA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92137" y="6793865"/>
            <a:ext cx="6221095" cy="102552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50">
                <a:latin typeface="Consolas"/>
                <a:cs typeface="Consolas"/>
              </a:rPr>
              <a:t>correlation_data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%&gt;%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select(Total_Absences,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GPA)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%&gt;%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na.omit()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ts val="1430"/>
              </a:lnSpc>
              <a:spcBef>
                <a:spcPts val="15"/>
              </a:spcBef>
            </a:pPr>
            <a:r>
              <a:rPr dirty="0" sz="950">
                <a:latin typeface="Consolas"/>
                <a:cs typeface="Consolas"/>
              </a:rPr>
              <a:t>cor_value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cor(correlation_data$Total_Absences,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correlation_data$GPA,</a:t>
            </a:r>
            <a:r>
              <a:rPr dirty="0" sz="950" spc="14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method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"pearson") </a:t>
            </a:r>
            <a:r>
              <a:rPr dirty="0" sz="950">
                <a:latin typeface="Consolas"/>
                <a:cs typeface="Consolas"/>
              </a:rPr>
              <a:t>print(paste("Correlation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between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absences</a:t>
            </a:r>
            <a:r>
              <a:rPr dirty="0" sz="950" spc="12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and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GPA:",</a:t>
            </a:r>
            <a:r>
              <a:rPr dirty="0" sz="950" spc="12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round(cor_value,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 spc="-20">
                <a:latin typeface="Consolas"/>
                <a:cs typeface="Consolas"/>
              </a:rPr>
              <a:t>2)))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[1]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"Correlation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between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absences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and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GPA: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-</a:t>
            </a:r>
            <a:r>
              <a:rPr dirty="0" sz="950" spc="-10">
                <a:latin typeface="Consolas"/>
                <a:cs typeface="Consolas"/>
              </a:rPr>
              <a:t>0.47"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2125" y="8074025"/>
            <a:ext cx="477139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Scatter plot for absences vs </a:t>
            </a:r>
            <a:r>
              <a:rPr dirty="0" sz="2550" spc="-45">
                <a:latin typeface="Arial MT"/>
                <a:cs typeface="Arial MT"/>
              </a:rPr>
              <a:t>GPA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2137" y="8622664"/>
            <a:ext cx="5200015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8590" marR="1094105" indent="-136525">
              <a:lnSpc>
                <a:spcPct val="1250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ggplot(correlation_data,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aes(x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Total_Absences,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y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GPA))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 </a:t>
            </a:r>
            <a:r>
              <a:rPr dirty="0" sz="950">
                <a:latin typeface="Consolas"/>
                <a:cs typeface="Consolas"/>
              </a:rPr>
              <a:t>geom_point(alpha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0.5,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color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"blue")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</a:t>
            </a:r>
            <a:endParaRPr sz="950">
              <a:latin typeface="Consolas"/>
              <a:cs typeface="Consolas"/>
            </a:endParaRPr>
          </a:p>
          <a:p>
            <a:pPr marL="148590" marR="1297940">
              <a:lnSpc>
                <a:spcPct val="118400"/>
              </a:lnSpc>
              <a:spcBef>
                <a:spcPts val="75"/>
              </a:spcBef>
            </a:pPr>
            <a:r>
              <a:rPr dirty="0" sz="950">
                <a:latin typeface="Consolas"/>
                <a:cs typeface="Consolas"/>
              </a:rPr>
              <a:t>geom_smooth(method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"lm",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color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"red",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FALSE)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 </a:t>
            </a:r>
            <a:r>
              <a:rPr dirty="0" sz="950">
                <a:latin typeface="Consolas"/>
                <a:cs typeface="Consolas"/>
              </a:rPr>
              <a:t>theme_minimal()</a:t>
            </a:r>
            <a:r>
              <a:rPr dirty="0" sz="950" spc="165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</a:t>
            </a:r>
            <a:endParaRPr sz="950">
              <a:latin typeface="Consolas"/>
              <a:cs typeface="Consolas"/>
            </a:endParaRPr>
          </a:p>
          <a:p>
            <a:pPr marL="148590">
              <a:lnSpc>
                <a:spcPct val="100000"/>
              </a:lnSpc>
              <a:spcBef>
                <a:spcPts val="285"/>
              </a:spcBef>
            </a:pPr>
            <a:r>
              <a:rPr dirty="0" sz="950">
                <a:latin typeface="Consolas"/>
                <a:cs typeface="Consolas"/>
              </a:rPr>
              <a:t>labs(title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"Impact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of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Absences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on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GPA",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x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"Total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Absences",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y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"GPA")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2/4/25,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2:23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65178" y="171513"/>
            <a:ext cx="9398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school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data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9587" y="366711"/>
            <a:ext cx="6762750" cy="371475"/>
          </a:xfrm>
          <a:custGeom>
            <a:avLst/>
            <a:gdLst/>
            <a:ahLst/>
            <a:cxnLst/>
            <a:rect l="l" t="t" r="r" b="b"/>
            <a:pathLst>
              <a:path w="6762750" h="371475">
                <a:moveTo>
                  <a:pt x="0" y="338137"/>
                </a:moveTo>
                <a:lnTo>
                  <a:pt x="0" y="33337"/>
                </a:lnTo>
                <a:lnTo>
                  <a:pt x="0" y="28914"/>
                </a:lnTo>
                <a:lnTo>
                  <a:pt x="845" y="24661"/>
                </a:lnTo>
                <a:lnTo>
                  <a:pt x="2537" y="20575"/>
                </a:lnTo>
                <a:lnTo>
                  <a:pt x="4229" y="16491"/>
                </a:lnTo>
                <a:lnTo>
                  <a:pt x="6638" y="12887"/>
                </a:lnTo>
                <a:lnTo>
                  <a:pt x="9764" y="9762"/>
                </a:lnTo>
                <a:lnTo>
                  <a:pt x="12890" y="6634"/>
                </a:lnTo>
                <a:lnTo>
                  <a:pt x="16495" y="4225"/>
                </a:lnTo>
                <a:lnTo>
                  <a:pt x="20579" y="2534"/>
                </a:lnTo>
                <a:lnTo>
                  <a:pt x="24664" y="843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6"/>
                </a:lnTo>
                <a:lnTo>
                  <a:pt x="6742168" y="2537"/>
                </a:lnTo>
                <a:lnTo>
                  <a:pt x="6746252" y="4225"/>
                </a:lnTo>
                <a:lnTo>
                  <a:pt x="6749858" y="6634"/>
                </a:lnTo>
                <a:lnTo>
                  <a:pt x="6752984" y="9762"/>
                </a:lnTo>
                <a:lnTo>
                  <a:pt x="6756110" y="12887"/>
                </a:lnTo>
                <a:lnTo>
                  <a:pt x="6758519" y="16491"/>
                </a:lnTo>
                <a:lnTo>
                  <a:pt x="6760210" y="20575"/>
                </a:lnTo>
                <a:lnTo>
                  <a:pt x="6761902" y="24661"/>
                </a:lnTo>
                <a:lnTo>
                  <a:pt x="6762748" y="28914"/>
                </a:lnTo>
                <a:lnTo>
                  <a:pt x="6762749" y="33337"/>
                </a:lnTo>
                <a:lnTo>
                  <a:pt x="6762749" y="338137"/>
                </a:lnTo>
                <a:lnTo>
                  <a:pt x="6762748" y="342556"/>
                </a:lnTo>
                <a:lnTo>
                  <a:pt x="6761902" y="346807"/>
                </a:lnTo>
                <a:lnTo>
                  <a:pt x="6760211" y="350890"/>
                </a:lnTo>
                <a:lnTo>
                  <a:pt x="6758519" y="354975"/>
                </a:lnTo>
                <a:lnTo>
                  <a:pt x="6729411" y="371474"/>
                </a:lnTo>
                <a:lnTo>
                  <a:pt x="33337" y="371474"/>
                </a:lnTo>
                <a:lnTo>
                  <a:pt x="2537" y="350890"/>
                </a:lnTo>
                <a:lnTo>
                  <a:pt x="845" y="346807"/>
                </a:lnTo>
                <a:lnTo>
                  <a:pt x="0" y="342556"/>
                </a:lnTo>
                <a:lnTo>
                  <a:pt x="0" y="3381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9587" y="6624635"/>
            <a:ext cx="6762750" cy="2486025"/>
          </a:xfrm>
          <a:custGeom>
            <a:avLst/>
            <a:gdLst/>
            <a:ahLst/>
            <a:cxnLst/>
            <a:rect l="l" t="t" r="r" b="b"/>
            <a:pathLst>
              <a:path w="6762750" h="2486025">
                <a:moveTo>
                  <a:pt x="0" y="2452687"/>
                </a:moveTo>
                <a:lnTo>
                  <a:pt x="0" y="33337"/>
                </a:lnTo>
                <a:lnTo>
                  <a:pt x="0" y="28914"/>
                </a:lnTo>
                <a:lnTo>
                  <a:pt x="845" y="24659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6"/>
                </a:lnTo>
                <a:lnTo>
                  <a:pt x="6760210" y="20571"/>
                </a:lnTo>
                <a:lnTo>
                  <a:pt x="6761902" y="24659"/>
                </a:lnTo>
                <a:lnTo>
                  <a:pt x="6762748" y="28914"/>
                </a:lnTo>
                <a:lnTo>
                  <a:pt x="6762749" y="33337"/>
                </a:lnTo>
                <a:lnTo>
                  <a:pt x="6762749" y="2452687"/>
                </a:lnTo>
                <a:lnTo>
                  <a:pt x="6762748" y="2457105"/>
                </a:lnTo>
                <a:lnTo>
                  <a:pt x="6761902" y="2461356"/>
                </a:lnTo>
                <a:lnTo>
                  <a:pt x="6760211" y="2465440"/>
                </a:lnTo>
                <a:lnTo>
                  <a:pt x="6758519" y="2469523"/>
                </a:lnTo>
                <a:lnTo>
                  <a:pt x="6742168" y="2483475"/>
                </a:lnTo>
                <a:lnTo>
                  <a:pt x="6738084" y="2485173"/>
                </a:lnTo>
                <a:lnTo>
                  <a:pt x="6733832" y="2486020"/>
                </a:lnTo>
                <a:lnTo>
                  <a:pt x="6729411" y="2486024"/>
                </a:lnTo>
                <a:lnTo>
                  <a:pt x="33337" y="2486024"/>
                </a:lnTo>
                <a:lnTo>
                  <a:pt x="28916" y="2486020"/>
                </a:lnTo>
                <a:lnTo>
                  <a:pt x="24664" y="2485173"/>
                </a:lnTo>
                <a:lnTo>
                  <a:pt x="20579" y="2483475"/>
                </a:lnTo>
                <a:lnTo>
                  <a:pt x="16495" y="2481788"/>
                </a:lnTo>
                <a:lnTo>
                  <a:pt x="12890" y="2479378"/>
                </a:lnTo>
                <a:lnTo>
                  <a:pt x="9764" y="2476253"/>
                </a:lnTo>
                <a:lnTo>
                  <a:pt x="6638" y="2473127"/>
                </a:lnTo>
                <a:lnTo>
                  <a:pt x="4229" y="2469523"/>
                </a:lnTo>
                <a:lnTo>
                  <a:pt x="2537" y="2465440"/>
                </a:lnTo>
                <a:lnTo>
                  <a:pt x="845" y="2461356"/>
                </a:lnTo>
                <a:lnTo>
                  <a:pt x="0" y="2457105"/>
                </a:lnTo>
                <a:lnTo>
                  <a:pt x="0" y="245268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2137" y="454025"/>
            <a:ext cx="288480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##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`geom_smooth()`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using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formula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'y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~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x'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62" y="914400"/>
            <a:ext cx="6257924" cy="44005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929973" y="3012678"/>
            <a:ext cx="248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latin typeface="Arial MT"/>
                <a:cs typeface="Arial MT"/>
              </a:rPr>
              <a:t>###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92125" y="5376544"/>
            <a:ext cx="662749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scatter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plot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shows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relationship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between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student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absences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GPA.A</a:t>
            </a:r>
            <a:r>
              <a:rPr dirty="0" sz="1050" spc="-6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negative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correlation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25">
                <a:latin typeface="Arial MT"/>
                <a:cs typeface="Arial MT"/>
              </a:rPr>
              <a:t> be </a:t>
            </a:r>
            <a:r>
              <a:rPr dirty="0" sz="1050">
                <a:latin typeface="Arial MT"/>
                <a:cs typeface="Arial MT"/>
              </a:rPr>
              <a:t>observed,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implies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increased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absences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tend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lower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GPA.The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line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represents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linear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trend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that </a:t>
            </a:r>
            <a:r>
              <a:rPr dirty="0" sz="1050">
                <a:latin typeface="Arial MT"/>
                <a:cs typeface="Arial MT"/>
              </a:rPr>
              <a:t>helps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identify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general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direction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relationship.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2125" y="6121399"/>
            <a:ext cx="429196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Absences by reason </a:t>
            </a:r>
            <a:r>
              <a:rPr dirty="0" sz="2550" spc="-10">
                <a:latin typeface="Arial MT"/>
                <a:cs typeface="Arial MT"/>
              </a:rPr>
              <a:t>category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2137" y="6670040"/>
            <a:ext cx="6084570" cy="233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8590" marR="3204210" indent="-136525">
              <a:lnSpc>
                <a:spcPct val="125000"/>
              </a:lnSpc>
              <a:spcBef>
                <a:spcPts val="95"/>
              </a:spcBef>
            </a:pPr>
            <a:r>
              <a:rPr dirty="0" sz="950" b="1">
                <a:latin typeface="Consolas"/>
                <a:cs typeface="Consolas"/>
              </a:rPr>
              <a:t>if</a:t>
            </a:r>
            <a:r>
              <a:rPr dirty="0" sz="950">
                <a:latin typeface="Consolas"/>
                <a:cs typeface="Consolas"/>
              </a:rPr>
              <a:t>("Illness"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%</a:t>
            </a:r>
            <a:r>
              <a:rPr dirty="0" sz="950" b="1">
                <a:latin typeface="Consolas"/>
                <a:cs typeface="Consolas"/>
              </a:rPr>
              <a:t>in</a:t>
            </a:r>
            <a:r>
              <a:rPr dirty="0" sz="950">
                <a:latin typeface="Consolas"/>
                <a:cs typeface="Consolas"/>
              </a:rPr>
              <a:t>%</a:t>
            </a:r>
            <a:r>
              <a:rPr dirty="0" sz="950" spc="14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colnames(school_data))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{ </a:t>
            </a:r>
            <a:r>
              <a:rPr dirty="0" sz="950">
                <a:latin typeface="Consolas"/>
                <a:cs typeface="Consolas"/>
              </a:rPr>
              <a:t>reason_summary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school_data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%&gt;%</a:t>
            </a:r>
            <a:endParaRPr sz="950">
              <a:latin typeface="Consolas"/>
              <a:cs typeface="Consolas"/>
            </a:endParaRPr>
          </a:p>
          <a:p>
            <a:pPr marL="284480" marR="1026160">
              <a:lnSpc>
                <a:spcPct val="118400"/>
              </a:lnSpc>
              <a:spcBef>
                <a:spcPts val="75"/>
              </a:spcBef>
            </a:pPr>
            <a:r>
              <a:rPr dirty="0" sz="950">
                <a:latin typeface="Consolas"/>
                <a:cs typeface="Consolas"/>
              </a:rPr>
              <a:t>select(Illness,</a:t>
            </a:r>
            <a:r>
              <a:rPr dirty="0" sz="950" spc="1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`Vacation.travel`,</a:t>
            </a:r>
            <a:r>
              <a:rPr dirty="0" sz="950" spc="1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`Religous.Holiday`,</a:t>
            </a:r>
            <a:r>
              <a:rPr dirty="0" sz="950" spc="1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`Personal`)</a:t>
            </a:r>
            <a:r>
              <a:rPr dirty="0" sz="950" spc="17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%&gt;% </a:t>
            </a:r>
            <a:r>
              <a:rPr dirty="0" sz="950">
                <a:latin typeface="Consolas"/>
                <a:cs typeface="Consolas"/>
              </a:rPr>
              <a:t>summarise_all(~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sum(.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&gt;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0,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na.rm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TRUE))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%&gt;%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285"/>
              </a:spcBef>
            </a:pPr>
            <a:r>
              <a:rPr dirty="0" sz="950">
                <a:latin typeface="Consolas"/>
                <a:cs typeface="Consolas"/>
              </a:rPr>
              <a:t>pivot_longer(cols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everything(),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names_to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"Reason",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values_to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"Count")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950">
              <a:latin typeface="Consolas"/>
              <a:cs typeface="Consolas"/>
            </a:endParaRPr>
          </a:p>
          <a:p>
            <a:pPr marL="284480" marR="5080" indent="-136525">
              <a:lnSpc>
                <a:spcPct val="118400"/>
              </a:lnSpc>
            </a:pPr>
            <a:r>
              <a:rPr dirty="0" sz="950">
                <a:latin typeface="Consolas"/>
                <a:cs typeface="Consolas"/>
              </a:rPr>
              <a:t>ggplot(reason_summary,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aes(x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fct_reorder(Reason,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Count),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y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Count,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fill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Reason))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 </a:t>
            </a:r>
            <a:r>
              <a:rPr dirty="0" sz="950">
                <a:latin typeface="Consolas"/>
                <a:cs typeface="Consolas"/>
              </a:rPr>
              <a:t>geom_bar(stat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"identity")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285"/>
              </a:spcBef>
            </a:pPr>
            <a:r>
              <a:rPr dirty="0" sz="950">
                <a:latin typeface="Consolas"/>
                <a:cs typeface="Consolas"/>
              </a:rPr>
              <a:t>coord_flip()</a:t>
            </a:r>
            <a:r>
              <a:rPr dirty="0" sz="950" spc="135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</a:t>
            </a:r>
            <a:endParaRPr sz="95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285"/>
              </a:spcBef>
            </a:pPr>
            <a:r>
              <a:rPr dirty="0" sz="950">
                <a:latin typeface="Consolas"/>
                <a:cs typeface="Consolas"/>
              </a:rPr>
              <a:t>theme_minimal()</a:t>
            </a:r>
            <a:r>
              <a:rPr dirty="0" sz="950" spc="165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</a:t>
            </a:r>
            <a:endParaRPr sz="950">
              <a:latin typeface="Consolas"/>
              <a:cs typeface="Consolas"/>
            </a:endParaRPr>
          </a:p>
          <a:p>
            <a:pPr marL="284480" marR="549275">
              <a:lnSpc>
                <a:spcPts val="1430"/>
              </a:lnSpc>
              <a:spcBef>
                <a:spcPts val="20"/>
              </a:spcBef>
            </a:pPr>
            <a:r>
              <a:rPr dirty="0" sz="950">
                <a:latin typeface="Consolas"/>
                <a:cs typeface="Consolas"/>
              </a:rPr>
              <a:t>labs(title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"Reasons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for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Absenteeism",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x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"Reason",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y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"Total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Absences")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 spc="-50">
                <a:latin typeface="Consolas"/>
                <a:cs typeface="Consolas"/>
              </a:rPr>
              <a:t>+ </a:t>
            </a:r>
            <a:r>
              <a:rPr dirty="0" sz="950" spc="-10">
                <a:latin typeface="Consolas"/>
                <a:cs typeface="Consolas"/>
              </a:rPr>
              <a:t>scale_fill_viridis_d()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50">
                <a:latin typeface="Consolas"/>
                <a:cs typeface="Consolas"/>
              </a:rPr>
              <a:t>}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2/4/25,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2:23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65178" y="171513"/>
            <a:ext cx="9398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school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data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9587" y="6148385"/>
            <a:ext cx="6762750" cy="723900"/>
          </a:xfrm>
          <a:custGeom>
            <a:avLst/>
            <a:gdLst/>
            <a:ahLst/>
            <a:cxnLst/>
            <a:rect l="l" t="t" r="r" b="b"/>
            <a:pathLst>
              <a:path w="6762750" h="723900">
                <a:moveTo>
                  <a:pt x="0" y="690562"/>
                </a:moveTo>
                <a:lnTo>
                  <a:pt x="0" y="33337"/>
                </a:lnTo>
                <a:lnTo>
                  <a:pt x="0" y="28910"/>
                </a:lnTo>
                <a:lnTo>
                  <a:pt x="845" y="24654"/>
                </a:lnTo>
                <a:lnTo>
                  <a:pt x="2537" y="20571"/>
                </a:lnTo>
                <a:lnTo>
                  <a:pt x="4229" y="16487"/>
                </a:lnTo>
                <a:lnTo>
                  <a:pt x="6638" y="12882"/>
                </a:lnTo>
                <a:lnTo>
                  <a:pt x="9764" y="9757"/>
                </a:lnTo>
                <a:lnTo>
                  <a:pt x="12890" y="6627"/>
                </a:lnTo>
                <a:lnTo>
                  <a:pt x="16495" y="4223"/>
                </a:lnTo>
                <a:lnTo>
                  <a:pt x="20579" y="2534"/>
                </a:lnTo>
                <a:lnTo>
                  <a:pt x="24664" y="846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6"/>
                </a:lnTo>
                <a:lnTo>
                  <a:pt x="6742168" y="2534"/>
                </a:lnTo>
                <a:lnTo>
                  <a:pt x="6746252" y="4223"/>
                </a:lnTo>
                <a:lnTo>
                  <a:pt x="6749858" y="6627"/>
                </a:lnTo>
                <a:lnTo>
                  <a:pt x="6752984" y="9757"/>
                </a:lnTo>
                <a:lnTo>
                  <a:pt x="6756110" y="12882"/>
                </a:lnTo>
                <a:lnTo>
                  <a:pt x="6758519" y="16487"/>
                </a:lnTo>
                <a:lnTo>
                  <a:pt x="6760210" y="20571"/>
                </a:lnTo>
                <a:lnTo>
                  <a:pt x="6761902" y="24654"/>
                </a:lnTo>
                <a:lnTo>
                  <a:pt x="6762748" y="28910"/>
                </a:lnTo>
                <a:lnTo>
                  <a:pt x="6762749" y="33337"/>
                </a:lnTo>
                <a:lnTo>
                  <a:pt x="6762749" y="690562"/>
                </a:lnTo>
                <a:lnTo>
                  <a:pt x="6762748" y="694976"/>
                </a:lnTo>
                <a:lnTo>
                  <a:pt x="6761902" y="699227"/>
                </a:lnTo>
                <a:lnTo>
                  <a:pt x="6760211" y="703310"/>
                </a:lnTo>
                <a:lnTo>
                  <a:pt x="6758519" y="707398"/>
                </a:lnTo>
                <a:lnTo>
                  <a:pt x="6742168" y="721355"/>
                </a:lnTo>
                <a:lnTo>
                  <a:pt x="6738084" y="723048"/>
                </a:lnTo>
                <a:lnTo>
                  <a:pt x="6733832" y="723895"/>
                </a:lnTo>
                <a:lnTo>
                  <a:pt x="6729411" y="723899"/>
                </a:lnTo>
                <a:lnTo>
                  <a:pt x="33337" y="723899"/>
                </a:lnTo>
                <a:lnTo>
                  <a:pt x="2537" y="703310"/>
                </a:lnTo>
                <a:lnTo>
                  <a:pt x="845" y="699227"/>
                </a:lnTo>
                <a:lnTo>
                  <a:pt x="0" y="694976"/>
                </a:lnTo>
                <a:lnTo>
                  <a:pt x="0" y="6905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9587" y="7519985"/>
            <a:ext cx="6762750" cy="552450"/>
          </a:xfrm>
          <a:custGeom>
            <a:avLst/>
            <a:gdLst/>
            <a:ahLst/>
            <a:cxnLst/>
            <a:rect l="l" t="t" r="r" b="b"/>
            <a:pathLst>
              <a:path w="6762750" h="552450">
                <a:moveTo>
                  <a:pt x="0" y="519112"/>
                </a:moveTo>
                <a:lnTo>
                  <a:pt x="0" y="33337"/>
                </a:lnTo>
                <a:lnTo>
                  <a:pt x="0" y="28914"/>
                </a:lnTo>
                <a:lnTo>
                  <a:pt x="845" y="24659"/>
                </a:lnTo>
                <a:lnTo>
                  <a:pt x="2537" y="20575"/>
                </a:lnTo>
                <a:lnTo>
                  <a:pt x="4229" y="16491"/>
                </a:lnTo>
                <a:lnTo>
                  <a:pt x="6638" y="12887"/>
                </a:lnTo>
                <a:lnTo>
                  <a:pt x="9764" y="9762"/>
                </a:lnTo>
                <a:lnTo>
                  <a:pt x="12890" y="6632"/>
                </a:lnTo>
                <a:lnTo>
                  <a:pt x="16495" y="4223"/>
                </a:lnTo>
                <a:lnTo>
                  <a:pt x="20579" y="2534"/>
                </a:lnTo>
                <a:lnTo>
                  <a:pt x="24664" y="846"/>
                </a:lnTo>
                <a:lnTo>
                  <a:pt x="28916" y="0"/>
                </a:lnTo>
                <a:lnTo>
                  <a:pt x="33337" y="0"/>
                </a:lnTo>
                <a:lnTo>
                  <a:pt x="6729411" y="0"/>
                </a:lnTo>
                <a:lnTo>
                  <a:pt x="6733832" y="0"/>
                </a:lnTo>
                <a:lnTo>
                  <a:pt x="6738084" y="846"/>
                </a:lnTo>
                <a:lnTo>
                  <a:pt x="6742168" y="2534"/>
                </a:lnTo>
                <a:lnTo>
                  <a:pt x="6746252" y="4223"/>
                </a:lnTo>
                <a:lnTo>
                  <a:pt x="6749858" y="6632"/>
                </a:lnTo>
                <a:lnTo>
                  <a:pt x="6752984" y="9762"/>
                </a:lnTo>
                <a:lnTo>
                  <a:pt x="6756110" y="12887"/>
                </a:lnTo>
                <a:lnTo>
                  <a:pt x="6758519" y="16491"/>
                </a:lnTo>
                <a:lnTo>
                  <a:pt x="6760210" y="20575"/>
                </a:lnTo>
                <a:lnTo>
                  <a:pt x="6761902" y="24659"/>
                </a:lnTo>
                <a:lnTo>
                  <a:pt x="6762748" y="28914"/>
                </a:lnTo>
                <a:lnTo>
                  <a:pt x="6762749" y="33337"/>
                </a:lnTo>
                <a:lnTo>
                  <a:pt x="6762749" y="519112"/>
                </a:lnTo>
                <a:lnTo>
                  <a:pt x="6742168" y="549901"/>
                </a:lnTo>
                <a:lnTo>
                  <a:pt x="6738084" y="551598"/>
                </a:lnTo>
                <a:lnTo>
                  <a:pt x="6733832" y="552445"/>
                </a:lnTo>
                <a:lnTo>
                  <a:pt x="6729411" y="552449"/>
                </a:lnTo>
                <a:lnTo>
                  <a:pt x="33337" y="552449"/>
                </a:lnTo>
                <a:lnTo>
                  <a:pt x="28916" y="552445"/>
                </a:lnTo>
                <a:lnTo>
                  <a:pt x="24664" y="551598"/>
                </a:lnTo>
                <a:lnTo>
                  <a:pt x="20579" y="549901"/>
                </a:lnTo>
                <a:lnTo>
                  <a:pt x="16495" y="548213"/>
                </a:lnTo>
                <a:lnTo>
                  <a:pt x="0" y="523531"/>
                </a:lnTo>
                <a:lnTo>
                  <a:pt x="0" y="51911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62" y="438150"/>
            <a:ext cx="6186487" cy="44005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929973" y="2536428"/>
            <a:ext cx="248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latin typeface="Arial MT"/>
                <a:cs typeface="Arial MT"/>
              </a:rPr>
              <a:t>###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92125" y="4900294"/>
            <a:ext cx="6771005" cy="5969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horizontal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chart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displays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reasons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absenteeism,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such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illness,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vacation,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religious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holidays,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and</a:t>
            </a: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personal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reasons.It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helps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identify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reasons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contribute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most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student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absences,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providing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insights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into </a:t>
            </a:r>
            <a:r>
              <a:rPr dirty="0" sz="1050">
                <a:latin typeface="Arial MT"/>
                <a:cs typeface="Arial MT"/>
              </a:rPr>
              <a:t>patterns.The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chart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ordered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most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frequent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reason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least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frequent.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2125" y="5645149"/>
            <a:ext cx="530034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Predicting future absenteeism </a:t>
            </a:r>
            <a:r>
              <a:rPr dirty="0" sz="2550" spc="-10">
                <a:latin typeface="Arial MT"/>
                <a:cs typeface="Arial MT"/>
              </a:rPr>
              <a:t>trends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2137" y="6212839"/>
            <a:ext cx="4110354" cy="549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absences_ts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ts(school_data$Total_Absences,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frequency</a:t>
            </a:r>
            <a:r>
              <a:rPr dirty="0" sz="950" spc="12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1) </a:t>
            </a:r>
            <a:r>
              <a:rPr dirty="0" sz="950">
                <a:latin typeface="Consolas"/>
                <a:cs typeface="Consolas"/>
              </a:rPr>
              <a:t>ab_model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auto.arima(absences_ts)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50">
                <a:latin typeface="Consolas"/>
                <a:cs typeface="Consolas"/>
              </a:rPr>
              <a:t>predictions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&lt;-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forecast(ab_model,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h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6)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2125" y="7016750"/>
            <a:ext cx="425640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Plot future absenteeism </a:t>
            </a:r>
            <a:r>
              <a:rPr dirty="0" sz="2550" spc="-10">
                <a:latin typeface="Arial MT"/>
                <a:cs typeface="Arial MT"/>
              </a:rPr>
              <a:t>trend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2137" y="7574914"/>
            <a:ext cx="6561455" cy="38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plot(predictions,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main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"Forecasted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Absenteeism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Trends",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ylab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"Predicted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Absences",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xlab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=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"T </a:t>
            </a:r>
            <a:r>
              <a:rPr dirty="0" sz="950" spc="-10">
                <a:latin typeface="Consolas"/>
                <a:cs typeface="Consolas"/>
              </a:rPr>
              <a:t>ime")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2/4/25,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2:23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965178" y="171513"/>
            <a:ext cx="9398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school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data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12" y="676275"/>
            <a:ext cx="5967412" cy="402431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929973" y="2536428"/>
            <a:ext cx="248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latin typeface="Arial MT"/>
                <a:cs typeface="Arial MT"/>
              </a:rPr>
              <a:t>###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92125" y="4900294"/>
            <a:ext cx="6785609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series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forecast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plot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predicts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absenteeism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trends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next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6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periods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based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historical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data.This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helps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identifying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potential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future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patterns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preparing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interventions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absenteeism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expected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increase.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The </a:t>
            </a:r>
            <a:r>
              <a:rPr dirty="0" sz="1050">
                <a:latin typeface="Arial MT"/>
                <a:cs typeface="Arial MT"/>
              </a:rPr>
              <a:t>forecasted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trend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line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shows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predicted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rise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fall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absenteeism,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helping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administrators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make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data-driven decisions.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2125" y="5835649"/>
            <a:ext cx="517398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Arial MT"/>
                <a:cs typeface="Arial MT"/>
              </a:rPr>
              <a:t>Recommendations for </a:t>
            </a:r>
            <a:r>
              <a:rPr dirty="0" sz="2550" spc="-10">
                <a:latin typeface="Arial MT"/>
                <a:cs typeface="Arial MT"/>
              </a:rPr>
              <a:t>Stakeholders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2/4/25,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2:23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65178" y="171513"/>
            <a:ext cx="9398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school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data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file:///C:/Users/korut/OneDrive/Desktop/SCHOOL</a:t>
            </a:r>
            <a:r>
              <a:rPr dirty="0" spc="8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</a:t>
            </a:r>
            <a:r>
              <a:rPr dirty="0" spc="125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 spc="-10"/>
              <a:t>analysis/school-absenteeism-analysis.html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</a:t>
            </a:fld>
            <a:r>
              <a:rPr dirty="0" spc="-25"/>
              <a:t>/</a:t>
            </a:r>
            <a:r>
              <a:rPr dirty="0" spc="-25"/>
              <a:t>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292099" y="159379"/>
            <a:ext cx="6993890" cy="7728584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685540" algn="l"/>
              </a:tabLst>
            </a:pPr>
            <a:r>
              <a:rPr dirty="0" sz="800">
                <a:latin typeface="Arial MT"/>
                <a:cs typeface="Arial MT"/>
              </a:rPr>
              <a:t>2/4/25,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2:23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r>
              <a:rPr dirty="0" sz="800">
                <a:latin typeface="Arial MT"/>
                <a:cs typeface="Arial MT"/>
              </a:rPr>
              <a:t>	school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data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analysis</a:t>
            </a:r>
            <a:endParaRPr sz="800">
              <a:latin typeface="Arial MT"/>
              <a:cs typeface="Arial MT"/>
            </a:endParaRPr>
          </a:p>
          <a:p>
            <a:pPr marL="212090" marR="1220470" indent="254000">
              <a:lnSpc>
                <a:spcPts val="1950"/>
              </a:lnSpc>
              <a:spcBef>
                <a:spcPts val="455"/>
              </a:spcBef>
              <a:buAutoNum type="arabicPeriod"/>
              <a:tabLst>
                <a:tab pos="466090" algn="l"/>
              </a:tabLst>
            </a:pPr>
            <a:r>
              <a:rPr dirty="0" sz="1800">
                <a:latin typeface="Arial MT"/>
                <a:cs typeface="Arial MT"/>
              </a:rPr>
              <a:t>Implement attendance monitoring systems and </a:t>
            </a:r>
            <a:r>
              <a:rPr dirty="0" sz="1800" spc="-10">
                <a:latin typeface="Arial MT"/>
                <a:cs typeface="Arial MT"/>
              </a:rPr>
              <a:t>early </a:t>
            </a:r>
            <a:r>
              <a:rPr dirty="0" sz="1800">
                <a:latin typeface="Arial MT"/>
                <a:cs typeface="Arial MT"/>
              </a:rPr>
              <a:t>interventions for high </a:t>
            </a:r>
            <a:r>
              <a:rPr dirty="0" sz="1800" spc="-10">
                <a:latin typeface="Arial MT"/>
                <a:cs typeface="Arial MT"/>
              </a:rPr>
              <a:t>absenteeism.</a:t>
            </a:r>
            <a:endParaRPr sz="1800">
              <a:latin typeface="Arial MT"/>
              <a:cs typeface="Arial MT"/>
            </a:endParaRPr>
          </a:p>
          <a:p>
            <a:pPr marL="212090" marR="165735" indent="254000">
              <a:lnSpc>
                <a:spcPts val="1950"/>
              </a:lnSpc>
              <a:spcBef>
                <a:spcPts val="1575"/>
              </a:spcBef>
              <a:buAutoNum type="arabicPeriod"/>
              <a:tabLst>
                <a:tab pos="466090" algn="l"/>
              </a:tabLst>
            </a:pPr>
            <a:r>
              <a:rPr dirty="0" sz="1800">
                <a:latin typeface="Arial MT"/>
                <a:cs typeface="Arial MT"/>
              </a:rPr>
              <a:t>Encourage students to participate in extracurricular activities </a:t>
            </a:r>
            <a:r>
              <a:rPr dirty="0" sz="1800" spc="-2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increase </a:t>
            </a:r>
            <a:r>
              <a:rPr dirty="0" sz="1800" spc="-10">
                <a:latin typeface="Arial MT"/>
                <a:cs typeface="Arial MT"/>
              </a:rPr>
              <a:t>engagement.</a:t>
            </a:r>
            <a:endParaRPr sz="1800">
              <a:latin typeface="Arial MT"/>
              <a:cs typeface="Arial MT"/>
            </a:endParaRPr>
          </a:p>
          <a:p>
            <a:pPr marL="212090" marR="5080" indent="254000">
              <a:lnSpc>
                <a:spcPts val="1950"/>
              </a:lnSpc>
              <a:spcBef>
                <a:spcPts val="1575"/>
              </a:spcBef>
              <a:buAutoNum type="arabicPeriod"/>
              <a:tabLst>
                <a:tab pos="466090" algn="l"/>
              </a:tabLst>
            </a:pPr>
            <a:r>
              <a:rPr dirty="0" sz="1800">
                <a:latin typeface="Arial MT"/>
                <a:cs typeface="Arial MT"/>
              </a:rPr>
              <a:t>Work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healthcare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providers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support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students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frequent </a:t>
            </a:r>
            <a:r>
              <a:rPr dirty="0" sz="1800">
                <a:latin typeface="Arial MT"/>
                <a:cs typeface="Arial MT"/>
              </a:rPr>
              <a:t>illness </a:t>
            </a:r>
            <a:r>
              <a:rPr dirty="0" sz="1800" spc="-10">
                <a:latin typeface="Arial MT"/>
                <a:cs typeface="Arial MT"/>
              </a:rPr>
              <a:t>absences.</a:t>
            </a:r>
            <a:endParaRPr sz="1800">
              <a:latin typeface="Arial MT"/>
              <a:cs typeface="Arial MT"/>
            </a:endParaRPr>
          </a:p>
          <a:p>
            <a:pPr marL="212090" marR="51435" indent="254000">
              <a:lnSpc>
                <a:spcPts val="2030"/>
              </a:lnSpc>
              <a:spcBef>
                <a:spcPts val="1435"/>
              </a:spcBef>
              <a:buAutoNum type="arabicPeriod"/>
              <a:tabLst>
                <a:tab pos="466090" algn="l"/>
              </a:tabLst>
            </a:pPr>
            <a:r>
              <a:rPr dirty="0" sz="1800">
                <a:latin typeface="Arial MT"/>
                <a:cs typeface="Arial MT"/>
              </a:rPr>
              <a:t>Schedule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important school activities at times when </a:t>
            </a:r>
            <a:r>
              <a:rPr dirty="0" sz="1800" spc="-10">
                <a:latin typeface="Arial MT"/>
                <a:cs typeface="Arial MT"/>
              </a:rPr>
              <a:t>absenteeism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lower.</a:t>
            </a:r>
            <a:endParaRPr sz="1800">
              <a:latin typeface="Arial MT"/>
              <a:cs typeface="Arial MT"/>
            </a:endParaRPr>
          </a:p>
          <a:p>
            <a:pPr marL="212090" marR="241300" indent="254000">
              <a:lnSpc>
                <a:spcPts val="2030"/>
              </a:lnSpc>
              <a:spcBef>
                <a:spcPts val="1415"/>
              </a:spcBef>
              <a:buAutoNum type="arabicPeriod"/>
              <a:tabLst>
                <a:tab pos="466090" algn="l"/>
              </a:tabLst>
            </a:pPr>
            <a:r>
              <a:rPr dirty="0" sz="1800">
                <a:latin typeface="Arial MT"/>
                <a:cs typeface="Arial MT"/>
              </a:rPr>
              <a:t>Educate parents and students on the importance of </a:t>
            </a:r>
            <a:r>
              <a:rPr dirty="0" sz="1800" spc="-10">
                <a:latin typeface="Arial MT"/>
                <a:cs typeface="Arial MT"/>
              </a:rPr>
              <a:t>consistent attendance.</a:t>
            </a:r>
            <a:endParaRPr sz="1800">
              <a:latin typeface="Arial MT"/>
              <a:cs typeface="Arial MT"/>
            </a:endParaRPr>
          </a:p>
          <a:p>
            <a:pPr marL="212090">
              <a:lnSpc>
                <a:spcPct val="100000"/>
              </a:lnSpc>
              <a:spcBef>
                <a:spcPts val="1165"/>
              </a:spcBef>
            </a:pPr>
            <a:r>
              <a:rPr dirty="0" sz="2550" spc="-10">
                <a:latin typeface="Arial MT"/>
                <a:cs typeface="Arial MT"/>
              </a:rPr>
              <a:t>Conclusion:</a:t>
            </a:r>
            <a:endParaRPr sz="2550">
              <a:latin typeface="Arial MT"/>
              <a:cs typeface="Arial MT"/>
            </a:endParaRPr>
          </a:p>
          <a:p>
            <a:pPr marL="212090" marR="76835">
              <a:lnSpc>
                <a:spcPct val="91800"/>
              </a:lnSpc>
              <a:spcBef>
                <a:spcPts val="1465"/>
              </a:spcBef>
            </a:pPr>
            <a:r>
              <a:rPr dirty="0" sz="1800">
                <a:latin typeface="Arial MT"/>
                <a:cs typeface="Arial MT"/>
              </a:rPr>
              <a:t>The insights from this analysis highlight the significant </a:t>
            </a:r>
            <a:r>
              <a:rPr dirty="0" sz="1800" spc="-10">
                <a:latin typeface="Arial MT"/>
                <a:cs typeface="Arial MT"/>
              </a:rPr>
              <a:t>impact </a:t>
            </a:r>
            <a:r>
              <a:rPr dirty="0" sz="1800">
                <a:latin typeface="Arial MT"/>
                <a:cs typeface="Arial MT"/>
              </a:rPr>
              <a:t>absenteeism has on student performance, particularly for </a:t>
            </a:r>
            <a:r>
              <a:rPr dirty="0" sz="1800" spc="-10">
                <a:latin typeface="Arial MT"/>
                <a:cs typeface="Arial MT"/>
              </a:rPr>
              <a:t>students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special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educational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plans.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It’s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clear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addressing </a:t>
            </a:r>
            <a:r>
              <a:rPr dirty="0" sz="1800">
                <a:latin typeface="Arial MT"/>
                <a:cs typeface="Arial MT"/>
              </a:rPr>
              <a:t>absenteeism can be a key factor in improving </a:t>
            </a:r>
            <a:r>
              <a:rPr dirty="0" sz="1800" spc="-45">
                <a:latin typeface="Arial MT"/>
                <a:cs typeface="Arial MT"/>
              </a:rPr>
              <a:t>GPA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outcomes. </a:t>
            </a:r>
            <a:r>
              <a:rPr dirty="0" sz="1800" spc="-25">
                <a:latin typeface="Arial MT"/>
                <a:cs typeface="Arial MT"/>
              </a:rPr>
              <a:t>By </a:t>
            </a:r>
            <a:r>
              <a:rPr dirty="0" sz="1800">
                <a:latin typeface="Arial MT"/>
                <a:cs typeface="Arial MT"/>
              </a:rPr>
              <a:t>identifying the most common reasons for absenteeism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predicting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future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trends,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analysis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offers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actionable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steps </a:t>
            </a:r>
            <a:r>
              <a:rPr dirty="0" sz="1800" spc="-25">
                <a:latin typeface="Arial MT"/>
                <a:cs typeface="Arial MT"/>
              </a:rPr>
              <a:t>for </a:t>
            </a:r>
            <a:r>
              <a:rPr dirty="0" sz="1800">
                <a:latin typeface="Arial MT"/>
                <a:cs typeface="Arial MT"/>
              </a:rPr>
              <a:t>schools to consider in managing and mitigating absenteeism.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data-driven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approach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provided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10">
                <a:latin typeface="Arial MT"/>
                <a:cs typeface="Arial MT"/>
              </a:rPr>
              <a:t> study, </a:t>
            </a:r>
            <a:r>
              <a:rPr dirty="0" sz="1800">
                <a:latin typeface="Arial MT"/>
                <a:cs typeface="Arial MT"/>
              </a:rPr>
              <a:t>using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dataset </a:t>
            </a:r>
            <a:r>
              <a:rPr dirty="0" sz="1800">
                <a:latin typeface="Arial MT"/>
                <a:cs typeface="Arial MT"/>
              </a:rPr>
              <a:t>from Gloria, can help administrators better understand </a:t>
            </a:r>
            <a:r>
              <a:rPr dirty="0" sz="1800" spc="-10">
                <a:latin typeface="Arial MT"/>
                <a:cs typeface="Arial MT"/>
              </a:rPr>
              <a:t>attendance </a:t>
            </a:r>
            <a:r>
              <a:rPr dirty="0" sz="1800">
                <a:latin typeface="Arial MT"/>
                <a:cs typeface="Arial MT"/>
              </a:rPr>
              <a:t>patterns and take proactive measures to support </a:t>
            </a:r>
            <a:r>
              <a:rPr dirty="0" sz="1800" spc="-10">
                <a:latin typeface="Arial MT"/>
                <a:cs typeface="Arial MT"/>
              </a:rPr>
              <a:t>students.</a:t>
            </a:r>
            <a:endParaRPr sz="1800">
              <a:latin typeface="Arial MT"/>
              <a:cs typeface="Arial MT"/>
            </a:endParaRPr>
          </a:p>
          <a:p>
            <a:pPr marL="212090">
              <a:lnSpc>
                <a:spcPct val="100000"/>
              </a:lnSpc>
              <a:spcBef>
                <a:spcPts val="1215"/>
              </a:spcBef>
            </a:pPr>
            <a:r>
              <a:rPr dirty="0" sz="2550" spc="-10">
                <a:latin typeface="Arial MT"/>
                <a:cs typeface="Arial MT"/>
              </a:rPr>
              <a:t>Reference:</a:t>
            </a:r>
            <a:endParaRPr sz="2550">
              <a:latin typeface="Arial MT"/>
              <a:cs typeface="Arial MT"/>
            </a:endParaRPr>
          </a:p>
          <a:p>
            <a:pPr marL="212090">
              <a:lnSpc>
                <a:spcPct val="100000"/>
              </a:lnSpc>
              <a:spcBef>
                <a:spcPts val="1365"/>
              </a:spcBef>
            </a:pPr>
            <a:r>
              <a:rPr dirty="0" sz="1800">
                <a:latin typeface="Arial MT"/>
                <a:cs typeface="Arial MT"/>
              </a:rPr>
              <a:t>Dataset of school absenteeism provided by </a:t>
            </a:r>
            <a:r>
              <a:rPr dirty="0" sz="1800" spc="-10">
                <a:latin typeface="Arial MT"/>
                <a:cs typeface="Arial MT"/>
              </a:rPr>
              <a:t>Gloria.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data analysis</dc:title>
  <dcterms:created xsi:type="dcterms:W3CDTF">2025-02-09T23:40:36Z</dcterms:created>
  <dcterms:modified xsi:type="dcterms:W3CDTF">2025-02-09T23:40:36Z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2025-02-04T00:00:00Z</vt:filetime>
  </property>
  <property fmtid="{D5CDD505-2E9C-101B-9397-08002B2CF9AE}" pid="3" name="Creator">
    <vt:lpwstr>Mozilla/5.0 (Windows NT 10.0; Win64; x64) AppleWebKit/537.36 (KHTML, like Gecko) Chrome/132.0.0.0 Safari/537.36</vt:lpwstr>
  </property>
  <property fmtid="{D5CDD505-2E9C-101B-9397-08002B2CF9AE}" pid="4" name="LastSaved">
    <vt:filetime>2025-02-09T00:00:00Z</vt:filetime>
  </property>
  <property fmtid="{D5CDD505-2E9C-101B-9397-08002B2CF9AE}" pid="5" name="Producer">
    <vt:lpwstr>Skia/PDF m132</vt:lpwstr>
  </property>
</Properties>
</file>