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3"/>
  </p:notesMasterIdLst>
  <p:handoutMasterIdLst>
    <p:handoutMasterId r:id="rId14"/>
  </p:handoutMasterIdLst>
  <p:sldIdLst>
    <p:sldId id="256" r:id="rId2"/>
    <p:sldId id="261" r:id="rId3"/>
    <p:sldId id="266" r:id="rId4"/>
    <p:sldId id="267" r:id="rId5"/>
    <p:sldId id="268" r:id="rId6"/>
    <p:sldId id="269" r:id="rId7"/>
    <p:sldId id="274"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11/18/2022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11/18/2022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11/18/2022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11/18/2022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11/18/2022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11/18/2022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11/18/2022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11/18/2022</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11/18/2022</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11/18/2022</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11/18/2022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11/18/2022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11/18/2022</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 level monitoring system</a:t>
            </a:r>
          </a:p>
        </p:txBody>
      </p:sp>
      <p:sp>
        <p:nvSpPr>
          <p:cNvPr id="3" name="Subtitle 2"/>
          <p:cNvSpPr>
            <a:spLocks noGrp="1"/>
          </p:cNvSpPr>
          <p:nvPr>
            <p:ph type="subTitle" idx="1"/>
          </p:nvPr>
        </p:nvSpPr>
        <p:spPr/>
        <p:txBody>
          <a:bodyPr>
            <a:normAutofit/>
          </a:bodyPr>
          <a:lstStyle/>
          <a:p>
            <a:r>
              <a:rPr lang="en-US" sz="3200" dirty="0"/>
              <a:t>BATCH-7</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82CA-A40A-2822-2FA5-18B5615BE19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385C174-D5A4-AACF-648E-51F481513AD8}"/>
              </a:ext>
            </a:extLst>
          </p:cNvPr>
          <p:cNvSpPr>
            <a:spLocks noGrp="1"/>
          </p:cNvSpPr>
          <p:nvPr>
            <p:ph idx="1"/>
          </p:nvPr>
        </p:nvSpPr>
        <p:spPr>
          <a:xfrm>
            <a:off x="1341120" y="1572768"/>
            <a:ext cx="9111727" cy="4142232"/>
          </a:xfrm>
        </p:spPr>
        <p:txBody>
          <a:bodyPr>
            <a:normAutofit/>
          </a:bodyPr>
          <a:lstStyle/>
          <a:p>
            <a:pPr marL="45720" indent="0" algn="just">
              <a:buNone/>
            </a:pPr>
            <a:r>
              <a:rPr lang="en-IN" dirty="0"/>
              <a:t>[1] Mohit Parashar, Roopa Patil, Siddharth Singh, Vipul </a:t>
            </a:r>
            <a:r>
              <a:rPr lang="en-IN" dirty="0" err="1"/>
              <a:t>Vedmohan</a:t>
            </a:r>
            <a:r>
              <a:rPr lang="en-IN" dirty="0"/>
              <a:t>, &amp; K.S Rekha. (2018). Water level Monitoring System in Water Dispensers using IOT. IRJET, 05(04), 1217-1220.</a:t>
            </a:r>
          </a:p>
          <a:p>
            <a:pPr marL="45720" indent="0" algn="just">
              <a:buNone/>
            </a:pPr>
            <a:r>
              <a:rPr lang="en-IN" dirty="0"/>
              <a:t>[2] </a:t>
            </a:r>
            <a:r>
              <a:rPr lang="en-IN" dirty="0" err="1"/>
              <a:t>Divya</a:t>
            </a:r>
            <a:r>
              <a:rPr lang="en-IN" dirty="0"/>
              <a:t> Kaur. (2016). IOT based water tank </a:t>
            </a:r>
            <a:r>
              <a:rPr lang="en-IN" dirty="0" err="1"/>
              <a:t>control.Article</a:t>
            </a:r>
            <a:r>
              <a:rPr lang="en-IN" dirty="0"/>
              <a:t>-Embedded for You.</a:t>
            </a:r>
          </a:p>
          <a:p>
            <a:pPr marL="45720" indent="0" algn="just">
              <a:buNone/>
            </a:pPr>
            <a:r>
              <a:rPr lang="en-IN" dirty="0"/>
              <a:t>[3] </a:t>
            </a:r>
            <a:r>
              <a:rPr lang="en-IN" dirty="0" err="1"/>
              <a:t>B.Dhivapriya</a:t>
            </a:r>
            <a:r>
              <a:rPr lang="en-IN" dirty="0"/>
              <a:t>, </a:t>
            </a:r>
            <a:r>
              <a:rPr lang="en-IN" dirty="0" err="1"/>
              <a:t>C.Gulabsha</a:t>
            </a:r>
            <a:r>
              <a:rPr lang="en-IN" dirty="0"/>
              <a:t>, </a:t>
            </a:r>
            <a:r>
              <a:rPr lang="en-IN" dirty="0" err="1"/>
              <a:t>S.P.Maniprabha,G.Kandasamy</a:t>
            </a:r>
            <a:r>
              <a:rPr lang="en-IN" dirty="0"/>
              <a:t>, &amp; </a:t>
            </a:r>
            <a:r>
              <a:rPr lang="en-IN" dirty="0" err="1"/>
              <a:t>Dr.</a:t>
            </a:r>
            <a:r>
              <a:rPr lang="en-IN" dirty="0"/>
              <a:t> </a:t>
            </a:r>
            <a:r>
              <a:rPr lang="en-IN" dirty="0" err="1"/>
              <a:t>V.Chandrasekaran</a:t>
            </a:r>
            <a:r>
              <a:rPr lang="en-IN" dirty="0"/>
              <a:t>. (2016). GSM based water tank level monitoring and pump control system. IJARMATE.</a:t>
            </a:r>
          </a:p>
        </p:txBody>
      </p:sp>
    </p:spTree>
    <p:extLst>
      <p:ext uri="{BB962C8B-B14F-4D97-AF65-F5344CB8AC3E}">
        <p14:creationId xmlns:p14="http://schemas.microsoft.com/office/powerpoint/2010/main" val="142847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B154-38AE-BEDD-8A7A-23639878426C}"/>
              </a:ext>
            </a:extLst>
          </p:cNvPr>
          <p:cNvSpPr>
            <a:spLocks noGrp="1"/>
          </p:cNvSpPr>
          <p:nvPr>
            <p:ph type="title"/>
          </p:nvPr>
        </p:nvSpPr>
        <p:spPr>
          <a:xfrm>
            <a:off x="4150659" y="265176"/>
            <a:ext cx="6700220" cy="3410353"/>
          </a:xfrm>
        </p:spPr>
        <p:txBody>
          <a:bodyPr>
            <a:normAutofit/>
          </a:bodyPr>
          <a:lstStyle/>
          <a:p>
            <a:r>
              <a:rPr lang="en-IN" sz="4800" dirty="0"/>
              <a:t>THANK YOU</a:t>
            </a:r>
          </a:p>
        </p:txBody>
      </p:sp>
    </p:spTree>
    <p:extLst>
      <p:ext uri="{BB962C8B-B14F-4D97-AF65-F5344CB8AC3E}">
        <p14:creationId xmlns:p14="http://schemas.microsoft.com/office/powerpoint/2010/main" val="20484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GROUP MEMBERS</a:t>
            </a:r>
          </a:p>
        </p:txBody>
      </p:sp>
      <p:sp>
        <p:nvSpPr>
          <p:cNvPr id="5" name="Content Placeholder 4">
            <a:extLst>
              <a:ext uri="{FF2B5EF4-FFF2-40B4-BE49-F238E27FC236}">
                <a16:creationId xmlns:a16="http://schemas.microsoft.com/office/drawing/2014/main" id="{E163B042-CE42-E12F-E494-CF6559C06227}"/>
              </a:ext>
            </a:extLst>
          </p:cNvPr>
          <p:cNvSpPr>
            <a:spLocks noGrp="1"/>
          </p:cNvSpPr>
          <p:nvPr>
            <p:ph idx="1"/>
          </p:nvPr>
        </p:nvSpPr>
        <p:spPr>
          <a:xfrm>
            <a:off x="1341120" y="1572767"/>
            <a:ext cx="9509760" cy="4182573"/>
          </a:xfrm>
        </p:spPr>
        <p:txBody>
          <a:bodyPr>
            <a:normAutofit/>
          </a:bodyPr>
          <a:lstStyle/>
          <a:p>
            <a:r>
              <a:rPr lang="en-IN" dirty="0">
                <a:latin typeface="Times New Roman" panose="02020603050405020304" pitchFamily="18" charset="0"/>
                <a:cs typeface="Times New Roman" panose="02020603050405020304" pitchFamily="18" charset="0"/>
              </a:rPr>
              <a:t>RAMA KARTIKEYA		2003A52065</a:t>
            </a:r>
          </a:p>
          <a:p>
            <a:r>
              <a:rPr lang="en-IN" dirty="0">
                <a:latin typeface="Times New Roman" panose="02020603050405020304" pitchFamily="18" charset="0"/>
                <a:cs typeface="Times New Roman" panose="02020603050405020304" pitchFamily="18" charset="0"/>
              </a:rPr>
              <a:t>BOLUKONDA VAMSHI	2003A52022</a:t>
            </a:r>
          </a:p>
          <a:p>
            <a:r>
              <a:rPr lang="en-IN" dirty="0">
                <a:latin typeface="Times New Roman" panose="02020603050405020304" pitchFamily="18" charset="0"/>
                <a:cs typeface="Times New Roman" panose="02020603050405020304" pitchFamily="18" charset="0"/>
              </a:rPr>
              <a:t>MOHD AFROZ		2003A52102</a:t>
            </a:r>
          </a:p>
          <a:p>
            <a:r>
              <a:rPr lang="en-IN" dirty="0">
                <a:latin typeface="Times New Roman" panose="02020603050405020304" pitchFamily="18" charset="0"/>
                <a:cs typeface="Times New Roman" panose="02020603050405020304" pitchFamily="18" charset="0"/>
              </a:rPr>
              <a:t>PANUGANTI NISHWITH	2003A52128</a:t>
            </a:r>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BA04-E954-395F-30FC-703542F6EC0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4A2A7A4-0D75-D6A9-8101-7B277FBAB4B4}"/>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As people are busy in doing their daily chores it becomes difficult to track water level in the tanks situated at their home’s rooftop. And as tanks are located on top of most of the houses the individual need to go up and downstairs. During which wastage of water happens. So to solve this issue we have made a Water-Level-Monitoring-System using ESP32 and Ultra-Sonic Sensor (HC-SR04). Water is an essential need. So, not only monitoring it can also be used to stop water wastage.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57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E2D-88BC-B0EC-BA7C-AB6B9F2D4E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273E7C4-E0DA-B1AB-BF94-CCEE603B071B}"/>
              </a:ext>
            </a:extLst>
          </p:cNvPr>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Over the past years, people are unable to trace the water quantity in the water </a:t>
            </a:r>
            <a:r>
              <a:rPr lang="en-US" sz="2800" dirty="0" err="1">
                <a:latin typeface="Times New Roman" panose="02020603050405020304" pitchFamily="18" charset="0"/>
                <a:cs typeface="Times New Roman" panose="02020603050405020304" pitchFamily="18" charset="0"/>
              </a:rPr>
              <a:t>tankor</a:t>
            </a:r>
            <a:r>
              <a:rPr lang="en-US" sz="2800" dirty="0">
                <a:latin typeface="Times New Roman" panose="02020603050405020304" pitchFamily="18" charset="0"/>
                <a:cs typeface="Times New Roman" panose="02020603050405020304" pitchFamily="18" charset="0"/>
              </a:rPr>
              <a:t> container. Even by not tracing water level in the tank there is other issue of water flow after its full, causing the water wastage. Water is one of the most valuable and important resources on planet. Energy conservation in the tank level water monitoring system is defined in this project using an Internet of Things (IOT) based idea. The major goal is to have a sensor that monitors the water level and should inform the user of the amount of water that is currently in the tank.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63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E900-244B-0F1B-A846-72A7D461BE3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6D69F7A-57CC-382B-AB2C-5308A8DD0ECD}"/>
              </a:ext>
            </a:extLst>
          </p:cNvPr>
          <p:cNvSpPr>
            <a:spLocks noGrp="1"/>
          </p:cNvSpPr>
          <p:nvPr>
            <p:ph idx="1"/>
          </p:nvPr>
        </p:nvSpPr>
        <p:spPr/>
        <p:txBody>
          <a:bodyPr>
            <a:normAutofit/>
          </a:bodyPr>
          <a:lstStyle/>
          <a:p>
            <a:r>
              <a:rPr lang="en-US" sz="2800" dirty="0"/>
              <a:t>Need of this project is to avoid wastage of water. Because sometimes people forget to off the motor when tank is full, because of that water get wasted. To avoid this </a:t>
            </a:r>
            <a:r>
              <a:rPr lang="en-US" sz="2800" dirty="0">
                <a:latin typeface="Times New Roman" panose="02020603050405020304" pitchFamily="18" charset="0"/>
                <a:cs typeface="Times New Roman" panose="02020603050405020304" pitchFamily="18" charset="0"/>
              </a:rPr>
              <a:t>problem</a:t>
            </a:r>
            <a:r>
              <a:rPr lang="en-US" sz="2800" dirty="0"/>
              <a:t> this project came into picture. By using this water level indicator system we can monitor water level and consumption of water.</a:t>
            </a:r>
            <a:endParaRPr lang="en-IN" sz="2800" dirty="0"/>
          </a:p>
        </p:txBody>
      </p:sp>
    </p:spTree>
    <p:extLst>
      <p:ext uri="{BB962C8B-B14F-4D97-AF65-F5344CB8AC3E}">
        <p14:creationId xmlns:p14="http://schemas.microsoft.com/office/powerpoint/2010/main" val="33549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61E-9E19-E901-6227-6BD133D4D4EB}"/>
              </a:ext>
            </a:extLst>
          </p:cNvPr>
          <p:cNvSpPr>
            <a:spLocks noGrp="1"/>
          </p:cNvSpPr>
          <p:nvPr>
            <p:ph type="title"/>
          </p:nvPr>
        </p:nvSpPr>
        <p:spPr/>
        <p:txBody>
          <a:bodyPr/>
          <a:lstStyle/>
          <a:p>
            <a:r>
              <a:rPr lang="en-IN" dirty="0"/>
              <a:t>Hardware Implementation</a:t>
            </a:r>
          </a:p>
        </p:txBody>
      </p:sp>
      <p:sp>
        <p:nvSpPr>
          <p:cNvPr id="3" name="Content Placeholder 2">
            <a:extLst>
              <a:ext uri="{FF2B5EF4-FFF2-40B4-BE49-F238E27FC236}">
                <a16:creationId xmlns:a16="http://schemas.microsoft.com/office/drawing/2014/main" id="{BD5D5639-D3BD-DA7C-0BED-51788F2A0054}"/>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 main hardware components used in the project are </a:t>
            </a:r>
          </a:p>
          <a:p>
            <a:pPr marL="502920" indent="-457200">
              <a:buFont typeface="+mj-lt"/>
              <a:buAutoNum type="arabicPeriod"/>
            </a:pPr>
            <a:r>
              <a:rPr lang="en-IN" sz="2800" dirty="0">
                <a:latin typeface="Times New Roman" panose="02020603050405020304" pitchFamily="18" charset="0"/>
                <a:cs typeface="Times New Roman" panose="02020603050405020304" pitchFamily="18" charset="0"/>
              </a:rPr>
              <a:t>ESP32 DEVKIT V1</a:t>
            </a:r>
          </a:p>
          <a:p>
            <a:pPr marL="502920" indent="-457200">
              <a:buFont typeface="+mj-lt"/>
              <a:buAutoNum type="arabicPeriod"/>
            </a:pPr>
            <a:r>
              <a:rPr lang="en-IN" sz="2800" dirty="0">
                <a:latin typeface="Times New Roman" panose="02020603050405020304" pitchFamily="18" charset="0"/>
                <a:cs typeface="Times New Roman" panose="02020603050405020304" pitchFamily="18" charset="0"/>
              </a:rPr>
              <a:t>ULTRASONIC SENSOR </a:t>
            </a:r>
          </a:p>
          <a:p>
            <a:pPr marL="45720" indent="0">
              <a:buNone/>
            </a:pPr>
            <a:r>
              <a:rPr lang="en-IN" sz="2800" dirty="0">
                <a:latin typeface="Times New Roman" panose="02020603050405020304" pitchFamily="18" charset="0"/>
                <a:cs typeface="Times New Roman" panose="02020603050405020304" pitchFamily="18" charset="0"/>
              </a:rPr>
              <a:t>(HC-SR04)</a:t>
            </a:r>
          </a:p>
          <a:p>
            <a:pPr marL="502920" indent="-457200">
              <a:buFont typeface="+mj-lt"/>
              <a:buAutoNum type="arabicPeriod"/>
            </a:pPr>
            <a:endParaRPr lang="en-IN" sz="2800" dirty="0">
              <a:latin typeface="Times New Roman" panose="02020603050405020304" pitchFamily="18" charset="0"/>
              <a:cs typeface="Times New Roman" panose="02020603050405020304" pitchFamily="18" charset="0"/>
            </a:endParaRPr>
          </a:p>
        </p:txBody>
      </p:sp>
      <p:sp>
        <p:nvSpPr>
          <p:cNvPr id="5" name="AutoShape 4">
            <a:extLst>
              <a:ext uri="{FF2B5EF4-FFF2-40B4-BE49-F238E27FC236}">
                <a16:creationId xmlns:a16="http://schemas.microsoft.com/office/drawing/2014/main" id="{0BE774DA-968E-2235-53F8-32784C4172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3A8A57A-4C07-B75B-82FB-80E582278E65}"/>
              </a:ext>
            </a:extLst>
          </p:cNvPr>
          <p:cNvPicPr>
            <a:picLocks noChangeAspect="1"/>
          </p:cNvPicPr>
          <p:nvPr/>
        </p:nvPicPr>
        <p:blipFill rotWithShape="1">
          <a:blip r:embed="rId2"/>
          <a:srcRect l="21337" t="9397" r="5645" b="7436"/>
          <a:stretch/>
        </p:blipFill>
        <p:spPr>
          <a:xfrm>
            <a:off x="6248400" y="2228730"/>
            <a:ext cx="5157538" cy="4150265"/>
          </a:xfrm>
          <a:prstGeom prst="rect">
            <a:avLst/>
          </a:prstGeom>
        </p:spPr>
      </p:pic>
    </p:spTree>
    <p:extLst>
      <p:ext uri="{BB962C8B-B14F-4D97-AF65-F5344CB8AC3E}">
        <p14:creationId xmlns:p14="http://schemas.microsoft.com/office/powerpoint/2010/main" val="3008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6E42-1DA0-F08F-9A75-6C5F7064D09E}"/>
              </a:ext>
            </a:extLst>
          </p:cNvPr>
          <p:cNvSpPr>
            <a:spLocks noGrp="1"/>
          </p:cNvSpPr>
          <p:nvPr>
            <p:ph type="title"/>
          </p:nvPr>
        </p:nvSpPr>
        <p:spPr/>
        <p:txBody>
          <a:bodyPr/>
          <a:lstStyle/>
          <a:p>
            <a:r>
              <a:rPr lang="en-IN" dirty="0"/>
              <a:t>Block Diagram</a:t>
            </a:r>
          </a:p>
        </p:txBody>
      </p:sp>
      <p:pic>
        <p:nvPicPr>
          <p:cNvPr id="4" name="Content Placeholder 3">
            <a:extLst>
              <a:ext uri="{FF2B5EF4-FFF2-40B4-BE49-F238E27FC236}">
                <a16:creationId xmlns:a16="http://schemas.microsoft.com/office/drawing/2014/main" id="{7E7D23D2-E757-A619-56F9-41E19B0F0A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38401" y="2085474"/>
            <a:ext cx="7331242" cy="3064042"/>
          </a:xfrm>
          <a:prstGeom prst="rect">
            <a:avLst/>
          </a:prstGeom>
          <a:noFill/>
          <a:ln w="9525">
            <a:noFill/>
            <a:miter lim="800000"/>
            <a:headEnd/>
            <a:tailEnd/>
          </a:ln>
        </p:spPr>
      </p:pic>
    </p:spTree>
    <p:extLst>
      <p:ext uri="{BB962C8B-B14F-4D97-AF65-F5344CB8AC3E}">
        <p14:creationId xmlns:p14="http://schemas.microsoft.com/office/powerpoint/2010/main" val="365137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F52B-8924-ACEA-9028-169C5954F2E9}"/>
              </a:ext>
            </a:extLst>
          </p:cNvPr>
          <p:cNvSpPr>
            <a:spLocks noGrp="1"/>
          </p:cNvSpPr>
          <p:nvPr>
            <p:ph type="title"/>
          </p:nvPr>
        </p:nvSpPr>
        <p:spPr/>
        <p:txBody>
          <a:bodyPr/>
          <a:lstStyle/>
          <a:p>
            <a:r>
              <a:rPr lang="en-IN" dirty="0"/>
              <a:t>Working Model:</a:t>
            </a:r>
          </a:p>
        </p:txBody>
      </p:sp>
      <p:pic>
        <p:nvPicPr>
          <p:cNvPr id="5" name="Content Placeholder 4">
            <a:extLst>
              <a:ext uri="{FF2B5EF4-FFF2-40B4-BE49-F238E27FC236}">
                <a16:creationId xmlns:a16="http://schemas.microsoft.com/office/drawing/2014/main" id="{5449C55F-203A-E9E3-6741-BEA5425C3FCD}"/>
              </a:ext>
            </a:extLst>
          </p:cNvPr>
          <p:cNvPicPr>
            <a:picLocks noGrp="1" noChangeAspect="1"/>
          </p:cNvPicPr>
          <p:nvPr>
            <p:ph idx="1"/>
          </p:nvPr>
        </p:nvPicPr>
        <p:blipFill>
          <a:blip r:embed="rId2"/>
          <a:stretch>
            <a:fillRect/>
          </a:stretch>
        </p:blipFill>
        <p:spPr>
          <a:xfrm>
            <a:off x="1494013" y="1573213"/>
            <a:ext cx="9203971" cy="4141787"/>
          </a:xfrm>
        </p:spPr>
      </p:pic>
    </p:spTree>
    <p:extLst>
      <p:ext uri="{BB962C8B-B14F-4D97-AF65-F5344CB8AC3E}">
        <p14:creationId xmlns:p14="http://schemas.microsoft.com/office/powerpoint/2010/main" val="296657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3E7-6946-63C0-3005-E6A83F25157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CBD7A6C-2530-D0E0-5810-2D581CB3E81E}"/>
              </a:ext>
            </a:extLst>
          </p:cNvPr>
          <p:cNvSpPr>
            <a:spLocks noGrp="1"/>
          </p:cNvSpPr>
          <p:nvPr>
            <p:ph idx="1"/>
          </p:nvPr>
        </p:nvSpPr>
        <p:spPr>
          <a:xfrm>
            <a:off x="726141" y="1572768"/>
            <a:ext cx="11053483" cy="4142232"/>
          </a:xfrm>
        </p:spPr>
        <p:txBody>
          <a:bodyPr>
            <a:noAutofit/>
          </a:bodyPr>
          <a:lstStyle/>
          <a:p>
            <a:pPr algn="just"/>
            <a:r>
              <a:rPr lang="en-US" sz="2800" dirty="0"/>
              <a:t>The IOT-enabled water level monitoring system is completed using the parts, using </a:t>
            </a:r>
            <a:r>
              <a:rPr lang="en-US" sz="2800" dirty="0" err="1"/>
              <a:t>blynk</a:t>
            </a:r>
            <a:r>
              <a:rPr lang="en-US" sz="2800" dirty="0"/>
              <a:t> application we can monitor the water tank level. The framework may be developed and distantly created with more sensors. With the aid of sensors and equipment components, we can protect the water by reducing wasteful water use and electricity consumption. Additionally, this particular application is useful for small businesses and homes. Finally, the project that only required a few simple components was completed, making it efficient and cost-effective.  </a:t>
            </a:r>
            <a:endParaRPr lang="en-IN" sz="2800" dirty="0"/>
          </a:p>
        </p:txBody>
      </p:sp>
    </p:spTree>
    <p:extLst>
      <p:ext uri="{BB962C8B-B14F-4D97-AF65-F5344CB8AC3E}">
        <p14:creationId xmlns:p14="http://schemas.microsoft.com/office/powerpoint/2010/main" val="232961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40</TotalTime>
  <Words>516</Words>
  <Application>Microsoft Office PowerPoint</Application>
  <PresentationFormat>Widescreen</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Ocean 16x9</vt:lpstr>
      <vt:lpstr>Water level monitoring system</vt:lpstr>
      <vt:lpstr>GROUP MEMBERS</vt:lpstr>
      <vt:lpstr>Abstract:</vt:lpstr>
      <vt:lpstr>Introduction</vt:lpstr>
      <vt:lpstr>Problem Statement</vt:lpstr>
      <vt:lpstr>Hardware Implementation</vt:lpstr>
      <vt:lpstr>Block Diagram</vt:lpstr>
      <vt:lpstr>Working Model:</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monitoring system</dc:title>
  <dc:creator>afroz</dc:creator>
  <cp:lastModifiedBy>Nishwith Panuganti</cp:lastModifiedBy>
  <cp:revision>5</cp:revision>
  <dcterms:created xsi:type="dcterms:W3CDTF">2022-11-18T00:15:20Z</dcterms:created>
  <dcterms:modified xsi:type="dcterms:W3CDTF">2022-11-18T10:13:35Z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