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72" r:id="rId4"/>
    <p:sldId id="273" r:id="rId5"/>
    <p:sldId id="274" r:id="rId6"/>
    <p:sldId id="266" r:id="rId7"/>
    <p:sldId id="267" r:id="rId8"/>
    <p:sldId id="268"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72" d="100"/>
          <a:sy n="72" d="100"/>
        </p:scale>
        <p:origin x="3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2/27/2023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71756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2/27/2023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57570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2/27/2023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909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35236"/>
            <a:ext cx="5384800" cy="423119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2/27/2023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6825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1863007"/>
            <a:ext cx="5386917"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599" y="2653292"/>
            <a:ext cx="5386917"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863007"/>
            <a:ext cx="5389033" cy="58160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653292"/>
            <a:ext cx="5389033" cy="359208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2/27/2023</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48094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2/27/2023</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03493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2/27/2023</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8458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905496"/>
            <a:ext cx="4011084" cy="10364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905497"/>
            <a:ext cx="6815667" cy="522066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46025"/>
            <a:ext cx="4011084" cy="398013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2/27/2023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41311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44689"/>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956864"/>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711427"/>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Tree>
    <p:extLst>
      <p:ext uri="{BB962C8B-B14F-4D97-AF65-F5344CB8AC3E}">
        <p14:creationId xmlns:p14="http://schemas.microsoft.com/office/powerpoint/2010/main" val="114220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36860"/>
            <a:ext cx="10972800" cy="8587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46905"/>
            <a:ext cx="10972800" cy="39792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463C41C-A487-0C45-A261-16903102544D}" type="datetimeFigureOut">
              <a:rPr lang="en-US" smtClean="0"/>
              <a:t>2/27/2023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dirty="0"/>
              <a:t>URL</a:t>
            </a:r>
          </a:p>
        </p:txBody>
      </p:sp>
      <p:pic>
        <p:nvPicPr>
          <p:cNvPr id="7" name="Picture 6" descr="MD-flag-background-pp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0"/>
            <a:ext cx="12191999" cy="762000"/>
          </a:xfrm>
          <a:prstGeom prst="rect">
            <a:avLst/>
          </a:prstGeom>
        </p:spPr>
      </p:pic>
      <p:pic>
        <p:nvPicPr>
          <p:cNvPr id="8" name="Picture 7" descr="UMBC-primary-logo-CMYK-on-blac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2383" y="114903"/>
            <a:ext cx="2332336" cy="537319"/>
          </a:xfrm>
          <a:prstGeom prst="rect">
            <a:avLst/>
          </a:prstGeom>
        </p:spPr>
      </p:pic>
      <p:pic>
        <p:nvPicPr>
          <p:cNvPr id="10" name="Picture 9" descr="corner-elemen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9891" y="5201411"/>
            <a:ext cx="1632108" cy="1656589"/>
          </a:xfrm>
          <a:prstGeom prst="rect">
            <a:avLst/>
          </a:prstGeom>
          <a:noFill/>
          <a:ln>
            <a:noFill/>
          </a:ln>
        </p:spPr>
      </p:pic>
    </p:spTree>
    <p:extLst>
      <p:ext uri="{BB962C8B-B14F-4D97-AF65-F5344CB8AC3E}">
        <p14:creationId xmlns:p14="http://schemas.microsoft.com/office/powerpoint/2010/main" val="3740170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rsrishav/youtube-trending-video-datas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36568016_Identifying_Latent_Toxic_Features_on_YouTube_Using_Non-negative_Matrix_Factorization" TargetMode="External"/><Relationship Id="rId2" Type="http://schemas.openxmlformats.org/officeDocument/2006/relationships/hyperlink" Target="https://esource.dbs.ie/handle/10788/4260" TargetMode="External"/><Relationship Id="rId1" Type="http://schemas.openxmlformats.org/officeDocument/2006/relationships/slideLayout" Target="../slideLayouts/slideLayout1.xml"/><Relationship Id="rId4" Type="http://schemas.openxmlformats.org/officeDocument/2006/relationships/hyperlink" Target="https://www.researchsquare.com/article/rs-2548456/v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3603A7-C126-B2A7-15C1-958DFE64DF31}"/>
              </a:ext>
            </a:extLst>
          </p:cNvPr>
          <p:cNvSpPr txBox="1">
            <a:spLocks/>
          </p:cNvSpPr>
          <p:nvPr/>
        </p:nvSpPr>
        <p:spPr>
          <a:xfrm>
            <a:off x="1285461"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Video Analysis</a:t>
            </a:r>
          </a:p>
        </p:txBody>
      </p:sp>
      <p:sp>
        <p:nvSpPr>
          <p:cNvPr id="10" name="Subtitle 2">
            <a:extLst>
              <a:ext uri="{FF2B5EF4-FFF2-40B4-BE49-F238E27FC236}">
                <a16:creationId xmlns:a16="http://schemas.microsoft.com/office/drawing/2014/main" id="{A2C057CA-0EDB-08FC-D8B5-BA931BFD6685}"/>
              </a:ext>
            </a:extLst>
          </p:cNvPr>
          <p:cNvSpPr txBox="1">
            <a:spLocks/>
          </p:cNvSpPr>
          <p:nvPr/>
        </p:nvSpPr>
        <p:spPr>
          <a:xfrm>
            <a:off x="7676935" y="4723172"/>
            <a:ext cx="387366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members</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Pooja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Laveti</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Vamshi Krishna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Timberiveni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Jael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Kruthi</a:t>
            </a: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err="1">
                <a:ln>
                  <a:noFill/>
                </a:ln>
                <a:solidFill>
                  <a:sysClr val="windowText" lastClr="000000"/>
                </a:solidFill>
                <a:effectLst/>
                <a:uLnTx/>
                <a:uFillTx/>
                <a:latin typeface="Times New Roman" panose="02020603050405020304" pitchFamily="18" charset="0"/>
                <a:cs typeface="Times New Roman" panose="02020603050405020304" pitchFamily="18" charset="0"/>
              </a:rPr>
              <a:t>Battana</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34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4D136A-FB70-7A2F-2EF3-A013B2C993BA}"/>
              </a:ext>
            </a:extLst>
          </p:cNvPr>
          <p:cNvSpPr txBox="1">
            <a:spLocks/>
          </p:cNvSpPr>
          <p:nvPr/>
        </p:nvSpPr>
        <p:spPr>
          <a:xfrm>
            <a:off x="838200" y="766265"/>
            <a:ext cx="10515600" cy="1094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Introduction</a:t>
            </a:r>
          </a:p>
        </p:txBody>
      </p:sp>
      <p:sp>
        <p:nvSpPr>
          <p:cNvPr id="6" name="Content Placeholder 2">
            <a:extLst>
              <a:ext uri="{FF2B5EF4-FFF2-40B4-BE49-F238E27FC236}">
                <a16:creationId xmlns:a16="http://schemas.microsoft.com/office/drawing/2014/main" id="{5D1B6930-36BC-4873-B574-CC89603B3E50}"/>
              </a:ext>
            </a:extLst>
          </p:cNvPr>
          <p:cNvSpPr txBox="1">
            <a:spLocks/>
          </p:cNvSpPr>
          <p:nvPr/>
        </p:nvSpPr>
        <p:spPr>
          <a:xfrm>
            <a:off x="838200" y="1860605"/>
            <a:ext cx="10515600" cy="4316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YouTube is an online platform where users can watch, share, like, comment on, and subscribe to videos created by content creators. The number of views, likes, and the age of the video are used to determine which videos are included in YouTube's trending video category.</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main challenge for content creators, in this case, is analyzing the factors that influence popular YouTube videos.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So</a:t>
            </a:r>
            <a:r>
              <a:rPr lang="en-US" sz="2400" dirty="0">
                <a:solidFill>
                  <a:srgbClr val="07061D"/>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rgbClr val="07061D"/>
                </a:solidFill>
                <a:effectLst/>
                <a:uLnTx/>
                <a:uFillTx/>
                <a:latin typeface="Times New Roman" panose="02020603050405020304" pitchFamily="18" charset="0"/>
                <a:cs typeface="Times New Roman" panose="02020603050405020304" pitchFamily="18" charset="0"/>
              </a:rPr>
              <a:t>the project is chosen to assist content creators in maximizing their video creativity by following the necessary recommendations.</a:t>
            </a:r>
            <a:endPar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74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1231-18A6-C444-429F-68832F0DDEBB}"/>
              </a:ext>
            </a:extLst>
          </p:cNvPr>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id="{AC61533B-1259-6BAD-488E-2125266193CD}"/>
              </a:ext>
            </a:extLst>
          </p:cNvPr>
          <p:cNvSpPr>
            <a:spLocks noGrp="1"/>
          </p:cNvSpPr>
          <p:nvPr>
            <p:ph idx="1"/>
          </p:nvPr>
        </p:nvSpPr>
        <p:spPr/>
        <p:txBody>
          <a:bodyPr>
            <a:normAutofit/>
          </a:bodyPr>
          <a:lstStyle/>
          <a:p>
            <a:pPr algn="just"/>
            <a:r>
              <a:rPr lang="en-US" sz="2400" b="0" i="0" dirty="0">
                <a:solidFill>
                  <a:srgbClr val="07061D"/>
                </a:solidFill>
                <a:effectLst/>
                <a:latin typeface="Times New Roman" panose="02020603050405020304" pitchFamily="18" charset="0"/>
                <a:cs typeface="Times New Roman" panose="02020603050405020304" pitchFamily="18" charset="0"/>
              </a:rPr>
              <a:t>What makes a video trend for a longer time?</a:t>
            </a:r>
          </a:p>
          <a:p>
            <a:pPr algn="just"/>
            <a:r>
              <a:rPr lang="en-US" sz="2400" dirty="0">
                <a:solidFill>
                  <a:srgbClr val="07061D"/>
                </a:solidFill>
                <a:latin typeface="Times New Roman" panose="02020603050405020304" pitchFamily="18" charset="0"/>
                <a:cs typeface="Times New Roman" panose="02020603050405020304" pitchFamily="18" charset="0"/>
              </a:rPr>
              <a:t>What is the average time it takes for a video to trend across different categories?</a:t>
            </a:r>
          </a:p>
          <a:p>
            <a:pPr algn="just"/>
            <a:r>
              <a:rPr lang="en-US" sz="2400" dirty="0">
                <a:solidFill>
                  <a:srgbClr val="07061D"/>
                </a:solidFill>
                <a:latin typeface="Times New Roman" panose="02020603050405020304" pitchFamily="18" charset="0"/>
                <a:cs typeface="Times New Roman" panose="02020603050405020304" pitchFamily="18" charset="0"/>
              </a:rPr>
              <a:t>What are the most used</a:t>
            </a:r>
            <a:r>
              <a:rPr lang="en-US" sz="2400" b="0" i="0" dirty="0">
                <a:solidFill>
                  <a:srgbClr val="07061D"/>
                </a:solidFill>
                <a:effectLst/>
                <a:latin typeface="Times New Roman" panose="02020603050405020304" pitchFamily="18" charset="0"/>
                <a:cs typeface="Times New Roman" panose="02020603050405020304" pitchFamily="18" charset="0"/>
              </a:rPr>
              <a:t> tags, optimal title length, and optimal day to post for the videos that trend?</a:t>
            </a:r>
          </a:p>
          <a:p>
            <a:pPr algn="just"/>
            <a:r>
              <a:rPr lang="en-US" sz="2400" dirty="0">
                <a:latin typeface="Times New Roman" panose="02020603050405020304" pitchFamily="18" charset="0"/>
                <a:cs typeface="Times New Roman" panose="02020603050405020304" pitchFamily="18" charset="0"/>
              </a:rPr>
              <a:t>Is toxicity on YouTube dominating positivity?</a:t>
            </a:r>
          </a:p>
        </p:txBody>
      </p:sp>
    </p:spTree>
    <p:extLst>
      <p:ext uri="{BB962C8B-B14F-4D97-AF65-F5344CB8AC3E}">
        <p14:creationId xmlns:p14="http://schemas.microsoft.com/office/powerpoint/2010/main" val="253647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FDD6-BC5B-975E-53EC-68728D968841}"/>
              </a:ext>
            </a:extLst>
          </p:cNvPr>
          <p:cNvSpPr>
            <a:spLocks noGrp="1"/>
          </p:cNvSpPr>
          <p:nvPr>
            <p:ph type="title"/>
          </p:nvPr>
        </p:nvSpPr>
        <p:spPr>
          <a:xfrm>
            <a:off x="838200" y="1640453"/>
            <a:ext cx="10452652" cy="734237"/>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Research Paper – 1</a:t>
            </a:r>
            <a:br>
              <a:rPr lang="en-US" sz="2700" b="1" dirty="0">
                <a:latin typeface="Times New Roman" panose="02020603050405020304" pitchFamily="18" charset="0"/>
                <a:cs typeface="Times New Roman" panose="02020603050405020304" pitchFamily="18" charset="0"/>
              </a:rPr>
            </a:br>
            <a:r>
              <a:rPr lang="en-US" sz="2700" i="1" dirty="0" err="1">
                <a:latin typeface="Times New Roman" panose="02020603050405020304" pitchFamily="18" charset="0"/>
                <a:cs typeface="Times New Roman" panose="02020603050405020304" pitchFamily="18" charset="0"/>
              </a:rPr>
              <a:t>Youtube</a:t>
            </a:r>
            <a:r>
              <a:rPr lang="en-US" sz="2700" i="1" dirty="0">
                <a:latin typeface="Times New Roman" panose="02020603050405020304" pitchFamily="18" charset="0"/>
                <a:cs typeface="Times New Roman" panose="02020603050405020304" pitchFamily="18" charset="0"/>
              </a:rPr>
              <a:t> Trending Video analysis by Dublin School</a:t>
            </a:r>
          </a:p>
        </p:txBody>
      </p:sp>
      <p:sp>
        <p:nvSpPr>
          <p:cNvPr id="3" name="Content Placeholder 2">
            <a:extLst>
              <a:ext uri="{FF2B5EF4-FFF2-40B4-BE49-F238E27FC236}">
                <a16:creationId xmlns:a16="http://schemas.microsoft.com/office/drawing/2014/main" id="{9A95337E-F2A0-5F13-E31C-E8A83390A0B6}"/>
              </a:ext>
            </a:extLst>
          </p:cNvPr>
          <p:cNvSpPr>
            <a:spLocks noGrp="1"/>
          </p:cNvSpPr>
          <p:nvPr>
            <p:ph idx="1"/>
          </p:nvPr>
        </p:nvSpPr>
        <p:spPr>
          <a:xfrm>
            <a:off x="838200" y="2663479"/>
            <a:ext cx="10515600" cy="341061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is the state of the research paper?</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take to get on the trending list</a:t>
            </a:r>
          </a:p>
          <a:p>
            <a:pPr algn="just">
              <a:buFontTx/>
              <a:buChar char="-"/>
            </a:pPr>
            <a:r>
              <a:rPr lang="en-US" sz="2400" dirty="0">
                <a:latin typeface="Times New Roman" panose="02020603050405020304" pitchFamily="18" charset="0"/>
                <a:cs typeface="Times New Roman" panose="02020603050405020304" pitchFamily="18" charset="0"/>
              </a:rPr>
              <a:t>Predicting the number of days the video will trend on the trending list</a:t>
            </a:r>
          </a:p>
          <a:p>
            <a:pPr algn="just">
              <a:buFontTx/>
              <a:buChar char="-"/>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is missing?</a:t>
            </a:r>
          </a:p>
          <a:p>
            <a:pPr algn="just">
              <a:buFontTx/>
              <a:buChar char="-"/>
            </a:pPr>
            <a:r>
              <a:rPr lang="en-US" sz="2400" dirty="0">
                <a:latin typeface="Times New Roman" panose="02020603050405020304" pitchFamily="18" charset="0"/>
                <a:cs typeface="Times New Roman" panose="02020603050405020304" pitchFamily="18" charset="0"/>
              </a:rPr>
              <a:t>Making use of Video pictures in the model prediction</a:t>
            </a:r>
          </a:p>
          <a:p>
            <a:pPr algn="just">
              <a:buFontTx/>
              <a:buChar char="-"/>
            </a:pPr>
            <a:r>
              <a:rPr lang="en-US" sz="2400" dirty="0">
                <a:latin typeface="Times New Roman" panose="02020603050405020304" pitchFamily="18" charset="0"/>
                <a:cs typeface="Times New Roman" panose="02020603050405020304" pitchFamily="18" charset="0"/>
              </a:rPr>
              <a:t>Making use of comments</a:t>
            </a:r>
          </a:p>
        </p:txBody>
      </p:sp>
      <p:sp>
        <p:nvSpPr>
          <p:cNvPr id="7" name="TextBox 6">
            <a:extLst>
              <a:ext uri="{FF2B5EF4-FFF2-40B4-BE49-F238E27FC236}">
                <a16:creationId xmlns:a16="http://schemas.microsoft.com/office/drawing/2014/main" id="{A10010FC-848E-5A0D-8416-14FFE7B9E9BA}"/>
              </a:ext>
            </a:extLst>
          </p:cNvPr>
          <p:cNvSpPr txBox="1"/>
          <p:nvPr/>
        </p:nvSpPr>
        <p:spPr>
          <a:xfrm>
            <a:off x="758190" y="893514"/>
            <a:ext cx="8699339"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39755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4C52-0E39-D57E-72D8-30C8482C0709}"/>
              </a:ext>
            </a:extLst>
          </p:cNvPr>
          <p:cNvSpPr>
            <a:spLocks noGrp="1"/>
          </p:cNvSpPr>
          <p:nvPr>
            <p:ph type="title"/>
          </p:nvPr>
        </p:nvSpPr>
        <p:spPr>
          <a:xfrm>
            <a:off x="542925" y="1117158"/>
            <a:ext cx="11106150" cy="884889"/>
          </a:xfrm>
        </p:spPr>
        <p:txBody>
          <a:bodyPr>
            <a:noAutofit/>
          </a:bodyPr>
          <a:lstStyle/>
          <a:p>
            <a:pPr algn="l"/>
            <a:r>
              <a:rPr lang="en-US" sz="2400" b="1" dirty="0">
                <a:latin typeface="Times New Roman" panose="02020603050405020304" pitchFamily="18" charset="0"/>
                <a:cs typeface="Times New Roman" panose="02020603050405020304" pitchFamily="18" charset="0"/>
              </a:rPr>
              <a:t>Research Paper - 2</a:t>
            </a:r>
            <a:br>
              <a:rPr lang="en-US" sz="2400" b="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Identifying Latent Toxic Features on YouTube Using Non-negative Matrix Factorization</a:t>
            </a:r>
          </a:p>
        </p:txBody>
      </p:sp>
      <p:sp>
        <p:nvSpPr>
          <p:cNvPr id="3" name="Content Placeholder 2">
            <a:extLst>
              <a:ext uri="{FF2B5EF4-FFF2-40B4-BE49-F238E27FC236}">
                <a16:creationId xmlns:a16="http://schemas.microsoft.com/office/drawing/2014/main" id="{6E75CA7C-3067-536D-3D0D-0E688EFC3334}"/>
              </a:ext>
            </a:extLst>
          </p:cNvPr>
          <p:cNvSpPr>
            <a:spLocks noGrp="1"/>
          </p:cNvSpPr>
          <p:nvPr>
            <p:ph idx="1"/>
          </p:nvPr>
        </p:nvSpPr>
        <p:spPr>
          <a:xfrm>
            <a:off x="542925" y="2301499"/>
            <a:ext cx="10515600" cy="394304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What has been done:</a:t>
            </a:r>
          </a:p>
          <a:p>
            <a:pPr algn="just">
              <a:buFontTx/>
              <a:buChar char="-"/>
            </a:pPr>
            <a:r>
              <a:rPr lang="en-US" sz="2400" dirty="0">
                <a:latin typeface="Times New Roman" panose="02020603050405020304" pitchFamily="18" charset="0"/>
                <a:cs typeface="Times New Roman" panose="02020603050405020304" pitchFamily="18" charset="0"/>
              </a:rPr>
              <a:t>Used the Non-negative Matrix Factorization based</a:t>
            </a:r>
            <a:r>
              <a:rPr lang="en-US" sz="2400" b="0" i="0" dirty="0">
                <a:solidFill>
                  <a:srgbClr val="07061D"/>
                </a:solidFill>
                <a:effectLst/>
                <a:latin typeface="Times New Roman" panose="02020603050405020304" pitchFamily="18" charset="0"/>
                <a:cs typeface="Times New Roman" panose="02020603050405020304" pitchFamily="18" charset="0"/>
              </a:rPr>
              <a:t> approach in the comments section to predict toxicity scores and assess toxicity on social media networks.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What didn’t they do?</a:t>
            </a:r>
          </a:p>
          <a:p>
            <a:pPr algn="just">
              <a:buFontTx/>
              <a:buChar char="-"/>
            </a:pPr>
            <a:r>
              <a:rPr lang="en-US" sz="2400" dirty="0">
                <a:solidFill>
                  <a:srgbClr val="07061D"/>
                </a:solidFill>
                <a:latin typeface="Times New Roman" panose="02020603050405020304" pitchFamily="18" charset="0"/>
                <a:cs typeface="Times New Roman" panose="02020603050405020304" pitchFamily="18" charset="0"/>
              </a:rPr>
              <a:t>Did not assess positive comments.</a:t>
            </a:r>
            <a:endParaRPr lang="en-US" sz="2400" b="0" i="0" dirty="0">
              <a:solidFill>
                <a:srgbClr val="07061D"/>
              </a:solidFill>
              <a:effectLst/>
              <a:latin typeface="Times New Roman" panose="02020603050405020304" pitchFamily="18" charset="0"/>
              <a:cs typeface="Times New Roman" panose="02020603050405020304" pitchFamily="18" charset="0"/>
            </a:endParaRPr>
          </a:p>
          <a:p>
            <a:pPr>
              <a:buFontTx/>
              <a:buChar char="-"/>
            </a:pPr>
            <a:endParaRPr lang="en-US" b="0" i="0" dirty="0">
              <a:solidFill>
                <a:srgbClr val="07061D"/>
              </a:solidFill>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193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05840-3FAE-7EC3-BFB3-57752D3B4817}"/>
              </a:ext>
            </a:extLst>
          </p:cNvPr>
          <p:cNvSpPr txBox="1">
            <a:spLocks/>
          </p:cNvSpPr>
          <p:nvPr/>
        </p:nvSpPr>
        <p:spPr>
          <a:xfrm>
            <a:off x="607612" y="732873"/>
            <a:ext cx="10515600" cy="1015917"/>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anose="02020603050405020304" pitchFamily="18" charset="0"/>
              </a:rPr>
              <a:t>Research Paper -3 </a:t>
            </a:r>
            <a:br>
              <a:rPr lang="en-US" sz="2400"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Trending YouTube Video Analysis</a:t>
            </a:r>
          </a:p>
        </p:txBody>
      </p:sp>
      <p:sp>
        <p:nvSpPr>
          <p:cNvPr id="8" name="TextBox 7">
            <a:extLst>
              <a:ext uri="{FF2B5EF4-FFF2-40B4-BE49-F238E27FC236}">
                <a16:creationId xmlns:a16="http://schemas.microsoft.com/office/drawing/2014/main" id="{EA19B9A7-CCC4-9448-4E19-B79CD222DFA6}"/>
              </a:ext>
            </a:extLst>
          </p:cNvPr>
          <p:cNvSpPr txBox="1"/>
          <p:nvPr/>
        </p:nvSpPr>
        <p:spPr>
          <a:xfrm>
            <a:off x="675281" y="1748790"/>
            <a:ext cx="10380262" cy="5078313"/>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What has been done: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C</a:t>
            </a:r>
            <a:r>
              <a:rPr lang="en-US" sz="2400" dirty="0">
                <a:effectLst/>
                <a:latin typeface="Times New Roman" panose="02020603050405020304" pitchFamily="18" charset="0"/>
                <a:cs typeface="Times New Roman" panose="02020603050405020304" pitchFamily="18" charset="0"/>
              </a:rPr>
              <a:t>haracteristics that determined a video to be trending across countries like: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cs typeface="Times New Roman" panose="02020603050405020304" pitchFamily="18" charset="0"/>
              </a:rPr>
              <a:t>orrelation between likes and views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Compare average hours taken to trend across different categories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most popular tags across the countries</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of the title length’s range for a video to trend </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Identify the pattern over days of the week which gives information about the optimal day to post the videos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cs typeface="Times New Roman" panose="02020603050405020304" pitchFamily="18" charset="0"/>
              </a:rPr>
              <a:t>What is missing:</a:t>
            </a:r>
          </a:p>
          <a:p>
            <a:pPr marL="342900" indent="-342900"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Analysis on how comments affect a video to be trending or not</a:t>
            </a:r>
          </a:p>
          <a:p>
            <a:endParaRPr lang="en-US" dirty="0">
              <a:effectLst/>
            </a:endParaRPr>
          </a:p>
          <a:p>
            <a:endParaRPr lang="en-US" dirty="0"/>
          </a:p>
        </p:txBody>
      </p:sp>
    </p:spTree>
    <p:extLst>
      <p:ext uri="{BB962C8B-B14F-4D97-AF65-F5344CB8AC3E}">
        <p14:creationId xmlns:p14="http://schemas.microsoft.com/office/powerpoint/2010/main" val="235450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C5126DD-4BED-35A3-40D3-6F48DE61282E}"/>
              </a:ext>
            </a:extLst>
          </p:cNvPr>
          <p:cNvSpPr txBox="1">
            <a:spLocks/>
          </p:cNvSpPr>
          <p:nvPr/>
        </p:nvSpPr>
        <p:spPr>
          <a:xfrm>
            <a:off x="838200" y="7547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a:t>
            </a:r>
          </a:p>
        </p:txBody>
      </p:sp>
      <p:sp>
        <p:nvSpPr>
          <p:cNvPr id="8" name="Content Placeholder 2">
            <a:extLst>
              <a:ext uri="{FF2B5EF4-FFF2-40B4-BE49-F238E27FC236}">
                <a16:creationId xmlns:a16="http://schemas.microsoft.com/office/drawing/2014/main" id="{1E53BFF1-DF09-FDDF-C40D-F0C260DDD32B}"/>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Dataset source and link: Kaggle Website</a:t>
            </a:r>
            <a:endPar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hlinkClick r:id="rId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hlinkClick r:id="rId2"/>
              </a:rPr>
              <a:t>https://www.kaggle.com/datasets/rsrishav/youtube-trending-video-dataset</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 includes the video title, channel title, publish time, tags, views, likes and dislikes, description, and comment count.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This dataset is updated in daily format and we will be using the updated dataset to analyze the most trending video for the day, week, month, or year.</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As the dataset is updated daily, the exact number of rows we will use may vary, but we will use nearly 200,000 lakh rows.</a:t>
            </a:r>
          </a:p>
        </p:txBody>
      </p:sp>
    </p:spTree>
    <p:extLst>
      <p:ext uri="{BB962C8B-B14F-4D97-AF65-F5344CB8AC3E}">
        <p14:creationId xmlns:p14="http://schemas.microsoft.com/office/powerpoint/2010/main" val="19040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53EBA-6762-153F-9C91-0437ABCA139D}"/>
              </a:ext>
            </a:extLst>
          </p:cNvPr>
          <p:cNvSpPr txBox="1"/>
          <p:nvPr/>
        </p:nvSpPr>
        <p:spPr>
          <a:xfrm>
            <a:off x="782541" y="1674673"/>
            <a:ext cx="10626918" cy="350865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Youtube</a:t>
            </a:r>
            <a:r>
              <a:rPr lang="en-US" sz="1800" dirty="0">
                <a:latin typeface="Times New Roman" panose="02020603050405020304" pitchFamily="18" charset="0"/>
                <a:cs typeface="Times New Roman" panose="02020603050405020304" pitchFamily="18" charset="0"/>
              </a:rPr>
              <a:t> Trending Video analysis by Dublin School, </a:t>
            </a:r>
            <a:r>
              <a:rPr lang="en-US" b="0" dirty="0" err="1">
                <a:solidFill>
                  <a:srgbClr val="333333"/>
                </a:solidFill>
                <a:effectLst/>
                <a:latin typeface="Times New Roman" panose="02020603050405020304" pitchFamily="18" charset="0"/>
                <a:cs typeface="Times New Roman" panose="02020603050405020304" pitchFamily="18" charset="0"/>
              </a:rPr>
              <a:t>Niture</a:t>
            </a:r>
            <a:r>
              <a:rPr lang="en-US" b="0" dirty="0">
                <a:solidFill>
                  <a:srgbClr val="333333"/>
                </a:solidFill>
                <a:effectLst/>
                <a:latin typeface="Times New Roman" panose="02020603050405020304" pitchFamily="18" charset="0"/>
                <a:cs typeface="Times New Roman" panose="02020603050405020304" pitchFamily="18" charset="0"/>
              </a:rPr>
              <a:t>, Aakash Ashok, January 11th, 2021</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https://esource.dbs.ie/handle/10788/4260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[2]</a:t>
            </a:r>
            <a:r>
              <a:rPr lang="en-US" b="0" i="0" dirty="0">
                <a:solidFill>
                  <a:srgbClr val="111111"/>
                </a:solidFill>
                <a:effectLst/>
                <a:latin typeface="Times New Roman" panose="02020603050405020304" pitchFamily="18" charset="0"/>
                <a:cs typeface="Times New Roman" panose="02020603050405020304" pitchFamily="18" charset="0"/>
              </a:rPr>
              <a:t> Identifying Latent Toxic Features on YouTube Using Non-negative Matrix Factorization, </a:t>
            </a:r>
            <a:r>
              <a:rPr lang="en-US" b="0" i="0" dirty="0">
                <a:solidFill>
                  <a:srgbClr val="000000"/>
                </a:solidFill>
                <a:effectLst/>
                <a:latin typeface="Times New Roman" panose="02020603050405020304" pitchFamily="18" charset="0"/>
                <a:cs typeface="Times New Roman" panose="02020603050405020304" pitchFamily="18" charset="0"/>
              </a:rPr>
              <a:t>Adewale </a:t>
            </a:r>
            <a:r>
              <a:rPr lang="en-US" b="0" i="0" dirty="0" err="1">
                <a:solidFill>
                  <a:srgbClr val="000000"/>
                </a:solidFill>
                <a:effectLst/>
                <a:latin typeface="Times New Roman" panose="02020603050405020304" pitchFamily="18" charset="0"/>
                <a:cs typeface="Times New Roman" panose="02020603050405020304" pitchFamily="18" charset="0"/>
              </a:rPr>
              <a:t>Obadimu</a:t>
            </a: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Esther Mead, Nitin Agarwal, October 2021</a:t>
            </a:r>
          </a:p>
          <a:p>
            <a:r>
              <a:rPr lang="en-US" dirty="0">
                <a:latin typeface="Times New Roman" panose="02020603050405020304" pitchFamily="18" charset="0"/>
                <a:cs typeface="Times New Roman" panose="02020603050405020304" pitchFamily="18" charset="0"/>
                <a:hlinkClick r:id="rId3"/>
              </a:rPr>
              <a:t>https://www.researchgate.net/publication/336568016_Identifying_Latent_Toxic_Features_on_YouTube_Using_Non-negative_Matrix_Factorization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a:effectLst/>
                <a:latin typeface="Times New Roman" panose="02020603050405020304" pitchFamily="18" charset="0"/>
                <a:cs typeface="Times New Roman" panose="02020603050405020304" pitchFamily="18" charset="0"/>
              </a:rPr>
              <a:t>Trending YouTube Video Analysis, MD </a:t>
            </a:r>
            <a:r>
              <a:rPr lang="en-US" dirty="0" err="1">
                <a:effectLst/>
                <a:latin typeface="Times New Roman" panose="02020603050405020304" pitchFamily="18" charset="0"/>
                <a:cs typeface="Times New Roman" panose="02020603050405020304" pitchFamily="18" charset="0"/>
              </a:rPr>
              <a:t>Sakibur</a:t>
            </a:r>
            <a:r>
              <a:rPr lang="en-US" dirty="0">
                <a:effectLst/>
                <a:latin typeface="Times New Roman" panose="02020603050405020304" pitchFamily="18" charset="0"/>
                <a:cs typeface="Times New Roman" panose="02020603050405020304" pitchFamily="18" charset="0"/>
              </a:rPr>
              <a:t> Hasan, </a:t>
            </a:r>
            <a:r>
              <a:rPr lang="en-US" dirty="0" err="1">
                <a:effectLst/>
                <a:latin typeface="Times New Roman" panose="02020603050405020304" pitchFamily="18" charset="0"/>
                <a:cs typeface="Times New Roman" panose="02020603050405020304" pitchFamily="18" charset="0"/>
              </a:rPr>
              <a:t>Bishal</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Sarker</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Diksha Shrestha, Roshan Shrestha, </a:t>
            </a:r>
            <a:r>
              <a:rPr lang="en-US" dirty="0" err="1">
                <a:effectLst/>
                <a:latin typeface="Times New Roman" panose="02020603050405020304" pitchFamily="18" charset="0"/>
                <a:cs typeface="Times New Roman" panose="02020603050405020304" pitchFamily="18" charset="0"/>
              </a:rPr>
              <a:t>Sajal</a:t>
            </a:r>
            <a:r>
              <a:rPr lang="en-US" dirty="0">
                <a:effectLst/>
                <a:latin typeface="Times New Roman" panose="02020603050405020304" pitchFamily="18" charset="0"/>
                <a:cs typeface="Times New Roman" panose="02020603050405020304" pitchFamily="18" charset="0"/>
              </a:rPr>
              <a:t> N. Shrestha, </a:t>
            </a:r>
            <a:r>
              <a:rPr lang="en-US" dirty="0">
                <a:solidFill>
                  <a:srgbClr val="494949"/>
                </a:solidFill>
                <a:effectLst/>
                <a:latin typeface="Times New Roman" panose="02020603050405020304" pitchFamily="18" charset="0"/>
                <a:cs typeface="Times New Roman" panose="02020603050405020304" pitchFamily="18" charset="0"/>
              </a:rPr>
              <a:t>February 7th, 2023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https://www.researchsquare.com/article/rs-2548456/v1</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2D0454-3E73-281E-E8EA-5CCE560643A2}"/>
              </a:ext>
            </a:extLst>
          </p:cNvPr>
          <p:cNvSpPr txBox="1"/>
          <p:nvPr/>
        </p:nvSpPr>
        <p:spPr>
          <a:xfrm>
            <a:off x="782541" y="840685"/>
            <a:ext cx="372916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2991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AFCE-2C4E-7AD7-A19A-1ABAAF463B8F}"/>
              </a:ext>
            </a:extLst>
          </p:cNvPr>
          <p:cNvSpPr>
            <a:spLocks noGrp="1"/>
          </p:cNvSpPr>
          <p:nvPr>
            <p:ph type="ctrTitle"/>
          </p:nvPr>
        </p:nvSpPr>
        <p:spPr/>
        <p:txBody>
          <a:bodyPr>
            <a:normAutofit fontScale="90000"/>
          </a:bodyPr>
          <a:lstStyle/>
          <a:p>
            <a:r>
              <a:rPr lang="en-US" dirty="0" err="1"/>
              <a:t>Balasdklfjasdfjkas</a:t>
            </a:r>
            <a:br>
              <a:rPr lang="en-US"/>
            </a:br>
            <a:endParaRPr lang="en-US"/>
          </a:p>
        </p:txBody>
      </p:sp>
      <p:sp>
        <p:nvSpPr>
          <p:cNvPr id="3" name="Subtitle 2">
            <a:extLst>
              <a:ext uri="{FF2B5EF4-FFF2-40B4-BE49-F238E27FC236}">
                <a16:creationId xmlns:a16="http://schemas.microsoft.com/office/drawing/2014/main" id="{582751DD-5A55-199A-4CBD-FAFF983A47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9972795"/>
      </p:ext>
    </p:extLst>
  </p:cSld>
  <p:clrMapOvr>
    <a:masterClrMapping/>
  </p:clrMapOvr>
</p:sld>
</file>

<file path=ppt/theme/theme1.xml><?xml version="1.0" encoding="utf-8"?>
<a:theme xmlns:a="http://schemas.openxmlformats.org/drawingml/2006/main" name="UMBC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MBC Template" id="{82714F45-A2F7-497C-B598-0943D39707BE}" vid="{86B4017F-4270-49C3-A86C-CFD69E4110CE}"/>
    </a:ext>
  </a:extLst>
</a:theme>
</file>

<file path=docProps/app.xml><?xml version="1.0" encoding="utf-8"?>
<Properties xmlns="http://schemas.openxmlformats.org/officeDocument/2006/extended-properties" xmlns:vt="http://schemas.openxmlformats.org/officeDocument/2006/docPropsVTypes">
  <TotalTime>316</TotalTime>
  <Words>622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UMBC Template</vt:lpstr>
      <vt:lpstr>PowerPoint Presentation</vt:lpstr>
      <vt:lpstr>PowerPoint Presentation</vt:lpstr>
      <vt:lpstr>Research Questions</vt:lpstr>
      <vt:lpstr>Research Paper – 1 Youtube Trending Video analysis by Dublin School</vt:lpstr>
      <vt:lpstr>Research Paper - 2 Identifying Latent Toxic Features on YouTube Using Non-negative Matrix Factorization</vt:lpstr>
      <vt:lpstr>PowerPoint Presentation</vt:lpstr>
      <vt:lpstr>PowerPoint Presentation</vt:lpstr>
      <vt:lpstr>PowerPoint Presentation</vt:lpstr>
      <vt:lpstr>Balasdklfjasdfjkas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Krishna Timberiveni</dc:creator>
  <cp:lastModifiedBy>Vamshi Krishna Timberiveni</cp:lastModifiedBy>
  <cp:revision>5</cp:revision>
  <dcterms:created xsi:type="dcterms:W3CDTF">2023-02-22T23:44:40Z</dcterms:created>
  <dcterms:modified xsi:type="dcterms:W3CDTF">2023-02-28T02:03:38Z</dcterms:modified>
</cp:coreProperties>
</file>