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72" r:id="rId4"/>
    <p:sldId id="273" r:id="rId5"/>
    <p:sldId id="274" r:id="rId6"/>
    <p:sldId id="266" r:id="rId7"/>
    <p:sldId id="267" r:id="rId8"/>
    <p:sldId id="277" r:id="rId9"/>
    <p:sldId id="276" r:id="rId10"/>
    <p:sldId id="268"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Laveti" userId="a348b4b3ee6c70d5" providerId="LiveId" clId="{4599A1B0-895D-41C7-AEEF-875889BFA5F2}"/>
    <pc:docChg chg="undo redo custSel addSld modSld">
      <pc:chgData name="Pooja Laveti" userId="a348b4b3ee6c70d5" providerId="LiveId" clId="{4599A1B0-895D-41C7-AEEF-875889BFA5F2}" dt="2023-03-13T22:01:12.750" v="421" actId="478"/>
      <pc:docMkLst>
        <pc:docMk/>
      </pc:docMkLst>
      <pc:sldChg chg="addSp modSp">
        <pc:chgData name="Pooja Laveti" userId="a348b4b3ee6c70d5" providerId="LiveId" clId="{4599A1B0-895D-41C7-AEEF-875889BFA5F2}" dt="2023-03-06T04:34:13.097" v="12" actId="1076"/>
        <pc:sldMkLst>
          <pc:docMk/>
          <pc:sldMk cId="1152749600" sldId="265"/>
        </pc:sldMkLst>
        <pc:picChg chg="add mod">
          <ac:chgData name="Pooja Laveti" userId="a348b4b3ee6c70d5" providerId="LiveId" clId="{4599A1B0-895D-41C7-AEEF-875889BFA5F2}" dt="2023-03-06T04:34:13.097" v="12" actId="1076"/>
          <ac:picMkLst>
            <pc:docMk/>
            <pc:sldMk cId="1152749600" sldId="265"/>
            <ac:picMk id="1026" creationId="{7A6D2D69-E202-3E39-7927-5ECDA894156F}"/>
          </ac:picMkLst>
        </pc:picChg>
      </pc:sldChg>
      <pc:sldChg chg="modSp mod">
        <pc:chgData name="Pooja Laveti" userId="a348b4b3ee6c70d5" providerId="LiveId" clId="{4599A1B0-895D-41C7-AEEF-875889BFA5F2}" dt="2023-03-13T21:57:08.493" v="393" actId="20577"/>
        <pc:sldMkLst>
          <pc:docMk/>
          <pc:sldMk cId="2354503677" sldId="266"/>
        </pc:sldMkLst>
        <pc:spChg chg="mod">
          <ac:chgData name="Pooja Laveti" userId="a348b4b3ee6c70d5" providerId="LiveId" clId="{4599A1B0-895D-41C7-AEEF-875889BFA5F2}" dt="2023-03-13T21:57:08.493" v="393" actId="20577"/>
          <ac:spMkLst>
            <pc:docMk/>
            <pc:sldMk cId="2354503677" sldId="266"/>
            <ac:spMk id="8" creationId="{EA19B9A7-CCC4-9448-4E19-B79CD222DFA6}"/>
          </ac:spMkLst>
        </pc:spChg>
      </pc:sldChg>
      <pc:sldChg chg="modSp mod">
        <pc:chgData name="Pooja Laveti" userId="a348b4b3ee6c70d5" providerId="LiveId" clId="{4599A1B0-895D-41C7-AEEF-875889BFA5F2}" dt="2023-03-06T06:02:42.911" v="249" actId="20577"/>
        <pc:sldMkLst>
          <pc:docMk/>
          <pc:sldMk cId="1904084981" sldId="267"/>
        </pc:sldMkLst>
        <pc:spChg chg="mod">
          <ac:chgData name="Pooja Laveti" userId="a348b4b3ee6c70d5" providerId="LiveId" clId="{4599A1B0-895D-41C7-AEEF-875889BFA5F2}" dt="2023-03-06T06:02:42.911" v="249" actId="20577"/>
          <ac:spMkLst>
            <pc:docMk/>
            <pc:sldMk cId="1904084981" sldId="267"/>
            <ac:spMk id="8" creationId="{1E53BFF1-DF09-FDDF-C40D-F0C260DDD32B}"/>
          </ac:spMkLst>
        </pc:spChg>
      </pc:sldChg>
      <pc:sldChg chg="modSp mod">
        <pc:chgData name="Pooja Laveti" userId="a348b4b3ee6c70d5" providerId="LiveId" clId="{4599A1B0-895D-41C7-AEEF-875889BFA5F2}" dt="2023-03-06T06:09:46.588" v="288" actId="207"/>
        <pc:sldMkLst>
          <pc:docMk/>
          <pc:sldMk cId="2829910102" sldId="268"/>
        </pc:sldMkLst>
        <pc:spChg chg="mod">
          <ac:chgData name="Pooja Laveti" userId="a348b4b3ee6c70d5" providerId="LiveId" clId="{4599A1B0-895D-41C7-AEEF-875889BFA5F2}" dt="2023-03-06T06:09:46.588" v="288" actId="207"/>
          <ac:spMkLst>
            <pc:docMk/>
            <pc:sldMk cId="2829910102" sldId="268"/>
            <ac:spMk id="2" creationId="{7F653EBA-6762-153F-9C91-0437ABCA139D}"/>
          </ac:spMkLst>
        </pc:spChg>
      </pc:sldChg>
      <pc:sldChg chg="addSp delSp modSp mod">
        <pc:chgData name="Pooja Laveti" userId="a348b4b3ee6c70d5" providerId="LiveId" clId="{4599A1B0-895D-41C7-AEEF-875889BFA5F2}" dt="2023-03-13T21:55:03.568" v="388" actId="20577"/>
        <pc:sldMkLst>
          <pc:docMk/>
          <pc:sldMk cId="2536477889" sldId="272"/>
        </pc:sldMkLst>
        <pc:spChg chg="mod">
          <ac:chgData name="Pooja Laveti" userId="a348b4b3ee6c70d5" providerId="LiveId" clId="{4599A1B0-895D-41C7-AEEF-875889BFA5F2}" dt="2023-03-13T21:55:03.568" v="388" actId="20577"/>
          <ac:spMkLst>
            <pc:docMk/>
            <pc:sldMk cId="2536477889" sldId="272"/>
            <ac:spMk id="3" creationId="{AC61533B-1259-6BAD-488E-2125266193CD}"/>
          </ac:spMkLst>
        </pc:spChg>
        <pc:picChg chg="add del mod modCrop">
          <ac:chgData name="Pooja Laveti" userId="a348b4b3ee6c70d5" providerId="LiveId" clId="{4599A1B0-895D-41C7-AEEF-875889BFA5F2}" dt="2023-03-06T05:49:18.881" v="175" actId="1076"/>
          <ac:picMkLst>
            <pc:docMk/>
            <pc:sldMk cId="2536477889" sldId="272"/>
            <ac:picMk id="5" creationId="{8D98D1E0-D6F1-19B0-7593-4D26B27CB049}"/>
          </ac:picMkLst>
        </pc:picChg>
        <pc:picChg chg="add mod modCrop">
          <ac:chgData name="Pooja Laveti" userId="a348b4b3ee6c70d5" providerId="LiveId" clId="{4599A1B0-895D-41C7-AEEF-875889BFA5F2}" dt="2023-03-06T05:49:30.042" v="176" actId="14100"/>
          <ac:picMkLst>
            <pc:docMk/>
            <pc:sldMk cId="2536477889" sldId="272"/>
            <ac:picMk id="7" creationId="{02E137B2-643E-3AE6-D6EB-C15A90FEF75F}"/>
          </ac:picMkLst>
        </pc:picChg>
      </pc:sldChg>
      <pc:sldChg chg="modSp mod">
        <pc:chgData name="Pooja Laveti" userId="a348b4b3ee6c70d5" providerId="LiveId" clId="{4599A1B0-895D-41C7-AEEF-875889BFA5F2}" dt="2023-03-13T21:56:51.879" v="390"/>
        <pc:sldMkLst>
          <pc:docMk/>
          <pc:sldMk cId="941931040" sldId="274"/>
        </pc:sldMkLst>
        <pc:spChg chg="mod">
          <ac:chgData name="Pooja Laveti" userId="a348b4b3ee6c70d5" providerId="LiveId" clId="{4599A1B0-895D-41C7-AEEF-875889BFA5F2}" dt="2023-03-13T21:56:51.879" v="390"/>
          <ac:spMkLst>
            <pc:docMk/>
            <pc:sldMk cId="941931040" sldId="274"/>
            <ac:spMk id="3" creationId="{6E75CA7C-3067-536D-3D0D-0E688EFC3334}"/>
          </ac:spMkLst>
        </pc:spChg>
      </pc:sldChg>
      <pc:sldChg chg="modSp mod">
        <pc:chgData name="Pooja Laveti" userId="a348b4b3ee6c70d5" providerId="LiveId" clId="{4599A1B0-895D-41C7-AEEF-875889BFA5F2}" dt="2023-03-06T06:01:09.282" v="207" actId="20577"/>
        <pc:sldMkLst>
          <pc:docMk/>
          <pc:sldMk cId="2600699124" sldId="275"/>
        </pc:sldMkLst>
        <pc:spChg chg="mod">
          <ac:chgData name="Pooja Laveti" userId="a348b4b3ee6c70d5" providerId="LiveId" clId="{4599A1B0-895D-41C7-AEEF-875889BFA5F2}" dt="2023-03-06T06:01:09.282" v="207" actId="20577"/>
          <ac:spMkLst>
            <pc:docMk/>
            <pc:sldMk cId="2600699124" sldId="275"/>
            <ac:spMk id="3" creationId="{4E6B307D-A135-971F-E088-3BA62CF1D054}"/>
          </ac:spMkLst>
        </pc:spChg>
      </pc:sldChg>
      <pc:sldChg chg="addSp delSp modSp new mod">
        <pc:chgData name="Pooja Laveti" userId="a348b4b3ee6c70d5" providerId="LiveId" clId="{4599A1B0-895D-41C7-AEEF-875889BFA5F2}" dt="2023-03-06T06:00:47.838" v="203" actId="20577"/>
        <pc:sldMkLst>
          <pc:docMk/>
          <pc:sldMk cId="4263053786" sldId="276"/>
        </pc:sldMkLst>
        <pc:spChg chg="mod">
          <ac:chgData name="Pooja Laveti" userId="a348b4b3ee6c70d5" providerId="LiveId" clId="{4599A1B0-895D-41C7-AEEF-875889BFA5F2}" dt="2023-03-06T06:00:47.838" v="203" actId="20577"/>
          <ac:spMkLst>
            <pc:docMk/>
            <pc:sldMk cId="4263053786" sldId="276"/>
            <ac:spMk id="2" creationId="{05F09F59-5D2A-AEAF-8CE1-62BD5AF03325}"/>
          </ac:spMkLst>
        </pc:spChg>
        <pc:spChg chg="del">
          <ac:chgData name="Pooja Laveti" userId="a348b4b3ee6c70d5" providerId="LiveId" clId="{4599A1B0-895D-41C7-AEEF-875889BFA5F2}" dt="2023-03-06T05:58:44.888" v="184" actId="22"/>
          <ac:spMkLst>
            <pc:docMk/>
            <pc:sldMk cId="4263053786" sldId="276"/>
            <ac:spMk id="3" creationId="{AAAE69D1-AE1E-CA80-FA82-FDE4440B9FB5}"/>
          </ac:spMkLst>
        </pc:spChg>
        <pc:picChg chg="add mod ord">
          <ac:chgData name="Pooja Laveti" userId="a348b4b3ee6c70d5" providerId="LiveId" clId="{4599A1B0-895D-41C7-AEEF-875889BFA5F2}" dt="2023-03-06T06:00:29.622" v="193" actId="14100"/>
          <ac:picMkLst>
            <pc:docMk/>
            <pc:sldMk cId="4263053786" sldId="276"/>
            <ac:picMk id="5" creationId="{D3740BC6-B107-1EAE-E93B-499A9AEF9304}"/>
          </ac:picMkLst>
        </pc:picChg>
        <pc:picChg chg="add mod modCrop">
          <ac:chgData name="Pooja Laveti" userId="a348b4b3ee6c70d5" providerId="LiveId" clId="{4599A1B0-895D-41C7-AEEF-875889BFA5F2}" dt="2023-03-06T06:00:13.695" v="191" actId="732"/>
          <ac:picMkLst>
            <pc:docMk/>
            <pc:sldMk cId="4263053786" sldId="276"/>
            <ac:picMk id="7" creationId="{5AA3DD4D-497B-3088-4DF4-13FCEBE0B9DD}"/>
          </ac:picMkLst>
        </pc:picChg>
      </pc:sldChg>
      <pc:sldChg chg="addSp delSp modSp new mod">
        <pc:chgData name="Pooja Laveti" userId="a348b4b3ee6c70d5" providerId="LiveId" clId="{4599A1B0-895D-41C7-AEEF-875889BFA5F2}" dt="2023-03-13T22:01:12.750" v="421" actId="478"/>
        <pc:sldMkLst>
          <pc:docMk/>
          <pc:sldMk cId="4155209525" sldId="277"/>
        </pc:sldMkLst>
        <pc:spChg chg="mod">
          <ac:chgData name="Pooja Laveti" userId="a348b4b3ee6c70d5" providerId="LiveId" clId="{4599A1B0-895D-41C7-AEEF-875889BFA5F2}" dt="2023-03-13T22:00:14.500" v="406" actId="27636"/>
          <ac:spMkLst>
            <pc:docMk/>
            <pc:sldMk cId="4155209525" sldId="277"/>
            <ac:spMk id="2" creationId="{72CBE3DC-45EA-5B2E-D178-C0136CCEAB59}"/>
          </ac:spMkLst>
        </pc:spChg>
        <pc:spChg chg="add del">
          <ac:chgData name="Pooja Laveti" userId="a348b4b3ee6c70d5" providerId="LiveId" clId="{4599A1B0-895D-41C7-AEEF-875889BFA5F2}" dt="2023-03-13T22:01:04.053" v="419"/>
          <ac:spMkLst>
            <pc:docMk/>
            <pc:sldMk cId="4155209525" sldId="277"/>
            <ac:spMk id="3" creationId="{8360B16A-EF1A-C9C0-165F-98F94E29E8EF}"/>
          </ac:spMkLst>
        </pc:spChg>
        <pc:spChg chg="add del mod">
          <ac:chgData name="Pooja Laveti" userId="a348b4b3ee6c70d5" providerId="LiveId" clId="{4599A1B0-895D-41C7-AEEF-875889BFA5F2}" dt="2023-03-13T22:01:12.750" v="421" actId="478"/>
          <ac:spMkLst>
            <pc:docMk/>
            <pc:sldMk cId="4155209525" sldId="277"/>
            <ac:spMk id="4" creationId="{B1C42729-8E6D-9C58-DED1-54EAA295DC71}"/>
          </ac:spMkLst>
        </pc:spChg>
        <pc:spChg chg="add del mod">
          <ac:chgData name="Pooja Laveti" userId="a348b4b3ee6c70d5" providerId="LiveId" clId="{4599A1B0-895D-41C7-AEEF-875889BFA5F2}" dt="2023-03-13T22:00:14.469" v="405"/>
          <ac:spMkLst>
            <pc:docMk/>
            <pc:sldMk cId="4155209525" sldId="277"/>
            <ac:spMk id="5" creationId="{3287C4A4-71CF-9AA8-46F1-281296137C93}"/>
          </ac:spMkLst>
        </pc:spChg>
        <pc:spChg chg="add del mod">
          <ac:chgData name="Pooja Laveti" userId="a348b4b3ee6c70d5" providerId="LiveId" clId="{4599A1B0-895D-41C7-AEEF-875889BFA5F2}" dt="2023-03-13T22:00:20.963" v="408"/>
          <ac:spMkLst>
            <pc:docMk/>
            <pc:sldMk cId="4155209525" sldId="277"/>
            <ac:spMk id="6" creationId="{2B81107A-1672-F658-A259-6278430F14B4}"/>
          </ac:spMkLst>
        </pc:spChg>
        <pc:spChg chg="add del mod">
          <ac:chgData name="Pooja Laveti" userId="a348b4b3ee6c70d5" providerId="LiveId" clId="{4599A1B0-895D-41C7-AEEF-875889BFA5F2}" dt="2023-03-13T22:01:10.912" v="420" actId="478"/>
          <ac:spMkLst>
            <pc:docMk/>
            <pc:sldMk cId="4155209525" sldId="277"/>
            <ac:spMk id="7" creationId="{74DE666F-57E3-4808-8148-8BF495FDAA1B}"/>
          </ac:spMkLst>
        </pc:spChg>
        <pc:spChg chg="add del mod">
          <ac:chgData name="Pooja Laveti" userId="a348b4b3ee6c70d5" providerId="LiveId" clId="{4599A1B0-895D-41C7-AEEF-875889BFA5F2}" dt="2023-03-13T22:01:04.053" v="419"/>
          <ac:spMkLst>
            <pc:docMk/>
            <pc:sldMk cId="4155209525" sldId="277"/>
            <ac:spMk id="8" creationId="{C892ECBA-D420-822A-1C20-4488D81ABD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3/13/2023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71756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3/13/2023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57570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3/13/2023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909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3/13/2023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6825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1863007"/>
            <a:ext cx="5386917"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599" y="2653292"/>
            <a:ext cx="5386917"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63007"/>
            <a:ext cx="5389033"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8" y="2653292"/>
            <a:ext cx="5389033"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3/13/2023</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48094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3/13/2023</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03493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3/13/2023</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8458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05496"/>
            <a:ext cx="4011084" cy="10364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905497"/>
            <a:ext cx="6815667" cy="522066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2146025"/>
            <a:ext cx="4011084" cy="39801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3/13/2023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41311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44689"/>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956864"/>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711427"/>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14220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36860"/>
            <a:ext cx="10972800" cy="8587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46905"/>
            <a:ext cx="10972800" cy="39792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463C41C-A487-0C45-A261-16903102544D}" type="datetimeFigureOut">
              <a:rPr lang="en-US" smtClean="0"/>
              <a:t>3/13/2023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URL</a:t>
            </a:r>
          </a:p>
        </p:txBody>
      </p:sp>
      <p:pic>
        <p:nvPicPr>
          <p:cNvPr id="7" name="Picture 6" descr="MD-flag-background-pp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0"/>
            <a:ext cx="12191999" cy="762000"/>
          </a:xfrm>
          <a:prstGeom prst="rect">
            <a:avLst/>
          </a:prstGeom>
        </p:spPr>
      </p:pic>
      <p:pic>
        <p:nvPicPr>
          <p:cNvPr id="8" name="Picture 7" descr="UMBC-primary-logo-CMYK-on-blac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383" y="114903"/>
            <a:ext cx="2332336" cy="537319"/>
          </a:xfrm>
          <a:prstGeom prst="rect">
            <a:avLst/>
          </a:prstGeom>
        </p:spPr>
      </p:pic>
      <p:pic>
        <p:nvPicPr>
          <p:cNvPr id="10" name="Picture 9" descr="corner-elemen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9891" y="5201411"/>
            <a:ext cx="1632108" cy="1656589"/>
          </a:xfrm>
          <a:prstGeom prst="rect">
            <a:avLst/>
          </a:prstGeom>
          <a:noFill/>
          <a:ln>
            <a:noFill/>
          </a:ln>
        </p:spPr>
      </p:pic>
    </p:spTree>
    <p:extLst>
      <p:ext uri="{BB962C8B-B14F-4D97-AF65-F5344CB8AC3E}">
        <p14:creationId xmlns:p14="http://schemas.microsoft.com/office/powerpoint/2010/main" val="3740170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36568016_Identifying_Latent_Toxic_Features_on_YouTube_Using_Non-negative_Matrix_Factorization" TargetMode="External"/><Relationship Id="rId2" Type="http://schemas.openxmlformats.org/officeDocument/2006/relationships/hyperlink" Target="https://esource.dbs.ie/handle/10788/4260" TargetMode="External"/><Relationship Id="rId1" Type="http://schemas.openxmlformats.org/officeDocument/2006/relationships/slideLayout" Target="../slideLayouts/slideLayout1.xml"/><Relationship Id="rId5" Type="http://schemas.openxmlformats.org/officeDocument/2006/relationships/hyperlink" Target="https://support.google.com/youtube/answer/7239739?hl=en" TargetMode="External"/><Relationship Id="rId4" Type="http://schemas.openxmlformats.org/officeDocument/2006/relationships/hyperlink" Target="https://www.researchsquare.com/article/rs-2548456/v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rsrishav/youtube-trending-video-datas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E3603A7-C126-B2A7-15C1-958DFE64DF31}"/>
              </a:ext>
            </a:extLst>
          </p:cNvPr>
          <p:cNvSpPr txBox="1">
            <a:spLocks/>
          </p:cNvSpPr>
          <p:nvPr/>
        </p:nvSpPr>
        <p:spPr>
          <a:xfrm>
            <a:off x="1285461"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Video Analysis</a:t>
            </a:r>
          </a:p>
        </p:txBody>
      </p:sp>
      <p:sp>
        <p:nvSpPr>
          <p:cNvPr id="10" name="Subtitle 2">
            <a:extLst>
              <a:ext uri="{FF2B5EF4-FFF2-40B4-BE49-F238E27FC236}">
                <a16:creationId xmlns:a16="http://schemas.microsoft.com/office/drawing/2014/main" id="{A2C057CA-0EDB-08FC-D8B5-BA931BFD6685}"/>
              </a:ext>
            </a:extLst>
          </p:cNvPr>
          <p:cNvSpPr txBox="1">
            <a:spLocks/>
          </p:cNvSpPr>
          <p:nvPr/>
        </p:nvSpPr>
        <p:spPr>
          <a:xfrm>
            <a:off x="7676935" y="4723172"/>
            <a:ext cx="387366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Team members</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Pooja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Laveti</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Vamshi Krishna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Timberiveni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Jael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Kruthi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Battana</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34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53EBA-6762-153F-9C91-0437ABCA139D}"/>
              </a:ext>
            </a:extLst>
          </p:cNvPr>
          <p:cNvSpPr txBox="1"/>
          <p:nvPr/>
        </p:nvSpPr>
        <p:spPr>
          <a:xfrm>
            <a:off x="782541" y="1674673"/>
            <a:ext cx="10626918" cy="4062651"/>
          </a:xfrm>
          <a:prstGeom prst="rect">
            <a:avLst/>
          </a:prstGeom>
          <a:noFill/>
        </p:spPr>
        <p:txBody>
          <a:bodyPr wrap="square" rtlCol="0">
            <a:spAutoFit/>
          </a:bodyPr>
          <a:lstStyle/>
          <a:p>
            <a:r>
              <a:rPr lang="en-US" dirty="0">
                <a:cs typeface="Times New Roman" panose="02020603050405020304" pitchFamily="18" charset="0"/>
              </a:rPr>
              <a:t>[1] </a:t>
            </a:r>
            <a:r>
              <a:rPr lang="en-US" dirty="0" err="1">
                <a:cs typeface="Times New Roman" panose="02020603050405020304" pitchFamily="18" charset="0"/>
              </a:rPr>
              <a:t>Youtube</a:t>
            </a:r>
            <a:r>
              <a:rPr lang="en-US" dirty="0">
                <a:cs typeface="Times New Roman" panose="02020603050405020304" pitchFamily="18" charset="0"/>
              </a:rPr>
              <a:t> Trending Video analysis by Dublin School, </a:t>
            </a:r>
            <a:r>
              <a:rPr lang="en-US" b="0" dirty="0" err="1">
                <a:effectLst/>
                <a:cs typeface="Times New Roman" panose="02020603050405020304" pitchFamily="18" charset="0"/>
              </a:rPr>
              <a:t>Niture</a:t>
            </a:r>
            <a:r>
              <a:rPr lang="en-US" b="0" dirty="0">
                <a:effectLst/>
                <a:cs typeface="Times New Roman" panose="02020603050405020304" pitchFamily="18" charset="0"/>
              </a:rPr>
              <a:t>, Aakash Ashok, January 11th, 2021</a:t>
            </a:r>
            <a:endParaRPr lang="en-US" dirty="0">
              <a:cs typeface="Times New Roman" panose="02020603050405020304" pitchFamily="18" charset="0"/>
            </a:endParaRPr>
          </a:p>
          <a:p>
            <a:r>
              <a:rPr lang="en-US" dirty="0">
                <a:cs typeface="Times New Roman" panose="02020603050405020304" pitchFamily="18" charset="0"/>
                <a:hlinkClick r:id="rId2">
                  <a:extLst>
                    <a:ext uri="{A12FA001-AC4F-418D-AE19-62706E023703}">
                      <ahyp:hlinkClr xmlns:ahyp="http://schemas.microsoft.com/office/drawing/2018/hyperlinkcolor" val="tx"/>
                    </a:ext>
                  </a:extLst>
                </a:hlinkClick>
              </a:rPr>
              <a:t>https://esource.dbs.ie/handle/10788/4260</a:t>
            </a:r>
            <a:endParaRPr lang="en-US" dirty="0">
              <a:cs typeface="Times New Roman" panose="02020603050405020304" pitchFamily="18" charset="0"/>
            </a:endParaRPr>
          </a:p>
          <a:p>
            <a:endParaRPr lang="en-US" dirty="0">
              <a:cs typeface="Times New Roman" panose="02020603050405020304" pitchFamily="18" charset="0"/>
            </a:endParaRPr>
          </a:p>
          <a:p>
            <a:pPr algn="l"/>
            <a:r>
              <a:rPr lang="en-US" dirty="0">
                <a:cs typeface="Times New Roman" panose="02020603050405020304" pitchFamily="18" charset="0"/>
              </a:rPr>
              <a:t>[2]</a:t>
            </a:r>
            <a:r>
              <a:rPr lang="en-US" b="0" i="0" dirty="0">
                <a:effectLst/>
                <a:cs typeface="Times New Roman" panose="02020603050405020304" pitchFamily="18" charset="0"/>
              </a:rPr>
              <a:t> Identifying Latent Toxic Features on YouTube Using Non-negative Matrix Factorization, Adewale </a:t>
            </a:r>
            <a:r>
              <a:rPr lang="en-US" b="0" i="0" dirty="0" err="1">
                <a:effectLst/>
                <a:cs typeface="Times New Roman" panose="02020603050405020304" pitchFamily="18" charset="0"/>
              </a:rPr>
              <a:t>Obadimu</a:t>
            </a:r>
            <a:r>
              <a:rPr lang="en-US" dirty="0">
                <a:cs typeface="Times New Roman" panose="02020603050405020304" pitchFamily="18" charset="0"/>
              </a:rPr>
              <a:t>, </a:t>
            </a:r>
            <a:r>
              <a:rPr lang="en-US" b="0" i="0" dirty="0">
                <a:effectLst/>
                <a:cs typeface="Times New Roman" panose="02020603050405020304" pitchFamily="18" charset="0"/>
              </a:rPr>
              <a:t>Esther Mead, Nitin Agarwal, October 2021</a:t>
            </a:r>
          </a:p>
          <a:p>
            <a:r>
              <a:rPr lang="en-US" dirty="0">
                <a:cs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https://www.researchgate.net/publication/336568016_Identifying_Latent_Toxic_Features_on_YouTube_Using_Non-negative_Matrix_Factorization</a:t>
            </a:r>
            <a:endParaRPr lang="en-US" dirty="0">
              <a:cs typeface="Times New Roman" panose="02020603050405020304" pitchFamily="18" charset="0"/>
            </a:endParaRPr>
          </a:p>
          <a:p>
            <a:endParaRPr lang="en-US" dirty="0">
              <a:cs typeface="Times New Roman" panose="02020603050405020304" pitchFamily="18" charset="0"/>
            </a:endParaRPr>
          </a:p>
          <a:p>
            <a:r>
              <a:rPr lang="en-US" dirty="0">
                <a:cs typeface="Times New Roman" panose="02020603050405020304" pitchFamily="18" charset="0"/>
              </a:rPr>
              <a:t>[3] </a:t>
            </a:r>
            <a:r>
              <a:rPr lang="en-US" dirty="0">
                <a:effectLst/>
                <a:cs typeface="Times New Roman" panose="02020603050405020304" pitchFamily="18" charset="0"/>
              </a:rPr>
              <a:t>Trending YouTube Video Analysis, MD </a:t>
            </a:r>
            <a:r>
              <a:rPr lang="en-US" dirty="0" err="1">
                <a:effectLst/>
                <a:cs typeface="Times New Roman" panose="02020603050405020304" pitchFamily="18" charset="0"/>
              </a:rPr>
              <a:t>Sakibur</a:t>
            </a:r>
            <a:r>
              <a:rPr lang="en-US" dirty="0">
                <a:effectLst/>
                <a:cs typeface="Times New Roman" panose="02020603050405020304" pitchFamily="18" charset="0"/>
              </a:rPr>
              <a:t> Hasan, </a:t>
            </a:r>
            <a:r>
              <a:rPr lang="en-US" dirty="0" err="1">
                <a:effectLst/>
                <a:cs typeface="Times New Roman" panose="02020603050405020304" pitchFamily="18" charset="0"/>
              </a:rPr>
              <a:t>Bishal</a:t>
            </a:r>
            <a:r>
              <a:rPr lang="en-US" dirty="0">
                <a:effectLst/>
                <a:cs typeface="Times New Roman" panose="02020603050405020304" pitchFamily="18" charset="0"/>
              </a:rPr>
              <a:t> </a:t>
            </a:r>
            <a:r>
              <a:rPr lang="en-US" dirty="0" err="1">
                <a:effectLst/>
                <a:cs typeface="Times New Roman" panose="02020603050405020304" pitchFamily="18" charset="0"/>
              </a:rPr>
              <a:t>Sarker</a:t>
            </a:r>
            <a:r>
              <a:rPr lang="en-US" dirty="0">
                <a:cs typeface="Times New Roman" panose="02020603050405020304" pitchFamily="18" charset="0"/>
              </a:rPr>
              <a:t>, </a:t>
            </a:r>
            <a:r>
              <a:rPr lang="en-US" dirty="0">
                <a:effectLst/>
                <a:cs typeface="Times New Roman" panose="02020603050405020304" pitchFamily="18" charset="0"/>
              </a:rPr>
              <a:t>Diksha Shrestha, Roshan Shrestha, </a:t>
            </a:r>
            <a:r>
              <a:rPr lang="en-US" dirty="0" err="1">
                <a:effectLst/>
                <a:cs typeface="Times New Roman" panose="02020603050405020304" pitchFamily="18" charset="0"/>
              </a:rPr>
              <a:t>Sajal</a:t>
            </a:r>
            <a:r>
              <a:rPr lang="en-US" dirty="0">
                <a:effectLst/>
                <a:cs typeface="Times New Roman" panose="02020603050405020304" pitchFamily="18" charset="0"/>
              </a:rPr>
              <a:t> N. Shrestha, February 7th, 2023</a:t>
            </a:r>
            <a:endParaRPr lang="en-US" dirty="0">
              <a:cs typeface="Times New Roman" panose="02020603050405020304" pitchFamily="18" charset="0"/>
            </a:endParaRPr>
          </a:p>
          <a:p>
            <a:r>
              <a:rPr lang="en-US" dirty="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https://www.researchsquare.com/article/rs-2548456/v1</a:t>
            </a:r>
            <a:endParaRPr lang="en-US"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ea typeface="+mn-ea"/>
                <a:cs typeface="Times New Roman" panose="02020603050405020304" pitchFamily="18" charset="0"/>
              </a:rPr>
              <a:t>[4] Trending on YouTube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extLst>
                    <a:ext uri="{A12FA001-AC4F-418D-AE19-62706E023703}">
                      <ahyp:hlinkClr xmlns:ahyp="http://schemas.microsoft.com/office/drawing/2018/hyperlinkcolor" val="tx"/>
                    </a:ext>
                  </a:extLst>
                </a:hlinkClick>
              </a:rPr>
              <a:t>https://support.google.com/youtube/answer/7239739?hl=en</a:t>
            </a:r>
            <a:endParaRPr lang="en-US" dirty="0">
              <a:cs typeface="Times New Roman" panose="02020603050405020304" pitchFamily="18" charset="0"/>
            </a:endParaRPr>
          </a:p>
        </p:txBody>
      </p:sp>
      <p:sp>
        <p:nvSpPr>
          <p:cNvPr id="3" name="TextBox 2">
            <a:extLst>
              <a:ext uri="{FF2B5EF4-FFF2-40B4-BE49-F238E27FC236}">
                <a16:creationId xmlns:a16="http://schemas.microsoft.com/office/drawing/2014/main" id="{422D0454-3E73-281E-E8EA-5CCE560643A2}"/>
              </a:ext>
            </a:extLst>
          </p:cNvPr>
          <p:cNvSpPr txBox="1"/>
          <p:nvPr/>
        </p:nvSpPr>
        <p:spPr>
          <a:xfrm>
            <a:off x="782541" y="840685"/>
            <a:ext cx="372916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2991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9925-52C6-CC90-DC1F-37D59C3E61CE}"/>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4E6B307D-A135-971F-E088-3BA62CF1D054}"/>
              </a:ext>
            </a:extLst>
          </p:cNvPr>
          <p:cNvSpPr>
            <a:spLocks noGrp="1"/>
          </p:cNvSpPr>
          <p:nvPr>
            <p:ph idx="1"/>
          </p:nvPr>
        </p:nvSpPr>
        <p:spPr/>
        <p:txBody>
          <a:bodyPr/>
          <a:lstStyle/>
          <a:p>
            <a:pPr marL="0" indent="0">
              <a:buNone/>
            </a:pPr>
            <a:r>
              <a:rPr lang="en-US" dirty="0"/>
              <a:t>Thank You !!</a:t>
            </a:r>
          </a:p>
        </p:txBody>
      </p:sp>
    </p:spTree>
    <p:extLst>
      <p:ext uri="{BB962C8B-B14F-4D97-AF65-F5344CB8AC3E}">
        <p14:creationId xmlns:p14="http://schemas.microsoft.com/office/powerpoint/2010/main" val="260069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4D136A-FB70-7A2F-2EF3-A013B2C993BA}"/>
              </a:ext>
            </a:extLst>
          </p:cNvPr>
          <p:cNvSpPr txBox="1">
            <a:spLocks/>
          </p:cNvSpPr>
          <p:nvPr/>
        </p:nvSpPr>
        <p:spPr>
          <a:xfrm>
            <a:off x="838200" y="766265"/>
            <a:ext cx="10515600" cy="1094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Introduction</a:t>
            </a:r>
          </a:p>
        </p:txBody>
      </p:sp>
      <p:sp>
        <p:nvSpPr>
          <p:cNvPr id="6" name="Content Placeholder 2">
            <a:extLst>
              <a:ext uri="{FF2B5EF4-FFF2-40B4-BE49-F238E27FC236}">
                <a16:creationId xmlns:a16="http://schemas.microsoft.com/office/drawing/2014/main" id="{5D1B6930-36BC-4873-B574-CC89603B3E50}"/>
              </a:ext>
            </a:extLst>
          </p:cNvPr>
          <p:cNvSpPr txBox="1">
            <a:spLocks/>
          </p:cNvSpPr>
          <p:nvPr/>
        </p:nvSpPr>
        <p:spPr>
          <a:xfrm>
            <a:off x="838200" y="1860605"/>
            <a:ext cx="10515600" cy="4316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is an online platform where users can watch, share, like, comment on, and subscribe to videos created by content creators. The number of views, likes, and the age of the video are used to determine which videos are included in YouTube's trending video category.</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main challenge for content creators, in this case, is analyzing the factors that influence popular YouTube videos.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So</a:t>
            </a:r>
            <a:r>
              <a:rPr lang="en-US" sz="2400" dirty="0">
                <a:solidFill>
                  <a:srgbClr val="07061D"/>
                </a:solidFill>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project is chosen to assist content creators in maximizing their video creativity by following the necessary recommendations.</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pic>
        <p:nvPicPr>
          <p:cNvPr id="1026" name="Picture 2" descr="YouTube TRIBUS Integration - Video | Custom Brokerage Platforms">
            <a:extLst>
              <a:ext uri="{FF2B5EF4-FFF2-40B4-BE49-F238E27FC236}">
                <a16:creationId xmlns:a16="http://schemas.microsoft.com/office/drawing/2014/main" id="{7A6D2D69-E202-3E39-7927-5ECDA89415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767" b="24455"/>
          <a:stretch/>
        </p:blipFill>
        <p:spPr bwMode="auto">
          <a:xfrm>
            <a:off x="1817739" y="5014452"/>
            <a:ext cx="7768714" cy="160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4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1231-18A6-C444-429F-68832F0DDEBB}"/>
              </a:ext>
            </a:extLst>
          </p:cNvPr>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AC61533B-1259-6BAD-488E-2125266193CD}"/>
              </a:ext>
            </a:extLst>
          </p:cNvPr>
          <p:cNvSpPr>
            <a:spLocks noGrp="1"/>
          </p:cNvSpPr>
          <p:nvPr>
            <p:ph idx="1"/>
          </p:nvPr>
        </p:nvSpPr>
        <p:spPr>
          <a:xfrm>
            <a:off x="609600" y="1795613"/>
            <a:ext cx="10972800" cy="4330551"/>
          </a:xfrm>
        </p:spPr>
        <p:txBody>
          <a:bodyPr>
            <a:normAutofit/>
          </a:bodyPr>
          <a:lstStyle/>
          <a:p>
            <a:pPr algn="just"/>
            <a:r>
              <a:rPr lang="en-US" sz="2400" b="0" i="0" dirty="0">
                <a:solidFill>
                  <a:srgbClr val="07061D"/>
                </a:solidFill>
                <a:effectLst/>
                <a:latin typeface="Times New Roman" panose="02020603050405020304" pitchFamily="18" charset="0"/>
                <a:cs typeface="Times New Roman" panose="02020603050405020304" pitchFamily="18" charset="0"/>
              </a:rPr>
              <a:t>What makes a video trend for a longer time?</a:t>
            </a:r>
          </a:p>
          <a:p>
            <a:pPr algn="just"/>
            <a:r>
              <a:rPr lang="en-US" sz="2400" dirty="0">
                <a:solidFill>
                  <a:srgbClr val="07061D"/>
                </a:solidFill>
                <a:latin typeface="Times New Roman" panose="02020603050405020304" pitchFamily="18" charset="0"/>
                <a:cs typeface="Times New Roman" panose="02020603050405020304" pitchFamily="18" charset="0"/>
              </a:rPr>
              <a:t>What would be the amount of time it takes for a video to get into the trending list?</a:t>
            </a:r>
          </a:p>
          <a:p>
            <a:pPr algn="just"/>
            <a:r>
              <a:rPr lang="en-US" sz="2400" dirty="0">
                <a:solidFill>
                  <a:srgbClr val="07061D"/>
                </a:solidFill>
                <a:latin typeface="Times New Roman" panose="02020603050405020304" pitchFamily="18" charset="0"/>
                <a:cs typeface="Times New Roman" panose="02020603050405020304" pitchFamily="18" charset="0"/>
              </a:rPr>
              <a:t>What are the most used</a:t>
            </a:r>
            <a:r>
              <a:rPr lang="en-US" sz="2400" b="0" i="0" dirty="0">
                <a:solidFill>
                  <a:srgbClr val="07061D"/>
                </a:solidFill>
                <a:effectLst/>
                <a:latin typeface="Times New Roman" panose="02020603050405020304" pitchFamily="18" charset="0"/>
                <a:cs typeface="Times New Roman" panose="02020603050405020304" pitchFamily="18" charset="0"/>
              </a:rPr>
              <a:t> tags, optimal title length, and optimal day to post for the videos that trend?</a:t>
            </a:r>
          </a:p>
          <a:p>
            <a:pPr algn="just"/>
            <a:r>
              <a:rPr lang="en-US" sz="2400" dirty="0">
                <a:latin typeface="Times New Roman" panose="02020603050405020304" pitchFamily="18" charset="0"/>
                <a:cs typeface="Times New Roman" panose="02020603050405020304" pitchFamily="18" charset="0"/>
              </a:rPr>
              <a:t>Is toxicity on YouTube dominating positivity?</a:t>
            </a:r>
          </a:p>
        </p:txBody>
      </p:sp>
      <p:pic>
        <p:nvPicPr>
          <p:cNvPr id="5" name="Picture 4">
            <a:extLst>
              <a:ext uri="{FF2B5EF4-FFF2-40B4-BE49-F238E27FC236}">
                <a16:creationId xmlns:a16="http://schemas.microsoft.com/office/drawing/2014/main" id="{8D98D1E0-D6F1-19B0-7593-4D26B27CB049}"/>
              </a:ext>
            </a:extLst>
          </p:cNvPr>
          <p:cNvPicPr>
            <a:picLocks noChangeAspect="1"/>
          </p:cNvPicPr>
          <p:nvPr/>
        </p:nvPicPr>
        <p:blipFill rotWithShape="1">
          <a:blip r:embed="rId2"/>
          <a:srcRect r="3615"/>
          <a:stretch/>
        </p:blipFill>
        <p:spPr>
          <a:xfrm>
            <a:off x="5550237" y="3927945"/>
            <a:ext cx="4953663" cy="2930056"/>
          </a:xfrm>
          <a:prstGeom prst="rect">
            <a:avLst/>
          </a:prstGeom>
        </p:spPr>
      </p:pic>
      <p:pic>
        <p:nvPicPr>
          <p:cNvPr id="7" name="Picture 6">
            <a:extLst>
              <a:ext uri="{FF2B5EF4-FFF2-40B4-BE49-F238E27FC236}">
                <a16:creationId xmlns:a16="http://schemas.microsoft.com/office/drawing/2014/main" id="{02E137B2-643E-3AE6-D6EB-C15A90FEF75F}"/>
              </a:ext>
            </a:extLst>
          </p:cNvPr>
          <p:cNvPicPr>
            <a:picLocks noChangeAspect="1"/>
          </p:cNvPicPr>
          <p:nvPr/>
        </p:nvPicPr>
        <p:blipFill rotWithShape="1">
          <a:blip r:embed="rId3"/>
          <a:srcRect l="1359"/>
          <a:stretch/>
        </p:blipFill>
        <p:spPr>
          <a:xfrm>
            <a:off x="675860" y="3927945"/>
            <a:ext cx="5025225" cy="2839833"/>
          </a:xfrm>
          <a:prstGeom prst="rect">
            <a:avLst/>
          </a:prstGeom>
        </p:spPr>
      </p:pic>
    </p:spTree>
    <p:extLst>
      <p:ext uri="{BB962C8B-B14F-4D97-AF65-F5344CB8AC3E}">
        <p14:creationId xmlns:p14="http://schemas.microsoft.com/office/powerpoint/2010/main" val="253647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FDD6-BC5B-975E-53EC-68728D968841}"/>
              </a:ext>
            </a:extLst>
          </p:cNvPr>
          <p:cNvSpPr>
            <a:spLocks noGrp="1"/>
          </p:cNvSpPr>
          <p:nvPr>
            <p:ph type="title"/>
          </p:nvPr>
        </p:nvSpPr>
        <p:spPr>
          <a:xfrm>
            <a:off x="838200" y="1640453"/>
            <a:ext cx="10452652" cy="734237"/>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Research Paper – 1</a:t>
            </a:r>
            <a:br>
              <a:rPr lang="en-US" sz="2700" b="1" dirty="0">
                <a:latin typeface="Times New Roman" panose="02020603050405020304" pitchFamily="18" charset="0"/>
                <a:cs typeface="Times New Roman" panose="02020603050405020304" pitchFamily="18" charset="0"/>
              </a:rPr>
            </a:br>
            <a:r>
              <a:rPr lang="en-US" sz="2700" i="1" dirty="0" err="1">
                <a:latin typeface="Times New Roman" panose="02020603050405020304" pitchFamily="18" charset="0"/>
                <a:cs typeface="Times New Roman" panose="02020603050405020304" pitchFamily="18" charset="0"/>
              </a:rPr>
              <a:t>Youtube</a:t>
            </a:r>
            <a:r>
              <a:rPr lang="en-US" sz="2700" i="1" dirty="0">
                <a:latin typeface="Times New Roman" panose="02020603050405020304" pitchFamily="18" charset="0"/>
                <a:cs typeface="Times New Roman" panose="02020603050405020304" pitchFamily="18" charset="0"/>
              </a:rPr>
              <a:t> Trending Video analysis by Dublin School</a:t>
            </a:r>
          </a:p>
        </p:txBody>
      </p:sp>
      <p:sp>
        <p:nvSpPr>
          <p:cNvPr id="3" name="Content Placeholder 2">
            <a:extLst>
              <a:ext uri="{FF2B5EF4-FFF2-40B4-BE49-F238E27FC236}">
                <a16:creationId xmlns:a16="http://schemas.microsoft.com/office/drawing/2014/main" id="{9A95337E-F2A0-5F13-E31C-E8A83390A0B6}"/>
              </a:ext>
            </a:extLst>
          </p:cNvPr>
          <p:cNvSpPr>
            <a:spLocks noGrp="1"/>
          </p:cNvSpPr>
          <p:nvPr>
            <p:ph idx="1"/>
          </p:nvPr>
        </p:nvSpPr>
        <p:spPr>
          <a:xfrm>
            <a:off x="838200" y="2663479"/>
            <a:ext cx="10515600" cy="341061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is the state of the research paper?</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take to get on the trending list</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trend on the trending list</a:t>
            </a:r>
          </a:p>
          <a:p>
            <a:pPr algn="just">
              <a:buFontTx/>
              <a:buChar char="-"/>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is missing?</a:t>
            </a:r>
          </a:p>
          <a:p>
            <a:pPr algn="just">
              <a:buFontTx/>
              <a:buChar char="-"/>
            </a:pPr>
            <a:r>
              <a:rPr lang="en-US" sz="2400" dirty="0">
                <a:latin typeface="Times New Roman" panose="02020603050405020304" pitchFamily="18" charset="0"/>
                <a:cs typeface="Times New Roman" panose="02020603050405020304" pitchFamily="18" charset="0"/>
              </a:rPr>
              <a:t>Making use of Video pictures in the model prediction</a:t>
            </a:r>
          </a:p>
          <a:p>
            <a:pPr algn="just">
              <a:buFontTx/>
              <a:buChar char="-"/>
            </a:pPr>
            <a:r>
              <a:rPr lang="en-US" sz="2400" dirty="0">
                <a:latin typeface="Times New Roman" panose="02020603050405020304" pitchFamily="18" charset="0"/>
                <a:cs typeface="Times New Roman" panose="02020603050405020304" pitchFamily="18" charset="0"/>
              </a:rPr>
              <a:t>Making use of comments</a:t>
            </a:r>
          </a:p>
        </p:txBody>
      </p:sp>
      <p:sp>
        <p:nvSpPr>
          <p:cNvPr id="7" name="TextBox 6">
            <a:extLst>
              <a:ext uri="{FF2B5EF4-FFF2-40B4-BE49-F238E27FC236}">
                <a16:creationId xmlns:a16="http://schemas.microsoft.com/office/drawing/2014/main" id="{A10010FC-848E-5A0D-8416-14FFE7B9E9BA}"/>
              </a:ext>
            </a:extLst>
          </p:cNvPr>
          <p:cNvSpPr txBox="1"/>
          <p:nvPr/>
        </p:nvSpPr>
        <p:spPr>
          <a:xfrm>
            <a:off x="758190" y="893514"/>
            <a:ext cx="8699339"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39755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4C52-0E39-D57E-72D8-30C8482C0709}"/>
              </a:ext>
            </a:extLst>
          </p:cNvPr>
          <p:cNvSpPr>
            <a:spLocks noGrp="1"/>
          </p:cNvSpPr>
          <p:nvPr>
            <p:ph type="title"/>
          </p:nvPr>
        </p:nvSpPr>
        <p:spPr>
          <a:xfrm>
            <a:off x="542925" y="1117158"/>
            <a:ext cx="11106150" cy="884889"/>
          </a:xfrm>
        </p:spPr>
        <p:txBody>
          <a:bodyPr>
            <a:noAutofit/>
          </a:bodyPr>
          <a:lstStyle/>
          <a:p>
            <a:pPr algn="l"/>
            <a:r>
              <a:rPr lang="en-US" sz="2400" b="1" dirty="0">
                <a:latin typeface="Times New Roman" panose="02020603050405020304" pitchFamily="18" charset="0"/>
                <a:cs typeface="Times New Roman" panose="02020603050405020304" pitchFamily="18" charset="0"/>
              </a:rPr>
              <a:t>Research Paper - 2</a:t>
            </a:r>
            <a:br>
              <a:rPr lang="en-US" sz="2400" b="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Identifying Latent Toxic Features on YouTube Using Non-negative Matrix Factorization</a:t>
            </a:r>
          </a:p>
        </p:txBody>
      </p:sp>
      <p:sp>
        <p:nvSpPr>
          <p:cNvPr id="3" name="Content Placeholder 2">
            <a:extLst>
              <a:ext uri="{FF2B5EF4-FFF2-40B4-BE49-F238E27FC236}">
                <a16:creationId xmlns:a16="http://schemas.microsoft.com/office/drawing/2014/main" id="{6E75CA7C-3067-536D-3D0D-0E688EFC3334}"/>
              </a:ext>
            </a:extLst>
          </p:cNvPr>
          <p:cNvSpPr>
            <a:spLocks noGrp="1"/>
          </p:cNvSpPr>
          <p:nvPr>
            <p:ph idx="1"/>
          </p:nvPr>
        </p:nvSpPr>
        <p:spPr>
          <a:xfrm>
            <a:off x="542925" y="2301499"/>
            <a:ext cx="10515600" cy="394304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is the state of the research paper?</a:t>
            </a:r>
          </a:p>
          <a:p>
            <a:pPr algn="just">
              <a:buFontTx/>
              <a:buChar char="-"/>
            </a:pPr>
            <a:r>
              <a:rPr lang="en-US" sz="2400" dirty="0">
                <a:latin typeface="Times New Roman" panose="02020603050405020304" pitchFamily="18" charset="0"/>
                <a:cs typeface="Times New Roman" panose="02020603050405020304" pitchFamily="18" charset="0"/>
              </a:rPr>
              <a:t>Used the Non-negative Matrix Factorization based</a:t>
            </a:r>
            <a:r>
              <a:rPr lang="en-US" sz="2400" b="0" i="0" dirty="0">
                <a:solidFill>
                  <a:srgbClr val="07061D"/>
                </a:solidFill>
                <a:effectLst/>
                <a:latin typeface="Times New Roman" panose="02020603050405020304" pitchFamily="18" charset="0"/>
                <a:cs typeface="Times New Roman" panose="02020603050405020304" pitchFamily="18" charset="0"/>
              </a:rPr>
              <a:t> approach in the comments section to predict toxicity scores and assess toxicity on social media networks.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is missing?</a:t>
            </a:r>
          </a:p>
          <a:p>
            <a:pPr algn="just">
              <a:buFontTx/>
              <a:buChar char="-"/>
            </a:pPr>
            <a:r>
              <a:rPr lang="en-US" sz="2400" dirty="0">
                <a:solidFill>
                  <a:srgbClr val="07061D"/>
                </a:solidFill>
                <a:latin typeface="Times New Roman" panose="02020603050405020304" pitchFamily="18" charset="0"/>
                <a:cs typeface="Times New Roman" panose="02020603050405020304" pitchFamily="18" charset="0"/>
              </a:rPr>
              <a:t>Did not assess positive comments.</a:t>
            </a:r>
            <a:endParaRPr lang="en-US" sz="2400" b="0" i="0" dirty="0">
              <a:solidFill>
                <a:srgbClr val="07061D"/>
              </a:solidFill>
              <a:effectLst/>
              <a:latin typeface="Times New Roman" panose="02020603050405020304" pitchFamily="18" charset="0"/>
              <a:cs typeface="Times New Roman" panose="02020603050405020304" pitchFamily="18" charset="0"/>
            </a:endParaRPr>
          </a:p>
          <a:p>
            <a:pPr>
              <a:buFontTx/>
              <a:buChar char="-"/>
            </a:pPr>
            <a:endParaRPr lang="en-US" b="0" i="0" dirty="0">
              <a:solidFill>
                <a:srgbClr val="07061D"/>
              </a:solidFill>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193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05840-3FAE-7EC3-BFB3-57752D3B4817}"/>
              </a:ext>
            </a:extLst>
          </p:cNvPr>
          <p:cNvSpPr txBox="1">
            <a:spLocks/>
          </p:cNvSpPr>
          <p:nvPr/>
        </p:nvSpPr>
        <p:spPr>
          <a:xfrm>
            <a:off x="607612" y="732873"/>
            <a:ext cx="10515600" cy="1015917"/>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anose="02020603050405020304" pitchFamily="18" charset="0"/>
              </a:rPr>
              <a:t>Research Paper -3 </a:t>
            </a:r>
            <a:br>
              <a:rPr lang="en-US" sz="2400"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Trending YouTube Video Analysis</a:t>
            </a:r>
          </a:p>
        </p:txBody>
      </p:sp>
      <p:sp>
        <p:nvSpPr>
          <p:cNvPr id="8" name="TextBox 7">
            <a:extLst>
              <a:ext uri="{FF2B5EF4-FFF2-40B4-BE49-F238E27FC236}">
                <a16:creationId xmlns:a16="http://schemas.microsoft.com/office/drawing/2014/main" id="{EA19B9A7-CCC4-9448-4E19-B79CD222DFA6}"/>
              </a:ext>
            </a:extLst>
          </p:cNvPr>
          <p:cNvSpPr txBox="1"/>
          <p:nvPr/>
        </p:nvSpPr>
        <p:spPr>
          <a:xfrm>
            <a:off x="675281" y="1748790"/>
            <a:ext cx="10380262" cy="5078313"/>
          </a:xfrm>
          <a:prstGeom prst="rect">
            <a:avLst/>
          </a:prstGeom>
          <a:noFill/>
        </p:spPr>
        <p:txBody>
          <a:bodyPr wrap="square" rtlCol="0">
            <a:spAutoFit/>
          </a:bodyPr>
          <a:lstStyle/>
          <a:p>
            <a:pPr marL="0" indent="0" algn="just">
              <a:buNone/>
            </a:pPr>
            <a:r>
              <a:rPr lang="en-US" sz="2400" dirty="0">
                <a:latin typeface="Times New Roman" panose="02020603050405020304" pitchFamily="18" charset="0"/>
                <a:cs typeface="Times New Roman" panose="02020603050405020304" pitchFamily="18" charset="0"/>
              </a:rPr>
              <a:t>What is the state of the research paper?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C</a:t>
            </a:r>
            <a:r>
              <a:rPr lang="en-US" sz="2400" dirty="0">
                <a:effectLst/>
                <a:latin typeface="Times New Roman" panose="02020603050405020304" pitchFamily="18" charset="0"/>
                <a:cs typeface="Times New Roman" panose="02020603050405020304" pitchFamily="18" charset="0"/>
              </a:rPr>
              <a:t>haracteristics that determined a video to be trending across countries like: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
            </a:r>
            <a:r>
              <a:rPr lang="en-US" sz="2400" dirty="0">
                <a:effectLst/>
                <a:latin typeface="Times New Roman" panose="02020603050405020304" pitchFamily="18" charset="0"/>
                <a:cs typeface="Times New Roman" panose="02020603050405020304" pitchFamily="18" charset="0"/>
              </a:rPr>
              <a:t>orrelation between likes and views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Compare average hours taken to trend across different categories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the most popular tags across the countries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of the title length’s range for a video to trend </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the pattern over days of the week which leads to the information about the optimal day to post the videos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cs typeface="Times New Roman" panose="02020603050405020304" pitchFamily="18" charset="0"/>
              </a:rPr>
              <a:t>What is missing?</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on how comments affect a video to be trending or not</a:t>
            </a:r>
          </a:p>
          <a:p>
            <a:endParaRPr lang="en-US" dirty="0">
              <a:effectLst/>
            </a:endParaRPr>
          </a:p>
          <a:p>
            <a:endParaRPr lang="en-US" dirty="0"/>
          </a:p>
        </p:txBody>
      </p:sp>
    </p:spTree>
    <p:extLst>
      <p:ext uri="{BB962C8B-B14F-4D97-AF65-F5344CB8AC3E}">
        <p14:creationId xmlns:p14="http://schemas.microsoft.com/office/powerpoint/2010/main" val="235450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5126DD-4BED-35A3-40D3-6F48DE61282E}"/>
              </a:ext>
            </a:extLst>
          </p:cNvPr>
          <p:cNvSpPr txBox="1">
            <a:spLocks/>
          </p:cNvSpPr>
          <p:nvPr/>
        </p:nvSpPr>
        <p:spPr>
          <a:xfrm>
            <a:off x="838200" y="7547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Dataset</a:t>
            </a:r>
          </a:p>
        </p:txBody>
      </p:sp>
      <p:sp>
        <p:nvSpPr>
          <p:cNvPr id="8" name="Content Placeholder 2">
            <a:extLst>
              <a:ext uri="{FF2B5EF4-FFF2-40B4-BE49-F238E27FC236}">
                <a16:creationId xmlns:a16="http://schemas.microsoft.com/office/drawing/2014/main" id="{1E53BFF1-DF09-FDDF-C40D-F0C260DDD32B}"/>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Source: 1</a:t>
            </a:r>
            <a:endParaRPr lang="en-US" dirty="0">
              <a:solidFill>
                <a:sysClr val="windowText" lastClr="000000"/>
              </a:solidFill>
              <a:latin typeface="Calibri" panose="020F0502020204030204"/>
              <a:hlinkClick r:id="rId2"/>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hlinkClick r:id="rId2"/>
              </a:rPr>
              <a:t>https://www.kaggle.com/datasets/rsrishav/youtube-trending-video-dataset</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indent="0">
              <a:buNone/>
              <a:defRPr/>
            </a:pPr>
            <a:r>
              <a:rPr lang="en-US" dirty="0">
                <a:solidFill>
                  <a:sysClr val="windowText" lastClr="000000"/>
                </a:solidFill>
                <a:latin typeface="Times New Roman" panose="02020603050405020304" pitchFamily="18" charset="0"/>
                <a:cs typeface="Times New Roman" panose="02020603050405020304" pitchFamily="18" charset="0"/>
              </a:rPr>
              <a:t>Columns: </a:t>
            </a: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video id,  title, channel title, publish time, tags, views, likes and dislikes, description, and comment count.</a:t>
            </a:r>
          </a:p>
          <a:p>
            <a:pPr marL="0" indent="0">
              <a:buNone/>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Rows: 2,00,000</a:t>
            </a:r>
          </a:p>
          <a:p>
            <a:pPr marL="0" indent="0">
              <a:buNone/>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a:t>
            </a:r>
            <a:r>
              <a:rPr lang="en-US" dirty="0">
                <a:solidFill>
                  <a:sysClr val="windowText" lastClr="000000"/>
                </a:solidFill>
                <a:latin typeface="Times New Roman" panose="02020603050405020304" pitchFamily="18" charset="0"/>
                <a:cs typeface="Times New Roman" panose="02020603050405020304" pitchFamily="18" charset="0"/>
              </a:rPr>
              <a:t>n</a:t>
            </a:r>
            <a:r>
              <a:rPr kumimoji="0" lang="en-US"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umbe</a:t>
            </a:r>
            <a:r>
              <a:rPr lang="en-US" dirty="0">
                <a:solidFill>
                  <a:sysClr val="windowText" lastClr="000000"/>
                </a:solidFill>
                <a:latin typeface="Times New Roman" panose="02020603050405020304" pitchFamily="18" charset="0"/>
                <a:cs typeface="Times New Roman" panose="02020603050405020304" pitchFamily="18" charset="0"/>
              </a:rPr>
              <a:t>r of rows containing unique video ids: 35,000</a:t>
            </a: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Source: 2</a:t>
            </a:r>
            <a:endParaRPr lang="en-US" dirty="0">
              <a:solidFill>
                <a:sysClr val="windowText" lastClr="000000"/>
              </a:solidFill>
              <a:latin typeface="Calibri" panose="020F0502020204030204"/>
              <a:hlinkClick r:id="rId2"/>
            </a:endParaRPr>
          </a:p>
          <a:p>
            <a:pPr marL="0" marR="0" lvl="0" indent="0" algn="l" defTabSz="914400" rtl="0" eaLnBrk="1" fontAlgn="auto" latinLnBrk="0" hangingPunct="1">
              <a:lnSpc>
                <a:spcPct val="90000"/>
              </a:lnSpc>
              <a:spcBef>
                <a:spcPts val="1000"/>
              </a:spcBef>
              <a:spcAft>
                <a:spcPts val="0"/>
              </a:spcAft>
              <a:buClrTx/>
              <a:buSzTx/>
              <a:buNone/>
              <a:tabLst/>
              <a:defRPr/>
            </a:pPr>
            <a:r>
              <a:rPr lang="en-US" b="1" u="sng" dirty="0">
                <a:solidFill>
                  <a:sysClr val="windowText" lastClr="000000"/>
                </a:solidFill>
                <a:latin typeface="Calibri" panose="020F0502020204030204"/>
              </a:rPr>
              <a:t>YOUTUBE API</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latin typeface="Times New Roman" panose="02020603050405020304" pitchFamily="18" charset="0"/>
                <a:cs typeface="Times New Roman" panose="02020603050405020304" pitchFamily="18" charset="0"/>
              </a:rPr>
              <a:t>Columns: </a:t>
            </a: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Video length, Comments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0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2971DE-F29D-0912-A3FB-BF77B0737755}"/>
              </a:ext>
            </a:extLst>
          </p:cNvPr>
          <p:cNvSpPr/>
          <p:nvPr/>
        </p:nvSpPr>
        <p:spPr>
          <a:xfrm>
            <a:off x="745713" y="1274275"/>
            <a:ext cx="5018730" cy="18706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82A546B-7788-3510-50D1-E400A07240A9}"/>
              </a:ext>
            </a:extLst>
          </p:cNvPr>
          <p:cNvSpPr/>
          <p:nvPr/>
        </p:nvSpPr>
        <p:spPr>
          <a:xfrm>
            <a:off x="6427558" y="1319250"/>
            <a:ext cx="5018730" cy="18706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D24E678D-944F-BEF7-1843-A0B613A5F49E}"/>
              </a:ext>
            </a:extLst>
          </p:cNvPr>
          <p:cNvSpPr/>
          <p:nvPr/>
        </p:nvSpPr>
        <p:spPr>
          <a:xfrm>
            <a:off x="3200401" y="4464316"/>
            <a:ext cx="5018730" cy="18706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D4105972-9121-8CD3-4FAE-46E8B8E28935}"/>
              </a:ext>
            </a:extLst>
          </p:cNvPr>
          <p:cNvCxnSpPr>
            <a:cxnSpLocks/>
            <a:stCxn id="4" idx="2"/>
            <a:endCxn id="7" idx="0"/>
          </p:cNvCxnSpPr>
          <p:nvPr/>
        </p:nvCxnSpPr>
        <p:spPr>
          <a:xfrm rot="16200000" flipH="1">
            <a:off x="3822742" y="2577292"/>
            <a:ext cx="1319360" cy="24546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A2929737-000A-BF85-8C1D-D954DC44B778}"/>
              </a:ext>
            </a:extLst>
          </p:cNvPr>
          <p:cNvSpPr txBox="1"/>
          <p:nvPr/>
        </p:nvSpPr>
        <p:spPr>
          <a:xfrm flipH="1">
            <a:off x="2007277" y="1905990"/>
            <a:ext cx="2677538" cy="523220"/>
          </a:xfrm>
          <a:prstGeom prst="rect">
            <a:avLst/>
          </a:prstGeom>
          <a:noFill/>
        </p:spPr>
        <p:txBody>
          <a:bodyPr wrap="square" rtlCol="0">
            <a:spAutoFit/>
          </a:bodyPr>
          <a:lstStyle/>
          <a:p>
            <a:r>
              <a:rPr lang="en-US" sz="2800" dirty="0">
                <a:solidFill>
                  <a:schemeClr val="tx2">
                    <a:lumMod val="75000"/>
                  </a:schemeClr>
                </a:solidFill>
              </a:rPr>
              <a:t>Kaggle Dataset</a:t>
            </a:r>
          </a:p>
        </p:txBody>
      </p:sp>
      <p:cxnSp>
        <p:nvCxnSpPr>
          <p:cNvPr id="17" name="Connector: Elbow 16">
            <a:extLst>
              <a:ext uri="{FF2B5EF4-FFF2-40B4-BE49-F238E27FC236}">
                <a16:creationId xmlns:a16="http://schemas.microsoft.com/office/drawing/2014/main" id="{60FF1BC1-A38D-4D6D-8E64-46F720CBEB22}"/>
              </a:ext>
            </a:extLst>
          </p:cNvPr>
          <p:cNvCxnSpPr>
            <a:stCxn id="5" idx="2"/>
            <a:endCxn id="7" idx="0"/>
          </p:cNvCxnSpPr>
          <p:nvPr/>
        </p:nvCxnSpPr>
        <p:spPr>
          <a:xfrm rot="5400000">
            <a:off x="6686153" y="2213545"/>
            <a:ext cx="1274385" cy="322715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C4E9C3-2373-D72B-3F2A-8B5E784E5AE8}"/>
              </a:ext>
            </a:extLst>
          </p:cNvPr>
          <p:cNvSpPr txBox="1"/>
          <p:nvPr/>
        </p:nvSpPr>
        <p:spPr>
          <a:xfrm flipH="1">
            <a:off x="7812332" y="1948005"/>
            <a:ext cx="2677538" cy="523220"/>
          </a:xfrm>
          <a:prstGeom prst="rect">
            <a:avLst/>
          </a:prstGeom>
          <a:noFill/>
        </p:spPr>
        <p:txBody>
          <a:bodyPr wrap="square" rtlCol="0">
            <a:spAutoFit/>
          </a:bodyPr>
          <a:lstStyle/>
          <a:p>
            <a:r>
              <a:rPr lang="en-US" sz="2800" dirty="0" err="1">
                <a:solidFill>
                  <a:schemeClr val="tx2">
                    <a:lumMod val="75000"/>
                  </a:schemeClr>
                </a:solidFill>
              </a:rPr>
              <a:t>Youtube</a:t>
            </a:r>
            <a:r>
              <a:rPr lang="en-US" sz="2800" dirty="0">
                <a:solidFill>
                  <a:schemeClr val="tx2">
                    <a:lumMod val="75000"/>
                  </a:schemeClr>
                </a:solidFill>
              </a:rPr>
              <a:t> API</a:t>
            </a:r>
          </a:p>
        </p:txBody>
      </p:sp>
      <p:sp>
        <p:nvSpPr>
          <p:cNvPr id="23" name="TextBox 22">
            <a:extLst>
              <a:ext uri="{FF2B5EF4-FFF2-40B4-BE49-F238E27FC236}">
                <a16:creationId xmlns:a16="http://schemas.microsoft.com/office/drawing/2014/main" id="{A5F6EFED-B0EE-7397-061B-4B8A81526932}"/>
              </a:ext>
            </a:extLst>
          </p:cNvPr>
          <p:cNvSpPr txBox="1"/>
          <p:nvPr/>
        </p:nvSpPr>
        <p:spPr>
          <a:xfrm flipH="1">
            <a:off x="4431612" y="5215481"/>
            <a:ext cx="2677538" cy="523220"/>
          </a:xfrm>
          <a:prstGeom prst="rect">
            <a:avLst/>
          </a:prstGeom>
          <a:noFill/>
        </p:spPr>
        <p:txBody>
          <a:bodyPr wrap="square" rtlCol="0">
            <a:spAutoFit/>
          </a:bodyPr>
          <a:lstStyle/>
          <a:p>
            <a:r>
              <a:rPr lang="en-US" sz="2800" dirty="0">
                <a:solidFill>
                  <a:schemeClr val="tx2">
                    <a:lumMod val="75000"/>
                  </a:schemeClr>
                </a:solidFill>
              </a:rPr>
              <a:t>Final Dataset</a:t>
            </a:r>
          </a:p>
        </p:txBody>
      </p:sp>
    </p:spTree>
    <p:extLst>
      <p:ext uri="{BB962C8B-B14F-4D97-AF65-F5344CB8AC3E}">
        <p14:creationId xmlns:p14="http://schemas.microsoft.com/office/powerpoint/2010/main" val="415520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9F59-5D2A-AEAF-8CE1-62BD5AF03325}"/>
              </a:ext>
            </a:extLst>
          </p:cNvPr>
          <p:cNvSpPr>
            <a:spLocks noGrp="1"/>
          </p:cNvSpPr>
          <p:nvPr>
            <p:ph type="title"/>
          </p:nvPr>
        </p:nvSpPr>
        <p:spPr/>
        <p:txBody>
          <a:bodyPr>
            <a:normAutofit fontScale="90000"/>
          </a:bodyPr>
          <a:lstStyle/>
          <a:p>
            <a:r>
              <a:rPr lang="en-US" dirty="0" err="1"/>
              <a:t>Dataframe</a:t>
            </a:r>
            <a:endParaRPr lang="en-US" dirty="0"/>
          </a:p>
        </p:txBody>
      </p:sp>
      <p:pic>
        <p:nvPicPr>
          <p:cNvPr id="5" name="Content Placeholder 4">
            <a:extLst>
              <a:ext uri="{FF2B5EF4-FFF2-40B4-BE49-F238E27FC236}">
                <a16:creationId xmlns:a16="http://schemas.microsoft.com/office/drawing/2014/main" id="{D3740BC6-B107-1EAE-E93B-499A9AEF9304}"/>
              </a:ext>
            </a:extLst>
          </p:cNvPr>
          <p:cNvPicPr>
            <a:picLocks noGrp="1" noChangeAspect="1"/>
          </p:cNvPicPr>
          <p:nvPr>
            <p:ph idx="1"/>
          </p:nvPr>
        </p:nvPicPr>
        <p:blipFill>
          <a:blip r:embed="rId2"/>
          <a:stretch>
            <a:fillRect/>
          </a:stretch>
        </p:blipFill>
        <p:spPr>
          <a:xfrm>
            <a:off x="529728" y="2042933"/>
            <a:ext cx="5449653" cy="3979863"/>
          </a:xfrm>
        </p:spPr>
      </p:pic>
      <p:pic>
        <p:nvPicPr>
          <p:cNvPr id="7" name="Picture 6">
            <a:extLst>
              <a:ext uri="{FF2B5EF4-FFF2-40B4-BE49-F238E27FC236}">
                <a16:creationId xmlns:a16="http://schemas.microsoft.com/office/drawing/2014/main" id="{5AA3DD4D-497B-3088-4DF4-13FCEBE0B9DD}"/>
              </a:ext>
            </a:extLst>
          </p:cNvPr>
          <p:cNvPicPr>
            <a:picLocks noChangeAspect="1"/>
          </p:cNvPicPr>
          <p:nvPr/>
        </p:nvPicPr>
        <p:blipFill rotWithShape="1">
          <a:blip r:embed="rId3"/>
          <a:srcRect b="255"/>
          <a:stretch/>
        </p:blipFill>
        <p:spPr>
          <a:xfrm>
            <a:off x="5979381" y="2138901"/>
            <a:ext cx="5618593" cy="3883895"/>
          </a:xfrm>
          <a:prstGeom prst="rect">
            <a:avLst/>
          </a:prstGeom>
        </p:spPr>
      </p:pic>
    </p:spTree>
    <p:extLst>
      <p:ext uri="{BB962C8B-B14F-4D97-AF65-F5344CB8AC3E}">
        <p14:creationId xmlns:p14="http://schemas.microsoft.com/office/powerpoint/2010/main" val="4263053786"/>
      </p:ext>
    </p:extLst>
  </p:cSld>
  <p:clrMapOvr>
    <a:masterClrMapping/>
  </p:clrMapOvr>
</p:sld>
</file>

<file path=ppt/theme/theme1.xml><?xml version="1.0" encoding="utf-8"?>
<a:theme xmlns:a="http://schemas.openxmlformats.org/drawingml/2006/main" name="UMB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 Template" id="{82714F45-A2F7-497C-B598-0943D39707BE}" vid="{86B4017F-4270-49C3-A86C-CFD69E4110CE}"/>
    </a:ext>
  </a:extLst>
</a:theme>
</file>

<file path=docProps/app.xml><?xml version="1.0" encoding="utf-8"?>
<Properties xmlns="http://schemas.openxmlformats.org/officeDocument/2006/extended-properties" xmlns:vt="http://schemas.openxmlformats.org/officeDocument/2006/docPropsVTypes">
  <TotalTime>583</TotalTime>
  <Words>628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UMBC Template</vt:lpstr>
      <vt:lpstr>PowerPoint Presentation</vt:lpstr>
      <vt:lpstr>PowerPoint Presentation</vt:lpstr>
      <vt:lpstr>Research Questions</vt:lpstr>
      <vt:lpstr>Research Paper – 1 Youtube Trending Video analysis by Dublin School</vt:lpstr>
      <vt:lpstr>Research Paper - 2 Identifying Latent Toxic Features on YouTube Using Non-negative Matrix Factorization</vt:lpstr>
      <vt:lpstr>PowerPoint Presentation</vt:lpstr>
      <vt:lpstr>PowerPoint Presentation</vt:lpstr>
      <vt:lpstr>PowerPoint Presentation</vt:lpstr>
      <vt:lpstr>Dataframe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 Krishna Timberiveni</dc:creator>
  <cp:lastModifiedBy>Vamshi Krishna Timberiveni</cp:lastModifiedBy>
  <cp:revision>7</cp:revision>
  <dcterms:created xsi:type="dcterms:W3CDTF">2023-02-22T23:44:40Z</dcterms:created>
  <dcterms:modified xsi:type="dcterms:W3CDTF">2023-03-13T22:48:04Z</dcterms:modified>
</cp:coreProperties>
</file>