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7" r:id="rId3"/>
    <p:sldId id="274" r:id="rId4"/>
    <p:sldId id="257" r:id="rId5"/>
    <p:sldId id="258" r:id="rId6"/>
    <p:sldId id="275" r:id="rId7"/>
    <p:sldId id="291" r:id="rId8"/>
    <p:sldId id="276" r:id="rId9"/>
    <p:sldId id="272" r:id="rId10"/>
    <p:sldId id="273" r:id="rId11"/>
    <p:sldId id="277" r:id="rId12"/>
    <p:sldId id="260" r:id="rId13"/>
    <p:sldId id="278" r:id="rId14"/>
    <p:sldId id="279" r:id="rId15"/>
    <p:sldId id="280" r:id="rId16"/>
    <p:sldId id="281" r:id="rId17"/>
    <p:sldId id="285" r:id="rId18"/>
    <p:sldId id="282" r:id="rId19"/>
    <p:sldId id="283" r:id="rId20"/>
    <p:sldId id="284" r:id="rId21"/>
    <p:sldId id="264" r:id="rId22"/>
    <p:sldId id="286" r:id="rId23"/>
    <p:sldId id="265" r:id="rId24"/>
    <p:sldId id="287" r:id="rId25"/>
    <p:sldId id="289" r:id="rId26"/>
    <p:sldId id="29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718E02-E178-44F7-AE8F-75F6660D67B3}" v="157" dt="2025-04-23T21:02:53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>
        <p:scale>
          <a:sx n="66" d="100"/>
          <a:sy n="66" d="100"/>
        </p:scale>
        <p:origin x="130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82-3FAA-48B1-8EBF-B1B54582CCF6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C9C-1CEB-4AD3-B3A1-79CF96A21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11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82-3FAA-48B1-8EBF-B1B54582CCF6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C9C-1CEB-4AD3-B3A1-79CF96A21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2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82-3FAA-48B1-8EBF-B1B54582CCF6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C9C-1CEB-4AD3-B3A1-79CF96A21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4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82-3FAA-48B1-8EBF-B1B54582CCF6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C9C-1CEB-4AD3-B3A1-79CF96A213F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710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82-3FAA-48B1-8EBF-B1B54582CCF6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C9C-1CEB-4AD3-B3A1-79CF96A21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6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82-3FAA-48B1-8EBF-B1B54582CCF6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C9C-1CEB-4AD3-B3A1-79CF96A21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36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82-3FAA-48B1-8EBF-B1B54582CCF6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C9C-1CEB-4AD3-B3A1-79CF96A21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8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82-3FAA-48B1-8EBF-B1B54582CCF6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C9C-1CEB-4AD3-B3A1-79CF96A21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63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82-3FAA-48B1-8EBF-B1B54582CCF6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C9C-1CEB-4AD3-B3A1-79CF96A21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2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82-3FAA-48B1-8EBF-B1B54582CCF6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C9C-1CEB-4AD3-B3A1-79CF96A21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20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82-3FAA-48B1-8EBF-B1B54582CCF6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C9C-1CEB-4AD3-B3A1-79CF96A21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07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82-3FAA-48B1-8EBF-B1B54582CCF6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C9C-1CEB-4AD3-B3A1-79CF96A21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8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82-3FAA-48B1-8EBF-B1B54582CCF6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C9C-1CEB-4AD3-B3A1-79CF96A21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8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82-3FAA-48B1-8EBF-B1B54582CCF6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C9C-1CEB-4AD3-B3A1-79CF96A21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81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82-3FAA-48B1-8EBF-B1B54582CCF6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C9C-1CEB-4AD3-B3A1-79CF96A21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5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82-3FAA-48B1-8EBF-B1B54582CCF6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C9C-1CEB-4AD3-B3A1-79CF96A21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96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D682-3FAA-48B1-8EBF-B1B54582CCF6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E0C9C-1CEB-4AD3-B3A1-79CF96A21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6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72D682-3FAA-48B1-8EBF-B1B54582CCF6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E0C9C-1CEB-4AD3-B3A1-79CF96A213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57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2FBCC3-7B9D-0F23-C82F-08C8B45CA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68" y="0"/>
            <a:ext cx="1522771" cy="14549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EEB2AE-004A-6445-147E-6032DFBBA561}"/>
              </a:ext>
            </a:extLst>
          </p:cNvPr>
          <p:cNvSpPr txBox="1"/>
          <p:nvPr/>
        </p:nvSpPr>
        <p:spPr>
          <a:xfrm>
            <a:off x="825910" y="1582993"/>
            <a:ext cx="1068766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National Institute of Technology Patna</a:t>
            </a:r>
            <a:br>
              <a:rPr lang="en-IN" sz="28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Department of Computer Science and Engineering</a:t>
            </a:r>
            <a:b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IN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Title : Medical Image Segmentation </a:t>
            </a:r>
            <a:r>
              <a:rPr lang="en-IN" sz="28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Using BCDU-Net</a:t>
            </a:r>
            <a:br>
              <a:rPr lang="en-IN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n-IN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678098-B4A1-B051-41F1-886F59A06D9D}"/>
              </a:ext>
            </a:extLst>
          </p:cNvPr>
          <p:cNvSpPr txBox="1"/>
          <p:nvPr/>
        </p:nvSpPr>
        <p:spPr>
          <a:xfrm>
            <a:off x="452284" y="4719484"/>
            <a:ext cx="4414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</a:t>
            </a:r>
          </a:p>
          <a:p>
            <a:r>
              <a:rPr lang="en-US" b="1" dirty="0"/>
              <a:t>Banoth Vamshi</a:t>
            </a:r>
            <a:r>
              <a:rPr lang="en-IN" b="1" dirty="0"/>
              <a:t>(2206284)</a:t>
            </a:r>
          </a:p>
          <a:p>
            <a:r>
              <a:rPr lang="en-IN" b="1" dirty="0"/>
              <a:t>Naveen Kumar(2106207)</a:t>
            </a:r>
          </a:p>
          <a:p>
            <a:r>
              <a:rPr lang="en-IN" b="1" dirty="0"/>
              <a:t>Rudra Singh Chauhan(2206201)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31C1DB-E33D-F4A6-2517-F75952ECC79A}"/>
              </a:ext>
            </a:extLst>
          </p:cNvPr>
          <p:cNvSpPr txBox="1"/>
          <p:nvPr/>
        </p:nvSpPr>
        <p:spPr>
          <a:xfrm>
            <a:off x="8495071" y="4996482"/>
            <a:ext cx="378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 Supervision of:</a:t>
            </a:r>
          </a:p>
          <a:p>
            <a:r>
              <a:rPr lang="en-US" b="1" err="1"/>
              <a:t>Dr</a:t>
            </a:r>
            <a:r>
              <a:rPr lang="en-US" b="1"/>
              <a:t>. Arjun </a:t>
            </a:r>
            <a:r>
              <a:rPr lang="en-US" b="1" dirty="0"/>
              <a:t>Abhishek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337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6AA035-50B6-F6A1-2A44-08D57B0382C4}"/>
              </a:ext>
            </a:extLst>
          </p:cNvPr>
          <p:cNvSpPr txBox="1"/>
          <p:nvPr/>
        </p:nvSpPr>
        <p:spPr>
          <a:xfrm>
            <a:off x="1599810" y="1049717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Splitting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854ED-65F7-1C06-4560-6FFD218235EC}"/>
              </a:ext>
            </a:extLst>
          </p:cNvPr>
          <p:cNvSpPr txBox="1"/>
          <p:nvPr/>
        </p:nvSpPr>
        <p:spPr>
          <a:xfrm>
            <a:off x="1786597" y="1721339"/>
            <a:ext cx="8194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split into: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Training set: </a:t>
            </a:r>
            <a:r>
              <a:rPr lang="en-US" dirty="0"/>
              <a:t>70% of slices.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 set: </a:t>
            </a:r>
            <a:r>
              <a:rPr lang="en-US" dirty="0"/>
              <a:t>30% of slices.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4DCE4-84D2-D2A0-05B1-F33E0393FFC9}"/>
              </a:ext>
            </a:extLst>
          </p:cNvPr>
          <p:cNvSpPr txBox="1"/>
          <p:nvPr/>
        </p:nvSpPr>
        <p:spPr>
          <a:xfrm>
            <a:off x="1599810" y="3012523"/>
            <a:ext cx="440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Saving 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F5942-FE75-70B0-48A1-80EE245FC95C}"/>
              </a:ext>
            </a:extLst>
          </p:cNvPr>
          <p:cNvSpPr txBox="1"/>
          <p:nvPr/>
        </p:nvSpPr>
        <p:spPr>
          <a:xfrm>
            <a:off x="1786597" y="3842042"/>
            <a:ext cx="7244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arrays are saved as .</a:t>
            </a:r>
            <a:r>
              <a:rPr lang="en-US" dirty="0" err="1"/>
              <a:t>npy</a:t>
            </a:r>
            <a:r>
              <a:rPr lang="en-US" dirty="0"/>
              <a:t>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Data_train</a:t>
            </a:r>
            <a:r>
              <a:rPr lang="en-US" dirty="0"/>
              <a:t>, </a:t>
            </a:r>
            <a:r>
              <a:rPr lang="en-US" dirty="0" err="1"/>
              <a:t>data_test</a:t>
            </a:r>
            <a:r>
              <a:rPr lang="en-US" dirty="0"/>
              <a:t> (CT images)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Mask_train</a:t>
            </a:r>
            <a:r>
              <a:rPr lang="en-US" dirty="0"/>
              <a:t>, </a:t>
            </a:r>
            <a:r>
              <a:rPr lang="en-US" dirty="0" err="1"/>
              <a:t>mask_test</a:t>
            </a:r>
            <a:r>
              <a:rPr lang="en-US" dirty="0"/>
              <a:t> (lung masks)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Train_maska</a:t>
            </a:r>
            <a:r>
              <a:rPr lang="en-US" dirty="0"/>
              <a:t>, </a:t>
            </a:r>
            <a:r>
              <a:rPr lang="en-US" dirty="0" err="1"/>
              <a:t>Test_maska</a:t>
            </a:r>
            <a:r>
              <a:rPr lang="en-US" dirty="0"/>
              <a:t> (</a:t>
            </a:r>
            <a:r>
              <a:rPr lang="en-US" dirty="0" err="1"/>
              <a:t>aroung</a:t>
            </a:r>
            <a:r>
              <a:rPr lang="en-US" dirty="0"/>
              <a:t> lung)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FOV_tr</a:t>
            </a:r>
            <a:r>
              <a:rPr lang="en-US" dirty="0"/>
              <a:t>, </a:t>
            </a:r>
            <a:r>
              <a:rPr lang="en-US" dirty="0" err="1"/>
              <a:t>FOV_te</a:t>
            </a:r>
            <a:r>
              <a:rPr lang="en-US" dirty="0"/>
              <a:t> (field of view)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67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A2C6-CDEF-201E-3D18-0059442E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751" y="2850478"/>
            <a:ext cx="9404723" cy="1400530"/>
          </a:xfrm>
        </p:spPr>
        <p:txBody>
          <a:bodyPr/>
          <a:lstStyle/>
          <a:p>
            <a:pPr algn="ctr"/>
            <a:r>
              <a:rPr lang="en-US" sz="6000" b="1" dirty="0"/>
              <a:t>4. TRAINING AND TESTING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5073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94C4-0631-3E0E-A36D-D70368E1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71" y="285078"/>
            <a:ext cx="9404723" cy="70552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/>
              <a:t>BCDU-Net: Encoding &amp; Decoding Path</a:t>
            </a:r>
            <a:br>
              <a:rPr lang="en-IN" b="1" dirty="0"/>
            </a:br>
            <a:br>
              <a:rPr lang="en-IN" sz="2400" b="1" dirty="0"/>
            </a:br>
            <a:r>
              <a:rPr lang="en-IN" sz="2400" b="1" dirty="0"/>
              <a:t>	</a:t>
            </a:r>
            <a:r>
              <a:rPr lang="en-IN" sz="2000" b="1" dirty="0"/>
              <a:t>Encoding Path(Contracting Path)</a:t>
            </a:r>
            <a:br>
              <a:rPr lang="en-IN" sz="2000" b="1" dirty="0"/>
            </a:br>
            <a:r>
              <a:rPr lang="en-IN" sz="2000" b="1" dirty="0"/>
              <a:t>	4-Step Process:</a:t>
            </a:r>
            <a:br>
              <a:rPr lang="en-IN" sz="2400" b="1" dirty="0"/>
            </a:br>
            <a:r>
              <a:rPr lang="en-IN" sz="2400" b="1" dirty="0"/>
              <a:t>		</a:t>
            </a:r>
            <a:br>
              <a:rPr lang="en-IN" sz="2400" b="1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59558-FF45-EF8B-3504-724F0DFF7DCE}"/>
              </a:ext>
            </a:extLst>
          </p:cNvPr>
          <p:cNvSpPr txBox="1"/>
          <p:nvPr/>
        </p:nvSpPr>
        <p:spPr>
          <a:xfrm>
            <a:off x="1888734" y="2218712"/>
            <a:ext cx="68889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3×3 Convolutions + </a:t>
            </a:r>
            <a:r>
              <a:rPr lang="fr-FR" sz="1400" dirty="0" err="1"/>
              <a:t>ReLU</a:t>
            </a:r>
            <a:r>
              <a:rPr lang="fr-FR" sz="1400" dirty="0"/>
              <a:t> + 2×2 Max </a:t>
            </a:r>
            <a:r>
              <a:rPr lang="fr-FR" sz="1400" dirty="0" err="1"/>
              <a:t>Pooling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Feature maps </a:t>
            </a:r>
            <a:r>
              <a:rPr lang="en-US" sz="1400" b="1" dirty="0"/>
              <a:t>double</a:t>
            </a:r>
            <a:r>
              <a:rPr lang="en-US" sz="1400" dirty="0"/>
              <a:t> at each step</a:t>
            </a:r>
            <a:br>
              <a:rPr lang="en-US" sz="1400" dirty="0"/>
            </a:br>
            <a:r>
              <a:rPr lang="en-US" sz="1400" dirty="0"/>
              <a:t>🔹 </a:t>
            </a:r>
            <a:r>
              <a:rPr lang="en-US" sz="1400" b="1" dirty="0"/>
              <a:t>Densely Connected Convolutions</a:t>
            </a:r>
            <a:r>
              <a:rPr lang="en-US" sz="1400" dirty="0"/>
              <a:t>: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Prevents </a:t>
            </a:r>
            <a:r>
              <a:rPr lang="en-IN" sz="1400" b="1" dirty="0"/>
              <a:t>redundant features</a:t>
            </a:r>
            <a:endParaRPr lang="fr-F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Enhances </a:t>
            </a:r>
            <a:r>
              <a:rPr lang="en-IN" sz="1400" b="1" dirty="0"/>
              <a:t>feature reuse &amp; flow</a:t>
            </a:r>
            <a:endParaRPr lang="fr-F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Mitigates </a:t>
            </a:r>
            <a:r>
              <a:rPr lang="en-IN" sz="1400" b="1" dirty="0"/>
              <a:t>vanishing/exploding gradients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CA9F7-7DD2-D1D6-A649-025DB36A9D4D}"/>
              </a:ext>
            </a:extLst>
          </p:cNvPr>
          <p:cNvSpPr txBox="1"/>
          <p:nvPr/>
        </p:nvSpPr>
        <p:spPr>
          <a:xfrm>
            <a:off x="1386753" y="3946790"/>
            <a:ext cx="584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Decoding Path (Expanding Path):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8E6B9-3F10-52F4-4892-07A5075A325C}"/>
              </a:ext>
            </a:extLst>
          </p:cNvPr>
          <p:cNvSpPr txBox="1"/>
          <p:nvPr/>
        </p:nvSpPr>
        <p:spPr>
          <a:xfrm>
            <a:off x="1888734" y="4560392"/>
            <a:ext cx="6695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🔹 </a:t>
            </a:r>
            <a:r>
              <a:rPr lang="en-IN" b="1" dirty="0"/>
              <a:t>Up-Sampling &amp; Up-Convolution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Restores </a:t>
            </a:r>
            <a:r>
              <a:rPr lang="en-US" b="1" dirty="0"/>
              <a:t>original image size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BConvLSTM in Skip Connections</a:t>
            </a:r>
            <a:r>
              <a:rPr lang="en-US" dirty="0"/>
              <a:t>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Processes feature maps non-linearly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Captures spatial &amp; temporal dependencies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24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1DC865-F043-3CAD-C055-CD0F42FCA477}"/>
              </a:ext>
            </a:extLst>
          </p:cNvPr>
          <p:cNvSpPr txBox="1"/>
          <p:nvPr/>
        </p:nvSpPr>
        <p:spPr>
          <a:xfrm>
            <a:off x="1502116" y="1776218"/>
            <a:ext cx="8280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Stabilizes neural network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Standardizes inputs by subtracting </a:t>
            </a:r>
            <a:r>
              <a:rPr lang="en-US" b="1" dirty="0"/>
              <a:t>batch mean</a:t>
            </a:r>
            <a:r>
              <a:rPr lang="en-US" dirty="0"/>
              <a:t> &amp; dividing by </a:t>
            </a:r>
            <a:r>
              <a:rPr lang="en-US" b="1" dirty="0"/>
              <a:t>batch standard deviation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Speeds up training</a:t>
            </a:r>
            <a:r>
              <a:rPr lang="en-US" dirty="0"/>
              <a:t> by reducing internal covariate shift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Improves model performance</a:t>
            </a:r>
            <a:r>
              <a:rPr lang="en-US" dirty="0"/>
              <a:t> with slight regularization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Enhances network stability</a:t>
            </a:r>
            <a:r>
              <a:rPr lang="en-US" dirty="0"/>
              <a:t> in deep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605AB-C288-5BD0-05BE-5FF2886429D3}"/>
              </a:ext>
            </a:extLst>
          </p:cNvPr>
          <p:cNvSpPr txBox="1"/>
          <p:nvPr/>
        </p:nvSpPr>
        <p:spPr>
          <a:xfrm>
            <a:off x="1159412" y="3607209"/>
            <a:ext cx="334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🔹 </a:t>
            </a:r>
            <a:r>
              <a:rPr lang="en-US" b="1" dirty="0"/>
              <a:t>Key Benefits: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1678C-896C-049E-9C6A-304E3FFF86A0}"/>
              </a:ext>
            </a:extLst>
          </p:cNvPr>
          <p:cNvSpPr txBox="1"/>
          <p:nvPr/>
        </p:nvSpPr>
        <p:spPr>
          <a:xfrm>
            <a:off x="1148080" y="1065506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Batch Normalization (BN) in BCDU-Net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E6469-3BBC-55B6-D593-BDDF97B0C641}"/>
              </a:ext>
            </a:extLst>
          </p:cNvPr>
          <p:cNvSpPr txBox="1"/>
          <p:nvPr/>
        </p:nvSpPr>
        <p:spPr>
          <a:xfrm>
            <a:off x="1203962" y="1776218"/>
            <a:ext cx="4602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🔹 </a:t>
            </a:r>
            <a:r>
              <a:rPr lang="en-US" b="1" dirty="0"/>
              <a:t>Purpose: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68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57B8A-AA3F-3EA7-8A30-1C4F2E5A12F6}"/>
              </a:ext>
            </a:extLst>
          </p:cNvPr>
          <p:cNvSpPr txBox="1"/>
          <p:nvPr/>
        </p:nvSpPr>
        <p:spPr>
          <a:xfrm>
            <a:off x="680720" y="660400"/>
            <a:ext cx="913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BCDU-Net with bi-directional </a:t>
            </a:r>
            <a:r>
              <a:rPr lang="en-US" dirty="0" err="1"/>
              <a:t>ConvLSTM</a:t>
            </a:r>
            <a:r>
              <a:rPr lang="en-US" dirty="0"/>
              <a:t> in the skip connections and densely connected convolution.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799A6F-B6F0-07C2-F4EE-3BDDF0D20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02" y="1503836"/>
            <a:ext cx="5747119" cy="2877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1642DF-F768-796E-C58F-0CB7F4FA0534}"/>
              </a:ext>
            </a:extLst>
          </p:cNvPr>
          <p:cNvSpPr txBox="1"/>
          <p:nvPr/>
        </p:nvSpPr>
        <p:spPr>
          <a:xfrm>
            <a:off x="853440" y="4646814"/>
            <a:ext cx="896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Dense layer of the BCDU-Net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ED7524-4F5E-3E3B-7546-ECE672D8F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02" y="5213251"/>
            <a:ext cx="673511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775BD5-5E57-6ED1-BC6E-80EC2D5D7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889" y="1473200"/>
            <a:ext cx="6750389" cy="44297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385A16-B73F-5FEC-E92B-382F690A7F55}"/>
              </a:ext>
            </a:extLst>
          </p:cNvPr>
          <p:cNvSpPr txBox="1"/>
          <p:nvPr/>
        </p:nvSpPr>
        <p:spPr>
          <a:xfrm>
            <a:off x="1727200" y="731520"/>
            <a:ext cx="636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Bi-directional </a:t>
            </a:r>
            <a:r>
              <a:rPr lang="en-IN" sz="2400" b="1" dirty="0" err="1"/>
              <a:t>ConvLSTM</a:t>
            </a:r>
            <a:r>
              <a:rPr lang="en-IN" sz="2400" b="1" dirty="0"/>
              <a:t> in CUA-Net</a:t>
            </a:r>
          </a:p>
        </p:txBody>
      </p:sp>
    </p:spTree>
    <p:extLst>
      <p:ext uri="{BB962C8B-B14F-4D97-AF65-F5344CB8AC3E}">
        <p14:creationId xmlns:p14="http://schemas.microsoft.com/office/powerpoint/2010/main" val="371727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B44A-F74D-8DC3-35DA-74F5690A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622" y="2961456"/>
            <a:ext cx="9404723" cy="1400530"/>
          </a:xfrm>
        </p:spPr>
        <p:txBody>
          <a:bodyPr/>
          <a:lstStyle/>
          <a:p>
            <a:pPr algn="ctr"/>
            <a:r>
              <a:rPr lang="en-US" sz="6000" b="1" dirty="0"/>
              <a:t>5. RESULTS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3220746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3D21-9B7A-CAD1-BBA1-4487CEB1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7528"/>
          </a:xfrm>
        </p:spPr>
        <p:txBody>
          <a:bodyPr/>
          <a:lstStyle/>
          <a:p>
            <a:r>
              <a:rPr lang="en-US" sz="2800" b="1" dirty="0"/>
              <a:t>Evaluation Metrics: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64F6A-054E-97B9-8F86-A0B452C5768D}"/>
              </a:ext>
            </a:extLst>
          </p:cNvPr>
          <p:cNvSpPr txBox="1"/>
          <p:nvPr/>
        </p:nvSpPr>
        <p:spPr>
          <a:xfrm>
            <a:off x="973015" y="1090246"/>
            <a:ext cx="8510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evaluation metrics</a:t>
            </a:r>
            <a:r>
              <a:rPr lang="en-US" dirty="0"/>
              <a:t> means and interpret the </a:t>
            </a:r>
            <a:r>
              <a:rPr lang="en-US" b="1" dirty="0"/>
              <a:t>performance</a:t>
            </a:r>
            <a:r>
              <a:rPr lang="en-US" dirty="0"/>
              <a:t> of your </a:t>
            </a:r>
            <a:r>
              <a:rPr lang="en-US" b="1" dirty="0"/>
              <a:t>segmentation model</a:t>
            </a:r>
            <a:r>
              <a:rPr lang="en-US" dirty="0"/>
              <a:t> based on the output you've shared: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D0416-0C08-FD45-AC14-FC428C0EC681}"/>
              </a:ext>
            </a:extLst>
          </p:cNvPr>
          <p:cNvSpPr txBox="1"/>
          <p:nvPr/>
        </p:nvSpPr>
        <p:spPr>
          <a:xfrm>
            <a:off x="973015" y="2013576"/>
            <a:ext cx="917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AUC-ROC, </a:t>
            </a:r>
            <a:r>
              <a:rPr lang="en-IN" dirty="0"/>
              <a:t>AUC-PR</a:t>
            </a:r>
            <a:r>
              <a:rPr lang="en-US" dirty="0"/>
              <a:t>, </a:t>
            </a:r>
            <a:r>
              <a:rPr lang="en-IN" dirty="0"/>
              <a:t>Accuracy</a:t>
            </a:r>
            <a:r>
              <a:rPr lang="en-US" dirty="0"/>
              <a:t>, </a:t>
            </a:r>
            <a:r>
              <a:rPr lang="en-IN" dirty="0"/>
              <a:t>Sensitivity (Recall)</a:t>
            </a:r>
            <a:r>
              <a:rPr lang="en-US" dirty="0"/>
              <a:t>, </a:t>
            </a:r>
            <a:r>
              <a:rPr lang="en-IN" dirty="0"/>
              <a:t>Jaccard Similarity Score</a:t>
            </a:r>
            <a:r>
              <a:rPr lang="en-US" dirty="0"/>
              <a:t>, </a:t>
            </a:r>
            <a:r>
              <a:rPr lang="en-IN" dirty="0"/>
              <a:t>F1 Score (F-measure)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061E49-4421-3556-59E2-D5AE52FA9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15" y="3262329"/>
            <a:ext cx="7268589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98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C74359-21A2-F29B-624A-8F6DBCB41B01}"/>
              </a:ext>
            </a:extLst>
          </p:cNvPr>
          <p:cNvSpPr txBox="1"/>
          <p:nvPr/>
        </p:nvSpPr>
        <p:spPr>
          <a:xfrm>
            <a:off x="550984" y="744359"/>
            <a:ext cx="78427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Area Under the ROC Curve (AUC-ROC): 0.9977</a:t>
            </a:r>
          </a:p>
          <a:p>
            <a:r>
              <a:rPr lang="en-US" b="1" dirty="0"/>
              <a:t>    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8AE2A-F95C-38D7-DEEC-060E57A5E86E}"/>
              </a:ext>
            </a:extLst>
          </p:cNvPr>
          <p:cNvSpPr txBox="1"/>
          <p:nvPr/>
        </p:nvSpPr>
        <p:spPr>
          <a:xfrm>
            <a:off x="1184030" y="1113691"/>
            <a:ext cx="85578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it measures</a:t>
            </a:r>
            <a:r>
              <a:rPr lang="en-US" dirty="0"/>
              <a:t>: How well the model distinguishes between classes across various thresholds.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Interpretation</a:t>
            </a:r>
            <a:r>
              <a:rPr lang="en-US" dirty="0"/>
              <a:t>: A score of </a:t>
            </a:r>
            <a:r>
              <a:rPr lang="en-US" b="1" dirty="0"/>
              <a:t>0.9977 </a:t>
            </a:r>
            <a:r>
              <a:rPr lang="en-US" dirty="0"/>
              <a:t>Indicates an excellent ability to differentiate between lung and non-lung regions, reflecting near-perfect classification performance.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A3D25F-0B0F-FDF4-0D41-714738BB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730" y="3145016"/>
            <a:ext cx="4407884" cy="34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64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F4AF35-639F-F101-B4DE-D86F1CDB9A0A}"/>
              </a:ext>
            </a:extLst>
          </p:cNvPr>
          <p:cNvSpPr txBox="1"/>
          <p:nvPr/>
        </p:nvSpPr>
        <p:spPr>
          <a:xfrm>
            <a:off x="833523" y="1400735"/>
            <a:ext cx="8475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Area Under the Precision-Recall Curve (AUC-PR):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F814B-93C9-CFDF-CAE0-66355753C2DE}"/>
              </a:ext>
            </a:extLst>
          </p:cNvPr>
          <p:cNvSpPr txBox="1"/>
          <p:nvPr/>
        </p:nvSpPr>
        <p:spPr>
          <a:xfrm>
            <a:off x="959584" y="2279750"/>
            <a:ext cx="7760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it measures</a:t>
            </a:r>
            <a:r>
              <a:rPr lang="en-US" dirty="0"/>
              <a:t>: How precise the model is across different recall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Interpretation</a:t>
            </a:r>
            <a:r>
              <a:rPr lang="en-US" dirty="0"/>
              <a:t>: A score of </a:t>
            </a:r>
            <a:r>
              <a:rPr lang="en-US" b="1" dirty="0"/>
              <a:t>0.9935. </a:t>
            </a:r>
            <a:r>
              <a:rPr lang="en-US" dirty="0"/>
              <a:t>Indicates excellent model performance across different recall levels, with strong ability to distinguish between classes.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62832-8B3A-48CA-1CB4-F1A908F4F457}"/>
              </a:ext>
            </a:extLst>
          </p:cNvPr>
          <p:cNvSpPr txBox="1"/>
          <p:nvPr/>
        </p:nvSpPr>
        <p:spPr>
          <a:xfrm>
            <a:off x="959584" y="3958542"/>
            <a:ext cx="91219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Accuracy: 99.55%</a:t>
            </a:r>
          </a:p>
          <a:p>
            <a:r>
              <a:rPr lang="en-US" b="1" dirty="0"/>
              <a:t>Interpretation</a:t>
            </a:r>
            <a:r>
              <a:rPr lang="en-US" dirty="0"/>
              <a:t>: About 99.55% of the total pixels were classified correctly, showing very high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92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23A2-E97D-7A8E-0A00-DD47CE9A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TABLE OF CONTENTS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E036-6692-3560-BBC5-7025B2CF8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DATA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DATA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TRAINING AND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RESULT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REFERENCES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094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A287AD9-E23C-324C-1DB9-729FA4D26D53}"/>
              </a:ext>
            </a:extLst>
          </p:cNvPr>
          <p:cNvSpPr txBox="1"/>
          <p:nvPr/>
        </p:nvSpPr>
        <p:spPr>
          <a:xfrm>
            <a:off x="984739" y="1668305"/>
            <a:ext cx="9308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Sensitivity (Recall): 100%</a:t>
            </a:r>
          </a:p>
          <a:p>
            <a:r>
              <a:rPr lang="en-US" b="1" dirty="0"/>
              <a:t>Interpretation</a:t>
            </a:r>
            <a:r>
              <a:rPr lang="en-US" dirty="0"/>
              <a:t>: The model catches </a:t>
            </a:r>
            <a:r>
              <a:rPr lang="en-US" b="1" dirty="0"/>
              <a:t>all</a:t>
            </a:r>
            <a:r>
              <a:rPr lang="en-US" dirty="0"/>
              <a:t> positive (lung) pixels. No true lung regions were missed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FC8362-C432-92AC-E8EE-E35DFD732332}"/>
              </a:ext>
            </a:extLst>
          </p:cNvPr>
          <p:cNvSpPr txBox="1"/>
          <p:nvPr/>
        </p:nvSpPr>
        <p:spPr>
          <a:xfrm>
            <a:off x="937846" y="2992286"/>
            <a:ext cx="93081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Jaccard Similarity Score: 99.14%</a:t>
            </a:r>
          </a:p>
          <a:p>
            <a:r>
              <a:rPr lang="en-US" b="1" dirty="0"/>
              <a:t>Interpretation: </a:t>
            </a:r>
            <a:r>
              <a:rPr lang="en-US" dirty="0"/>
              <a:t>The predicted lung region overlaps almost completely with the actual region, indicating very high segmentation accuracy.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A8728F-E126-B02B-6A1A-EF603FA4B1CF}"/>
              </a:ext>
            </a:extLst>
          </p:cNvPr>
          <p:cNvSpPr txBox="1"/>
          <p:nvPr/>
        </p:nvSpPr>
        <p:spPr>
          <a:xfrm>
            <a:off x="984739" y="4443046"/>
            <a:ext cx="76786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F1 Score (F-measure): 99.45%</a:t>
            </a:r>
          </a:p>
          <a:p>
            <a:r>
              <a:rPr lang="en-US" b="1" dirty="0"/>
              <a:t>Interpretation</a:t>
            </a:r>
            <a:r>
              <a:rPr lang="en-US" dirty="0"/>
              <a:t>: Reflects an excellent balance between the model’s perfect recall and its high precision, resulting in a near-perfect overall performance.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68565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C11C-D842-6C06-6A1F-770DDADE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1170"/>
          </a:xfrm>
        </p:spPr>
        <p:txBody>
          <a:bodyPr/>
          <a:lstStyle/>
          <a:p>
            <a:r>
              <a:rPr lang="en-US" sz="3600" b="1" dirty="0"/>
              <a:t>Segmentation Results:</a:t>
            </a:r>
            <a:endParaRPr lang="en-IN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3227D-BC83-2781-F708-7165D7042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96" y="1711891"/>
            <a:ext cx="5567119" cy="3344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826715-D3B1-81AE-BA43-47D6A0E42952}"/>
              </a:ext>
            </a:extLst>
          </p:cNvPr>
          <p:cNvSpPr txBox="1"/>
          <p:nvPr/>
        </p:nvSpPr>
        <p:spPr>
          <a:xfrm>
            <a:off x="646111" y="5509857"/>
            <a:ext cx="397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BCDU-Net on Lung dataset.</a:t>
            </a:r>
          </a:p>
        </p:txBody>
      </p:sp>
    </p:spTree>
    <p:extLst>
      <p:ext uri="{BB962C8B-B14F-4D97-AF65-F5344CB8AC3E}">
        <p14:creationId xmlns:p14="http://schemas.microsoft.com/office/powerpoint/2010/main" val="2225580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56BE-FB51-9ED5-26EE-B1A7868F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927" y="2728735"/>
            <a:ext cx="9404723" cy="1400530"/>
          </a:xfrm>
        </p:spPr>
        <p:txBody>
          <a:bodyPr/>
          <a:lstStyle/>
          <a:p>
            <a:pPr algn="ctr"/>
            <a:r>
              <a:rPr lang="en-US" sz="6000" b="1" dirty="0"/>
              <a:t>6. CONCLUSION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776618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7B80-0740-914B-2C48-553E0618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77" y="1351613"/>
            <a:ext cx="8946541" cy="1860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this project, we successfully implemented and evaluated the </a:t>
            </a:r>
            <a:r>
              <a:rPr lang="en-US" b="1" dirty="0"/>
              <a:t>BCDU-Net architecture</a:t>
            </a:r>
            <a:r>
              <a:rPr lang="en-US" dirty="0"/>
              <a:t> for the task of </a:t>
            </a:r>
            <a:r>
              <a:rPr lang="en-US" b="1" dirty="0"/>
              <a:t>lung segmentation</a:t>
            </a:r>
            <a:r>
              <a:rPr lang="en-US" dirty="0"/>
              <a:t> in medical CT images. BCDU-Net, an enhanced version of the popular U-Net model, integrates </a:t>
            </a:r>
            <a:r>
              <a:rPr lang="en-US" b="1" dirty="0"/>
              <a:t>Bidirectional </a:t>
            </a:r>
            <a:r>
              <a:rPr lang="en-US" b="1" dirty="0" err="1"/>
              <a:t>ConvLSTM</a:t>
            </a:r>
            <a:r>
              <a:rPr lang="en-US" b="1" dirty="0"/>
              <a:t> units</a:t>
            </a:r>
            <a:r>
              <a:rPr lang="en-US" dirty="0"/>
              <a:t> and </a:t>
            </a:r>
            <a:r>
              <a:rPr lang="en-US" b="1" dirty="0"/>
              <a:t>densely connected convolutions</a:t>
            </a:r>
            <a:r>
              <a:rPr lang="en-US" dirty="0"/>
              <a:t>, which helped the model better capture spatial and temporal features within the images.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3E167-1400-F77A-0DAA-3C26D4174CE9}"/>
              </a:ext>
            </a:extLst>
          </p:cNvPr>
          <p:cNvSpPr txBox="1"/>
          <p:nvPr/>
        </p:nvSpPr>
        <p:spPr>
          <a:xfrm>
            <a:off x="1207477" y="3751385"/>
            <a:ext cx="8946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Through extensive training and testing on CT image datasets, the model demonstrated strong recall (100%), meaning it accurately identified all lung regions. It also achieved high precision (99.36%), indicating very few false positives. Consequently, the F1 score (99.45%) and AUC-ROC (0.9977) confirm a highly reliable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316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A73CB7-A059-5F53-7699-1872057F0DCE}"/>
              </a:ext>
            </a:extLst>
          </p:cNvPr>
          <p:cNvSpPr txBox="1"/>
          <p:nvPr/>
        </p:nvSpPr>
        <p:spPr>
          <a:xfrm>
            <a:off x="1488831" y="1631491"/>
            <a:ext cx="8581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not only provided hands-on experience in deep learning-based medical image analysis but also highlighted the challenges of achieving a balance between sensitivity and specificity in real-world healthcare applications.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82139-3B4B-30C8-59FD-CC424B01BB83}"/>
              </a:ext>
            </a:extLst>
          </p:cNvPr>
          <p:cNvSpPr txBox="1"/>
          <p:nvPr/>
        </p:nvSpPr>
        <p:spPr>
          <a:xfrm>
            <a:off x="1535723" y="3068419"/>
            <a:ext cx="912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Key Takeaways: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1E04F-1490-FAD0-3063-FDE21F4F6C87}"/>
              </a:ext>
            </a:extLst>
          </p:cNvPr>
          <p:cNvSpPr txBox="1"/>
          <p:nvPr/>
        </p:nvSpPr>
        <p:spPr>
          <a:xfrm>
            <a:off x="1488831" y="3921370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BCDU-Net</a:t>
            </a:r>
            <a:r>
              <a:rPr lang="en-US" dirty="0"/>
              <a:t> effectively segments lung regions with high sensitivity.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There's room to improve </a:t>
            </a:r>
            <a:r>
              <a:rPr lang="en-US" b="1" dirty="0"/>
              <a:t>precision</a:t>
            </a:r>
            <a:r>
              <a:rPr lang="en-US" dirty="0"/>
              <a:t> to reduce false positives.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architectures like BCDU-Net are promising for clinical support tools.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443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B3B5-3933-B9F9-51D8-897592D7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93" y="1273333"/>
            <a:ext cx="9404723" cy="1400530"/>
          </a:xfrm>
        </p:spPr>
        <p:txBody>
          <a:bodyPr/>
          <a:lstStyle/>
          <a:p>
            <a:pPr algn="ctr"/>
            <a:r>
              <a:rPr lang="en-US" sz="6000" b="1" dirty="0"/>
              <a:t>7. REFERENCES</a:t>
            </a:r>
            <a:endParaRPr lang="en-IN" sz="6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7C952-3557-DF0D-BABF-03E832C70EDC}"/>
              </a:ext>
            </a:extLst>
          </p:cNvPr>
          <p:cNvSpPr txBox="1"/>
          <p:nvPr/>
        </p:nvSpPr>
        <p:spPr>
          <a:xfrm>
            <a:off x="984738" y="2532184"/>
            <a:ext cx="9730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P. </a:t>
            </a:r>
            <a:r>
              <a:rPr lang="en-US" dirty="0" err="1"/>
              <a:t>Liskowski</a:t>
            </a:r>
            <a:r>
              <a:rPr lang="en-US" dirty="0"/>
              <a:t> and K. Krawiec. Segmenting retinal blood </a:t>
            </a:r>
            <a:r>
              <a:rPr lang="en-US" dirty="0" err="1"/>
              <a:t>vessels</a:t>
            </a:r>
            <a:r>
              <a:rPr lang="en-US" dirty="0"/>
              <a:t> with deep neural networks. IEEE transactions on </a:t>
            </a:r>
            <a:r>
              <a:rPr lang="en-US" dirty="0" err="1"/>
              <a:t>medical</a:t>
            </a:r>
            <a:r>
              <a:rPr lang="en-US" dirty="0"/>
              <a:t> imaging, 35(11):2369–2380, 2016.</a:t>
            </a:r>
          </a:p>
          <a:p>
            <a:pPr marL="342900" indent="-342900">
              <a:buAutoNum type="arabicPeriod"/>
            </a:pPr>
            <a:r>
              <a:rPr lang="en-US" dirty="0"/>
              <a:t>M. Z. Alom, M. Hasan, C. </a:t>
            </a:r>
            <a:r>
              <a:rPr lang="en-US" dirty="0" err="1"/>
              <a:t>Yakopcic</a:t>
            </a:r>
            <a:r>
              <a:rPr lang="en-US" dirty="0"/>
              <a:t>, T. M. Taha, and V. K. Asari. Recurrent residual convolutional neural </a:t>
            </a:r>
            <a:r>
              <a:rPr lang="en-US" dirty="0" err="1"/>
              <a:t>network</a:t>
            </a:r>
            <a:r>
              <a:rPr lang="en-US" dirty="0"/>
              <a:t> based on u-net (r2u-net) for medical image </a:t>
            </a:r>
            <a:r>
              <a:rPr lang="en-US" dirty="0" err="1"/>
              <a:t>segmentation</a:t>
            </a:r>
            <a:r>
              <a:rPr lang="en-US" dirty="0"/>
              <a:t>. </a:t>
            </a:r>
            <a:r>
              <a:rPr lang="en-US" dirty="0" err="1"/>
              <a:t>arXiv</a:t>
            </a:r>
            <a:r>
              <a:rPr lang="en-US" dirty="0"/>
              <a:t> preprint </a:t>
            </a:r>
            <a:r>
              <a:rPr lang="en-US" dirty="0" err="1"/>
              <a:t>arXiv</a:t>
            </a:r>
            <a:r>
              <a:rPr lang="en-US" dirty="0"/>
              <a:t>: 1802.06955, 2018.</a:t>
            </a:r>
          </a:p>
          <a:p>
            <a:pPr marL="342900" indent="-342900">
              <a:buAutoNum type="arabicPeriod"/>
            </a:pPr>
            <a:r>
              <a:rPr lang="en-US" dirty="0"/>
              <a:t>J. Long, E. Shelhamer, and T. Darrell. Fully convolutional networks for semantic segmentation. In Proceedings of the IEEE conference on computer vision and pattern </a:t>
            </a:r>
            <a:r>
              <a:rPr lang="en-US" dirty="0" err="1"/>
              <a:t>recognition</a:t>
            </a:r>
            <a:r>
              <a:rPr lang="en-US" dirty="0"/>
              <a:t>, pages 3431–3440, 2015</a:t>
            </a:r>
          </a:p>
        </p:txBody>
      </p:sp>
    </p:spTree>
    <p:extLst>
      <p:ext uri="{BB962C8B-B14F-4D97-AF65-F5344CB8AC3E}">
        <p14:creationId xmlns:p14="http://schemas.microsoft.com/office/powerpoint/2010/main" val="2721150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9A25-6F89-0828-5593-03041E10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621" y="3123182"/>
            <a:ext cx="9404723" cy="1400530"/>
          </a:xfrm>
        </p:spPr>
        <p:txBody>
          <a:bodyPr/>
          <a:lstStyle/>
          <a:p>
            <a:pPr algn="ctr"/>
            <a:r>
              <a:rPr lang="en-US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28524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1DF86D-DFBA-513D-93A0-EC48673A598C}"/>
              </a:ext>
            </a:extLst>
          </p:cNvPr>
          <p:cNvSpPr txBox="1"/>
          <p:nvPr/>
        </p:nvSpPr>
        <p:spPr>
          <a:xfrm>
            <a:off x="2346960" y="3068320"/>
            <a:ext cx="699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3367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53C351-D06C-D9CF-C3DB-85A4ECD82051}"/>
              </a:ext>
            </a:extLst>
          </p:cNvPr>
          <p:cNvSpPr txBox="1">
            <a:spLocks/>
          </p:cNvSpPr>
          <p:nvPr/>
        </p:nvSpPr>
        <p:spPr>
          <a:xfrm>
            <a:off x="921413" y="3094920"/>
            <a:ext cx="9404723" cy="6681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B1E5A2-3B10-20EB-5DF9-58B687F696E9}"/>
              </a:ext>
            </a:extLst>
          </p:cNvPr>
          <p:cNvSpPr txBox="1">
            <a:spLocks/>
          </p:cNvSpPr>
          <p:nvPr/>
        </p:nvSpPr>
        <p:spPr>
          <a:xfrm>
            <a:off x="1256691" y="5009583"/>
            <a:ext cx="9404723" cy="1138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A7018-0DE1-530A-881D-8C568B8D3927}"/>
              </a:ext>
            </a:extLst>
          </p:cNvPr>
          <p:cNvSpPr txBox="1"/>
          <p:nvPr/>
        </p:nvSpPr>
        <p:spPr>
          <a:xfrm>
            <a:off x="1408096" y="1862999"/>
            <a:ext cx="88171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Image segmentation is the process of labelling each pixel of an image with its corresponding class.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Medical image segmentation is a critical component of computer-aided diagnosis (CAD) systems, aiming to improve diagnostic accuracy and reduce reliance on manual interpretation.</a:t>
            </a: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An encoder-decoder based approach, like U-Net and its variants, is a popular strategy for solving medical image segmentation tasks.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DB1CE-1C74-B0E0-5C27-B3E110C911D1}"/>
              </a:ext>
            </a:extLst>
          </p:cNvPr>
          <p:cNvSpPr txBox="1"/>
          <p:nvPr/>
        </p:nvSpPr>
        <p:spPr>
          <a:xfrm>
            <a:off x="1004972" y="1076372"/>
            <a:ext cx="9220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Medical Image Segmentation Using CNN Methods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6CDDB3-6D6A-F003-B5C6-EC1565FF7BBD}"/>
              </a:ext>
            </a:extLst>
          </p:cNvPr>
          <p:cNvSpPr txBox="1"/>
          <p:nvPr/>
        </p:nvSpPr>
        <p:spPr>
          <a:xfrm>
            <a:off x="1004972" y="4148614"/>
            <a:ext cx="787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Innovations</a:t>
            </a:r>
            <a:r>
              <a:rPr lang="en-US" sz="2400" dirty="0"/>
              <a:t>: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49B5C-462F-EBB4-C852-F50D51251A20}"/>
              </a:ext>
            </a:extLst>
          </p:cNvPr>
          <p:cNvSpPr txBox="1"/>
          <p:nvPr/>
        </p:nvSpPr>
        <p:spPr>
          <a:xfrm>
            <a:off x="1441545" y="4833857"/>
            <a:ext cx="921986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BConvLSTM in Skip Connections → Non-linear feature fusion.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Densely Connected Convolutions → Strengthens feature propagation &amp; reuse.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Batch Normalization (BN) → Accelerates convergence.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3761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0BAD-A300-FE9D-67E3-D18DBA39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453" y="739272"/>
            <a:ext cx="9404723" cy="492162"/>
          </a:xfrm>
        </p:spPr>
        <p:txBody>
          <a:bodyPr/>
          <a:lstStyle/>
          <a:p>
            <a:r>
              <a:rPr lang="en-IN" sz="3200" dirty="0"/>
              <a:t>Medical Image Segmentation &amp; BCDU-Net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1F76-1D71-A37A-1200-605C17A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61" y="4213185"/>
            <a:ext cx="10183139" cy="2271234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Deep Learning in Segmentation:</a:t>
            </a:r>
          </a:p>
          <a:p>
            <a:pPr marL="0" indent="0">
              <a:buNone/>
            </a:pPr>
            <a:r>
              <a:rPr lang="en-IN" sz="1400" b="1" dirty="0"/>
              <a:t>    	</a:t>
            </a:r>
            <a:r>
              <a:rPr lang="en-IN" dirty="0"/>
              <a:t>F</a:t>
            </a:r>
            <a:r>
              <a:rPr lang="en-US" b="1" dirty="0" err="1"/>
              <a:t>ully</a:t>
            </a:r>
            <a:r>
              <a:rPr lang="en-US" b="1" dirty="0"/>
              <a:t> Convolutional Networks (FCN)</a:t>
            </a:r>
            <a:r>
              <a:rPr lang="en-US" dirty="0"/>
              <a:t> → First deep learning approach.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U-Net</a:t>
            </a:r>
            <a:r>
              <a:rPr lang="en-US" dirty="0"/>
              <a:t> → Improved segmentation using encoding-decoding paths.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IN" b="1" dirty="0"/>
              <a:t>Extensions</a:t>
            </a:r>
            <a:r>
              <a:rPr lang="en-IN" dirty="0"/>
              <a:t> (e.g., Attention Gates, </a:t>
            </a:r>
            <a:r>
              <a:rPr lang="en-IN" dirty="0" err="1"/>
              <a:t>ReNet</a:t>
            </a:r>
            <a:r>
              <a:rPr lang="en-IN" dirty="0"/>
              <a:t>, </a:t>
            </a:r>
            <a:r>
              <a:rPr lang="en-IN" dirty="0" err="1"/>
              <a:t>DeepLab</a:t>
            </a:r>
            <a:r>
              <a:rPr lang="en-IN" dirty="0"/>
              <a:t>) refine feature processing.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07E4C3-D4C0-2E3B-9C83-077C51936A3D}"/>
              </a:ext>
            </a:extLst>
          </p:cNvPr>
          <p:cNvSpPr txBox="1">
            <a:spLocks/>
          </p:cNvSpPr>
          <p:nvPr/>
        </p:nvSpPr>
        <p:spPr>
          <a:xfrm>
            <a:off x="1094461" y="1874518"/>
            <a:ext cx="9404723" cy="2165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b="1" dirty="0"/>
              <a:t>Importance of Medical Image Segmentation:</a:t>
            </a:r>
          </a:p>
          <a:p>
            <a:pPr marL="0" indent="0">
              <a:buFont typeface="Wingdings 3" charset="2"/>
              <a:buNone/>
            </a:pPr>
            <a:r>
              <a:rPr lang="en-IN" b="1" dirty="0"/>
              <a:t>      	</a:t>
            </a:r>
            <a:r>
              <a:rPr lang="en-US" dirty="0"/>
              <a:t>Key step in Computer-Aided Diagnosis (CAD).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Reduces </a:t>
            </a:r>
            <a:r>
              <a:rPr lang="en-US" b="1" dirty="0"/>
              <a:t>time, cost, and human error</a:t>
            </a:r>
            <a:r>
              <a:rPr lang="en-US" dirty="0"/>
              <a:t> in diagnosis.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b="1" dirty="0"/>
              <a:t>Deep learning</a:t>
            </a:r>
            <a:r>
              <a:rPr lang="en-US" dirty="0"/>
              <a:t> outperforms traditional methods but requires </a:t>
            </a:r>
            <a:r>
              <a:rPr lang="en-US" b="1" dirty="0"/>
              <a:t>large          	labeled     Datasets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64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16DA-1F7C-4841-E247-52C7FA68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951" y="3084158"/>
            <a:ext cx="9404723" cy="1400530"/>
          </a:xfrm>
        </p:spPr>
        <p:txBody>
          <a:bodyPr/>
          <a:lstStyle/>
          <a:p>
            <a:pPr algn="ctr"/>
            <a:r>
              <a:rPr lang="en-US" sz="6000" b="1" dirty="0"/>
              <a:t>2. DATA COLLECTION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86316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FE8805-C145-69E9-7F44-A1DD66A1F5B4}"/>
              </a:ext>
            </a:extLst>
          </p:cNvPr>
          <p:cNvSpPr txBox="1"/>
          <p:nvPr/>
        </p:nvSpPr>
        <p:spPr>
          <a:xfrm>
            <a:off x="-150471" y="864451"/>
            <a:ext cx="381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Dataset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A8254-CA56-2585-16F9-092FAA471466}"/>
              </a:ext>
            </a:extLst>
          </p:cNvPr>
          <p:cNvSpPr txBox="1"/>
          <p:nvPr/>
        </p:nvSpPr>
        <p:spPr>
          <a:xfrm>
            <a:off x="1336584" y="1605508"/>
            <a:ext cx="928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leveraged a dataset from Kaggle, a leading platform for </a:t>
            </a:r>
            <a:r>
              <a:rPr lang="en-IN" dirty="0"/>
              <a:t>data sharing with the research community, to support our work.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F90AD-DB97-A09E-D892-4A2BC8F2AF0F}"/>
              </a:ext>
            </a:extLst>
          </p:cNvPr>
          <p:cNvSpPr txBox="1"/>
          <p:nvPr/>
        </p:nvSpPr>
        <p:spPr>
          <a:xfrm>
            <a:off x="729205" y="2575859"/>
            <a:ext cx="355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Description</a:t>
            </a:r>
            <a:endParaRPr lang="en-IN" sz="28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0D846C-DA83-3900-5E59-A91A63864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584" y="3423099"/>
            <a:ext cx="8946541" cy="2689809"/>
          </a:xfrm>
        </p:spPr>
        <p:txBody>
          <a:bodyPr/>
          <a:lstStyle/>
          <a:p>
            <a:r>
              <a:rPr lang="en-US" sz="1800" dirty="0"/>
              <a:t>Dataset Contains 2D and 3D CT images along with labeled lung segmentation masks.</a:t>
            </a:r>
          </a:p>
          <a:p>
            <a:r>
              <a:rPr lang="en-US" sz="1800" dirty="0"/>
              <a:t>Each CT image is of size 512 × 512 pixels.</a:t>
            </a:r>
          </a:p>
          <a:p>
            <a:pPr>
              <a:buNone/>
            </a:pPr>
            <a:r>
              <a:rPr lang="en-US" sz="1600" b="1" dirty="0"/>
              <a:t>Dataset Size and Split: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Training Set:</a:t>
            </a:r>
            <a:r>
              <a:rPr lang="en-US" sz="1600" dirty="0"/>
              <a:t> 70% of total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Testing Set:</a:t>
            </a:r>
            <a:r>
              <a:rPr lang="en-US" sz="1600" dirty="0"/>
              <a:t> 30% of total data</a:t>
            </a:r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37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D069-D154-537E-3CF3-138CE5C0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751" y="2728735"/>
            <a:ext cx="9404723" cy="1400530"/>
          </a:xfrm>
        </p:spPr>
        <p:txBody>
          <a:bodyPr/>
          <a:lstStyle/>
          <a:p>
            <a:pPr algn="ctr"/>
            <a:r>
              <a:rPr lang="en-US" sz="6000" b="1" dirty="0"/>
              <a:t>3. DATA PREPROCESSING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14321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C231C-4C7D-6062-7872-F94FD40520DE}"/>
              </a:ext>
            </a:extLst>
          </p:cNvPr>
          <p:cNvSpPr txBox="1"/>
          <p:nvPr/>
        </p:nvSpPr>
        <p:spPr>
          <a:xfrm>
            <a:off x="1126978" y="1088578"/>
            <a:ext cx="570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Loading and Identification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FE99A-72FA-7834-465A-64ACFD3758FF}"/>
              </a:ext>
            </a:extLst>
          </p:cNvPr>
          <p:cNvSpPr txBox="1"/>
          <p:nvPr/>
        </p:nvSpPr>
        <p:spPr>
          <a:xfrm>
            <a:off x="1441936" y="2017587"/>
            <a:ext cx="8862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images(*.nii.gz) and corresponding segmentation makes are read using </a:t>
            </a:r>
            <a:r>
              <a:rPr lang="en-US" dirty="0" err="1"/>
              <a:t>nibabel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Axial slices are extracted from each 3D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files store volumetric data — meaning they contain multiple 2D image slices stacked together to represent a 3D scan.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C83C87-879C-061C-9653-C26541B0FE1D}"/>
              </a:ext>
            </a:extLst>
          </p:cNvPr>
          <p:cNvSpPr txBox="1"/>
          <p:nvPr/>
        </p:nvSpPr>
        <p:spPr>
          <a:xfrm>
            <a:off x="1005058" y="3795982"/>
            <a:ext cx="570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Mask Separation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D417A-0978-6F31-CF65-93E09835E160}"/>
              </a:ext>
            </a:extLst>
          </p:cNvPr>
          <p:cNvSpPr txBox="1"/>
          <p:nvPr/>
        </p:nvSpPr>
        <p:spPr>
          <a:xfrm>
            <a:off x="1350497" y="4554806"/>
            <a:ext cx="886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 custom function </a:t>
            </a:r>
            <a:r>
              <a:rPr lang="en-US" dirty="0" err="1"/>
              <a:t>return_axials</a:t>
            </a:r>
            <a:r>
              <a:rPr lang="en-US" dirty="0"/>
              <a:t>(vol, seg), each axial slice yields: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91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900</TotalTime>
  <Words>1211</Words>
  <Application>Microsoft Office PowerPoint</Application>
  <PresentationFormat>Widescreen</PresentationFormat>
  <Paragraphs>126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ADLaM Display</vt:lpstr>
      <vt:lpstr>Arial</vt:lpstr>
      <vt:lpstr>Century Gothic</vt:lpstr>
      <vt:lpstr>Wingdings</vt:lpstr>
      <vt:lpstr>Wingdings 3</vt:lpstr>
      <vt:lpstr>Ion</vt:lpstr>
      <vt:lpstr>PowerPoint Presentation</vt:lpstr>
      <vt:lpstr>TABLE OF CONTENTS</vt:lpstr>
      <vt:lpstr>PowerPoint Presentation</vt:lpstr>
      <vt:lpstr>PowerPoint Presentation</vt:lpstr>
      <vt:lpstr>Medical Image Segmentation &amp; BCDU-Net</vt:lpstr>
      <vt:lpstr>2. DATA COLLECTION</vt:lpstr>
      <vt:lpstr>PowerPoint Presentation</vt:lpstr>
      <vt:lpstr>3. DATA PREPROCESSING</vt:lpstr>
      <vt:lpstr>PowerPoint Presentation</vt:lpstr>
      <vt:lpstr>PowerPoint Presentation</vt:lpstr>
      <vt:lpstr>4. TRAINING AND TESTING</vt:lpstr>
      <vt:lpstr>BCDU-Net: Encoding &amp; Decoding Path   Encoding Path(Contracting Path)  4-Step Process:    </vt:lpstr>
      <vt:lpstr>PowerPoint Presentation</vt:lpstr>
      <vt:lpstr>PowerPoint Presentation</vt:lpstr>
      <vt:lpstr>PowerPoint Presentation</vt:lpstr>
      <vt:lpstr>5. RESULTS</vt:lpstr>
      <vt:lpstr>Evaluation Metrics:</vt:lpstr>
      <vt:lpstr>PowerPoint Presentation</vt:lpstr>
      <vt:lpstr>PowerPoint Presentation</vt:lpstr>
      <vt:lpstr>PowerPoint Presentation</vt:lpstr>
      <vt:lpstr>Segmentation Results:</vt:lpstr>
      <vt:lpstr>6. CONCLUSION</vt:lpstr>
      <vt:lpstr>PowerPoint Presentation</vt:lpstr>
      <vt:lpstr>PowerPoint Presentation</vt:lpstr>
      <vt:lpstr>7. 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Banoth Vamshi</dc:creator>
  <cp:lastModifiedBy>Banoth Vamshi</cp:lastModifiedBy>
  <cp:revision>7</cp:revision>
  <dcterms:created xsi:type="dcterms:W3CDTF">2025-03-26T18:45:13Z</dcterms:created>
  <dcterms:modified xsi:type="dcterms:W3CDTF">2025-08-24T07:43:34Z</dcterms:modified>
</cp:coreProperties>
</file>