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76" r:id="rId3"/>
    <p:sldId id="261" r:id="rId4"/>
    <p:sldId id="268" r:id="rId5"/>
    <p:sldId id="258" r:id="rId6"/>
    <p:sldId id="265" r:id="rId7"/>
    <p:sldId id="266" r:id="rId8"/>
    <p:sldId id="269" r:id="rId9"/>
    <p:sldId id="263" r:id="rId10"/>
    <p:sldId id="271" r:id="rId11"/>
    <p:sldId id="273"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9639C4A-5642-4E49-8032-D55AF6455E2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39C4A-5642-4E49-8032-D55AF6455E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39C4A-5642-4E49-8032-D55AF6455E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39C4A-5642-4E49-8032-D55AF6455E2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9639C4A-5642-4E49-8032-D55AF6455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39C4A-5642-4E49-8032-D55AF6455E2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39C4A-5642-4E49-8032-D55AF6455E2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39C4A-5642-4E49-8032-D55AF6455E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39C4A-5642-4E49-8032-D55AF6455E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39C4A-5642-4E49-8032-D55AF6455E2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184D60-5E2B-438B-AC64-4BD0C50B3D73}" type="datetimeFigureOut">
              <a:rPr lang="en-US" smtClean="0"/>
              <a:pPr/>
              <a:t>12/15/2024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9639C4A-5642-4E49-8032-D55AF6455E2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9184D60-5E2B-438B-AC64-4BD0C50B3D73}" type="datetimeFigureOut">
              <a:rPr lang="en-US" smtClean="0"/>
              <a:pPr/>
              <a:t>12/15/2024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9639C4A-5642-4E49-8032-D55AF6455E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800600"/>
            <a:ext cx="8915400" cy="1828800"/>
          </a:xfrm>
        </p:spPr>
        <p:txBody>
          <a:bodyPr>
            <a:normAutofit lnSpcReduction="10000"/>
          </a:bodyPr>
          <a:lstStyle/>
          <a:p>
            <a:pPr algn="just"/>
            <a:r>
              <a:rPr lang="en-US" sz="3000" dirty="0">
                <a:latin typeface="Arial" pitchFamily="34" charset="0"/>
                <a:cs typeface="Arial" pitchFamily="34" charset="0"/>
              </a:rPr>
              <a:t>Presented by:</a:t>
            </a:r>
          </a:p>
          <a:p>
            <a:pPr algn="just"/>
            <a:r>
              <a:rPr lang="en-US" sz="2600" dirty="0"/>
              <a:t>Name: Vam</a:t>
            </a:r>
            <a:r>
              <a:rPr lang="en-US" dirty="0"/>
              <a:t>shi Nadigottu</a:t>
            </a:r>
            <a:r>
              <a:rPr lang="en-US" sz="2600" dirty="0"/>
              <a:t> </a:t>
            </a:r>
          </a:p>
          <a:p>
            <a:pPr algn="just"/>
            <a:r>
              <a:rPr lang="en-US" sz="2600" dirty="0"/>
              <a:t>Branch: Computer Science And Engineering</a:t>
            </a:r>
          </a:p>
          <a:p>
            <a:pPr algn="just"/>
            <a:r>
              <a:rPr lang="en-US" sz="2600" dirty="0"/>
              <a:t>Year:</a:t>
            </a:r>
            <a:r>
              <a:rPr lang="en-US" dirty="0"/>
              <a:t>2020-2024</a:t>
            </a:r>
            <a:r>
              <a:rPr lang="en-US" sz="2600" dirty="0"/>
              <a:t>                  </a:t>
            </a:r>
          </a:p>
          <a:p>
            <a:pPr algn="just"/>
            <a:endParaRPr lang="en-US" sz="2600" dirty="0"/>
          </a:p>
        </p:txBody>
      </p:sp>
      <p:sp>
        <p:nvSpPr>
          <p:cNvPr id="2" name="Title 1"/>
          <p:cNvSpPr>
            <a:spLocks noGrp="1"/>
          </p:cNvSpPr>
          <p:nvPr>
            <p:ph type="ctrTitle"/>
          </p:nvPr>
        </p:nvSpPr>
        <p:spPr>
          <a:xfrm>
            <a:off x="0" y="0"/>
            <a:ext cx="8915400" cy="3886200"/>
          </a:xfrm>
        </p:spPr>
        <p:txBody>
          <a:bodyPr>
            <a:normAutofit/>
          </a:bodyPr>
          <a:lstStyle/>
          <a:p>
            <a:br>
              <a:rPr lang="en-US" dirty="0">
                <a:latin typeface="Algerian" pitchFamily="82" charset="0"/>
              </a:rPr>
            </a:br>
            <a:r>
              <a:rPr lang="en-US" dirty="0">
                <a:latin typeface="Algerian" pitchFamily="82" charset="0"/>
              </a:rPr>
              <a:t>DETERMINATION OF PARKINSON’S DISEASE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33400"/>
            <a:ext cx="4643470" cy="523220"/>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Flow Chart:</a:t>
            </a:r>
          </a:p>
        </p:txBody>
      </p:sp>
      <p:sp>
        <p:nvSpPr>
          <p:cNvPr id="20482" name="Rectangle 2"/>
          <p:cNvSpPr>
            <a:spLocks noChangeArrowheads="1"/>
          </p:cNvSpPr>
          <p:nvPr/>
        </p:nvSpPr>
        <p:spPr bwMode="auto">
          <a:xfrm>
            <a:off x="304800" y="1066800"/>
            <a:ext cx="750099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This flow chart shows the starting and ending process of patients of parkinson’s disease  and preprocessing of data is required in this project mean and median filter are presented for selecting images &amp; we used Randam forest classifier for training and testing the data.</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10" name="Picture 9" descr="Flowchart for Random Forest PD Localization"/>
          <p:cNvPicPr/>
          <p:nvPr/>
        </p:nvPicPr>
        <p:blipFill>
          <a:blip r:embed="rId2" cstate="print"/>
          <a:srcRect/>
          <a:stretch>
            <a:fillRect/>
          </a:stretch>
        </p:blipFill>
        <p:spPr bwMode="auto">
          <a:xfrm>
            <a:off x="2500297" y="1928801"/>
            <a:ext cx="4143405" cy="450059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3643338" cy="646331"/>
          </a:xfrm>
          <a:prstGeom prst="rect">
            <a:avLst/>
          </a:prstGeom>
          <a:noFill/>
        </p:spPr>
        <p:txBody>
          <a:bodyPr wrap="square" rtlCol="0">
            <a:spAutoFit/>
          </a:bodyPr>
          <a:lstStyle/>
          <a:p>
            <a:r>
              <a:rPr lang="en-US" sz="3600" dirty="0">
                <a:solidFill>
                  <a:srgbClr val="FF0000"/>
                </a:solidFill>
              </a:rPr>
              <a:t>Conclusion:</a:t>
            </a:r>
          </a:p>
        </p:txBody>
      </p:sp>
      <p:sp>
        <p:nvSpPr>
          <p:cNvPr id="5" name="TextBox 4"/>
          <p:cNvSpPr txBox="1"/>
          <p:nvPr/>
        </p:nvSpPr>
        <p:spPr>
          <a:xfrm>
            <a:off x="228600" y="1447800"/>
            <a:ext cx="8215370" cy="3416320"/>
          </a:xfrm>
          <a:prstGeom prst="rect">
            <a:avLst/>
          </a:prstGeom>
          <a:noFill/>
        </p:spPr>
        <p:txBody>
          <a:bodyPr wrap="square" rtlCol="0">
            <a:spAutoFit/>
          </a:bodyPr>
          <a:lstStyle/>
          <a:p>
            <a:endParaRPr lang="en-US" dirty="0"/>
          </a:p>
          <a:p>
            <a:pPr>
              <a:buFont typeface="Wingdings" pitchFamily="2" charset="2"/>
              <a:buChar char="v"/>
            </a:pPr>
            <a:r>
              <a:rPr lang="en-US" dirty="0"/>
              <a:t>With the discovery of dopamine in the twentieth century and the subsequent development of dopamine replacement therapy, plus surgical techniques such as deep brain stimulation (DBS), many of the debilitating symptoms are now successfully treated—at least for a time.</a:t>
            </a:r>
          </a:p>
          <a:p>
            <a:pPr>
              <a:buFont typeface="Wingdings" pitchFamily="2" charset="2"/>
              <a:buChar char="v"/>
            </a:pPr>
            <a:endParaRPr lang="en-US" dirty="0"/>
          </a:p>
          <a:p>
            <a:pPr>
              <a:buFont typeface="Wingdings" pitchFamily="2" charset="2"/>
              <a:buChar char="v"/>
            </a:pPr>
            <a:r>
              <a:rPr lang="en-US" dirty="0"/>
              <a:t>Despite the increased attention on Parkinson’s, there is still no diagnostic test that is definitive.</a:t>
            </a:r>
          </a:p>
          <a:p>
            <a:endParaRPr lang="en-US" dirty="0"/>
          </a:p>
          <a:p>
            <a:pPr>
              <a:buFont typeface="Wingdings" pitchFamily="2" charset="2"/>
              <a:buChar char="v"/>
            </a:pPr>
            <a:r>
              <a:rPr lang="en-US" dirty="0"/>
              <a:t>Based on pen pressure  and drawing speed we can able to detect whether the person is having             </a:t>
            </a:r>
            <a:r>
              <a:rPr lang="en-US" dirty="0" err="1"/>
              <a:t>parkinson’s</a:t>
            </a:r>
            <a:r>
              <a:rPr lang="en-US" dirty="0"/>
              <a:t>  disease or not.</a:t>
            </a:r>
          </a:p>
          <a:p>
            <a:pPr>
              <a:buFont typeface="Wingdings" pitchFamily="2" charset="2"/>
              <a:buChar char="v"/>
            </a:pPr>
            <a:endParaRPr lang="en-US" dirty="0"/>
          </a:p>
          <a:p>
            <a:pPr>
              <a:buFont typeface="Wingdings" pitchFamily="2" charset="2"/>
              <a:buChar char="v"/>
            </a:pPr>
            <a:r>
              <a:rPr lang="en-US" dirty="0"/>
              <a:t>The person who is suffering from this disease their drawing speed was slow  and the pen pressure is also slow.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od-3190203_1920.jpg"/>
          <p:cNvPicPr>
            <a:picLocks noChangeAspect="1"/>
          </p:cNvPicPr>
          <p:nvPr/>
        </p:nvPicPr>
        <p:blipFill>
          <a:blip r:embed="rId2" cstate="print"/>
          <a:stretch>
            <a:fillRect/>
          </a:stretch>
        </p:blipFill>
        <p:spPr>
          <a:xfrm>
            <a:off x="1645920" y="1488948"/>
            <a:ext cx="5852160" cy="38801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1752600"/>
            <a:ext cx="7805766" cy="369332"/>
          </a:xfrm>
          <a:prstGeom prst="rect">
            <a:avLst/>
          </a:prstGeom>
          <a:noFill/>
        </p:spPr>
        <p:txBody>
          <a:bodyPr wrap="square" rtlCol="0">
            <a:spAutoFit/>
          </a:bodyPr>
          <a:lstStyle/>
          <a:p>
            <a:r>
              <a:rPr lang="en-US" dirty="0">
                <a:latin typeface="Times New Roman" pitchFamily="18" charset="0"/>
                <a:cs typeface="Times New Roman" pitchFamily="18" charset="0"/>
              </a:rPr>
              <a:t>    DETECTING PARKINSONS DISEASE USING MACHINE LEARNING  </a:t>
            </a:r>
          </a:p>
        </p:txBody>
      </p:sp>
      <p:pic>
        <p:nvPicPr>
          <p:cNvPr id="6" name="Picture 5" descr="WhatsApp Image 2022-01-02 at 12.04.29 PM.jpeg"/>
          <p:cNvPicPr>
            <a:picLocks noChangeAspect="1"/>
          </p:cNvPicPr>
          <p:nvPr/>
        </p:nvPicPr>
        <p:blipFill>
          <a:blip r:embed="rId2"/>
          <a:stretch>
            <a:fillRect/>
          </a:stretch>
        </p:blipFill>
        <p:spPr>
          <a:xfrm>
            <a:off x="2643174" y="2714620"/>
            <a:ext cx="3143272" cy="24288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428605"/>
            <a:ext cx="3905280" cy="646331"/>
          </a:xfrm>
          <a:prstGeom prst="rect">
            <a:avLst/>
          </a:prstGeom>
          <a:noFill/>
        </p:spPr>
        <p:txBody>
          <a:bodyPr wrap="square" rtlCol="0">
            <a:spAutoFit/>
          </a:bodyPr>
          <a:lstStyle/>
          <a:p>
            <a:r>
              <a:rPr lang="en-US" sz="3600" b="1" dirty="0">
                <a:solidFill>
                  <a:srgbClr val="FF0000"/>
                </a:solidFill>
              </a:rPr>
              <a:t>Introduction</a:t>
            </a:r>
          </a:p>
        </p:txBody>
      </p:sp>
      <p:sp>
        <p:nvSpPr>
          <p:cNvPr id="6" name="TextBox 5"/>
          <p:cNvSpPr txBox="1"/>
          <p:nvPr/>
        </p:nvSpPr>
        <p:spPr>
          <a:xfrm>
            <a:off x="304800" y="1219200"/>
            <a:ext cx="8143932" cy="5078313"/>
          </a:xfrm>
          <a:prstGeom prst="rect">
            <a:avLst/>
          </a:prstGeom>
          <a:noFill/>
        </p:spPr>
        <p:txBody>
          <a:bodyPr wrap="square" rtlCol="0">
            <a:spAutoFit/>
          </a:bodyPr>
          <a:lstStyle/>
          <a:p>
            <a:pPr>
              <a:buFont typeface="Wingdings" pitchFamily="2" charset="2"/>
              <a:buChar char="Ø"/>
            </a:pPr>
            <a:r>
              <a:rPr lang="en-US" dirty="0">
                <a:latin typeface="Times New Roman" pitchFamily="18" charset="0"/>
                <a:cs typeface="Times New Roman" pitchFamily="18" charset="0"/>
              </a:rPr>
              <a:t>According to Parkinson’s foundation more than 10 million people in the world  are living with Parkinson Disease</a:t>
            </a:r>
          </a:p>
          <a:p>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Parkinson’s disease cannot be cured but early detection along with proper medication can significantly improve symptoms and quality of life .</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There searchers found that the drawing speed was lower and the pen pressure is lower among Parkinson’s patients.</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One of the indications of Parkinson’s is tremors and rigidity in the muscles, making it difficult to draw smooth spiral sand waves.</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It is possible to detect Parkinson’s disease using the drawings alone instead of measuring the speed and pressure of the pen on paper.</a:t>
            </a:r>
          </a:p>
          <a:p>
            <a:r>
              <a:rPr lang="en-US"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In this project, We are using, Forest classifier to automatically detect Parkinson’s disease in hand-drawn images of spirals and waves.</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2250103" cy="830997"/>
          </a:xfrm>
          <a:prstGeom prst="rect">
            <a:avLst/>
          </a:prstGeom>
          <a:noFill/>
        </p:spPr>
        <p:txBody>
          <a:bodyPr wrap="none" rtlCol="0">
            <a:spAutoFit/>
          </a:bodyPr>
          <a:lstStyle/>
          <a:p>
            <a:r>
              <a:rPr lang="en-US" sz="4800" dirty="0">
                <a:solidFill>
                  <a:srgbClr val="FF0000"/>
                </a:solidFill>
              </a:rPr>
              <a:t>literature</a:t>
            </a:r>
          </a:p>
        </p:txBody>
      </p:sp>
      <p:sp>
        <p:nvSpPr>
          <p:cNvPr id="3" name="TextBox 2"/>
          <p:cNvSpPr txBox="1"/>
          <p:nvPr/>
        </p:nvSpPr>
        <p:spPr>
          <a:xfrm>
            <a:off x="381000" y="1447800"/>
            <a:ext cx="8358246" cy="1477328"/>
          </a:xfrm>
          <a:prstGeom prst="rect">
            <a:avLst/>
          </a:prstGeom>
          <a:noFill/>
        </p:spPr>
        <p:txBody>
          <a:bodyPr wrap="square" rtlCol="0">
            <a:spAutoFit/>
          </a:bodyPr>
          <a:lstStyle/>
          <a:p>
            <a:pPr>
              <a:buFont typeface="Wingdings" pitchFamily="2" charset="2"/>
              <a:buChar char="v"/>
            </a:pPr>
            <a:endParaRPr lang="en-US" dirty="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A research paper in 2017 by </a:t>
            </a:r>
            <a:r>
              <a:rPr lang="en-US" dirty="0" err="1">
                <a:latin typeface="Times New Roman" pitchFamily="18" charset="0"/>
                <a:cs typeface="Times New Roman" pitchFamily="18" charset="0"/>
              </a:rPr>
              <a:t>Zham</a:t>
            </a:r>
            <a:r>
              <a:rPr lang="en-US" dirty="0">
                <a:latin typeface="Times New Roman" pitchFamily="18" charset="0"/>
                <a:cs typeface="Times New Roman" pitchFamily="18" charset="0"/>
              </a:rPr>
              <a:t> et al explained how to detect </a:t>
            </a:r>
            <a:r>
              <a:rPr lang="en-US" dirty="0" err="1">
                <a:latin typeface="Times New Roman" pitchFamily="18" charset="0"/>
                <a:cs typeface="Times New Roman" pitchFamily="18" charset="0"/>
              </a:rPr>
              <a:t>parkinson</a:t>
            </a:r>
            <a:r>
              <a:rPr lang="en-US" dirty="0">
                <a:latin typeface="Times New Roman" pitchFamily="18" charset="0"/>
                <a:cs typeface="Times New Roman" pitchFamily="18" charset="0"/>
              </a:rPr>
              <a:t> disease without doing any MRI scans on the brain just by detecting the speed and pen </a:t>
            </a:r>
            <a:r>
              <a:rPr lang="en-US" dirty="0" err="1">
                <a:latin typeface="Times New Roman" pitchFamily="18" charset="0"/>
                <a:cs typeface="Times New Roman" pitchFamily="18" charset="0"/>
              </a:rPr>
              <a:t>presuure</a:t>
            </a:r>
            <a:r>
              <a:rPr lang="en-US" dirty="0">
                <a:latin typeface="Times New Roman" pitchFamily="18" charset="0"/>
                <a:cs typeface="Times New Roman" pitchFamily="18" charset="0"/>
              </a:rPr>
              <a:t> of sketching a spiral or a wave.</a:t>
            </a:r>
          </a:p>
          <a:p>
            <a:endParaRPr lang="en-US" dirty="0">
              <a:latin typeface="Times New Roman" pitchFamily="18" charset="0"/>
              <a:cs typeface="Times New Roman" pitchFamily="18" charset="0"/>
            </a:endParaRPr>
          </a:p>
        </p:txBody>
      </p:sp>
      <p:pic>
        <p:nvPicPr>
          <p:cNvPr id="4" name="Picture 3" descr="parkin.jpg"/>
          <p:cNvPicPr>
            <a:picLocks noChangeAspect="1"/>
          </p:cNvPicPr>
          <p:nvPr/>
        </p:nvPicPr>
        <p:blipFill>
          <a:blip r:embed="rId2"/>
          <a:stretch>
            <a:fillRect/>
          </a:stretch>
        </p:blipFill>
        <p:spPr>
          <a:xfrm>
            <a:off x="1752600" y="3124200"/>
            <a:ext cx="5628700" cy="31145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1954766" cy="646331"/>
          </a:xfrm>
          <a:prstGeom prst="rect">
            <a:avLst/>
          </a:prstGeom>
          <a:noFill/>
        </p:spPr>
        <p:txBody>
          <a:bodyPr wrap="none" rtlCol="0">
            <a:spAutoFit/>
          </a:bodyPr>
          <a:lstStyle/>
          <a:p>
            <a:r>
              <a:rPr lang="en-US" sz="3600" dirty="0">
                <a:solidFill>
                  <a:srgbClr val="FF0000"/>
                </a:solidFill>
              </a:rPr>
              <a:t>Objectives</a:t>
            </a:r>
          </a:p>
        </p:txBody>
      </p:sp>
      <p:sp>
        <p:nvSpPr>
          <p:cNvPr id="4" name="TextBox 3"/>
          <p:cNvSpPr txBox="1"/>
          <p:nvPr/>
        </p:nvSpPr>
        <p:spPr>
          <a:xfrm>
            <a:off x="685801" y="2057400"/>
            <a:ext cx="7619999" cy="954107"/>
          </a:xfrm>
          <a:prstGeom prst="rect">
            <a:avLst/>
          </a:prstGeom>
          <a:noFill/>
        </p:spPr>
        <p:txBody>
          <a:bodyPr wrap="square" rtlCol="0">
            <a:spAutoFit/>
          </a:bodyPr>
          <a:lstStyle/>
          <a:p>
            <a:pPr>
              <a:buFont typeface="Wingdings" pitchFamily="2" charset="2"/>
              <a:buChar char="Ø"/>
            </a:pPr>
            <a:r>
              <a:rPr lang="en-US" sz="2800" dirty="0">
                <a:latin typeface="Times New Roman" pitchFamily="18" charset="0"/>
                <a:cs typeface="Times New Roman" pitchFamily="18" charset="0"/>
              </a:rPr>
              <a:t>By this  we can detect the </a:t>
            </a:r>
            <a:r>
              <a:rPr lang="en-US" sz="2800" dirty="0" err="1">
                <a:latin typeface="Times New Roman" pitchFamily="18" charset="0"/>
                <a:cs typeface="Times New Roman" pitchFamily="18" charset="0"/>
              </a:rPr>
              <a:t>parkinson’s</a:t>
            </a:r>
            <a:r>
              <a:rPr lang="en-US" sz="2800" dirty="0">
                <a:latin typeface="Times New Roman" pitchFamily="18" charset="0"/>
                <a:cs typeface="Times New Roman" pitchFamily="18" charset="0"/>
              </a:rPr>
              <a:t> disease  by scanning the pattern of the patient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2112310" cy="707886"/>
          </a:xfrm>
          <a:prstGeom prst="rect">
            <a:avLst/>
          </a:prstGeom>
          <a:noFill/>
        </p:spPr>
        <p:txBody>
          <a:bodyPr wrap="none" rtlCol="0">
            <a:spAutoFit/>
          </a:bodyPr>
          <a:lstStyle/>
          <a:p>
            <a:r>
              <a:rPr lang="en-US" sz="4000" dirty="0">
                <a:solidFill>
                  <a:srgbClr val="FF0000"/>
                </a:solidFill>
                <a:latin typeface="+mj-lt"/>
              </a:rPr>
              <a:t>Contents</a:t>
            </a:r>
          </a:p>
        </p:txBody>
      </p:sp>
      <p:sp>
        <p:nvSpPr>
          <p:cNvPr id="3" name="TextBox 2"/>
          <p:cNvSpPr txBox="1"/>
          <p:nvPr/>
        </p:nvSpPr>
        <p:spPr>
          <a:xfrm>
            <a:off x="609600" y="1828800"/>
            <a:ext cx="7315200" cy="2523768"/>
          </a:xfrm>
          <a:prstGeom prst="rect">
            <a:avLst/>
          </a:prstGeom>
          <a:noFill/>
        </p:spPr>
        <p:txBody>
          <a:bodyPr wrap="square" rtlCol="0">
            <a:spAutoFit/>
          </a:bodyPr>
          <a:lstStyle/>
          <a:p>
            <a:pPr>
              <a:buFont typeface="Wingdings" pitchFamily="2" charset="2"/>
              <a:buChar char="v"/>
            </a:pPr>
            <a:r>
              <a:rPr lang="en-US" sz="2800" dirty="0">
                <a:latin typeface="Times New Roman" pitchFamily="18" charset="0"/>
                <a:cs typeface="Times New Roman" pitchFamily="18" charset="0"/>
              </a:rPr>
              <a:t>What is random forest  algorithm</a:t>
            </a:r>
          </a:p>
          <a:p>
            <a:pPr>
              <a:buFont typeface="Wingdings" pitchFamily="2" charset="2"/>
              <a:buChar char="v"/>
            </a:pPr>
            <a:r>
              <a:rPr lang="en-US" sz="2800" dirty="0">
                <a:latin typeface="Times New Roman" pitchFamily="18" charset="0"/>
                <a:cs typeface="Times New Roman" pitchFamily="18" charset="0"/>
              </a:rPr>
              <a:t>Working of Random forest algorithm</a:t>
            </a:r>
          </a:p>
          <a:p>
            <a:pPr>
              <a:buFont typeface="Wingdings" pitchFamily="2" charset="2"/>
              <a:buChar char="v"/>
            </a:pPr>
            <a:r>
              <a:rPr lang="en-US" sz="2800" dirty="0">
                <a:latin typeface="Times New Roman" pitchFamily="18" charset="0"/>
                <a:cs typeface="Times New Roman" pitchFamily="18" charset="0"/>
              </a:rPr>
              <a:t> Architecture diagram</a:t>
            </a:r>
          </a:p>
          <a:p>
            <a:pPr>
              <a:buFont typeface="Wingdings" pitchFamily="2" charset="2"/>
              <a:buChar char="v"/>
            </a:pPr>
            <a:r>
              <a:rPr lang="en-US" sz="2800" dirty="0">
                <a:latin typeface="Times New Roman" pitchFamily="18" charset="0"/>
                <a:cs typeface="Times New Roman" pitchFamily="18" charset="0"/>
              </a:rPr>
              <a:t>Flow chart</a:t>
            </a:r>
          </a:p>
          <a:p>
            <a:pPr>
              <a:buFont typeface="Wingdings" pitchFamily="2" charset="2"/>
              <a:buChar char="v"/>
            </a:pPr>
            <a:r>
              <a:rPr lang="en-US" sz="2800" dirty="0">
                <a:latin typeface="Times New Roman" pitchFamily="18" charset="0"/>
                <a:cs typeface="Times New Roman" pitchFamily="18" charset="0"/>
              </a:rPr>
              <a:t>conclusion</a:t>
            </a:r>
          </a:p>
          <a:p>
            <a:pPr>
              <a:buFont typeface="Wingdings" pitchFamily="2" charset="2"/>
              <a:buChar char="q"/>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5839419" cy="646331"/>
          </a:xfrm>
          <a:prstGeom prst="rect">
            <a:avLst/>
          </a:prstGeom>
          <a:noFill/>
        </p:spPr>
        <p:txBody>
          <a:bodyPr wrap="none" rtlCol="0">
            <a:spAutoFit/>
          </a:bodyPr>
          <a:lstStyle/>
          <a:p>
            <a:r>
              <a:rPr lang="en-US" sz="3600" dirty="0">
                <a:solidFill>
                  <a:srgbClr val="FF0000"/>
                </a:solidFill>
              </a:rPr>
              <a:t>What is Random Forest algorithm</a:t>
            </a:r>
          </a:p>
        </p:txBody>
      </p:sp>
      <p:sp>
        <p:nvSpPr>
          <p:cNvPr id="3" name="TextBox 2"/>
          <p:cNvSpPr txBox="1"/>
          <p:nvPr/>
        </p:nvSpPr>
        <p:spPr>
          <a:xfrm>
            <a:off x="381000" y="1600200"/>
            <a:ext cx="8382000" cy="3970318"/>
          </a:xfrm>
          <a:prstGeom prst="rect">
            <a:avLst/>
          </a:prstGeom>
          <a:noFill/>
        </p:spPr>
        <p:txBody>
          <a:bodyPr wrap="square" rtlCol="0">
            <a:spAutoFit/>
          </a:bodyPr>
          <a:lstStyle/>
          <a:p>
            <a:pPr algn="just">
              <a:buFont typeface="Wingdings" pitchFamily="2" charset="2"/>
              <a:buChar char="Ø"/>
            </a:pPr>
            <a:r>
              <a:rPr lang="en-US" dirty="0">
                <a:latin typeface="Times New Roman" pitchFamily="18" charset="0"/>
                <a:cs typeface="Times New Roman" pitchFamily="18" charset="0"/>
              </a:rPr>
              <a:t>Random forest is a classifier that contains several decision trees on various subsets of a given dataset and takes the average to enhance the predicted accuracy of that data set.</a:t>
            </a:r>
          </a:p>
          <a:p>
            <a:pPr algn="just"/>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Instead of depending on  decision tree random forest collect the result from each tree and expect the majority output.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Random forest algorithm uses supervised learning methods. </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It can perform both regression and classification tasks.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It handles large data sets efficiently.</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Random forest algorithm provides a high level of accuracy.</a:t>
            </a:r>
          </a:p>
          <a:p>
            <a:pPr algn="just">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4906600" cy="523220"/>
          </a:xfrm>
          <a:prstGeom prst="rect">
            <a:avLst/>
          </a:prstGeom>
          <a:noFill/>
        </p:spPr>
        <p:txBody>
          <a:bodyPr wrap="square" rtlCol="0">
            <a:spAutoFit/>
          </a:bodyPr>
          <a:lstStyle/>
          <a:p>
            <a:r>
              <a:rPr lang="en-US" sz="2800" dirty="0">
                <a:solidFill>
                  <a:srgbClr val="FF0000"/>
                </a:solidFill>
              </a:rPr>
              <a:t>Working of random forest algorithm</a:t>
            </a:r>
          </a:p>
        </p:txBody>
      </p:sp>
      <p:pic>
        <p:nvPicPr>
          <p:cNvPr id="6" name="Picture 5" descr="random.jpeg"/>
          <p:cNvPicPr>
            <a:picLocks noChangeAspect="1"/>
          </p:cNvPicPr>
          <p:nvPr/>
        </p:nvPicPr>
        <p:blipFill>
          <a:blip r:embed="rId2"/>
          <a:stretch>
            <a:fillRect/>
          </a:stretch>
        </p:blipFill>
        <p:spPr>
          <a:xfrm>
            <a:off x="1066800" y="1524000"/>
            <a:ext cx="6574755" cy="44541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4286280" cy="523220"/>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Architecture diagram:</a:t>
            </a:r>
          </a:p>
        </p:txBody>
      </p:sp>
      <p:pic>
        <p:nvPicPr>
          <p:cNvPr id="19458" name="Picture 2" descr="https://lh5.googleusercontent.com/ys9S-dGwfD5Ta2PCzy4Mr3QKxBRrXWUxcyTUDU9322eTdpqDl-CHXefEJ8vZJ291sgUXzUy4CdEsiOlkbj5H4Yc9bX1Hbz6EQvPFNZIxVotzBWnUsd1Kli8SNe5GPngtgYItGVs"/>
          <p:cNvPicPr>
            <a:picLocks noChangeAspect="1" noChangeArrowheads="1"/>
          </p:cNvPicPr>
          <p:nvPr/>
        </p:nvPicPr>
        <p:blipFill>
          <a:blip r:embed="rId2"/>
          <a:srcRect/>
          <a:stretch>
            <a:fillRect/>
          </a:stretch>
        </p:blipFill>
        <p:spPr bwMode="auto">
          <a:xfrm>
            <a:off x="152400" y="1524000"/>
            <a:ext cx="8528044" cy="41814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245</TotalTime>
  <Words>486</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Franklin Gothic Book</vt:lpstr>
      <vt:lpstr>Perpetua</vt:lpstr>
      <vt:lpstr>Times New Roman</vt:lpstr>
      <vt:lpstr>Wingdings</vt:lpstr>
      <vt:lpstr>Wingdings 2</vt:lpstr>
      <vt:lpstr>Equity</vt:lpstr>
      <vt:lpstr> DETERMINATION OF PARKINSON’S DISEASE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Kakatiya institute of technology and science warangal-15 Department of computer Science and engineering DETERMINATION OF PARKINSON’S DISEASE</dc:title>
  <dc:creator>Vivek</dc:creator>
  <cp:lastModifiedBy>Mathangi Tharun</cp:lastModifiedBy>
  <cp:revision>26</cp:revision>
  <dcterms:created xsi:type="dcterms:W3CDTF">2022-09-04T06:34:47Z</dcterms:created>
  <dcterms:modified xsi:type="dcterms:W3CDTF">2024-12-15T08:38:59Z</dcterms:modified>
</cp:coreProperties>
</file>