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8" r:id="rId4"/>
    <p:sldId id="376" r:id="rId5"/>
    <p:sldId id="377" r:id="rId6"/>
    <p:sldId id="379" r:id="rId7"/>
    <p:sldId id="1158" r:id="rId8"/>
    <p:sldId id="319" r:id="rId9"/>
    <p:sldId id="375" r:id="rId10"/>
    <p:sldId id="371" r:id="rId11"/>
    <p:sldId id="336" r:id="rId12"/>
    <p:sldId id="1156" r:id="rId13"/>
    <p:sldId id="1157" r:id="rId14"/>
    <p:sldId id="332" r:id="rId15"/>
    <p:sldId id="385" r:id="rId16"/>
    <p:sldId id="333" r:id="rId17"/>
    <p:sldId id="334" r:id="rId18"/>
    <p:sldId id="359" r:id="rId19"/>
    <p:sldId id="321" r:id="rId20"/>
    <p:sldId id="344" r:id="rId21"/>
    <p:sldId id="356" r:id="rId22"/>
    <p:sldId id="322" r:id="rId23"/>
    <p:sldId id="360" r:id="rId24"/>
    <p:sldId id="323" r:id="rId25"/>
    <p:sldId id="350" r:id="rId26"/>
    <p:sldId id="351" r:id="rId27"/>
    <p:sldId id="357" r:id="rId28"/>
    <p:sldId id="324" r:id="rId29"/>
    <p:sldId id="361" r:id="rId30"/>
    <p:sldId id="380" r:id="rId31"/>
    <p:sldId id="325" r:id="rId32"/>
    <p:sldId id="362" r:id="rId33"/>
    <p:sldId id="326" r:id="rId34"/>
    <p:sldId id="363" r:id="rId35"/>
    <p:sldId id="327" r:id="rId36"/>
    <p:sldId id="364" r:id="rId37"/>
    <p:sldId id="386" r:id="rId38"/>
    <p:sldId id="328" r:id="rId39"/>
    <p:sldId id="365" r:id="rId40"/>
    <p:sldId id="329" r:id="rId41"/>
    <p:sldId id="366" r:id="rId42"/>
    <p:sldId id="330" r:id="rId43"/>
    <p:sldId id="367" r:id="rId44"/>
    <p:sldId id="331" r:id="rId45"/>
    <p:sldId id="368" r:id="rId46"/>
    <p:sldId id="373" r:id="rId47"/>
    <p:sldId id="374" r:id="rId48"/>
    <p:sldId id="369" r:id="rId49"/>
    <p:sldId id="370" r:id="rId50"/>
    <p:sldId id="387" r:id="rId51"/>
    <p:sldId id="388" r:id="rId52"/>
    <p:sldId id="1154" r:id="rId53"/>
    <p:sldId id="1155" r:id="rId54"/>
    <p:sldId id="381" r:id="rId55"/>
    <p:sldId id="382" r:id="rId56"/>
    <p:sldId id="383" r:id="rId57"/>
    <p:sldId id="384" r:id="rId58"/>
    <p:sldId id="317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24FD-7A44-0B1B-284C-593B1ACAB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5CB9D-2066-DADE-B984-05067D5C1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F04E0-7AAE-EB64-9EBA-FC78054C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D1BE-2FC7-4D75-9AF0-2F53601D33D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E27D9-1D31-C64E-6D7C-B3F7D0DA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68C8D-F778-9FB8-A023-22B9DF6E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1AD2-874C-40B0-8597-AE1903459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7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BB1C-C5D2-540B-33CD-8585EEFF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13BD7-A612-B2F2-C3E0-317D75EE7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FEDD5-F0D8-047B-D748-98290B6B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D1BE-2FC7-4D75-9AF0-2F53601D33D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98BA-BACC-3A75-6B34-ECACA439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40B3B-1B82-A854-784A-5F32517D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1AD2-874C-40B0-8597-AE1903459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4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FA8D21-0D46-638B-C09D-7D83731FF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93C58-7409-FAF5-9A05-5BE23A4D6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66D7E-1D5A-7E0D-4EC3-BD7C694E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D1BE-2FC7-4D75-9AF0-2F53601D33D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71104-6B35-80B2-6602-865729D4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AE95-C0C1-E338-CB57-A993AD7A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1AD2-874C-40B0-8597-AE1903459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40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5447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10632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28467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3458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8017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5633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106869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9932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2C42-6D3F-4B90-30DB-5A8900BA8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45DC-F04D-53A9-65D3-5820C0EDC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72BA3-1F8E-A681-EE03-E85EF7B4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D1BE-2FC7-4D75-9AF0-2F53601D33D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B3F20-BE95-9B25-6800-222FEF3E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47F9-8AD5-E1FB-4FBB-FAF84F84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1AD2-874C-40B0-8597-AE1903459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614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92368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61019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95503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99972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22800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37808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281688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822456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372112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511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B6F5-9CAD-A466-B3F1-C9DF428C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BBCCE-7469-8965-F5AA-7933165E0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B563-9125-B375-4F53-7D4F7022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D1BE-2FC7-4D75-9AF0-2F53601D33D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B1235-A83B-28DA-203A-EA7229D5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29FF-45A6-8026-49F7-E40789D1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1AD2-874C-40B0-8597-AE1903459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38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95164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092521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785503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148300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710236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557564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854275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960627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20728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656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142C-CE03-453B-A41E-39566E1B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272A8-FDB5-3EDC-22E3-F2E982091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6F7FF-B372-E6D6-C330-3F968DEC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7909D-BDC3-D74C-29C2-C3E71E4D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D1BE-2FC7-4D75-9AF0-2F53601D33D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C75FD-F9A2-BC39-373B-B8D9D99B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7E32D-6357-3018-6990-89A88C30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1AD2-874C-40B0-8597-AE1903459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31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617841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43815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972422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892088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79896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455186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5692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352780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992938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23075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FCBE-AAC4-15FF-FE3C-3A9FF9E3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6D74C-04A3-5709-5E15-4929F917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5B487-2098-DC92-119C-ECB40846E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1418D-C6F8-D4AB-CEE3-08352DF4C0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B7A47E-AC61-24CD-84CA-171E1AF91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720E3-A81A-F154-B4C8-D7B98B7B0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D1BE-2FC7-4D75-9AF0-2F53601D33D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D710A-996A-B31E-0866-4DC26D17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A797B-96FC-138A-1AF0-D9B6D1D3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1AD2-874C-40B0-8597-AE1903459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152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463210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6419801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69559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5844923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346800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150567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231099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500414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330832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0338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2F4D-B075-6A7C-AEEA-0BE0F90B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D15CA-2F7E-562E-43D7-8477FFCB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D1BE-2FC7-4D75-9AF0-2F53601D33D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0E02F-68A0-FF40-F1BA-72098844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C7FC3F-E2E8-D3AA-F5CB-3FB08286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1AD2-874C-40B0-8597-AE1903459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74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397034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86819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0606353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8653213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9732940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09808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A4A82829-9E99-4494-A275-2D56E68BC8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636420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-2" y="0"/>
            <a:ext cx="12192001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2000" y="2886675"/>
            <a:ext cx="6288000" cy="108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5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079C1-4B2D-4CFB-74F8-518712D1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D1BE-2FC7-4D75-9AF0-2F53601D33D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0200D-7D8F-0256-88DE-93D311C5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7A520-1B74-40CD-9725-A8995F0F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1AD2-874C-40B0-8597-AE1903459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7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CF80-3AE3-FF73-78A9-928849D7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88B30-A04C-7AAC-16DE-D569A18C1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25B90-B9EC-9180-9573-809AA85C0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0E1E0-7654-7105-F6CE-6EF5AB4F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D1BE-2FC7-4D75-9AF0-2F53601D33D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D7DD8-3C85-9FFB-AE66-7B9614B7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2E88C-6252-D8A9-FF95-CE60CF80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1AD2-874C-40B0-8597-AE1903459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6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5613-6788-781A-99CB-F2EA4AB3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E64BC-47FA-ECD0-5D71-F8693BD4E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0DC9E-9277-E824-53A8-6725D190E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56160-0C43-96B4-F86E-E4820C4D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D1BE-2FC7-4D75-9AF0-2F53601D33D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78D27-9295-1F62-7402-3A6422D2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A121E-7302-BA4D-ED51-06AC6743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1AD2-874C-40B0-8597-AE1903459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6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58F4E-653B-3557-1F55-433E7FFB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F964-0D17-945E-853C-F101035A3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B1590-1192-6357-B9A8-BC29B6D07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ED1BE-2FC7-4D75-9AF0-2F53601D33D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E8D37-ADCB-642C-8E88-A9D4BDAAC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F1CE6-F20B-D285-2CB3-CCAB47202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91AD2-874C-40B0-8597-AE1903459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1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20022.org/" TargetMode="Externa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ci.org.in/product-overview/national-financial-switch-product-overview" TargetMode="Externa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ci.org.in/product-overview/rupay-product-overview" TargetMode="Externa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ci.org.in/tap-go-faqs" TargetMode="Externa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ci.org.in/product-overview/upi-product-overview" TargetMode="Externa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ci.org.in/product-overview/bhim-product-overview" TargetMode="Externa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ci.org.in/product-overview/imps-product-overview" TargetMode="External"/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ci.org.in/netc" TargetMode="External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bidocs.rbi.org.in/rdocs/Publications/PDFs/86706.pdf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ci.org.in/product-overview/bharat-billpay-product-overview" TargetMode="External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ci.org.in/product-overview/99-product-overview" TargetMode="External"/><Relationship Id="rId1" Type="http://schemas.openxmlformats.org/officeDocument/2006/relationships/slideLayout" Target="../slideLayouts/slideLayout4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ci.org.in/product-overview/national-automated-clearing-house-product-overview" TargetMode="External"/><Relationship Id="rId1" Type="http://schemas.openxmlformats.org/officeDocument/2006/relationships/slideLayout" Target="../slideLayouts/slideLayout4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ci.org.in/product-overview/cheque-truncation-system-product-overview" TargetMode="External"/><Relationship Id="rId1" Type="http://schemas.openxmlformats.org/officeDocument/2006/relationships/slideLayout" Target="../slideLayouts/slideLayout4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ci.org.in/product-overview/aeps-product-overview" TargetMode="External"/><Relationship Id="rId1" Type="http://schemas.openxmlformats.org/officeDocument/2006/relationships/slideLayout" Target="../slideLayouts/slideLayout4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ci.org.in/product-overview/bharatqr-product-overview" TargetMode="External"/><Relationship Id="rId1" Type="http://schemas.openxmlformats.org/officeDocument/2006/relationships/slideLayout" Target="../slideLayouts/slideLayout5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ci.org.in/product-overview/bhim-aadhaar" TargetMode="External"/><Relationship Id="rId1" Type="http://schemas.openxmlformats.org/officeDocument/2006/relationships/slideLayout" Target="../slideLayouts/slideLayout5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8613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82DE-DD57-4209-816D-D2C622CE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5623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ISO 20022 – XML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92E0-B470-4184-B4EE-12FF84AF0D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219200"/>
            <a:ext cx="11137644" cy="4948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0" dirty="0"/>
              <a:t>ISO 20022 is an ISO standard for electronic data interchange between financial institutions. It describes a metadata repository containing descriptions of messages and business processes, and a maintenance process for the repository content.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/>
              <a:t>The ISO 20022 Repository consists of two major parts:</a:t>
            </a:r>
          </a:p>
          <a:p>
            <a:r>
              <a:rPr lang="en-US" b="0" dirty="0"/>
              <a:t>The Data Dictionary</a:t>
            </a:r>
          </a:p>
          <a:p>
            <a:r>
              <a:rPr lang="en-US" b="0" dirty="0"/>
              <a:t>The Business Process Catalogue</a:t>
            </a:r>
          </a:p>
          <a:p>
            <a:endParaRPr lang="en-US" b="0" dirty="0"/>
          </a:p>
          <a:p>
            <a:pPr marL="0" indent="0">
              <a:buNone/>
            </a:pPr>
            <a:r>
              <a:rPr lang="en-US" b="0" dirty="0"/>
              <a:t>The Data Dictionary will consist of the Business Concepts, Data Types and Message Concepts. </a:t>
            </a:r>
          </a:p>
          <a:p>
            <a:pPr marL="0" indent="0">
              <a:buNone/>
            </a:pPr>
            <a:r>
              <a:rPr lang="en-US" b="0" dirty="0"/>
              <a:t>The Business Process Catalogue will consist of the description of the financial business model, financial business transactions including message definitions and the ISO20022 compliant message schemas. 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The Business Domains included are Payments, Securities, Trade Services, Cards and Forex. 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https://www.iso20022.org/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33007-8543-41C7-BCFD-AD15C61A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94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AE33-D87F-41FF-8FF6-08D941F1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5490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XML Structure – Payments Initiation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8F9E6-52A7-4DA8-BDD6-397FD4F8A8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060174"/>
            <a:ext cx="11137644" cy="510726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237EC-7A99-4506-82D7-16670D254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54" y="1060174"/>
            <a:ext cx="11148227" cy="473765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E04CB-FD45-4813-AF8C-7934109D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80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E25E-7968-4FBA-8DDB-7B99D619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5862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XML Structure - Payments Initiation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B5F52-0B8F-406F-A5FC-BD929FF0A4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097280"/>
            <a:ext cx="11137644" cy="50701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Unique Message ID </a:t>
            </a:r>
            <a:r>
              <a:rPr lang="en-US" b="0" dirty="0"/>
              <a:t>– Unique, &lt;=35 characters, Mapped to Client Reference Number.</a:t>
            </a:r>
          </a:p>
          <a:p>
            <a:endParaRPr lang="en-US" b="0" dirty="0"/>
          </a:p>
          <a:p>
            <a:r>
              <a:rPr lang="en-US" dirty="0"/>
              <a:t>Payment Information Blocks </a:t>
            </a:r>
            <a:r>
              <a:rPr lang="en-US" b="0" dirty="0"/>
              <a:t>– Grouping of Payment Instructions at Account Level per block.</a:t>
            </a:r>
          </a:p>
          <a:p>
            <a:endParaRPr lang="en-US" b="0" dirty="0"/>
          </a:p>
          <a:p>
            <a:r>
              <a:rPr lang="en-US" dirty="0"/>
              <a:t>Payment Information ID </a:t>
            </a:r>
            <a:r>
              <a:rPr lang="en-US" b="0" dirty="0"/>
              <a:t>– First Tag in each Payment Information Block and not used again. </a:t>
            </a:r>
          </a:p>
          <a:p>
            <a:endParaRPr lang="en-US" b="0" dirty="0"/>
          </a:p>
          <a:p>
            <a:r>
              <a:rPr lang="en-US" dirty="0"/>
              <a:t>Payment Information : Category Purpose </a:t>
            </a:r>
            <a:r>
              <a:rPr lang="en-US" b="0" dirty="0"/>
              <a:t>– Requests for Special Handling. </a:t>
            </a:r>
          </a:p>
          <a:p>
            <a:endParaRPr lang="en-US" b="0" dirty="0"/>
          </a:p>
          <a:p>
            <a:r>
              <a:rPr lang="en-US" dirty="0"/>
              <a:t>Payment Information – Requested Execution Date </a:t>
            </a:r>
            <a:r>
              <a:rPr lang="en-US" b="0" dirty="0"/>
              <a:t>- One file with two payment information blocks with different dates. </a:t>
            </a:r>
          </a:p>
          <a:p>
            <a:endParaRPr lang="en-US" b="0" dirty="0"/>
          </a:p>
          <a:p>
            <a:r>
              <a:rPr lang="en-US" dirty="0"/>
              <a:t>Payments</a:t>
            </a:r>
            <a:r>
              <a:rPr lang="en-US" b="0" dirty="0"/>
              <a:t> – End to End ID.</a:t>
            </a:r>
          </a:p>
          <a:p>
            <a:endParaRPr lang="en-US" b="0" dirty="0"/>
          </a:p>
          <a:p>
            <a:r>
              <a:rPr lang="en-US" dirty="0"/>
              <a:t>Remittance Information </a:t>
            </a:r>
            <a:r>
              <a:rPr lang="en-US" b="0" dirty="0"/>
              <a:t>– Rejected/Returned Payment Information Record. 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73D25-71BE-4096-9ED1-D6F50E61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30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9CBA-9CAB-4881-89E9-ED4CA10D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6816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XML Message –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038042-CE2B-4491-BA58-BE914CA4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13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2C79B0-C442-4823-B66C-E3AC415180A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-1" y="901148"/>
            <a:ext cx="11979965" cy="532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1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FDAA-C0B8-49B8-93FD-70FDB3CC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80"/>
            <a:ext cx="11148227" cy="6021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NFS – National Financial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5E3F-ACC4-440D-BCEA-C11096BB94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258956"/>
            <a:ext cx="11137644" cy="4908481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/>
              <a:t>Largest network of shared Automated Teller Machines (ATMs) in India.</a:t>
            </a:r>
          </a:p>
          <a:p>
            <a:endParaRPr lang="en-US" b="0" dirty="0"/>
          </a:p>
          <a:p>
            <a:r>
              <a:rPr lang="en-US" b="0" dirty="0"/>
              <a:t>Inter-connecting the ATMs in the country and facilitating convenience banking.</a:t>
            </a:r>
          </a:p>
          <a:p>
            <a:endParaRPr lang="en-US" b="0" dirty="0"/>
          </a:p>
          <a:p>
            <a:r>
              <a:rPr lang="en-US" b="0" dirty="0"/>
              <a:t>Networking of ATM’s, Switching of ATM Transactions, Settlement of ATM Transactions. </a:t>
            </a:r>
          </a:p>
          <a:p>
            <a:endParaRPr lang="en-US" b="0" dirty="0"/>
          </a:p>
          <a:p>
            <a:r>
              <a:rPr lang="en-US" b="0" dirty="0"/>
              <a:t>Tie up with Discover Financial Service (DFS), Japan Credit Bureau (JCB) and China UnionPay International (CUPI). 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https://www.npci.org.in/product-overview/national-financial-switch-product-overview</a:t>
            </a:r>
            <a:r>
              <a:rPr lang="en-US" dirty="0"/>
              <a:t> 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65156-4E38-42C6-98D8-19DE388A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66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5B6D84-279B-47E1-9139-5A05B56418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30803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3C0809-A652-466B-832B-EC4AFD37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44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60BD-4755-433E-9BFE-451DEAC8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80"/>
            <a:ext cx="11148227" cy="4695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RuPay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DDD58-4AE5-4F09-A3CF-8F9A681BB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298713"/>
            <a:ext cx="11137644" cy="4868725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/>
              <a:t>Card Payment Scheme. </a:t>
            </a:r>
          </a:p>
          <a:p>
            <a:endParaRPr lang="en-US" b="0" dirty="0"/>
          </a:p>
          <a:p>
            <a:r>
              <a:rPr lang="en-US" b="0" dirty="0"/>
              <a:t>Offers a domestic, open-loop, multilateral system. </a:t>
            </a:r>
          </a:p>
          <a:p>
            <a:endParaRPr lang="en-US" dirty="0"/>
          </a:p>
          <a:p>
            <a:r>
              <a:rPr lang="en-US" b="0" dirty="0"/>
              <a:t>Earlier all the card transactions were routed through other payment schemes like Visa and Mastercard. </a:t>
            </a:r>
          </a:p>
          <a:p>
            <a:endParaRPr lang="en-US" b="0" dirty="0"/>
          </a:p>
          <a:p>
            <a:r>
              <a:rPr lang="en-US" b="0" dirty="0"/>
              <a:t>Prepaid Cards, Debit Card and Credit Cards, RuPay Global are available. </a:t>
            </a:r>
          </a:p>
          <a:p>
            <a:endParaRPr lang="en-US" b="0" dirty="0"/>
          </a:p>
          <a:p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pPr marL="0" indent="0" algn="ctr">
              <a:buNone/>
            </a:pPr>
            <a:r>
              <a:rPr lang="en-US" b="0" dirty="0"/>
              <a:t> </a:t>
            </a:r>
            <a:r>
              <a:rPr lang="en-US" dirty="0">
                <a:hlinkClick r:id="rId2"/>
              </a:rPr>
              <a:t>https://www.npci.org.in/product-overview/rupay-product-overview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3CEC4-F4A9-4F41-8467-A6363385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46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2E63-4716-4AC0-B5F3-3F60FFFE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80"/>
            <a:ext cx="11148227" cy="4695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RuPay Contactless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C382A-8846-47A8-A90B-547D54610E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351721"/>
            <a:ext cx="11137644" cy="4815717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Based on NFC Technology, i.e. Near Field Communication.</a:t>
            </a:r>
          </a:p>
          <a:p>
            <a:endParaRPr lang="en-US" b="0" dirty="0"/>
          </a:p>
          <a:p>
            <a:r>
              <a:rPr lang="en-US" b="0" dirty="0"/>
              <a:t>Transport (Metro, Bus etc.), Toll, Shopping etc.</a:t>
            </a:r>
          </a:p>
          <a:p>
            <a:endParaRPr lang="en-US" b="0" dirty="0"/>
          </a:p>
          <a:p>
            <a:r>
              <a:rPr lang="en-US" b="0" dirty="0"/>
              <a:t>Low Value Payments (LVPs). </a:t>
            </a:r>
          </a:p>
          <a:p>
            <a:endParaRPr lang="en-US" b="0" dirty="0"/>
          </a:p>
          <a:p>
            <a:r>
              <a:rPr lang="en-US" b="0" dirty="0"/>
              <a:t>Supports online (contact &amp; contactless) &amp; off-line (contactless) transactions. 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Supports the following PoS Transactions only. Purchase, Service Creation, Money Add, Balance Inquiry. </a:t>
            </a:r>
          </a:p>
          <a:p>
            <a:pPr marL="0" indent="0" algn="ctr">
              <a:buNone/>
            </a:pPr>
            <a:r>
              <a:rPr lang="en-US" b="0" dirty="0"/>
              <a:t>                    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https://www.npci.org.in/tap-go-faqs</a:t>
            </a:r>
            <a:r>
              <a:rPr lang="en-US" dirty="0"/>
              <a:t> </a:t>
            </a:r>
          </a:p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36541-B1F7-4C57-A696-63901BAE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12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E7B0-0904-4BA1-99A9-8866FAF0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80"/>
            <a:ext cx="11148227" cy="5093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Contactless Transaction</a:t>
            </a:r>
          </a:p>
        </p:txBody>
      </p:sp>
      <p:pic>
        <p:nvPicPr>
          <p:cNvPr id="5122" name="Picture 2" descr="Image result for rupay contactless">
            <a:extLst>
              <a:ext uri="{FF2B5EF4-FFF2-40B4-BE49-F238E27FC236}">
                <a16:creationId xmlns:a16="http://schemas.microsoft.com/office/drawing/2014/main" id="{6B321BFA-E455-4AF7-99B8-8D8691C462B7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18" y="1219200"/>
            <a:ext cx="11148226" cy="500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99785-7047-418B-855D-D45002CD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28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C16E-8BE0-4690-B276-DF8E72BE2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5358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UPI – Unified Payments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B937-B16E-4557-800F-761D98A19A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298713"/>
            <a:ext cx="11137644" cy="4868726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/>
              <a:t>Instant Payment System.</a:t>
            </a:r>
          </a:p>
          <a:p>
            <a:endParaRPr lang="en-US" b="0" dirty="0"/>
          </a:p>
          <a:p>
            <a:r>
              <a:rPr lang="en-US" b="0" dirty="0"/>
              <a:t>Powers multiple bank accounts into a single Mobile Application using Virtual Payment Address (VPA).</a:t>
            </a:r>
          </a:p>
          <a:p>
            <a:endParaRPr lang="en-US" b="0" dirty="0"/>
          </a:p>
          <a:p>
            <a:r>
              <a:rPr lang="en-US" b="0" dirty="0"/>
              <a:t>24*7 and 365 days.</a:t>
            </a:r>
          </a:p>
          <a:p>
            <a:endParaRPr lang="en-US" dirty="0"/>
          </a:p>
          <a:p>
            <a:r>
              <a:rPr lang="en-US" b="0" dirty="0"/>
              <a:t>Merchant Payments, Bill Payments &amp; Complaints, Barcode Payments. 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Single Click 2 Factor Authentication. </a:t>
            </a:r>
          </a:p>
          <a:p>
            <a:endParaRPr lang="en-US" b="0" dirty="0"/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https://www.npci.org.in/product-overview/upi-product-overview</a:t>
            </a:r>
            <a:r>
              <a:rPr lang="en-US" dirty="0"/>
              <a:t> </a:t>
            </a:r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4ECEA-37D2-43C0-B03D-2F1401CD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0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A140-2559-412B-A1F2-4BAFB8887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513661"/>
            <a:ext cx="10363200" cy="533261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Indian payment systems</a:t>
            </a:r>
          </a:p>
        </p:txBody>
      </p:sp>
      <p:pic>
        <p:nvPicPr>
          <p:cNvPr id="1026" name="Picture 2" descr="Image result for npci">
            <a:extLst>
              <a:ext uri="{FF2B5EF4-FFF2-40B4-BE49-F238E27FC236}">
                <a16:creationId xmlns:a16="http://schemas.microsoft.com/office/drawing/2014/main" id="{49863E00-BEF6-42E1-95BA-CC800B2B1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13" y="1802296"/>
            <a:ext cx="4916557" cy="343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rbi">
            <a:extLst>
              <a:ext uri="{FF2B5EF4-FFF2-40B4-BE49-F238E27FC236}">
                <a16:creationId xmlns:a16="http://schemas.microsoft.com/office/drawing/2014/main" id="{0476E869-EB37-4F10-BFB8-330E1601E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22" y="1948070"/>
            <a:ext cx="5085522" cy="3432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58175-091C-4CC7-A88F-C53D2EE2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07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4659-7CA7-48FD-8155-48E248DA0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5358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Participants in UPI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57C1-A27F-40B2-AE98-E78BEFCCAC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927652"/>
            <a:ext cx="11137644" cy="5239786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Payer PSP</a:t>
            </a:r>
          </a:p>
          <a:p>
            <a:endParaRPr lang="en-US" b="0" dirty="0"/>
          </a:p>
          <a:p>
            <a:r>
              <a:rPr lang="en-US" b="0" dirty="0"/>
              <a:t>Payee PSP</a:t>
            </a:r>
          </a:p>
          <a:p>
            <a:endParaRPr lang="en-US" b="0" dirty="0"/>
          </a:p>
          <a:p>
            <a:r>
              <a:rPr lang="en-US" b="0" dirty="0"/>
              <a:t>Remitter Bank</a:t>
            </a:r>
          </a:p>
          <a:p>
            <a:endParaRPr lang="en-US" b="0" dirty="0"/>
          </a:p>
          <a:p>
            <a:r>
              <a:rPr lang="en-US" b="0" dirty="0"/>
              <a:t>Beneficiary Bank</a:t>
            </a:r>
          </a:p>
          <a:p>
            <a:endParaRPr lang="en-US" b="0" dirty="0"/>
          </a:p>
          <a:p>
            <a:r>
              <a:rPr lang="en-US" b="0" dirty="0"/>
              <a:t>NPCI</a:t>
            </a:r>
          </a:p>
          <a:p>
            <a:endParaRPr lang="en-US" b="0" dirty="0"/>
          </a:p>
          <a:p>
            <a:r>
              <a:rPr lang="en-US" b="0" dirty="0"/>
              <a:t>Bank Account holders</a:t>
            </a:r>
          </a:p>
          <a:p>
            <a:endParaRPr lang="en-US" b="0" dirty="0"/>
          </a:p>
          <a:p>
            <a:r>
              <a:rPr lang="en-US" b="0" dirty="0"/>
              <a:t>Merchants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6841E-2629-432B-9493-E34C6EC6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04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4BCA-65A4-4E8A-BA2F-828F1DD2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5755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UPI Architecture</a:t>
            </a:r>
          </a:p>
        </p:txBody>
      </p:sp>
      <p:pic>
        <p:nvPicPr>
          <p:cNvPr id="2050" name="Picture 2" descr="Image result for national financial switch transaction flow">
            <a:extLst>
              <a:ext uri="{FF2B5EF4-FFF2-40B4-BE49-F238E27FC236}">
                <a16:creationId xmlns:a16="http://schemas.microsoft.com/office/drawing/2014/main" id="{7DAF68A2-3CF2-4A3F-89DD-A2FC52F33067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17" y="1258957"/>
            <a:ext cx="11148227" cy="490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292391-2237-440B-BC1A-1CA04BCA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47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665A-BD80-4E72-969B-5D441F71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80"/>
            <a:ext cx="11148227" cy="4563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BHIM – Bharat Interface for 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472C8-FE24-4E2E-90F3-13961D4AF4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272209"/>
            <a:ext cx="11137644" cy="5074712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An app for easy and quick payment transactions using UPI. </a:t>
            </a:r>
          </a:p>
          <a:p>
            <a:endParaRPr lang="en-US" b="0" dirty="0"/>
          </a:p>
          <a:p>
            <a:r>
              <a:rPr lang="en-US" b="0" dirty="0"/>
              <a:t>Virtual Payment Address (UPI ID), Account number and QR Scan.</a:t>
            </a:r>
          </a:p>
          <a:p>
            <a:endParaRPr lang="en-US" b="0" dirty="0"/>
          </a:p>
          <a:p>
            <a:r>
              <a:rPr lang="en-US" b="0" dirty="0"/>
              <a:t>Collect Money Additionally through BHIM App. </a:t>
            </a:r>
          </a:p>
          <a:p>
            <a:endParaRPr lang="en-US" b="0" dirty="0"/>
          </a:p>
          <a:p>
            <a:r>
              <a:rPr lang="en-US" b="0" dirty="0"/>
              <a:t>Check your Transaction History.</a:t>
            </a:r>
          </a:p>
          <a:p>
            <a:endParaRPr lang="en-US" b="0" dirty="0"/>
          </a:p>
          <a:p>
            <a:r>
              <a:rPr lang="en-US" b="0" dirty="0"/>
              <a:t>Raise Complaints. </a:t>
            </a:r>
          </a:p>
          <a:p>
            <a:endParaRPr lang="en-US" b="0" dirty="0"/>
          </a:p>
          <a:p>
            <a:endParaRPr lang="en-US" b="0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https://www.npci.org.in/product-overview/bhim-product-overview</a:t>
            </a:r>
            <a:r>
              <a:rPr lang="en-US" dirty="0"/>
              <a:t> </a:t>
            </a:r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434FE-31B4-4E97-9D77-47C6BF41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05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12CB-D0F1-49E5-A7B2-7DA2CD74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80"/>
            <a:ext cx="11148227" cy="5093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BHIM App</a:t>
            </a:r>
          </a:p>
        </p:txBody>
      </p:sp>
      <p:pic>
        <p:nvPicPr>
          <p:cNvPr id="6146" name="Picture 2" descr="Image result for bharat interface for money">
            <a:extLst>
              <a:ext uri="{FF2B5EF4-FFF2-40B4-BE49-F238E27FC236}">
                <a16:creationId xmlns:a16="http://schemas.microsoft.com/office/drawing/2014/main" id="{E11CFDEA-C924-4852-BD4E-CAB491E82AA4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17" y="1020418"/>
            <a:ext cx="11148227" cy="520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058BD3-8617-4DAF-A071-A76F4377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86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C172-9A89-411C-BD60-66AC39A6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80"/>
            <a:ext cx="11148227" cy="4695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IMPS – Immediate Payment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D950B-BE58-4E2B-B681-D29F7AA061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285460"/>
            <a:ext cx="11137644" cy="4881977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Real Time Payment Service. </a:t>
            </a:r>
          </a:p>
          <a:p>
            <a:endParaRPr lang="en-US" b="0" dirty="0"/>
          </a:p>
          <a:p>
            <a:r>
              <a:rPr lang="en-US" b="0" dirty="0"/>
              <a:t>24X7 using Mobile, Internet, ATM, SMS, Branch and USSD(*99#).</a:t>
            </a:r>
          </a:p>
          <a:p>
            <a:endParaRPr lang="en-US" b="0" dirty="0"/>
          </a:p>
          <a:p>
            <a:r>
              <a:rPr lang="en-US" b="0" dirty="0"/>
              <a:t>Currently on IMPS, 243 members are live which includes banks &amp; PPIs.</a:t>
            </a:r>
          </a:p>
          <a:p>
            <a:endParaRPr lang="en-US" b="0" dirty="0"/>
          </a:p>
          <a:p>
            <a:r>
              <a:rPr lang="en-US" b="0" dirty="0"/>
              <a:t>Mobile number of the beneficiary.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https://www.npci.org.in/product-overview/imps-product-overview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B23D5-3274-4BD5-BD1E-0514013F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72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D2DD-CA6B-49AC-870A-56B58863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80"/>
            <a:ext cx="11148227" cy="4828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Participants of IMPS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1CEE-9152-4D64-B7E8-C8818D5E23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431235"/>
            <a:ext cx="11137644" cy="4736203"/>
          </a:xfrm>
        </p:spPr>
        <p:txBody>
          <a:bodyPr/>
          <a:lstStyle/>
          <a:p>
            <a:r>
              <a:rPr lang="en-US" b="0" dirty="0"/>
              <a:t>Remitter (Sender)</a:t>
            </a:r>
          </a:p>
          <a:p>
            <a:endParaRPr lang="en-US" b="0" dirty="0"/>
          </a:p>
          <a:p>
            <a:r>
              <a:rPr lang="en-US" b="0" dirty="0"/>
              <a:t>Beneficiary (Receiver)</a:t>
            </a:r>
          </a:p>
          <a:p>
            <a:endParaRPr lang="en-US" b="0" dirty="0"/>
          </a:p>
          <a:p>
            <a:r>
              <a:rPr lang="en-US" b="0" dirty="0"/>
              <a:t>Banks</a:t>
            </a:r>
          </a:p>
          <a:p>
            <a:endParaRPr lang="en-US" b="0" dirty="0"/>
          </a:p>
          <a:p>
            <a:r>
              <a:rPr lang="en-US" b="0" dirty="0"/>
              <a:t>National Financial Switch - NPCI</a:t>
            </a:r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1152B-6695-4FFE-8A5A-A3EB195E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15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368A-19AB-4E8A-8802-586CBFD3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80"/>
            <a:ext cx="11148227" cy="4695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Funds Transfer using IMPS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7DDE6-9BD4-4240-AD46-E550416362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325217"/>
            <a:ext cx="11137644" cy="4842221"/>
          </a:xfrm>
        </p:spPr>
        <p:txBody>
          <a:bodyPr/>
          <a:lstStyle/>
          <a:p>
            <a:r>
              <a:rPr lang="en-US" b="0" dirty="0"/>
              <a:t>Using Mobile number &amp; MMID (P2P)</a:t>
            </a:r>
          </a:p>
          <a:p>
            <a:endParaRPr lang="en-US" b="0" dirty="0"/>
          </a:p>
          <a:p>
            <a:r>
              <a:rPr lang="en-US" b="0" dirty="0"/>
              <a:t>Using Account number &amp; IFS Code (P2A)</a:t>
            </a:r>
          </a:p>
          <a:p>
            <a:endParaRPr lang="en-US" b="0" dirty="0"/>
          </a:p>
          <a:p>
            <a:r>
              <a:rPr lang="en-US" b="0" dirty="0"/>
              <a:t>Using Aadhaar number (ABRS)</a:t>
            </a:r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1375A-F38B-4DE8-8AFF-09264400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93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5D9C-41C7-474F-873C-69C09415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5623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IMPS Architecture</a:t>
            </a:r>
          </a:p>
        </p:txBody>
      </p:sp>
      <p:pic>
        <p:nvPicPr>
          <p:cNvPr id="3074" name="Picture 2" descr="Image result for npci switch">
            <a:extLst>
              <a:ext uri="{FF2B5EF4-FFF2-40B4-BE49-F238E27FC236}">
                <a16:creationId xmlns:a16="http://schemas.microsoft.com/office/drawing/2014/main" id="{B808A074-E3FC-4999-B382-2DE733966863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17" y="1232453"/>
            <a:ext cx="11148227" cy="493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2D4066-CC6D-431C-A814-4099E68A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46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C929-AA11-47C6-8794-2B88873F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80"/>
            <a:ext cx="11148227" cy="4828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NETC – National Electronic Toll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C441A-D6EC-4F83-810B-770594EABA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113182"/>
            <a:ext cx="11137644" cy="5233737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/>
              <a:t>Interoperable Nationwide Toll Payment Solution. </a:t>
            </a:r>
          </a:p>
          <a:p>
            <a:endParaRPr lang="en-US" b="0" dirty="0"/>
          </a:p>
          <a:p>
            <a:r>
              <a:rPr lang="en-US" b="0" dirty="0"/>
              <a:t>Clearing house services for Settlement and Dispute Management. 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FASTag is a device that employs Radio Frequency Identification (RFID) technology for making toll payments. </a:t>
            </a:r>
          </a:p>
          <a:p>
            <a:endParaRPr lang="en-US" b="0" dirty="0"/>
          </a:p>
          <a:p>
            <a:r>
              <a:rPr lang="en-US" b="0" dirty="0"/>
              <a:t>FASTag (RFID Tag) is affixed on the windscreen of the vehicle. </a:t>
            </a:r>
          </a:p>
          <a:p>
            <a:endParaRPr lang="en-US" b="0" dirty="0"/>
          </a:p>
          <a:p>
            <a:r>
              <a:rPr lang="en-US" b="0" dirty="0"/>
              <a:t>FASTag offers the convenience of cashless payment along with benefits like - savings on fuel. </a:t>
            </a:r>
          </a:p>
          <a:p>
            <a:endParaRPr lang="en-US" b="0" dirty="0">
              <a:hlinkClick r:id="rId2"/>
            </a:endParaRPr>
          </a:p>
          <a:p>
            <a:endParaRPr lang="en-US" b="0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https://www.npci.org.in/netc</a:t>
            </a:r>
            <a:r>
              <a:rPr lang="en-US" dirty="0"/>
              <a:t> </a:t>
            </a: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AA1B6-3A95-4812-8ED9-76CF5279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09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EA43-5A39-4474-8D35-9BD254BDA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80"/>
            <a:ext cx="11148227" cy="4695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Fast Tag</a:t>
            </a:r>
          </a:p>
        </p:txBody>
      </p:sp>
      <p:pic>
        <p:nvPicPr>
          <p:cNvPr id="7172" name="Picture 4" descr="Related image">
            <a:extLst>
              <a:ext uri="{FF2B5EF4-FFF2-40B4-BE49-F238E27FC236}">
                <a16:creationId xmlns:a16="http://schemas.microsoft.com/office/drawing/2014/main" id="{ACAD20FA-C572-480B-9DB6-24CADAB311E7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17" y="1139687"/>
            <a:ext cx="11148227" cy="510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12AE04-3F4E-48CA-A9B0-F0F8B38D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4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9063-94CE-4A69-8E91-6DFFE2190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5623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is a Payment System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D3DE-2C27-4BD2-8AC8-7859F4E7B0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219199"/>
            <a:ext cx="11137644" cy="494823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sz="1800" b="0" dirty="0"/>
          </a:p>
          <a:p>
            <a:pPr marL="0" indent="0" algn="ctr">
              <a:buNone/>
            </a:pPr>
            <a:endParaRPr lang="en-US" sz="1800" b="0" dirty="0"/>
          </a:p>
          <a:p>
            <a:pPr marL="0" indent="0" algn="ctr">
              <a:buNone/>
            </a:pPr>
            <a:r>
              <a:rPr lang="en-US" sz="1900" b="0" dirty="0"/>
              <a:t>Any </a:t>
            </a:r>
            <a:r>
              <a:rPr lang="en-US" sz="1900" dirty="0"/>
              <a:t>system</a:t>
            </a:r>
            <a:r>
              <a:rPr lang="en-US" sz="1900" b="0" dirty="0"/>
              <a:t> used to settle financial transactions through the transfer of monetary value, and includes the institutions, instruments, people, rules, procedures, standards, and technologies that make such an exchange possible.</a:t>
            </a:r>
          </a:p>
          <a:p>
            <a:pPr marL="0" indent="0">
              <a:buNone/>
            </a:pPr>
            <a:endParaRPr lang="en-US" sz="1900" b="0" dirty="0"/>
          </a:p>
          <a:p>
            <a:pPr marL="0" indent="0" algn="ctr">
              <a:buNone/>
            </a:pPr>
            <a:endParaRPr lang="en-US" b="0" dirty="0"/>
          </a:p>
          <a:p>
            <a:pPr marL="0" indent="0" algn="ctr">
              <a:buNone/>
            </a:pPr>
            <a:endParaRPr lang="en-US" b="0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Payment &amp; Settlement Systems Act 2007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https://rbidocs.rbi.org.in/rdocs/Publications/PDFs/86706.pdf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13CB0-532A-4827-ABB9-F97FE972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54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DDFA-883A-4A74-AA0E-62ABCF24B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6816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NETC Transaction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90ED19-3962-40AF-AFF2-16301691BEF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10117" y="1033670"/>
            <a:ext cx="11148227" cy="531325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1783E6-A467-497D-B5FE-41C8B2D4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06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08C0-28F9-4574-9C38-205BA226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80"/>
            <a:ext cx="11148227" cy="4695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Bharat Bill Pay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EB837-E5CE-4885-95C7-2A7EC6626E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113183"/>
            <a:ext cx="11137644" cy="5233737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/>
              <a:t>Integrated Online Platform.</a:t>
            </a:r>
          </a:p>
          <a:p>
            <a:endParaRPr lang="en-US" b="0" dirty="0"/>
          </a:p>
          <a:p>
            <a:r>
              <a:rPr lang="en-US" b="0" dirty="0"/>
              <a:t>Multiple modes of payment and provides instant confirmation of payment via an SMS or receipt.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Can be initiated through multiple payment channels, i.e. IB, MB, POS, ATM etc. </a:t>
            </a:r>
          </a:p>
          <a:p>
            <a:endParaRPr lang="en-US" b="0" dirty="0"/>
          </a:p>
          <a:p>
            <a:r>
              <a:rPr lang="en-US" b="0" dirty="0"/>
              <a:t>Facilitates bill payments, i.e. via Cards, NEFT, UPI, Wallets etc. </a:t>
            </a:r>
          </a:p>
          <a:p>
            <a:endParaRPr lang="en-US" b="0" dirty="0"/>
          </a:p>
          <a:p>
            <a:r>
              <a:rPr lang="en-US" b="0" dirty="0"/>
              <a:t>Bharat Bill Payment Central Unit (BBPCU).</a:t>
            </a:r>
          </a:p>
          <a:p>
            <a:endParaRPr lang="en-US" b="0" dirty="0"/>
          </a:p>
          <a:p>
            <a:r>
              <a:rPr lang="en-US" b="0" dirty="0"/>
              <a:t>Bharat Bill Payment Operating Unit (BBPOU). </a:t>
            </a:r>
          </a:p>
          <a:p>
            <a:endParaRPr lang="en-US" b="0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https://www.npci.org.in/product-overview/bharat-billpay-product-overview</a:t>
            </a:r>
            <a:r>
              <a:rPr lang="en-US" dirty="0"/>
              <a:t> </a:t>
            </a: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510C2-55F6-40C4-96CD-CBC84F5C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17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8934-794F-49E7-9565-A8D04B6A5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80"/>
            <a:ext cx="11148227" cy="4563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Bharat Bill Pay Transaction</a:t>
            </a:r>
          </a:p>
        </p:txBody>
      </p:sp>
      <p:pic>
        <p:nvPicPr>
          <p:cNvPr id="8194" name="Picture 2" descr="Image result for bharat bill pay">
            <a:extLst>
              <a:ext uri="{FF2B5EF4-FFF2-40B4-BE49-F238E27FC236}">
                <a16:creationId xmlns:a16="http://schemas.microsoft.com/office/drawing/2014/main" id="{2917B14F-E195-413A-8488-3B9E2A0C6DD1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18" y="1258957"/>
            <a:ext cx="11148226" cy="496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603DF3-5BE4-45C3-A70D-CE8D4B24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4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FDE7-617F-483E-9BB0-397435A5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5888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NUUP - National Unified USSD Platform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B7D2-7B37-403D-B355-D074D0F683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232452"/>
            <a:ext cx="11137644" cy="4934986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/>
              <a:t>Allows the Banks and TSPs to seamlessly integrate. </a:t>
            </a:r>
          </a:p>
          <a:p>
            <a:endParaRPr lang="en-US" b="0" dirty="0"/>
          </a:p>
          <a:p>
            <a:r>
              <a:rPr lang="en-US" b="0" dirty="0"/>
              <a:t>Dialing *99#, a “Common number across all Telecom Service Providers (TSPs)”. </a:t>
            </a:r>
          </a:p>
          <a:p>
            <a:endParaRPr lang="en-US" b="0" dirty="0"/>
          </a:p>
          <a:p>
            <a:r>
              <a:rPr lang="en-US" b="0" dirty="0"/>
              <a:t>Sending and Receiving interbank account to account funds, balance enquiry, setting / changing UPI PIN. </a:t>
            </a:r>
          </a:p>
          <a:p>
            <a:endParaRPr lang="en-US" b="0" dirty="0"/>
          </a:p>
          <a:p>
            <a:r>
              <a:rPr lang="en-US" b="0" dirty="0"/>
              <a:t>*99# service is currently offered by 41 leading banks &amp; all GSM service providers.</a:t>
            </a:r>
          </a:p>
          <a:p>
            <a:endParaRPr lang="en-US" b="0" dirty="0"/>
          </a:p>
          <a:p>
            <a:r>
              <a:rPr lang="en-US" b="0" dirty="0"/>
              <a:t>13 different languages including Hindi &amp; English. </a:t>
            </a:r>
          </a:p>
          <a:p>
            <a:endParaRPr lang="en-US" b="0" dirty="0"/>
          </a:p>
          <a:p>
            <a:endParaRPr lang="en-US" b="0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https://www.npci.org.in/product-overview/99-product-overview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6B03D-9368-464C-BF04-FAA2DB23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65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ECD6-2CE1-44B3-B83D-C17E0B58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5755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USSD Transaction</a:t>
            </a:r>
          </a:p>
        </p:txBody>
      </p:sp>
      <p:pic>
        <p:nvPicPr>
          <p:cNvPr id="2052" name="Picture 4" descr="Image result for npci nuup">
            <a:extLst>
              <a:ext uri="{FF2B5EF4-FFF2-40B4-BE49-F238E27FC236}">
                <a16:creationId xmlns:a16="http://schemas.microsoft.com/office/drawing/2014/main" id="{1788C22D-D0BE-455C-B2D3-95B0325766A2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17" y="1364974"/>
            <a:ext cx="11148227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CC7EEE-C327-45F5-967B-8DB38FDE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92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98DE-2C9C-4EBC-81E3-46C36D561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80"/>
            <a:ext cx="11148227" cy="4828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NACH - National Automated Clearing 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BD229-D7CE-4FA1-BC26-56056061C7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205948"/>
            <a:ext cx="11137644" cy="4961490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/>
              <a:t>Web Based Solution for ECS.</a:t>
            </a:r>
          </a:p>
          <a:p>
            <a:endParaRPr lang="en-US" b="0" dirty="0"/>
          </a:p>
          <a:p>
            <a:r>
              <a:rPr lang="en-US" b="0" dirty="0"/>
              <a:t>Consolidate multiple ECS systems. </a:t>
            </a:r>
          </a:p>
          <a:p>
            <a:endParaRPr lang="en-US" b="0" dirty="0"/>
          </a:p>
          <a:p>
            <a:r>
              <a:rPr lang="en-US" b="0" dirty="0"/>
              <a:t>Both transaction and file based transaction processing capabilities. 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Bulk transactions towards distribution of subsidies, dividends, interest, salary, pension etc.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Bulk transactions towards collection of payments pertaining to telephone, electricity, water, loans etc. 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https://www.npci.org.in/product-overview/national-automated-clearing-house-product-overview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18A31-D427-4402-9AE2-8D341BCC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68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B6CED6-D19B-4183-8901-D1F54A096EF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285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D4E174-1803-4255-819F-34032173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6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C43C99-B3E3-4623-B330-FD4347C8DDB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34779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0E0D9D-0CCA-4EF1-A7B0-64D1226C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61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B362-C586-4ECB-8AB2-F899725A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5358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CTS – Cheque Truncation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C6B62-79E1-484E-B8A0-1CA98FD16E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325217"/>
            <a:ext cx="11137644" cy="4842221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/>
              <a:t>Physical instrument is truncated at presenting bank end (either at branch level or service branch level). </a:t>
            </a:r>
          </a:p>
          <a:p>
            <a:r>
              <a:rPr lang="en-US" b="0" dirty="0"/>
              <a:t>The images &amp; data of collected instrument captured at presenting bank would travel electronically to drawee bank for processing same day. </a:t>
            </a:r>
          </a:p>
          <a:p>
            <a:r>
              <a:rPr lang="en-US" b="0" dirty="0"/>
              <a:t>The return cycle would be completed next day &amp; settlement is completed on completion of return cycle. </a:t>
            </a:r>
          </a:p>
          <a:p>
            <a:r>
              <a:rPr lang="en-US" b="0" dirty="0"/>
              <a:t>The customer would get funds on completion of settlement process. Further all clearing locations are divided in 3 regional grids.</a:t>
            </a:r>
          </a:p>
          <a:p>
            <a:r>
              <a:rPr lang="en-US" b="0" dirty="0"/>
              <a:t>All Clearing locations are of a grid are settled together on T+1 basis.</a:t>
            </a:r>
          </a:p>
          <a:p>
            <a:r>
              <a:rPr lang="en-US" b="0" dirty="0"/>
              <a:t>Extended cut-off time, MICR amount encoding not required, MICR and Image data travel together, No cheques being lost/tampered/pilfered, Cost involved in paper movement eliminated and Grid implementation allowing better liquidity management for banks. </a:t>
            </a:r>
          </a:p>
          <a:p>
            <a:endParaRPr lang="en-US" b="0" dirty="0"/>
          </a:p>
          <a:p>
            <a:endParaRPr lang="en-US" b="0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https://www.npci.org.in/product-overview/cheque-truncation-system-product-overview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D1A69-BD61-4ECF-8C0B-F2FBC3D2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93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0036-41CC-4DA8-BB99-7B2429BE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80"/>
            <a:ext cx="11148227" cy="6286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CTS Flow</a:t>
            </a:r>
          </a:p>
        </p:txBody>
      </p:sp>
      <p:pic>
        <p:nvPicPr>
          <p:cNvPr id="4098" name="Picture 2" descr="Image result for cheque truncation system">
            <a:extLst>
              <a:ext uri="{FF2B5EF4-FFF2-40B4-BE49-F238E27FC236}">
                <a16:creationId xmlns:a16="http://schemas.microsoft.com/office/drawing/2014/main" id="{FB5E7715-AD5D-4F0B-A8A4-99C91A2B7277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18" y="993913"/>
            <a:ext cx="11148226" cy="517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3872E-A181-442E-91B5-19D84969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E08D-0BF4-41B2-892E-F760EC76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80"/>
            <a:ext cx="11148227" cy="6021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Payment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783FB-B18E-4847-BE5D-0A237A5E32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378226"/>
            <a:ext cx="11137644" cy="4789212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Transfer of information between a Payment Portal and Payment Service Provider</a:t>
            </a:r>
          </a:p>
          <a:p>
            <a:endParaRPr lang="en-US" b="0" dirty="0"/>
          </a:p>
          <a:p>
            <a:r>
              <a:rPr lang="en-US" b="0" dirty="0"/>
              <a:t>End to End Encryption</a:t>
            </a:r>
          </a:p>
          <a:p>
            <a:endParaRPr lang="en-US" b="0" dirty="0"/>
          </a:p>
          <a:p>
            <a:r>
              <a:rPr lang="en-US" b="0" dirty="0"/>
              <a:t>Merchant Service</a:t>
            </a:r>
          </a:p>
          <a:p>
            <a:endParaRPr lang="en-US" b="0" dirty="0"/>
          </a:p>
          <a:p>
            <a:r>
              <a:rPr lang="en-US" b="0" dirty="0"/>
              <a:t>Middleman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Examples - Razorpay, CitrusPay and CCAvenue</a:t>
            </a:r>
          </a:p>
          <a:p>
            <a:endParaRPr lang="en-US" b="0" dirty="0"/>
          </a:p>
          <a:p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3B05B-1429-40C2-B9A7-43FE42F4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94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B2B7-847C-4154-8622-670AD291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80"/>
            <a:ext cx="11148227" cy="4828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AEPS – Aadhaar Enabled Payment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BDBF3-9526-426B-84F1-55FC17F16E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325217"/>
            <a:ext cx="11137644" cy="4842221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/>
              <a:t>Interoperable financial inclusion transaction at PoS (Micro ATM) through the Business correspondent. </a:t>
            </a:r>
          </a:p>
          <a:p>
            <a:endParaRPr lang="en-US" b="0" dirty="0"/>
          </a:p>
          <a:p>
            <a:r>
              <a:rPr lang="en-US" b="0" dirty="0"/>
              <a:t>Aadhaar Authentication Mandatory. </a:t>
            </a:r>
          </a:p>
          <a:p>
            <a:endParaRPr lang="en-US" b="0" dirty="0"/>
          </a:p>
          <a:p>
            <a:r>
              <a:rPr lang="en-US" b="0" dirty="0"/>
              <a:t>Allows customer to do six types of transactions.</a:t>
            </a:r>
          </a:p>
          <a:p>
            <a:endParaRPr lang="en-US" b="0" dirty="0"/>
          </a:p>
          <a:p>
            <a:r>
              <a:rPr lang="en-US" b="0" dirty="0"/>
              <a:t>Cash Withdrawal, Cash Deposit, Balance Enquiry, Aadhaar to Aadhaar Fund Transfer, Mini Statement, Best Finger Detection. 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https://www.npci.org.in/product-overview/aeps-product-overview</a:t>
            </a:r>
            <a:r>
              <a:rPr lang="en-US" dirty="0"/>
              <a:t> </a:t>
            </a: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666B2-86AD-4799-8FFA-748A5CBE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64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5DF9-11F0-4766-A310-3304E34E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80"/>
            <a:ext cx="11148227" cy="4828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AEPS Transactions</a:t>
            </a:r>
          </a:p>
        </p:txBody>
      </p:sp>
      <p:pic>
        <p:nvPicPr>
          <p:cNvPr id="5122" name="Picture 2" descr="Image result for AEPS">
            <a:extLst>
              <a:ext uri="{FF2B5EF4-FFF2-40B4-BE49-F238E27FC236}">
                <a16:creationId xmlns:a16="http://schemas.microsoft.com/office/drawing/2014/main" id="{34130B3D-C9EC-4316-BDF0-679CBA143EA1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17" y="1152938"/>
            <a:ext cx="11148227" cy="519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DD4D7D-3729-4DA5-8CB3-D6DDCE7B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464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9FCC-4F47-42DF-887D-196987EF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80"/>
            <a:ext cx="11148227" cy="5093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Bharat QR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6EA23-0CF2-4573-AB6C-4F232AC666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258957"/>
            <a:ext cx="11137644" cy="4908481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Person to Merchant (P2M) Mobile Payment solution.</a:t>
            </a:r>
          </a:p>
          <a:p>
            <a:endParaRPr lang="en-US" b="0" dirty="0"/>
          </a:p>
          <a:p>
            <a:r>
              <a:rPr lang="en-US" b="0" dirty="0"/>
              <a:t>Black squares arranged in a square grid on a white background. </a:t>
            </a:r>
          </a:p>
          <a:p>
            <a:endParaRPr lang="en-US" b="0" dirty="0"/>
          </a:p>
          <a:p>
            <a:r>
              <a:rPr lang="en-US" b="0" dirty="0"/>
              <a:t>Merchants need to display QR codes in their premises. </a:t>
            </a:r>
          </a:p>
          <a:p>
            <a:endParaRPr lang="en-US" b="0" dirty="0"/>
          </a:p>
          <a:p>
            <a:r>
              <a:rPr lang="en-US" b="0" dirty="0"/>
              <a:t>User can scan these QR using mobile phones. </a:t>
            </a:r>
          </a:p>
          <a:p>
            <a:endParaRPr lang="en-US" b="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https://www.npci.org.in/product-overview/bharatqr-product-overview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9DBE6-1423-4B8B-9A01-4C2BA169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722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E504-875F-444F-83E6-5A381284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80"/>
            <a:ext cx="11148227" cy="5093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Bharat QR Grid</a:t>
            </a:r>
          </a:p>
        </p:txBody>
      </p:sp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F6509667-9346-4FC2-9D2F-CF6CC27976C1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17" y="1246188"/>
            <a:ext cx="11148227" cy="492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D851A1-73ED-4090-9C3A-15ECCAD9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64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8692-FDE4-4787-860E-BDECC792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5358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BHIM Aadhaar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3330-7F07-41B2-9E5D-2B941DC813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166191"/>
            <a:ext cx="11137644" cy="5001247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/>
              <a:t>Enables Merchants to receive digital payments from customers over the counter through Aadhaar Authentication.</a:t>
            </a:r>
          </a:p>
          <a:p>
            <a:endParaRPr lang="en-US" b="0" dirty="0"/>
          </a:p>
          <a:p>
            <a:r>
              <a:rPr lang="en-US" b="0" dirty="0"/>
              <a:t>Authenticating Customer’s Biometrics only. </a:t>
            </a:r>
          </a:p>
          <a:p>
            <a:endParaRPr lang="en-US" b="0" dirty="0"/>
          </a:p>
          <a:p>
            <a:r>
              <a:rPr lang="en-US" b="0" dirty="0"/>
              <a:t>Android mobile with BHIM Aadhaar app and certified biometric scanner attached with mobile phone/Kiosk/Tablet on USB Port or Micro-ATM/POS, mPOS. </a:t>
            </a:r>
          </a:p>
          <a:p>
            <a:endParaRPr lang="en-US" b="0" dirty="0"/>
          </a:p>
          <a:p>
            <a:r>
              <a:rPr lang="en-US" b="0" dirty="0"/>
              <a:t>Both Customer and Merchant should have their Aadhaar linked to their Bank Account.</a:t>
            </a:r>
          </a:p>
          <a:p>
            <a:endParaRPr lang="en-US" b="0" dirty="0"/>
          </a:p>
          <a:p>
            <a:r>
              <a:rPr lang="en-US" b="0" dirty="0"/>
              <a:t>Both Issuing and Acquiring Banks must be live on BHIM Aadhaar. </a:t>
            </a:r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https://www.npci.org.in/product-overview/bhim-aadhaar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A6FEC-B08E-4B9E-8FFA-B0CF4850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245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41FE-3430-43DC-BC26-A8B376B9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80"/>
            <a:ext cx="11148227" cy="6153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BHIM Aadhaar Flow</a:t>
            </a:r>
          </a:p>
        </p:txBody>
      </p:sp>
      <p:pic>
        <p:nvPicPr>
          <p:cNvPr id="7170" name="Picture 2" descr="Image result for bhim aadhaar">
            <a:extLst>
              <a:ext uri="{FF2B5EF4-FFF2-40B4-BE49-F238E27FC236}">
                <a16:creationId xmlns:a16="http://schemas.microsoft.com/office/drawing/2014/main" id="{93D499C7-E717-45D6-931F-8F1863D53EF7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17" y="1325217"/>
            <a:ext cx="11148227" cy="479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BC61BC-A4A4-4E07-99EC-9A2F25B3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28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7750-834C-437C-9B20-5311B521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80"/>
            <a:ext cx="11148227" cy="4695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APBS – Aadhaar Payment Bridge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60ACA-E8A5-441D-AFC2-D5F20F8D85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205948"/>
            <a:ext cx="11137644" cy="4961490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 Based on Aadhaar numbers issued by UIDAI &amp; IIN (Institution Identification Number). </a:t>
            </a:r>
          </a:p>
          <a:p>
            <a:endParaRPr lang="en-US" b="0" dirty="0"/>
          </a:p>
          <a:p>
            <a:r>
              <a:rPr lang="en-US" b="0" dirty="0"/>
              <a:t> Transfer of Benefits and Subsidies.</a:t>
            </a:r>
          </a:p>
          <a:p>
            <a:endParaRPr lang="en-US" b="0" dirty="0"/>
          </a:p>
          <a:p>
            <a:r>
              <a:rPr lang="en-US" b="0" dirty="0"/>
              <a:t>Beneficiary is identified through an Aadhaar number only. </a:t>
            </a:r>
          </a:p>
          <a:p>
            <a:endParaRPr lang="en-US" b="0" dirty="0"/>
          </a:p>
          <a:p>
            <a:r>
              <a:rPr lang="en-US" b="0" dirty="0"/>
              <a:t>Aadhaar Mapper in which the Aadhaar number is mapped to a specific bank account. </a:t>
            </a:r>
          </a:p>
          <a:p>
            <a:endParaRPr lang="en-US" b="0" dirty="0"/>
          </a:p>
          <a:p>
            <a:r>
              <a:rPr lang="en-US" b="0" dirty="0"/>
              <a:t>Electronically channelizing the Government benefits and subsidies in the Aadhaar Enabled Bank Accounts (AEBA) of the intended beneficiaries.</a:t>
            </a:r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34F9E-9CCB-4B6E-A29E-6D4F96A0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644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13FD-718F-48D3-9299-8AC9B1D4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80"/>
            <a:ext cx="11148227" cy="4828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APBS Transaction Flow</a:t>
            </a:r>
          </a:p>
        </p:txBody>
      </p:sp>
      <p:pic>
        <p:nvPicPr>
          <p:cNvPr id="1026" name="Picture 2" descr="Image result for npci card transaction flow">
            <a:extLst>
              <a:ext uri="{FF2B5EF4-FFF2-40B4-BE49-F238E27FC236}">
                <a16:creationId xmlns:a16="http://schemas.microsoft.com/office/drawing/2014/main" id="{8D5B68DE-4448-4C9B-A464-4FFEA3CCE5C7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17" y="1219200"/>
            <a:ext cx="11148226" cy="494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F64A04-A523-424C-991E-49163271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64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9FEA-CD8C-456C-B748-26955C4C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80"/>
            <a:ext cx="11148227" cy="5093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NPCI PaySecure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659E9-902B-48B9-B6C7-6952BCCBE5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325217"/>
            <a:ext cx="11137644" cy="4842221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Hosted by NPCI for RuPay cards for E-Commerce Transactions. </a:t>
            </a:r>
          </a:p>
          <a:p>
            <a:endParaRPr lang="en-US" b="0" dirty="0"/>
          </a:p>
          <a:p>
            <a:r>
              <a:rPr lang="en-US" b="0" dirty="0"/>
              <a:t>Is compliant to the RBI mandated 2-Factor authentication.</a:t>
            </a:r>
          </a:p>
          <a:p>
            <a:endParaRPr lang="en-US" b="0" dirty="0"/>
          </a:p>
          <a:p>
            <a:r>
              <a:rPr lang="en-US" b="0" dirty="0"/>
              <a:t>Uses dynamic One-time-Password as an additional factor of authentication for Rupay Cards. 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PaySecure can be used at various internet accessible devices like Personal or Shared Computers.</a:t>
            </a:r>
          </a:p>
          <a:p>
            <a:endParaRPr lang="en-US" b="0" dirty="0"/>
          </a:p>
          <a:p>
            <a:r>
              <a:rPr lang="en-US" b="0" dirty="0"/>
              <a:t>Additional validation includes selecting an image and a phrase.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4349A-A48F-4D7B-A5F1-A17BFA58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322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62C7-1186-4667-9A25-00F8B2E68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5755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NPCI PaySecure -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769F89-8678-468F-B691-FECD97EF0FF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10117" y="1423987"/>
            <a:ext cx="11148226" cy="49229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13B0A9-D57D-4657-8B99-86B35C3F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AE35-12DD-4B57-B305-2B3AB898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80"/>
            <a:ext cx="11148227" cy="6153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Payment Service Provider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DACC3-B3E5-4FBB-9FFD-ED32AEF5C5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126436"/>
            <a:ext cx="11137644" cy="5041002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Accepting electronic payments from multiple channels through a single window. </a:t>
            </a:r>
          </a:p>
          <a:p>
            <a:endParaRPr lang="en-US" b="0" dirty="0"/>
          </a:p>
          <a:p>
            <a:r>
              <a:rPr lang="en-US" b="0" dirty="0"/>
              <a:t>Technical Payment Processing. </a:t>
            </a:r>
          </a:p>
          <a:p>
            <a:endParaRPr lang="en-US" b="0" dirty="0"/>
          </a:p>
          <a:p>
            <a:r>
              <a:rPr lang="en-US" b="0" dirty="0"/>
              <a:t>Money collection.</a:t>
            </a:r>
          </a:p>
          <a:p>
            <a:endParaRPr lang="en-US" b="0" dirty="0"/>
          </a:p>
          <a:p>
            <a:r>
              <a:rPr lang="en-US" b="0" dirty="0"/>
              <a:t>Responsible for all the contracts with card acquirers and banks and for the settlement of the funds collected.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PayPal, PayU and Due are examples of PSP’s. </a:t>
            </a:r>
          </a:p>
          <a:p>
            <a:endParaRPr lang="en-US" b="0" dirty="0"/>
          </a:p>
          <a:p>
            <a:r>
              <a:rPr lang="en-US" b="0" dirty="0"/>
              <a:t>Can also provide Payment Gateway Services. 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1D34E-23A7-4823-B6DE-BDCA6354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612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1CA8-6426-45A8-999A-446F17C6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4165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NPCI – Blockchain Platform - Vajra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D234F-42D6-4CFA-8423-EEFC718D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50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B62EA-595A-4442-9AE3-59BB3A1EDE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219200"/>
            <a:ext cx="11137644" cy="4948238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A Distributed Ledger Technology.</a:t>
            </a:r>
          </a:p>
          <a:p>
            <a:endParaRPr lang="en-US" b="0" dirty="0"/>
          </a:p>
          <a:p>
            <a:r>
              <a:rPr lang="en-US" b="0" dirty="0"/>
              <a:t>Promises to provide highly secure and tamper-evident transactions. </a:t>
            </a:r>
          </a:p>
          <a:p>
            <a:endParaRPr lang="en-US" b="0" dirty="0"/>
          </a:p>
          <a:p>
            <a:r>
              <a:rPr lang="en-US" b="0" dirty="0"/>
              <a:t>Stored in a distributed and immutable database.</a:t>
            </a:r>
          </a:p>
          <a:p>
            <a:endParaRPr lang="en-US" b="0" dirty="0"/>
          </a:p>
          <a:p>
            <a:r>
              <a:rPr lang="en-US" b="0" dirty="0"/>
              <a:t>Designed for automating payment clearing and settlement processes of NPCI products.</a:t>
            </a:r>
          </a:p>
          <a:p>
            <a:endParaRPr lang="en-US" b="0" dirty="0"/>
          </a:p>
          <a:p>
            <a:r>
              <a:rPr lang="en-US" b="0" dirty="0"/>
              <a:t>A permissioned network will be setup.</a:t>
            </a:r>
          </a:p>
          <a:p>
            <a:endParaRPr lang="en-US" b="0" dirty="0"/>
          </a:p>
          <a:p>
            <a:r>
              <a:rPr lang="en-US" b="0" dirty="0"/>
              <a:t>Only the parties who have been approved by the Network Administrator can be a part of the network.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905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329F-9386-4A9B-AF0E-BFE9FEADF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80"/>
            <a:ext cx="11148227" cy="4695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Potential Benefits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30D721-A28A-484D-B142-AFE0E0CB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51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DA553-8D95-40B6-9530-3A650AE473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232452"/>
            <a:ext cx="11137644" cy="4934986"/>
          </a:xfrm>
        </p:spPr>
        <p:txBody>
          <a:bodyPr>
            <a:normAutofit fontScale="92500"/>
          </a:bodyPr>
          <a:lstStyle/>
          <a:p>
            <a:r>
              <a:rPr lang="en-US" b="0" dirty="0"/>
              <a:t>Minimal reconciliation of transactions, higher resilience and efficiencies through automation and transparency.</a:t>
            </a:r>
          </a:p>
          <a:p>
            <a:r>
              <a:rPr lang="en-US" b="0" dirty="0"/>
              <a:t>Near real-time clearing and settlement.</a:t>
            </a:r>
          </a:p>
          <a:p>
            <a:r>
              <a:rPr lang="en-US" b="0" dirty="0"/>
              <a:t>Minimizing operations and ﬁnancial risks.</a:t>
            </a:r>
          </a:p>
          <a:p>
            <a:r>
              <a:rPr lang="en-US" b="0" dirty="0"/>
              <a:t>Economical, immutable, secure and easily accessible.</a:t>
            </a:r>
          </a:p>
          <a:p>
            <a:r>
              <a:rPr lang="en-US" b="0" dirty="0"/>
              <a:t>Provides a legitimate audit trail.</a:t>
            </a:r>
          </a:p>
          <a:p>
            <a:endParaRPr lang="en-US" b="0" dirty="0"/>
          </a:p>
          <a:p>
            <a:pPr marL="0" indent="0">
              <a:buNone/>
            </a:pPr>
            <a:r>
              <a:rPr lang="en-US" b="0" dirty="0"/>
              <a:t>DLT is an incorruptible decentralized ledger that not only provides a transaction medium but also acts as a repository for all transactions in hashed digital packets called blocks. The availability of transaction in distributed ledger will reduce reconciliation steps and also increase transparency among participants.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40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AF4C-3012-42A4-AF15-89E746D4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5158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Vajra Platform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32B70E-BAE2-4582-AF07-73E7B642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C8E6A-9191-4311-B12D-ED25E35943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3" y="1266092"/>
            <a:ext cx="11137644" cy="4901347"/>
          </a:xfrm>
        </p:spPr>
        <p:txBody>
          <a:bodyPr/>
          <a:lstStyle/>
          <a:p>
            <a:pPr marL="0" indent="0">
              <a:buNone/>
            </a:pPr>
            <a:r>
              <a:rPr lang="en-US" b="0" dirty="0"/>
              <a:t>The Vajra framework aims to derive advantage from the Blockchain framework to achieve the following goals: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Reduce manual processing, FTE for reconciliation. </a:t>
            </a:r>
          </a:p>
          <a:p>
            <a:endParaRPr lang="en-US" b="0" dirty="0"/>
          </a:p>
          <a:p>
            <a:r>
              <a:rPr lang="en-US" b="0" dirty="0"/>
              <a:t>Provides faster resolution for disputes.</a:t>
            </a:r>
          </a:p>
          <a:p>
            <a:endParaRPr lang="en-US" b="0" dirty="0"/>
          </a:p>
          <a:p>
            <a:r>
              <a:rPr lang="en-US" b="0" dirty="0"/>
              <a:t>Increase security of the payment transactions. </a:t>
            </a:r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916742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EFD1-7A2E-44EA-8EE0-60730526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5721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Architecture of Vajra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0A33AE-9908-4D74-9A5E-A79AA722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ABCE12-4620-465F-B0CE-53E43C9AF1D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237957"/>
            <a:ext cx="12191999" cy="49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471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34E5-78BE-4F49-8EBB-213D0BBB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80"/>
            <a:ext cx="11148227" cy="6418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Real Time Gross Settlement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6191-7090-4927-B986-064730628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152940"/>
            <a:ext cx="11137644" cy="5014498"/>
          </a:xfrm>
        </p:spPr>
        <p:txBody>
          <a:bodyPr>
            <a:normAutofit/>
          </a:bodyPr>
          <a:lstStyle/>
          <a:p>
            <a:r>
              <a:rPr lang="en-US" sz="1700" b="0" dirty="0"/>
              <a:t>Inter-Institutional / Inter-Bank Transaction / Own Account Transfer / Customer Transaction </a:t>
            </a:r>
          </a:p>
          <a:p>
            <a:endParaRPr lang="en-US" sz="1700" b="0" dirty="0"/>
          </a:p>
          <a:p>
            <a:r>
              <a:rPr lang="en-US" sz="1700" b="0" dirty="0"/>
              <a:t>Multilateral Net Settlement Batch (MNSB) </a:t>
            </a:r>
          </a:p>
          <a:p>
            <a:endParaRPr lang="en-US" sz="1700" b="0" dirty="0"/>
          </a:p>
          <a:p>
            <a:r>
              <a:rPr lang="en-US" sz="1700" b="0" dirty="0"/>
              <a:t>Delivery versus Payment (DvP) </a:t>
            </a:r>
          </a:p>
          <a:p>
            <a:pPr marL="0" indent="0">
              <a:buNone/>
            </a:pPr>
            <a:endParaRPr lang="en-US" sz="1700" b="0" dirty="0"/>
          </a:p>
          <a:p>
            <a:r>
              <a:rPr lang="en-US" sz="1700" b="0" dirty="0"/>
              <a:t>Return Payment Transaction </a:t>
            </a:r>
          </a:p>
          <a:p>
            <a:endParaRPr lang="en-US" sz="1700" b="0" dirty="0"/>
          </a:p>
          <a:p>
            <a:r>
              <a:rPr lang="fr-FR" sz="1700" b="0" dirty="0"/>
              <a:t> Unique Transaction Reference (UTR) / Transaction Identification Number</a:t>
            </a:r>
          </a:p>
          <a:p>
            <a:endParaRPr lang="fr-FR" sz="1700" b="0" dirty="0"/>
          </a:p>
          <a:p>
            <a:r>
              <a:rPr lang="en-US" sz="1700" b="0" dirty="0"/>
              <a:t>Message Standard – ISO 20022</a:t>
            </a:r>
          </a:p>
          <a:p>
            <a:endParaRPr lang="en-US" sz="1700" b="0" dirty="0"/>
          </a:p>
          <a:p>
            <a:r>
              <a:rPr lang="en-US" sz="1700" b="0" dirty="0"/>
              <a:t>Settlement</a:t>
            </a:r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02191-52D3-4A46-AE3B-007C5B51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74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F678-0865-427F-824B-A86CAE81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5888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RTGS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183CC-A6B1-4555-B2E0-E0C4F40AC5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099931"/>
            <a:ext cx="11137644" cy="5067508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Start of Day (SOD)</a:t>
            </a:r>
          </a:p>
          <a:p>
            <a:endParaRPr lang="en-US" b="0" dirty="0"/>
          </a:p>
          <a:p>
            <a:r>
              <a:rPr lang="en-US" b="0" dirty="0"/>
              <a:t>Open for Business (OFB)</a:t>
            </a:r>
          </a:p>
          <a:p>
            <a:endParaRPr lang="en-US" b="0" dirty="0"/>
          </a:p>
          <a:p>
            <a:r>
              <a:rPr lang="en-US" b="0" dirty="0"/>
              <a:t>Initial Cut-off (ICO)</a:t>
            </a:r>
          </a:p>
          <a:p>
            <a:endParaRPr lang="en-US" b="0" dirty="0"/>
          </a:p>
          <a:p>
            <a:r>
              <a:rPr lang="en-US" b="0" dirty="0"/>
              <a:t>Final Cut-off (FCO)</a:t>
            </a:r>
          </a:p>
          <a:p>
            <a:endParaRPr lang="en-US" b="0" dirty="0"/>
          </a:p>
          <a:p>
            <a:r>
              <a:rPr lang="en-US" b="0" dirty="0"/>
              <a:t>IDL Reversal Session</a:t>
            </a:r>
          </a:p>
          <a:p>
            <a:endParaRPr lang="en-US" b="0" dirty="0"/>
          </a:p>
          <a:p>
            <a:r>
              <a:rPr lang="en-US" b="0" dirty="0"/>
              <a:t>End of Day (EOD)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9E8F3-F768-4FF5-B904-B6830CFC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61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5D85-AA61-40E6-8859-BB02B608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80"/>
            <a:ext cx="11148227" cy="50933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National Electronic Funds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3C9D-ED93-4C6F-8CBB-C7A46F843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020419"/>
            <a:ext cx="11137644" cy="5147020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Inter-Bank</a:t>
            </a:r>
          </a:p>
          <a:p>
            <a:endParaRPr lang="en-US" b="0" dirty="0"/>
          </a:p>
          <a:p>
            <a:r>
              <a:rPr lang="en-US" b="0" dirty="0"/>
              <a:t>Deferred Net Settlement</a:t>
            </a:r>
          </a:p>
          <a:p>
            <a:endParaRPr lang="en-US" b="0" dirty="0"/>
          </a:p>
          <a:p>
            <a:r>
              <a:rPr lang="en-US" b="0" dirty="0"/>
              <a:t>SFMS Platform – Structured Financial Messaging Solution </a:t>
            </a:r>
          </a:p>
          <a:p>
            <a:endParaRPr lang="en-US" b="0" dirty="0"/>
          </a:p>
          <a:p>
            <a:r>
              <a:rPr lang="en-US" b="0" dirty="0"/>
              <a:t>Batching of Payment Instructions</a:t>
            </a:r>
          </a:p>
          <a:p>
            <a:endParaRPr lang="en-US" b="0" dirty="0"/>
          </a:p>
          <a:p>
            <a:r>
              <a:rPr lang="en-US" b="0" dirty="0"/>
              <a:t>Multilateral Netting</a:t>
            </a:r>
          </a:p>
          <a:p>
            <a:endParaRPr lang="en-US" b="0" dirty="0"/>
          </a:p>
          <a:p>
            <a:r>
              <a:rPr lang="en-US" b="0" dirty="0"/>
              <a:t>NEFT Clearing Centre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B2B79-4005-4279-842A-AAE9A7B0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538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30A1-B0CF-47BF-A3E3-CDB2A9A4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5623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NEFT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BB8C7-35C8-4E0D-B7BF-7A87557718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073427"/>
            <a:ext cx="11137644" cy="5094012"/>
          </a:xfrm>
        </p:spPr>
        <p:txBody>
          <a:bodyPr>
            <a:normAutofit fontScale="55000" lnSpcReduction="20000"/>
          </a:bodyPr>
          <a:lstStyle/>
          <a:p>
            <a:r>
              <a:rPr lang="en-US" b="0" dirty="0"/>
              <a:t>Request for NEFT by a Customer</a:t>
            </a:r>
          </a:p>
          <a:p>
            <a:endParaRPr lang="en-US" b="0" dirty="0"/>
          </a:p>
          <a:p>
            <a:r>
              <a:rPr lang="en-US" b="0" dirty="0"/>
              <a:t>Data Entry at the Sending Bank Branch</a:t>
            </a:r>
          </a:p>
          <a:p>
            <a:endParaRPr lang="en-US" b="0" dirty="0"/>
          </a:p>
          <a:p>
            <a:r>
              <a:rPr lang="en-US" b="0" dirty="0"/>
              <a:t>Processing  / Data Upload at Sending NEFT Service Centre </a:t>
            </a:r>
          </a:p>
          <a:p>
            <a:endParaRPr lang="en-US" b="0" dirty="0"/>
          </a:p>
          <a:p>
            <a:r>
              <a:rPr lang="en-US" b="0" dirty="0"/>
              <a:t>Transmission / Submission of NEFT Message to the NEFT Clearing Centre </a:t>
            </a:r>
          </a:p>
          <a:p>
            <a:endParaRPr lang="en-US" b="0" dirty="0"/>
          </a:p>
          <a:p>
            <a:r>
              <a:rPr lang="en-US" b="0" dirty="0"/>
              <a:t>Processing and Transmission of  NEFT  Message to the Beneficiary Banks </a:t>
            </a:r>
          </a:p>
          <a:p>
            <a:endParaRPr lang="en-US" b="0" dirty="0"/>
          </a:p>
          <a:p>
            <a:r>
              <a:rPr lang="en-US" b="0" dirty="0"/>
              <a:t> Data Validation at the Receiving NEFT Service Centre </a:t>
            </a:r>
          </a:p>
          <a:p>
            <a:endParaRPr lang="en-US" b="0" dirty="0"/>
          </a:p>
          <a:p>
            <a:r>
              <a:rPr lang="en-US" b="0" dirty="0"/>
              <a:t>Payment to Beneficiary </a:t>
            </a:r>
          </a:p>
          <a:p>
            <a:endParaRPr lang="en-US" b="0" dirty="0"/>
          </a:p>
          <a:p>
            <a:r>
              <a:rPr lang="en-US" b="0" dirty="0"/>
              <a:t>Revocation of Payment Instruction </a:t>
            </a:r>
          </a:p>
          <a:p>
            <a:endParaRPr lang="en-US" b="0" dirty="0"/>
          </a:p>
          <a:p>
            <a:r>
              <a:rPr lang="en-US" b="0" dirty="0"/>
              <a:t>Acknowledgement / Positive Confirmation by the Beneficiary Bank and Return in Case of Non-Credit </a:t>
            </a:r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09338-4628-42BF-9EDD-90AD8C10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965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8FA670-FFCD-4602-A1BC-B6D359DA1E77}"/>
              </a:ext>
            </a:extLst>
          </p:cNvPr>
          <p:cNvSpPr/>
          <p:nvPr/>
        </p:nvSpPr>
        <p:spPr>
          <a:xfrm>
            <a:off x="4333460" y="689113"/>
            <a:ext cx="3525079" cy="200107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2000" b="1" dirty="0"/>
              <a:t>Rahul Sridhar</a:t>
            </a:r>
          </a:p>
          <a:p>
            <a:pPr algn="ctr"/>
            <a:r>
              <a:rPr lang="en-US" sz="1600" b="1" dirty="0"/>
              <a:t>Senior Business Analyst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rahul.sridhar@fisglobal.com</a:t>
            </a:r>
          </a:p>
        </p:txBody>
      </p:sp>
    </p:spTree>
    <p:extLst>
      <p:ext uri="{BB962C8B-B14F-4D97-AF65-F5344CB8AC3E}">
        <p14:creationId xmlns:p14="http://schemas.microsoft.com/office/powerpoint/2010/main" val="112508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EFC4-A011-4D65-AACF-B03F740E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80"/>
            <a:ext cx="11148227" cy="6153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Payment Service Provider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25644-D667-461D-ADA0-195A2265D8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126437"/>
            <a:ext cx="11137644" cy="50410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A5E477-F23E-4A84-B854-4D3CCE48F8AA}"/>
              </a:ext>
            </a:extLst>
          </p:cNvPr>
          <p:cNvSpPr/>
          <p:nvPr/>
        </p:nvSpPr>
        <p:spPr>
          <a:xfrm>
            <a:off x="715617" y="2862470"/>
            <a:ext cx="1775792" cy="9144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b="1" dirty="0"/>
              <a:t>Merchant Portal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4B9DF0-C71E-4B77-AB04-FF592DE721E2}"/>
              </a:ext>
            </a:extLst>
          </p:cNvPr>
          <p:cNvSpPr/>
          <p:nvPr/>
        </p:nvSpPr>
        <p:spPr>
          <a:xfrm>
            <a:off x="3935898" y="2862470"/>
            <a:ext cx="2160102" cy="914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b="1" dirty="0"/>
              <a:t>Payment Gateway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D425B47-8347-47DE-B769-66CC563F19AC}"/>
              </a:ext>
            </a:extLst>
          </p:cNvPr>
          <p:cNvSpPr/>
          <p:nvPr/>
        </p:nvSpPr>
        <p:spPr>
          <a:xfrm>
            <a:off x="6329041" y="3150242"/>
            <a:ext cx="978408" cy="484632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600" b="1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62EFB3-B14A-48FC-800C-FF880F553298}"/>
              </a:ext>
            </a:extLst>
          </p:cNvPr>
          <p:cNvSpPr/>
          <p:nvPr/>
        </p:nvSpPr>
        <p:spPr>
          <a:xfrm>
            <a:off x="7659757" y="1431234"/>
            <a:ext cx="3538330" cy="4611757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b="1" dirty="0"/>
              <a:t>Payment Service Provider</a:t>
            </a:r>
          </a:p>
          <a:p>
            <a:pPr algn="ctr"/>
            <a:endParaRPr lang="en-US" sz="1600" b="1" dirty="0"/>
          </a:p>
          <a:p>
            <a:pPr algn="ctr"/>
            <a:endParaRPr lang="en-US" sz="1600" b="1" dirty="0"/>
          </a:p>
          <a:p>
            <a:pPr algn="ctr"/>
            <a:r>
              <a:rPr lang="en-US" sz="1600" b="1" dirty="0">
                <a:solidFill>
                  <a:schemeClr val="bg2"/>
                </a:solidFill>
              </a:rPr>
              <a:t>Payment Processing</a:t>
            </a:r>
          </a:p>
          <a:p>
            <a:pPr algn="ctr"/>
            <a:endParaRPr lang="en-US" sz="1600" b="1" dirty="0">
              <a:solidFill>
                <a:schemeClr val="bg2"/>
              </a:solidFill>
            </a:endParaRPr>
          </a:p>
          <a:p>
            <a:pPr algn="ctr"/>
            <a:r>
              <a:rPr lang="en-US" sz="1600" b="1" dirty="0">
                <a:solidFill>
                  <a:schemeClr val="bg2"/>
                </a:solidFill>
              </a:rPr>
              <a:t>Acquiring Bank</a:t>
            </a:r>
          </a:p>
          <a:p>
            <a:pPr algn="ctr"/>
            <a:r>
              <a:rPr lang="en-US" sz="1600" b="1" dirty="0">
                <a:solidFill>
                  <a:schemeClr val="bg2"/>
                </a:solidFill>
              </a:rPr>
              <a:t>Card Network</a:t>
            </a:r>
          </a:p>
          <a:p>
            <a:pPr algn="ctr"/>
            <a:r>
              <a:rPr lang="en-US" sz="1600" b="1" dirty="0">
                <a:solidFill>
                  <a:schemeClr val="bg2"/>
                </a:solidFill>
              </a:rPr>
              <a:t>Issuing Bank</a:t>
            </a:r>
          </a:p>
          <a:p>
            <a:pPr algn="ctr"/>
            <a:endParaRPr lang="en-US" sz="1600" b="1" dirty="0">
              <a:solidFill>
                <a:schemeClr val="bg2"/>
              </a:solidFill>
            </a:endParaRPr>
          </a:p>
          <a:p>
            <a:pPr algn="ctr"/>
            <a:r>
              <a:rPr lang="en-US" sz="1600" b="1" dirty="0">
                <a:solidFill>
                  <a:schemeClr val="bg2"/>
                </a:solidFill>
              </a:rPr>
              <a:t>Contracts</a:t>
            </a:r>
          </a:p>
          <a:p>
            <a:pPr algn="ctr"/>
            <a:r>
              <a:rPr lang="en-US" sz="1600" b="1" dirty="0">
                <a:solidFill>
                  <a:schemeClr val="bg2"/>
                </a:solidFill>
              </a:rPr>
              <a:t>Settlements</a:t>
            </a:r>
          </a:p>
          <a:p>
            <a:pPr algn="ctr"/>
            <a:r>
              <a:rPr lang="en-US" sz="1600" b="1" dirty="0">
                <a:solidFill>
                  <a:schemeClr val="bg2"/>
                </a:solidFill>
              </a:rPr>
              <a:t>Reconciliation</a:t>
            </a:r>
          </a:p>
          <a:p>
            <a:pPr algn="ctr"/>
            <a:r>
              <a:rPr lang="en-US" sz="1600" b="1" dirty="0">
                <a:solidFill>
                  <a:schemeClr val="bg2"/>
                </a:solidFill>
              </a:rPr>
              <a:t>Collection</a:t>
            </a:r>
          </a:p>
          <a:p>
            <a:pPr algn="ctr"/>
            <a:endParaRPr lang="en-US" sz="1600" b="1" dirty="0">
              <a:solidFill>
                <a:schemeClr val="bg2"/>
              </a:solidFill>
            </a:endParaRPr>
          </a:p>
          <a:p>
            <a:pPr algn="ctr"/>
            <a:endParaRPr lang="en-US" sz="1600" b="1" dirty="0">
              <a:solidFill>
                <a:schemeClr val="bg2"/>
              </a:solidFill>
            </a:endParaRPr>
          </a:p>
          <a:p>
            <a:pPr algn="ctr"/>
            <a:endParaRPr lang="en-US" sz="1600" b="1" dirty="0">
              <a:solidFill>
                <a:schemeClr val="bg2"/>
              </a:solidFill>
            </a:endParaRPr>
          </a:p>
          <a:p>
            <a:pPr algn="ctr"/>
            <a:endParaRPr lang="en-US" sz="1600" b="1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07A0A03-A6E6-4A7C-9C51-FC809210B866}"/>
              </a:ext>
            </a:extLst>
          </p:cNvPr>
          <p:cNvSpPr/>
          <p:nvPr/>
        </p:nvSpPr>
        <p:spPr>
          <a:xfrm>
            <a:off x="2837093" y="3150242"/>
            <a:ext cx="978408" cy="484632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600" b="1" dirty="0" err="1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90278CC-B611-449B-BE46-DE17A7392FF5}"/>
              </a:ext>
            </a:extLst>
          </p:cNvPr>
          <p:cNvSpPr/>
          <p:nvPr/>
        </p:nvSpPr>
        <p:spPr>
          <a:xfrm>
            <a:off x="5637676" y="1223940"/>
            <a:ext cx="1669773" cy="9144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600" b="1" dirty="0"/>
              <a:t>TLS Encryption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A47C9AE-8387-43BE-AE29-79EA1F883A88}"/>
              </a:ext>
            </a:extLst>
          </p:cNvPr>
          <p:cNvSpPr/>
          <p:nvPr/>
        </p:nvSpPr>
        <p:spPr>
          <a:xfrm>
            <a:off x="6393246" y="2196086"/>
            <a:ext cx="484632" cy="978408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600" b="1" dirty="0" err="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1B569-D81C-464C-8ADA-44512111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0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AE35-12DD-4B57-B305-2B3AB898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80"/>
            <a:ext cx="11148227" cy="6153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Payment Aggregator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DACC3-B3E5-4FBB-9FFD-ED32AEF5C5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126436"/>
            <a:ext cx="11137644" cy="5041002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/>
              <a:t>A payment aggregator is a payment service provider that registers merchants, known as sub-merchants, directly under its own merchant identification number (MID) to process e-commerce and mobile payment transactions through a single master account.</a:t>
            </a:r>
          </a:p>
          <a:p>
            <a:endParaRPr lang="en-US" b="0" dirty="0"/>
          </a:p>
          <a:p>
            <a:r>
              <a:rPr lang="en-US" b="0" dirty="0"/>
              <a:t>A payment aggregator (a.k.a. merchant aggregator) is a service provider that aggregates and provides various payment acceptance services to merchants.</a:t>
            </a:r>
          </a:p>
          <a:p>
            <a:endParaRPr lang="en-US" b="0" dirty="0"/>
          </a:p>
          <a:p>
            <a:r>
              <a:rPr lang="en-US" b="0" dirty="0"/>
              <a:t>It enables merchants to accept all payment modes, without having to set up separate accounts with banks or with each payment service providers or card companies.</a:t>
            </a:r>
          </a:p>
          <a:p>
            <a:endParaRPr lang="en-US" b="0" dirty="0"/>
          </a:p>
          <a:p>
            <a:r>
              <a:rPr lang="en-US" b="0" dirty="0"/>
              <a:t>Aggregators function as the glue that helps entities like businesses, governments and donors easily connect with a variety of payment platforms--like mobile money services or banks—and the customers who pay via those services.</a:t>
            </a:r>
          </a:p>
          <a:p>
            <a:endParaRPr lang="en-US" b="0" dirty="0"/>
          </a:p>
          <a:p>
            <a:r>
              <a:rPr lang="en-US" b="0" dirty="0"/>
              <a:t>Google, Payubiz, Paytm, PayPal, Google Checkout and Amazon Payments are examples. </a:t>
            </a:r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1D34E-23A7-4823-B6DE-BDCA6354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9965-9159-4447-B186-7D2E786E3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17" y="511080"/>
            <a:ext cx="11148227" cy="6153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Types of Payment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08531-E1CD-4E2E-AC5E-F0F9D7F1DE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02" y="1391478"/>
            <a:ext cx="11137644" cy="4775960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Cash</a:t>
            </a:r>
          </a:p>
          <a:p>
            <a:r>
              <a:rPr lang="en-US" b="0" dirty="0"/>
              <a:t>Cheque</a:t>
            </a:r>
          </a:p>
          <a:p>
            <a:r>
              <a:rPr lang="en-US" b="0" dirty="0"/>
              <a:t>Pre-Paid Cards</a:t>
            </a:r>
          </a:p>
          <a:p>
            <a:r>
              <a:rPr lang="en-US" b="0" dirty="0"/>
              <a:t>Credit Card</a:t>
            </a:r>
          </a:p>
          <a:p>
            <a:r>
              <a:rPr lang="en-US" b="0" dirty="0"/>
              <a:t>Debit Card</a:t>
            </a:r>
          </a:p>
          <a:p>
            <a:r>
              <a:rPr lang="en-US" b="0" dirty="0"/>
              <a:t>Mobile Wallet</a:t>
            </a:r>
          </a:p>
          <a:p>
            <a:r>
              <a:rPr lang="en-US" b="0" dirty="0"/>
              <a:t>Mobile Banking</a:t>
            </a:r>
          </a:p>
          <a:p>
            <a:r>
              <a:rPr lang="en-US" b="0" dirty="0"/>
              <a:t>Internet Banking</a:t>
            </a:r>
          </a:p>
          <a:p>
            <a:r>
              <a:rPr lang="en-US" b="0" dirty="0"/>
              <a:t>IVR</a:t>
            </a:r>
          </a:p>
          <a:p>
            <a:r>
              <a:rPr lang="en-US" b="0" dirty="0"/>
              <a:t>ATM</a:t>
            </a:r>
          </a:p>
          <a:p>
            <a:r>
              <a:rPr lang="en-US" b="0" dirty="0"/>
              <a:t>PoS</a:t>
            </a:r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25DAA-3258-4A7E-A516-B62BFBCE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69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npci switch">
            <a:extLst>
              <a:ext uri="{FF2B5EF4-FFF2-40B4-BE49-F238E27FC236}">
                <a16:creationId xmlns:a16="http://schemas.microsoft.com/office/drawing/2014/main" id="{04D5B6A6-21F5-4E70-A516-E30CAEA92F43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16" y="159026"/>
            <a:ext cx="11148227" cy="608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4C369-F934-4897-B7AE-E794D598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2829-9E99-4494-A275-2D56E68BC8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7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2353</Words>
  <Application>Microsoft Office PowerPoint</Application>
  <PresentationFormat>Widescreen</PresentationFormat>
  <Paragraphs>510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Algerian</vt:lpstr>
      <vt:lpstr>Arial</vt:lpstr>
      <vt:lpstr>Calibri</vt:lpstr>
      <vt:lpstr>Calibri Light</vt:lpstr>
      <vt:lpstr>Office Theme</vt:lpstr>
      <vt:lpstr>PowerPoint Presentation</vt:lpstr>
      <vt:lpstr>Indian payment systems</vt:lpstr>
      <vt:lpstr>What is a Payment System ? </vt:lpstr>
      <vt:lpstr>Payment Gateway</vt:lpstr>
      <vt:lpstr>Payment Service Provider</vt:lpstr>
      <vt:lpstr>Payment Service Provider</vt:lpstr>
      <vt:lpstr>Payment Aggregator</vt:lpstr>
      <vt:lpstr>Types of Payment Methods</vt:lpstr>
      <vt:lpstr>PowerPoint Presentation</vt:lpstr>
      <vt:lpstr>ISO 20022 – XML Messaging</vt:lpstr>
      <vt:lpstr>XML Structure – Payments Initiation</vt:lpstr>
      <vt:lpstr>XML Structure - Payments Initiation</vt:lpstr>
      <vt:lpstr>XML Message – Example </vt:lpstr>
      <vt:lpstr>NFS – National Financial Switch</vt:lpstr>
      <vt:lpstr>PowerPoint Presentation</vt:lpstr>
      <vt:lpstr>RuPay Card</vt:lpstr>
      <vt:lpstr>RuPay Contactless</vt:lpstr>
      <vt:lpstr>Contactless Transaction</vt:lpstr>
      <vt:lpstr>UPI – Unified Payments Interface</vt:lpstr>
      <vt:lpstr>Participants in UPI </vt:lpstr>
      <vt:lpstr>UPI Architecture</vt:lpstr>
      <vt:lpstr>BHIM – Bharat Interface for Money</vt:lpstr>
      <vt:lpstr>BHIM App</vt:lpstr>
      <vt:lpstr>IMPS – Immediate Payment Service</vt:lpstr>
      <vt:lpstr>Participants of IMPS</vt:lpstr>
      <vt:lpstr>Funds Transfer using IMPS</vt:lpstr>
      <vt:lpstr>IMPS Architecture</vt:lpstr>
      <vt:lpstr>NETC – National Electronic Toll Collection</vt:lpstr>
      <vt:lpstr>Fast Tag</vt:lpstr>
      <vt:lpstr>NETC Transaction Flow</vt:lpstr>
      <vt:lpstr>Bharat Bill Pay</vt:lpstr>
      <vt:lpstr>Bharat Bill Pay Transaction</vt:lpstr>
      <vt:lpstr>NUUP - National Unified USSD Platform </vt:lpstr>
      <vt:lpstr>USSD Transaction</vt:lpstr>
      <vt:lpstr>NACH - National Automated Clearing House</vt:lpstr>
      <vt:lpstr>PowerPoint Presentation</vt:lpstr>
      <vt:lpstr>PowerPoint Presentation</vt:lpstr>
      <vt:lpstr>CTS – Cheque Truncation System</vt:lpstr>
      <vt:lpstr>CTS Flow</vt:lpstr>
      <vt:lpstr>AEPS – Aadhaar Enabled Payment System</vt:lpstr>
      <vt:lpstr>AEPS Transactions</vt:lpstr>
      <vt:lpstr>Bharat QR</vt:lpstr>
      <vt:lpstr>Bharat QR Grid</vt:lpstr>
      <vt:lpstr>BHIM Aadhaar</vt:lpstr>
      <vt:lpstr>BHIM Aadhaar Flow</vt:lpstr>
      <vt:lpstr>APBS – Aadhaar Payment Bridge System</vt:lpstr>
      <vt:lpstr>APBS Transaction Flow</vt:lpstr>
      <vt:lpstr>NPCI PaySecure  </vt:lpstr>
      <vt:lpstr>NPCI PaySecure - Architecture</vt:lpstr>
      <vt:lpstr>NPCI – Blockchain Platform - Vajra</vt:lpstr>
      <vt:lpstr>Potential Benefits</vt:lpstr>
      <vt:lpstr>Vajra Platform </vt:lpstr>
      <vt:lpstr>Architecture of Vajra</vt:lpstr>
      <vt:lpstr>Real Time Gross Settlement</vt:lpstr>
      <vt:lpstr>RTGS Events</vt:lpstr>
      <vt:lpstr>National Electronic Funds Transfer</vt:lpstr>
      <vt:lpstr>NEFT Events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Rangam, VamshiKrishna</dc:creator>
  <cp:lastModifiedBy>Rangam, VamshiKrishna</cp:lastModifiedBy>
  <cp:revision>1</cp:revision>
  <dcterms:created xsi:type="dcterms:W3CDTF">2024-08-28T11:18:43Z</dcterms:created>
  <dcterms:modified xsi:type="dcterms:W3CDTF">2024-08-28T11:20:50Z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e1e58c1-766d-4ff4-9619-b604fc37898b_Enabled">
    <vt:lpwstr>true</vt:lpwstr>
  </property>
  <property fmtid="{D5CDD505-2E9C-101B-9397-08002B2CF9AE}" pid="3" name="MSIP_Label_9e1e58c1-766d-4ff4-9619-b604fc37898b_SetDate">
    <vt:lpwstr>2024-08-28T11:20:43Z</vt:lpwstr>
  </property>
  <property fmtid="{D5CDD505-2E9C-101B-9397-08002B2CF9AE}" pid="4" name="MSIP_Label_9e1e58c1-766d-4ff4-9619-b604fc37898b_Method">
    <vt:lpwstr>Standard</vt:lpwstr>
  </property>
  <property fmtid="{D5CDD505-2E9C-101B-9397-08002B2CF9AE}" pid="5" name="MSIP_Label_9e1e58c1-766d-4ff4-9619-b604fc37898b_Name">
    <vt:lpwstr>Internal Use</vt:lpwstr>
  </property>
  <property fmtid="{D5CDD505-2E9C-101B-9397-08002B2CF9AE}" pid="6" name="MSIP_Label_9e1e58c1-766d-4ff4-9619-b604fc37898b_SiteId">
    <vt:lpwstr>e3ff91d8-34c8-4b15-a0b4-18910a6ac575</vt:lpwstr>
  </property>
  <property fmtid="{D5CDD505-2E9C-101B-9397-08002B2CF9AE}" pid="7" name="MSIP_Label_9e1e58c1-766d-4ff4-9619-b604fc37898b_ActionId">
    <vt:lpwstr>5cdd5d87-c1c3-4a64-bf15-0a77f6e5fad9</vt:lpwstr>
  </property>
  <property fmtid="{D5CDD505-2E9C-101B-9397-08002B2CF9AE}" pid="8" name="MSIP_Label_9e1e58c1-766d-4ff4-9619-b604fc37898b_ContentBits">
    <vt:lpwstr>0</vt:lpwstr>
  </property>
</Properties>
</file>