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86"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sv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CUSTOMER SEGMENTATION</a:t>
            </a:r>
            <a:endParaRPr lang="en-US" dirty="0"/>
          </a:p>
        </p:txBody>
      </p:sp>
      <p:sp>
        <p:nvSpPr>
          <p:cNvPr id="3" name="Subtitle 2"/>
          <p:cNvSpPr>
            <a:spLocks noGrp="1"/>
          </p:cNvSpPr>
          <p:nvPr>
            <p:ph type="subTitle" idx="1"/>
          </p:nvPr>
        </p:nvSpPr>
        <p:spPr/>
        <p:txBody>
          <a:bodyPr/>
          <a:lstStyle/>
          <a:p>
            <a:r>
              <a:rPr lang="en-US" sz="2000"/>
              <a:t>DONE BY: VAMSHISAI PERUMANDLA</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4380865" cy="582930"/>
          </a:xfrm>
        </p:spPr>
        <p:txBody>
          <a:bodyPr/>
          <a:p>
            <a:r>
              <a:rPr lang="en-US"/>
              <a:t>GIVEN TASK:</a:t>
            </a:r>
            <a:endParaRPr lang="en-US"/>
          </a:p>
        </p:txBody>
      </p:sp>
      <p:sp>
        <p:nvSpPr>
          <p:cNvPr id="3" name="Content Placeholder 2"/>
          <p:cNvSpPr>
            <a:spLocks noGrp="1"/>
          </p:cNvSpPr>
          <p:nvPr>
            <p:ph idx="1"/>
          </p:nvPr>
        </p:nvSpPr>
        <p:spPr/>
        <p:txBody>
          <a:bodyPr/>
          <a:p>
            <a:r>
              <a:rPr lang="en-US" sz="4400"/>
              <a:t>Use K-means clustering and also visualize the gender and age distributions.</a:t>
            </a:r>
            <a:endParaRPr lang="en-US" sz="4400"/>
          </a:p>
          <a:p>
            <a:pPr marL="0" indent="0">
              <a:buNone/>
            </a:pPr>
            <a:r>
              <a:rPr lang="en-US" sz="4400"/>
              <a:t> </a:t>
            </a:r>
            <a:endParaRPr lang="en-US" sz="4400"/>
          </a:p>
          <a:p>
            <a:r>
              <a:rPr lang="en-US" sz="4400"/>
              <a:t>Analyze their annual incomes and spending scores.</a:t>
            </a:r>
            <a:endParaRPr lang="en-US" sz="4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LIBRARIES REQUIRED:</a:t>
            </a:r>
            <a:endParaRPr lang="en-US"/>
          </a:p>
        </p:txBody>
      </p:sp>
      <p:sp>
        <p:nvSpPr>
          <p:cNvPr id="3" name="Content Placeholder 2"/>
          <p:cNvSpPr>
            <a:spLocks noGrp="1"/>
          </p:cNvSpPr>
          <p:nvPr>
            <p:ph sz="half" idx="1"/>
          </p:nvPr>
        </p:nvSpPr>
        <p:spPr/>
        <p:txBody>
          <a:bodyPr/>
          <a:p>
            <a:pPr marL="0" indent="0">
              <a:buNone/>
            </a:pPr>
            <a:r>
              <a:rPr lang="en-US" b="1" u="sng"/>
              <a:t>NumPy:</a:t>
            </a:r>
            <a:endParaRPr lang="en-US" b="1" u="sng"/>
          </a:p>
          <a:p>
            <a:r>
              <a:rPr lang="en-US"/>
              <a:t>It is a library for the Python programming language, adding support for large, multi-dimensional arrays and matrices, along with a large collection of high-level mathematical functions to operate on these arrays. </a:t>
            </a:r>
            <a:endParaRPr lang="en-US"/>
          </a:p>
        </p:txBody>
      </p:sp>
      <p:pic>
        <p:nvPicPr>
          <p:cNvPr id="4" name="Content Placeholder 3" descr="numpy"/>
          <p:cNvPicPr>
            <a:picLocks noChangeAspect="1"/>
          </p:cNvPicPr>
          <p:nvPr>
            <p:ph sz="half" idx="2"/>
          </p:nvPr>
        </p:nvPicPr>
        <p:blipFill>
          <a:blip r:embed="rId1"/>
          <a:stretch>
            <a:fillRect/>
          </a:stretch>
        </p:blipFill>
        <p:spPr>
          <a:xfrm>
            <a:off x="6413500" y="1174750"/>
            <a:ext cx="4953000" cy="4953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00660"/>
            <a:ext cx="6391910" cy="582930"/>
          </a:xfrm>
        </p:spPr>
        <p:txBody>
          <a:bodyPr/>
          <a:p>
            <a:r>
              <a:rPr lang="en-US"/>
              <a:t>LIBRARIES REQUIRED:</a:t>
            </a:r>
            <a:endParaRPr lang="en-US"/>
          </a:p>
        </p:txBody>
      </p:sp>
      <p:sp>
        <p:nvSpPr>
          <p:cNvPr id="3" name="Content Placeholder 2"/>
          <p:cNvSpPr>
            <a:spLocks noGrp="1"/>
          </p:cNvSpPr>
          <p:nvPr>
            <p:ph sz="half" idx="1"/>
          </p:nvPr>
        </p:nvSpPr>
        <p:spPr>
          <a:xfrm>
            <a:off x="609600" y="1174750"/>
            <a:ext cx="6114415" cy="4953000"/>
          </a:xfrm>
        </p:spPr>
        <p:txBody>
          <a:bodyPr/>
          <a:p>
            <a:pPr marL="0" indent="0">
              <a:buNone/>
            </a:pPr>
            <a:r>
              <a:rPr lang="en-US" b="1" u="sng">
                <a:solidFill>
                  <a:schemeClr val="tx1"/>
                </a:solidFill>
              </a:rPr>
              <a:t>Pandas</a:t>
            </a:r>
            <a:r>
              <a:rPr lang="en-US" u="sng">
                <a:solidFill>
                  <a:schemeClr val="tx1"/>
                </a:solidFill>
              </a:rPr>
              <a:t>:</a:t>
            </a:r>
            <a:r>
              <a:rPr lang="en-US"/>
              <a:t> </a:t>
            </a:r>
            <a:endParaRPr lang="en-US"/>
          </a:p>
          <a:p>
            <a:r>
              <a:rPr lang="en-US" sz="2800"/>
              <a:t>It is a software library written for the Python programming language for data manipulation and analysis. In particular, it offers data structures and operations for manipulating numerical tables and time series. It is free software released under the three-clause BSD license.</a:t>
            </a:r>
            <a:endParaRPr lang="en-US" sz="2800"/>
          </a:p>
        </p:txBody>
      </p:sp>
      <p:pic>
        <p:nvPicPr>
          <p:cNvPr id="4" name="Content Placeholder 3" descr="pandas"/>
          <p:cNvPicPr>
            <a:picLocks noChangeAspect="1"/>
          </p:cNvPicPr>
          <p:nvPr>
            <p:ph sz="half" idx="2"/>
          </p:nvPr>
        </p:nvPicPr>
        <p:blipFill>
          <a:blip r:embed="rId1"/>
          <a:stretch>
            <a:fillRect/>
          </a:stretch>
        </p:blipFill>
        <p:spPr>
          <a:xfrm>
            <a:off x="7000875" y="1811655"/>
            <a:ext cx="4581525" cy="19145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6307455" cy="582930"/>
          </a:xfrm>
        </p:spPr>
        <p:txBody>
          <a:bodyPr/>
          <a:p>
            <a:br>
              <a:rPr lang="en-US">
                <a:sym typeface="+mn-ea"/>
              </a:rPr>
            </a:br>
            <a:r>
              <a:rPr lang="en-US">
                <a:sym typeface="+mn-ea"/>
              </a:rPr>
              <a:t>LIBRARIES REQUIRED:</a:t>
            </a:r>
            <a:br>
              <a:rPr lang="en-US"/>
            </a:br>
            <a:endParaRPr lang="en-US"/>
          </a:p>
        </p:txBody>
      </p:sp>
      <p:sp>
        <p:nvSpPr>
          <p:cNvPr id="3" name="Content Placeholder 2"/>
          <p:cNvSpPr>
            <a:spLocks noGrp="1"/>
          </p:cNvSpPr>
          <p:nvPr>
            <p:ph sz="half" idx="1"/>
          </p:nvPr>
        </p:nvSpPr>
        <p:spPr/>
        <p:txBody>
          <a:bodyPr/>
          <a:p>
            <a:pPr marL="0" indent="0">
              <a:buNone/>
            </a:pPr>
            <a:r>
              <a:rPr lang="en-US" b="1" u="sng"/>
              <a:t>Matplotlib</a:t>
            </a:r>
            <a:r>
              <a:rPr lang="en-US" u="sng"/>
              <a:t>:</a:t>
            </a:r>
            <a:r>
              <a:rPr lang="en-US"/>
              <a:t> </a:t>
            </a:r>
            <a:endParaRPr lang="en-US"/>
          </a:p>
          <a:p>
            <a:r>
              <a:rPr lang="en-US" sz="2800"/>
              <a:t>It is a plotting library for the Python programming language and its numerical mathematics extension NumPy. It provides an object-oriented API for embedding plots into applications using general-purpose GUI toolkits like Tkinter, wxPython, Qt, or GTK.</a:t>
            </a:r>
            <a:endParaRPr lang="en-US" sz="2800"/>
          </a:p>
        </p:txBody>
      </p:sp>
      <p:pic>
        <p:nvPicPr>
          <p:cNvPr id="5" name="Content Placeholder 4" descr="matplotlib"/>
          <p:cNvPicPr>
            <a:picLocks noChangeAspect="1"/>
          </p:cNvPicPr>
          <p:nvPr>
            <p:ph sz="half" idx="2"/>
          </p:nvPr>
        </p:nvPicPr>
        <p:blipFill>
          <a:blip r:embed="rId1">
            <a:extLst>
              <a:ext uri="{96DAC541-7B7A-43D3-8B79-37D633B846F1}">
                <asvg:svgBlip xmlns:asvg="http://schemas.microsoft.com/office/drawing/2016/SVG/main" r:embed="rId2"/>
              </a:ext>
            </a:extLst>
          </a:blip>
          <a:stretch>
            <a:fillRect/>
          </a:stretch>
        </p:blipFill>
        <p:spPr>
          <a:xfrm>
            <a:off x="6197600" y="3004820"/>
            <a:ext cx="5384800" cy="1292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6307455" cy="582930"/>
          </a:xfrm>
        </p:spPr>
        <p:txBody>
          <a:bodyPr/>
          <a:p>
            <a:br>
              <a:rPr lang="en-US">
                <a:sym typeface="+mn-ea"/>
              </a:rPr>
            </a:br>
            <a:r>
              <a:rPr lang="en-US">
                <a:sym typeface="+mn-ea"/>
              </a:rPr>
              <a:t>LIBRARIES REQUIRED:</a:t>
            </a:r>
            <a:br>
              <a:rPr lang="en-US"/>
            </a:br>
            <a:endParaRPr lang="en-US"/>
          </a:p>
        </p:txBody>
      </p:sp>
      <p:sp>
        <p:nvSpPr>
          <p:cNvPr id="3" name="Content Placeholder 2"/>
          <p:cNvSpPr>
            <a:spLocks noGrp="1"/>
          </p:cNvSpPr>
          <p:nvPr>
            <p:ph sz="half" idx="1"/>
          </p:nvPr>
        </p:nvSpPr>
        <p:spPr/>
        <p:txBody>
          <a:bodyPr/>
          <a:p>
            <a:pPr marL="0" indent="0">
              <a:buNone/>
            </a:pPr>
            <a:r>
              <a:rPr lang="en-US" b="1" u="sng"/>
              <a:t>Seaborn:</a:t>
            </a:r>
            <a:r>
              <a:rPr lang="en-US"/>
              <a:t> </a:t>
            </a:r>
            <a:endParaRPr lang="en-US"/>
          </a:p>
          <a:p>
            <a:r>
              <a:rPr lang="en-US" sz="2800"/>
              <a:t>It is a Python data visualization library based on matplotlib. It provides a high-level interface for drawing attractive and informative statistical graphics.</a:t>
            </a:r>
            <a:endParaRPr lang="en-US" sz="2800"/>
          </a:p>
        </p:txBody>
      </p:sp>
      <p:pic>
        <p:nvPicPr>
          <p:cNvPr id="5" name="Content Placeholder 4" descr="seaborn"/>
          <p:cNvPicPr>
            <a:picLocks noChangeAspect="1"/>
          </p:cNvPicPr>
          <p:nvPr>
            <p:ph sz="half" idx="2"/>
          </p:nvPr>
        </p:nvPicPr>
        <p:blipFill>
          <a:blip r:embed="rId1"/>
          <a:stretch>
            <a:fillRect/>
          </a:stretch>
        </p:blipFill>
        <p:spPr>
          <a:xfrm>
            <a:off x="6197600" y="2136140"/>
            <a:ext cx="5384800" cy="30289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6327140" cy="582930"/>
          </a:xfrm>
        </p:spPr>
        <p:txBody>
          <a:bodyPr/>
          <a:p>
            <a:br>
              <a:rPr lang="en-US">
                <a:sym typeface="+mn-ea"/>
              </a:rPr>
            </a:br>
            <a:r>
              <a:rPr lang="en-US">
                <a:sym typeface="+mn-ea"/>
              </a:rPr>
              <a:t>LIBRARIES REQUIRED:</a:t>
            </a:r>
            <a:br>
              <a:rPr lang="en-US"/>
            </a:br>
            <a:endParaRPr lang="en-US"/>
          </a:p>
        </p:txBody>
      </p:sp>
      <p:sp>
        <p:nvSpPr>
          <p:cNvPr id="3" name="Content Placeholder 2"/>
          <p:cNvSpPr>
            <a:spLocks noGrp="1"/>
          </p:cNvSpPr>
          <p:nvPr>
            <p:ph sz="half" idx="1"/>
          </p:nvPr>
        </p:nvSpPr>
        <p:spPr/>
        <p:txBody>
          <a:bodyPr/>
          <a:p>
            <a:pPr marL="0" indent="0">
              <a:buNone/>
            </a:pPr>
            <a:r>
              <a:rPr lang="en-US" sz="2400" b="1" u="sng"/>
              <a:t>Scikit-learn</a:t>
            </a:r>
            <a:endParaRPr lang="en-US" sz="2400" b="1" u="sng"/>
          </a:p>
          <a:p>
            <a:r>
              <a:rPr lang="en-US" sz="2400"/>
              <a:t>It is a free software machine learning library for the Python programming language.It features various classification, regression and clustering algorithms including support vector machines, random forests, gradient boosting, </a:t>
            </a:r>
            <a:r>
              <a:rPr lang="en-US" sz="2400" b="1"/>
              <a:t>k-means</a:t>
            </a:r>
            <a:r>
              <a:rPr lang="en-US" sz="2400"/>
              <a:t> and DBSCAN, and is designed to interoperate with the Python numerical and scientific libraries NumPy and SciPy.</a:t>
            </a:r>
            <a:endParaRPr lang="en-US" sz="2400"/>
          </a:p>
        </p:txBody>
      </p:sp>
      <p:pic>
        <p:nvPicPr>
          <p:cNvPr id="5" name="Content Placeholder 4" descr="sklearn"/>
          <p:cNvPicPr>
            <a:picLocks noChangeAspect="1"/>
          </p:cNvPicPr>
          <p:nvPr>
            <p:ph sz="half" idx="2"/>
          </p:nvPr>
        </p:nvPicPr>
        <p:blipFill>
          <a:blip r:embed="rId1"/>
          <a:stretch>
            <a:fillRect/>
          </a:stretch>
        </p:blipFill>
        <p:spPr>
          <a:xfrm>
            <a:off x="6197600" y="2201545"/>
            <a:ext cx="5384800" cy="28987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6409055" cy="582930"/>
          </a:xfrm>
        </p:spPr>
        <p:txBody>
          <a:bodyPr/>
          <a:p>
            <a:br>
              <a:rPr lang="en-US">
                <a:sym typeface="+mn-ea"/>
              </a:rPr>
            </a:br>
            <a:r>
              <a:rPr lang="en-US">
                <a:sym typeface="+mn-ea"/>
              </a:rPr>
              <a:t>LIBRARIES REQUIRED:</a:t>
            </a:r>
            <a:br>
              <a:rPr lang="en-US"/>
            </a:br>
            <a:endParaRPr lang="en-US"/>
          </a:p>
        </p:txBody>
      </p:sp>
      <p:sp>
        <p:nvSpPr>
          <p:cNvPr id="3" name="Content Placeholder 2"/>
          <p:cNvSpPr>
            <a:spLocks noGrp="1"/>
          </p:cNvSpPr>
          <p:nvPr>
            <p:ph sz="half" idx="1"/>
          </p:nvPr>
        </p:nvSpPr>
        <p:spPr/>
        <p:txBody>
          <a:bodyPr/>
          <a:p>
            <a:pPr marL="0" indent="0">
              <a:buNone/>
            </a:pPr>
            <a:r>
              <a:rPr lang="en-US" b="1" u="sng"/>
              <a:t>mplot3d:</a:t>
            </a:r>
            <a:endParaRPr lang="en-US" b="1" u="sng"/>
          </a:p>
          <a:p>
            <a:r>
              <a:rPr lang="en-US" sz="2800"/>
              <a:t>mpl_toolkits.mplot3d provides some basic 3D plotting (scatter, surf, line, mesh) tools. Not the fastest or most feature complete 3D library out there, but it ships with Matplotlib and thus may be a lighter weight solution for some use cases.</a:t>
            </a:r>
            <a:endParaRPr lang="en-US" sz="2800"/>
          </a:p>
          <a:p>
            <a:r>
              <a:rPr lang="en-US" sz="2800"/>
              <a:t>The plot in the right is a general example.</a:t>
            </a:r>
            <a:endParaRPr lang="en-US" sz="2800"/>
          </a:p>
        </p:txBody>
      </p:sp>
      <p:pic>
        <p:nvPicPr>
          <p:cNvPr id="5" name="Content Placeholder 4" descr="mplot3d"/>
          <p:cNvPicPr>
            <a:picLocks noChangeAspect="1"/>
          </p:cNvPicPr>
          <p:nvPr>
            <p:ph sz="half" idx="2"/>
          </p:nvPr>
        </p:nvPicPr>
        <p:blipFill>
          <a:blip r:embed="rId1"/>
          <a:stretch>
            <a:fillRect/>
          </a:stretch>
        </p:blipFill>
        <p:spPr>
          <a:xfrm>
            <a:off x="6269990" y="1507490"/>
            <a:ext cx="5238750" cy="42862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6395720" cy="582930"/>
          </a:xfrm>
        </p:spPr>
        <p:txBody>
          <a:bodyPr/>
          <a:p>
            <a:r>
              <a:rPr lang="en-US"/>
              <a:t>LOAD THE LIBRARIES:</a:t>
            </a:r>
            <a:endParaRPr lang="en-US"/>
          </a:p>
        </p:txBody>
      </p:sp>
      <p:sp>
        <p:nvSpPr>
          <p:cNvPr id="3" name="Content Placeholder 2"/>
          <p:cNvSpPr>
            <a:spLocks noGrp="1"/>
          </p:cNvSpPr>
          <p:nvPr>
            <p:ph sz="half" idx="1"/>
          </p:nvPr>
        </p:nvSpPr>
        <p:spPr>
          <a:xfrm>
            <a:off x="609600" y="1174750"/>
            <a:ext cx="10972800" cy="4953000"/>
          </a:xfrm>
        </p:spPr>
        <p:txBody>
          <a:bodyPr/>
          <a:p>
            <a:r>
              <a:rPr lang="en-US" sz="2800"/>
              <a:t>Open a Jupyter notebook and import the necessary libraries/modules.</a:t>
            </a:r>
            <a:endParaRPr lang="en-US" sz="2800"/>
          </a:p>
          <a:p>
            <a:endParaRPr lang="en-US" sz="2800"/>
          </a:p>
        </p:txBody>
      </p:sp>
      <p:pic>
        <p:nvPicPr>
          <p:cNvPr id="5" name="Content Placeholder 4" descr="cust_libraries"/>
          <p:cNvPicPr>
            <a:picLocks noChangeAspect="1"/>
          </p:cNvPicPr>
          <p:nvPr>
            <p:ph sz="half" idx="2"/>
          </p:nvPr>
        </p:nvPicPr>
        <p:blipFill>
          <a:blip r:embed="rId1"/>
          <a:stretch>
            <a:fillRect/>
          </a:stretch>
        </p:blipFill>
        <p:spPr>
          <a:xfrm>
            <a:off x="609600" y="2781300"/>
            <a:ext cx="10694670" cy="20015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5951220" cy="582930"/>
          </a:xfrm>
        </p:spPr>
        <p:txBody>
          <a:bodyPr/>
          <a:p>
            <a:r>
              <a:rPr lang="en-US"/>
              <a:t>LOAD THE DATASET:</a:t>
            </a:r>
            <a:endParaRPr lang="en-US"/>
          </a:p>
        </p:txBody>
      </p:sp>
      <p:pic>
        <p:nvPicPr>
          <p:cNvPr id="5" name="Content Placeholder 4" descr="cust_load_dataset"/>
          <p:cNvPicPr>
            <a:picLocks noChangeAspect="1"/>
          </p:cNvPicPr>
          <p:nvPr>
            <p:ph sz="half" idx="1"/>
          </p:nvPr>
        </p:nvPicPr>
        <p:blipFill>
          <a:blip r:embed="rId1"/>
          <a:stretch>
            <a:fillRect/>
          </a:stretch>
        </p:blipFill>
        <p:spPr>
          <a:xfrm>
            <a:off x="1324610" y="1042035"/>
            <a:ext cx="9083675" cy="54876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8376920" cy="582930"/>
          </a:xfrm>
        </p:spPr>
        <p:txBody>
          <a:bodyPr/>
          <a:p>
            <a:r>
              <a:rPr lang="en-US"/>
              <a:t>VISUALIZING AGE FREQUENCY:</a:t>
            </a:r>
            <a:endParaRPr lang="en-US"/>
          </a:p>
        </p:txBody>
      </p:sp>
      <p:pic>
        <p:nvPicPr>
          <p:cNvPr id="6" name="Content Placeholder 5" descr="age_freq"/>
          <p:cNvPicPr>
            <a:picLocks noChangeAspect="1"/>
          </p:cNvPicPr>
          <p:nvPr>
            <p:ph sz="half" idx="1"/>
          </p:nvPr>
        </p:nvPicPr>
        <p:blipFill>
          <a:blip r:embed="rId1"/>
          <a:stretch>
            <a:fillRect/>
          </a:stretch>
        </p:blipFill>
        <p:spPr>
          <a:xfrm>
            <a:off x="2245360" y="1329690"/>
            <a:ext cx="7701915" cy="4879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4048125" cy="582930"/>
          </a:xfrm>
        </p:spPr>
        <p:txBody>
          <a:bodyPr/>
          <a:p>
            <a:r>
              <a:rPr lang="en-US"/>
              <a:t>DEFINITION:</a:t>
            </a:r>
            <a:endParaRPr lang="en-US"/>
          </a:p>
        </p:txBody>
      </p:sp>
      <p:sp>
        <p:nvSpPr>
          <p:cNvPr id="3" name="Content Placeholder 2"/>
          <p:cNvSpPr>
            <a:spLocks noGrp="1"/>
          </p:cNvSpPr>
          <p:nvPr>
            <p:ph idx="1"/>
          </p:nvPr>
        </p:nvSpPr>
        <p:spPr/>
        <p:txBody>
          <a:bodyPr/>
          <a:p>
            <a:r>
              <a:rPr lang="en-US"/>
              <a:t> Customer Segmentation can be a powerful means to identify unsatisfied customer needs.</a:t>
            </a:r>
            <a:endParaRPr lang="en-US"/>
          </a:p>
          <a:p>
            <a:endParaRPr lang="en-US"/>
          </a:p>
          <a:p>
            <a:r>
              <a:rPr lang="en-US"/>
              <a:t>Customer segmentation is the practice of dividing a company's customers into groups that reflect similarity among customers in each group. The goal of segmenting customers is to decide how to relate to customers in each segment in order to maximize the value of each customer to the business.</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1581765" cy="582930"/>
          </a:xfrm>
        </p:spPr>
        <p:txBody>
          <a:bodyPr/>
          <a:p>
            <a:r>
              <a:rPr lang="en-US" sz="2800"/>
              <a:t>COMPARISION OF SPENDING SCORE AND ANNUAL INCOME:</a:t>
            </a:r>
            <a:endParaRPr lang="en-US" sz="2800"/>
          </a:p>
        </p:txBody>
      </p:sp>
      <p:sp>
        <p:nvSpPr>
          <p:cNvPr id="3" name="Content Placeholder 2"/>
          <p:cNvSpPr>
            <a:spLocks noGrp="1"/>
          </p:cNvSpPr>
          <p:nvPr>
            <p:ph sz="half" idx="1"/>
          </p:nvPr>
        </p:nvSpPr>
        <p:spPr>
          <a:xfrm>
            <a:off x="609600" y="1174750"/>
            <a:ext cx="11094720" cy="5419725"/>
          </a:xfrm>
        </p:spPr>
        <p:txBody>
          <a:bodyPr/>
          <a:p>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r>
              <a:rPr lang="en-US" sz="2400"/>
              <a:t>Here , we find the range of spending score to be clearly more than the range of annual income</a:t>
            </a:r>
            <a:endParaRPr lang="en-US" sz="2400"/>
          </a:p>
        </p:txBody>
      </p:sp>
      <p:pic>
        <p:nvPicPr>
          <p:cNvPr id="5" name="Content Placeholder 4" descr="cust_scores_compare"/>
          <p:cNvPicPr>
            <a:picLocks noChangeAspect="1"/>
          </p:cNvPicPr>
          <p:nvPr>
            <p:ph sz="half" idx="2"/>
          </p:nvPr>
        </p:nvPicPr>
        <p:blipFill>
          <a:blip r:embed="rId1"/>
          <a:stretch>
            <a:fillRect/>
          </a:stretch>
        </p:blipFill>
        <p:spPr>
          <a:xfrm>
            <a:off x="1096010" y="1175385"/>
            <a:ext cx="9425940" cy="42951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8519160" cy="582930"/>
          </a:xfrm>
        </p:spPr>
        <p:txBody>
          <a:bodyPr/>
          <a:p>
            <a:r>
              <a:rPr lang="en-US"/>
              <a:t>DISTRIBUTION OF POPULATION:</a:t>
            </a:r>
            <a:endParaRPr lang="en-US"/>
          </a:p>
        </p:txBody>
      </p:sp>
      <p:sp>
        <p:nvSpPr>
          <p:cNvPr id="3" name="Content Placeholder 2"/>
          <p:cNvSpPr>
            <a:spLocks noGrp="1"/>
          </p:cNvSpPr>
          <p:nvPr>
            <p:ph sz="half" idx="1"/>
          </p:nvPr>
        </p:nvSpPr>
        <p:spPr>
          <a:xfrm>
            <a:off x="609600" y="1174750"/>
            <a:ext cx="11328400" cy="5480050"/>
          </a:xfrm>
        </p:spPr>
        <p:txBody>
          <a:bodyPr/>
          <a:p>
            <a:endParaRPr lang="en-US" sz="2800"/>
          </a:p>
          <a:p>
            <a:endParaRPr lang="en-US" sz="2800"/>
          </a:p>
          <a:p>
            <a:endParaRPr lang="en-US" sz="2800"/>
          </a:p>
          <a:p>
            <a:endParaRPr lang="en-US" sz="2800"/>
          </a:p>
          <a:p>
            <a:endParaRPr lang="en-US" sz="2800"/>
          </a:p>
          <a:p>
            <a:endParaRPr lang="en-US" sz="2800"/>
          </a:p>
          <a:p>
            <a:endParaRPr lang="en-US" sz="2800"/>
          </a:p>
          <a:p>
            <a:endParaRPr lang="en-US" sz="2800"/>
          </a:p>
          <a:p>
            <a:endParaRPr lang="en-US" sz="2800"/>
          </a:p>
          <a:p>
            <a:r>
              <a:rPr lang="en-US" sz="2800"/>
              <a:t>Here , we find the female population is more than the male population</a:t>
            </a:r>
            <a:endParaRPr lang="en-US" sz="2800"/>
          </a:p>
        </p:txBody>
      </p:sp>
      <p:pic>
        <p:nvPicPr>
          <p:cNvPr id="5" name="Content Placeholder 4" descr="cust_gender_compare"/>
          <p:cNvPicPr>
            <a:picLocks noChangeAspect="1"/>
          </p:cNvPicPr>
          <p:nvPr>
            <p:ph sz="half" idx="2"/>
          </p:nvPr>
        </p:nvPicPr>
        <p:blipFill>
          <a:blip r:embed="rId1"/>
          <a:stretch>
            <a:fillRect/>
          </a:stretch>
        </p:blipFill>
        <p:spPr>
          <a:xfrm>
            <a:off x="1054735" y="1182370"/>
            <a:ext cx="9421495" cy="44761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t>NUMBER OF CUSTOMERS IN EACH AGE GROUP:</a:t>
            </a:r>
            <a:r>
              <a:rPr lang="en-US"/>
              <a:t> </a:t>
            </a:r>
            <a:endParaRPr lang="en-US"/>
          </a:p>
        </p:txBody>
      </p:sp>
      <p:sp>
        <p:nvSpPr>
          <p:cNvPr id="3" name="Content Placeholder 2"/>
          <p:cNvSpPr>
            <a:spLocks noGrp="1"/>
          </p:cNvSpPr>
          <p:nvPr>
            <p:ph sz="half" idx="1"/>
          </p:nvPr>
        </p:nvSpPr>
        <p:spPr>
          <a:xfrm>
            <a:off x="609600" y="1174750"/>
            <a:ext cx="11480165" cy="5571490"/>
          </a:xfrm>
        </p:spPr>
        <p:txBody>
          <a:bodyPr/>
          <a:p>
            <a:endParaRPr lang="en-US"/>
          </a:p>
          <a:p>
            <a:endParaRPr lang="en-US"/>
          </a:p>
          <a:p>
            <a:endParaRPr lang="en-US"/>
          </a:p>
          <a:p>
            <a:endParaRPr lang="en-US"/>
          </a:p>
          <a:p>
            <a:endParaRPr lang="en-US"/>
          </a:p>
          <a:p>
            <a:endParaRPr lang="en-US"/>
          </a:p>
          <a:p>
            <a:endParaRPr lang="en-US"/>
          </a:p>
          <a:p>
            <a:endParaRPr lang="en-US" sz="2800"/>
          </a:p>
          <a:p>
            <a:r>
              <a:rPr lang="en-US" sz="2800"/>
              <a:t>Here , we find that the 26–35 age group outweighs every other age group.</a:t>
            </a:r>
            <a:endParaRPr lang="en-US" sz="2800"/>
          </a:p>
        </p:txBody>
      </p:sp>
      <p:pic>
        <p:nvPicPr>
          <p:cNvPr id="5" name="Content Placeholder 4" descr="no_of_customers"/>
          <p:cNvPicPr>
            <a:picLocks noChangeAspect="1"/>
          </p:cNvPicPr>
          <p:nvPr>
            <p:ph sz="half" idx="2"/>
          </p:nvPr>
        </p:nvPicPr>
        <p:blipFill>
          <a:blip r:embed="rId1"/>
          <a:stretch>
            <a:fillRect/>
          </a:stretch>
        </p:blipFill>
        <p:spPr>
          <a:xfrm>
            <a:off x="1855470" y="929640"/>
            <a:ext cx="8005445" cy="47980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NUMBER OF CUSTOMERS ACCORDING TO SPENDING SCORES:</a:t>
            </a:r>
            <a:endParaRPr lang="en-US" sz="2400"/>
          </a:p>
        </p:txBody>
      </p:sp>
      <p:sp>
        <p:nvSpPr>
          <p:cNvPr id="3" name="Content Placeholder 2"/>
          <p:cNvSpPr>
            <a:spLocks noGrp="1"/>
          </p:cNvSpPr>
          <p:nvPr>
            <p:ph sz="half" idx="1"/>
          </p:nvPr>
        </p:nvSpPr>
        <p:spPr>
          <a:xfrm>
            <a:off x="609600" y="1174750"/>
            <a:ext cx="11419205" cy="5489575"/>
          </a:xfrm>
        </p:spPr>
        <p:txBody>
          <a:bodyPr/>
          <a:p>
            <a:endParaRPr lang="en-US"/>
          </a:p>
          <a:p>
            <a:endParaRPr lang="en-US"/>
          </a:p>
          <a:p>
            <a:endParaRPr lang="en-US"/>
          </a:p>
          <a:p>
            <a:endParaRPr lang="en-US"/>
          </a:p>
          <a:p>
            <a:endParaRPr lang="en-US"/>
          </a:p>
          <a:p>
            <a:endParaRPr lang="en-US"/>
          </a:p>
          <a:p>
            <a:endParaRPr lang="en-US" sz="2800"/>
          </a:p>
          <a:p>
            <a:endParaRPr lang="en-US" sz="2800"/>
          </a:p>
          <a:p>
            <a:r>
              <a:rPr lang="en-US" sz="2800"/>
              <a:t>Here , we find that the majority of the customers have spending score in the range 41–60.</a:t>
            </a:r>
            <a:endParaRPr lang="en-US" sz="2800"/>
          </a:p>
        </p:txBody>
      </p:sp>
      <p:pic>
        <p:nvPicPr>
          <p:cNvPr id="5" name="Content Placeholder 4" descr="ss1"/>
          <p:cNvPicPr>
            <a:picLocks noChangeAspect="1"/>
          </p:cNvPicPr>
          <p:nvPr>
            <p:ph sz="half" idx="2"/>
          </p:nvPr>
        </p:nvPicPr>
        <p:blipFill>
          <a:blip r:embed="rId1"/>
          <a:srcRect t="6560"/>
          <a:stretch>
            <a:fillRect/>
          </a:stretch>
        </p:blipFill>
        <p:spPr>
          <a:xfrm>
            <a:off x="1776095" y="941705"/>
            <a:ext cx="7806690" cy="47415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sym typeface="+mn-ea"/>
              </a:rPr>
              <a:t>NUMBER OF CUSTOMERS ACCORDING TO ANNUAL INCOMES:</a:t>
            </a:r>
            <a:br>
              <a:rPr lang="en-US" sz="2400"/>
            </a:br>
            <a:endParaRPr lang="en-US" sz="2400"/>
          </a:p>
        </p:txBody>
      </p:sp>
      <p:sp>
        <p:nvSpPr>
          <p:cNvPr id="3" name="Content Placeholder 2"/>
          <p:cNvSpPr>
            <a:spLocks noGrp="1"/>
          </p:cNvSpPr>
          <p:nvPr>
            <p:ph sz="half" idx="1"/>
          </p:nvPr>
        </p:nvSpPr>
        <p:spPr>
          <a:xfrm>
            <a:off x="609600" y="1174750"/>
            <a:ext cx="11236960" cy="5500370"/>
          </a:xfrm>
        </p:spPr>
        <p:txBody>
          <a:bodyPr/>
          <a:p>
            <a:endParaRPr lang="en-US"/>
          </a:p>
          <a:p>
            <a:endParaRPr lang="en-US"/>
          </a:p>
          <a:p>
            <a:endParaRPr lang="en-US"/>
          </a:p>
          <a:p>
            <a:endParaRPr lang="en-US"/>
          </a:p>
          <a:p>
            <a:endParaRPr lang="en-US" sz="2800"/>
          </a:p>
          <a:p>
            <a:endParaRPr lang="en-US" sz="2800"/>
          </a:p>
          <a:p>
            <a:endParaRPr lang="en-US" sz="2800"/>
          </a:p>
          <a:p>
            <a:endParaRPr lang="en-US" sz="2800"/>
          </a:p>
          <a:p>
            <a:r>
              <a:rPr lang="en-US" sz="2800"/>
              <a:t>Here , we find that the majority of the customers have annual income in the range 60000 and 90000.</a:t>
            </a:r>
            <a:endParaRPr lang="en-US" sz="2800"/>
          </a:p>
          <a:p>
            <a:endParaRPr lang="en-US" sz="2800"/>
          </a:p>
        </p:txBody>
      </p:sp>
      <p:pic>
        <p:nvPicPr>
          <p:cNvPr id="5" name="Content Placeholder 4" descr="ai1"/>
          <p:cNvPicPr>
            <a:picLocks noChangeAspect="1"/>
          </p:cNvPicPr>
          <p:nvPr>
            <p:ph sz="half" idx="2"/>
          </p:nvPr>
        </p:nvPicPr>
        <p:blipFill>
          <a:blip r:embed="rId1"/>
          <a:srcRect t="6396"/>
          <a:stretch>
            <a:fillRect/>
          </a:stretch>
        </p:blipFill>
        <p:spPr>
          <a:xfrm>
            <a:off x="1967865" y="935355"/>
            <a:ext cx="7859395" cy="47593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5547360" cy="582930"/>
          </a:xfrm>
        </p:spPr>
        <p:txBody>
          <a:bodyPr/>
          <a:p>
            <a:r>
              <a:rPr lang="en-US"/>
              <a:t>K-Means Clustering:</a:t>
            </a:r>
            <a:endParaRPr lang="en-US"/>
          </a:p>
        </p:txBody>
      </p:sp>
      <p:sp>
        <p:nvSpPr>
          <p:cNvPr id="3" name="Content Placeholder 2"/>
          <p:cNvSpPr>
            <a:spLocks noGrp="1"/>
          </p:cNvSpPr>
          <p:nvPr>
            <p:ph sz="half" idx="1"/>
          </p:nvPr>
        </p:nvSpPr>
        <p:spPr>
          <a:xfrm>
            <a:off x="609600" y="1174750"/>
            <a:ext cx="11074400" cy="5358130"/>
          </a:xfrm>
        </p:spPr>
        <p:txBody>
          <a:bodyPr/>
          <a:p>
            <a:endParaRPr lang="en-US"/>
          </a:p>
          <a:p>
            <a:endParaRPr lang="en-US"/>
          </a:p>
          <a:p>
            <a:endParaRPr lang="en-US"/>
          </a:p>
          <a:p>
            <a:endParaRPr lang="en-US"/>
          </a:p>
          <a:p>
            <a:endParaRPr lang="en-US"/>
          </a:p>
          <a:p>
            <a:r>
              <a:rPr lang="en-US"/>
              <a:t>k-means clustering is a method of vector quantization, originally from signal processing, that aims to partition n observations into k clusters in which each observation belongs to the cluster with the nearest mean, serving as a prototype of the cluster. </a:t>
            </a:r>
            <a:endParaRPr lang="en-US"/>
          </a:p>
        </p:txBody>
      </p:sp>
      <p:pic>
        <p:nvPicPr>
          <p:cNvPr id="5" name="Content Placeholder 4" descr="kmeans import code"/>
          <p:cNvPicPr>
            <a:picLocks noChangeAspect="1"/>
          </p:cNvPicPr>
          <p:nvPr>
            <p:ph sz="half" idx="2"/>
          </p:nvPr>
        </p:nvPicPr>
        <p:blipFill>
          <a:blip r:embed="rId1"/>
          <a:stretch>
            <a:fillRect/>
          </a:stretch>
        </p:blipFill>
        <p:spPr>
          <a:xfrm>
            <a:off x="1805940" y="1790065"/>
            <a:ext cx="8429625" cy="13874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DETERMING THE OPTIMAL VALUE OF K:</a:t>
            </a:r>
            <a:endParaRPr lang="en-US"/>
          </a:p>
        </p:txBody>
      </p:sp>
      <p:sp>
        <p:nvSpPr>
          <p:cNvPr id="3" name="Content Placeholder 2"/>
          <p:cNvSpPr>
            <a:spLocks noGrp="1"/>
          </p:cNvSpPr>
          <p:nvPr>
            <p:ph sz="half" idx="1"/>
          </p:nvPr>
        </p:nvSpPr>
        <p:spPr>
          <a:xfrm>
            <a:off x="609600" y="1174750"/>
            <a:ext cx="11287760" cy="5449570"/>
          </a:xfrm>
        </p:spPr>
        <p:txBody>
          <a:bodyPr/>
          <a:p>
            <a:r>
              <a:rPr lang="en-US" sz="2800"/>
              <a:t>We plot the Within Cluster Sum Of Squares (WCSS) against the the number of clusters (K Value) to figure out the optimal number of clusters value. WCSS measures sum of distances of observations from their cluster centroids which is given by the below formula.</a:t>
            </a:r>
            <a:endParaRPr lang="en-US" sz="2800"/>
          </a:p>
          <a:p>
            <a:endParaRPr lang="en-US" sz="2800"/>
          </a:p>
          <a:p>
            <a:pPr marL="0" indent="0">
              <a:buNone/>
            </a:pPr>
            <a:endParaRPr lang="en-US" sz="2800"/>
          </a:p>
          <a:p>
            <a:endParaRPr lang="en-US" sz="2800"/>
          </a:p>
          <a:p>
            <a:r>
              <a:rPr lang="en-US" sz="2800"/>
              <a:t>where Yi is centroid for observation Xi. The main goal is to maximize number of clusters and in limiting case each data point becomes its own cluster centroid.</a:t>
            </a:r>
            <a:endParaRPr lang="en-US" sz="2800"/>
          </a:p>
        </p:txBody>
      </p:sp>
      <p:pic>
        <p:nvPicPr>
          <p:cNvPr id="5" name="Content Placeholder 4"/>
          <p:cNvPicPr>
            <a:picLocks noChangeAspect="1"/>
          </p:cNvPicPr>
          <p:nvPr>
            <p:ph sz="half" idx="2"/>
          </p:nvPr>
        </p:nvPicPr>
        <p:blipFill>
          <a:blip r:embed="rId1"/>
          <a:stretch>
            <a:fillRect/>
          </a:stretch>
        </p:blipFill>
        <p:spPr>
          <a:xfrm>
            <a:off x="3421380" y="3028315"/>
            <a:ext cx="4253865" cy="13995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5282565" cy="582930"/>
          </a:xfrm>
        </p:spPr>
        <p:txBody>
          <a:bodyPr/>
          <a:p>
            <a:r>
              <a:rPr lang="en-US"/>
              <a:t>ELBOW METHOD:</a:t>
            </a:r>
            <a:endParaRPr lang="en-US"/>
          </a:p>
        </p:txBody>
      </p:sp>
      <p:sp>
        <p:nvSpPr>
          <p:cNvPr id="3" name="Content Placeholder 2"/>
          <p:cNvSpPr>
            <a:spLocks noGrp="1"/>
          </p:cNvSpPr>
          <p:nvPr>
            <p:ph sz="half" idx="1"/>
          </p:nvPr>
        </p:nvSpPr>
        <p:spPr>
          <a:xfrm>
            <a:off x="609600" y="1174750"/>
            <a:ext cx="11206480" cy="4953000"/>
          </a:xfrm>
        </p:spPr>
        <p:txBody>
          <a:bodyPr/>
          <a:p>
            <a:pPr marL="0" indent="0">
              <a:buNone/>
            </a:pPr>
            <a:r>
              <a:rPr lang="en-US"/>
              <a:t>The steps can be summarized in the below steps:</a:t>
            </a:r>
            <a:endParaRPr lang="en-US"/>
          </a:p>
          <a:p>
            <a:r>
              <a:rPr lang="en-US"/>
              <a:t>Compute K-Means clustering for different values of K by varying K from 1 to 10 clusters.</a:t>
            </a:r>
            <a:endParaRPr lang="en-US"/>
          </a:p>
          <a:p>
            <a:r>
              <a:rPr lang="en-US"/>
              <a:t>For each K, calculate the total within-cluster sum of square (WCSS).</a:t>
            </a:r>
            <a:endParaRPr lang="en-US"/>
          </a:p>
          <a:p>
            <a:r>
              <a:rPr lang="en-US"/>
              <a:t>Plot the curve of WCSS vs the number of clusters K.</a:t>
            </a:r>
            <a:endParaRPr lang="en-US"/>
          </a:p>
          <a:p>
            <a:r>
              <a:rPr lang="en-US"/>
              <a:t>The location of a bend (knee) in the plot is generally considered as an indicator of the appropriate number of clusters.</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609600" y="190500"/>
            <a:ext cx="5323205" cy="582930"/>
          </a:xfrm>
        </p:spPr>
        <p:txBody>
          <a:bodyPr/>
          <a:p>
            <a:r>
              <a:rPr lang="en-US"/>
              <a:t>ELBOW METHOD:</a:t>
            </a:r>
            <a:endParaRPr lang="en-US"/>
          </a:p>
        </p:txBody>
      </p:sp>
      <p:sp>
        <p:nvSpPr>
          <p:cNvPr id="3" name="Content Placeholder 2"/>
          <p:cNvSpPr>
            <a:spLocks noGrp="1"/>
          </p:cNvSpPr>
          <p:nvPr>
            <p:ph sz="half" idx="1"/>
          </p:nvPr>
        </p:nvSpPr>
        <p:spPr>
          <a:xfrm>
            <a:off x="609600" y="1174750"/>
            <a:ext cx="11268075" cy="5611495"/>
          </a:xfrm>
        </p:spPr>
        <p:txBody>
          <a:bodyPr/>
          <a:p>
            <a:endParaRPr lang="en-US"/>
          </a:p>
          <a:p>
            <a:endParaRPr lang="en-US"/>
          </a:p>
          <a:p>
            <a:endParaRPr lang="en-US"/>
          </a:p>
          <a:p>
            <a:endParaRPr lang="en-US"/>
          </a:p>
          <a:p>
            <a:endParaRPr lang="en-US"/>
          </a:p>
          <a:p>
            <a:endParaRPr lang="en-US"/>
          </a:p>
          <a:p>
            <a:endParaRPr lang="en-US"/>
          </a:p>
          <a:p>
            <a:endParaRPr lang="en-US" sz="2800"/>
          </a:p>
          <a:p>
            <a:r>
              <a:rPr lang="en-US" sz="2800"/>
              <a:t>Here, we find the optimal K value to be 5 according to the above plot.</a:t>
            </a:r>
            <a:endParaRPr lang="en-US" sz="2800"/>
          </a:p>
        </p:txBody>
      </p:sp>
      <p:pic>
        <p:nvPicPr>
          <p:cNvPr id="5" name="Content Placeholder 4" descr="elbow method"/>
          <p:cNvPicPr>
            <a:picLocks noChangeAspect="1"/>
          </p:cNvPicPr>
          <p:nvPr>
            <p:ph sz="half" idx="2"/>
          </p:nvPr>
        </p:nvPicPr>
        <p:blipFill>
          <a:blip r:embed="rId1"/>
          <a:srcRect t="1772"/>
          <a:stretch>
            <a:fillRect/>
          </a:stretch>
        </p:blipFill>
        <p:spPr>
          <a:xfrm>
            <a:off x="1450975" y="1004570"/>
            <a:ext cx="8900160" cy="47713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810875" cy="582930"/>
          </a:xfrm>
        </p:spPr>
        <p:txBody>
          <a:bodyPr/>
          <a:p>
            <a:r>
              <a:rPr lang="en-US"/>
              <a:t>FITTING AND PREDICTION USING KMeans:</a:t>
            </a:r>
            <a:endParaRPr lang="en-US"/>
          </a:p>
        </p:txBody>
      </p:sp>
      <p:sp>
        <p:nvSpPr>
          <p:cNvPr id="3" name="Content Placeholder 2"/>
          <p:cNvSpPr>
            <a:spLocks noGrp="1"/>
          </p:cNvSpPr>
          <p:nvPr>
            <p:ph sz="half" idx="1"/>
          </p:nvPr>
        </p:nvSpPr>
        <p:spPr>
          <a:xfrm>
            <a:off x="609600" y="1174750"/>
            <a:ext cx="11430000" cy="5530850"/>
          </a:xfrm>
        </p:spPr>
        <p:txBody>
          <a:bodyPr/>
          <a:p>
            <a:endParaRPr lang="en-US"/>
          </a:p>
          <a:p>
            <a:endParaRPr lang="en-US"/>
          </a:p>
          <a:p>
            <a:endParaRPr lang="en-US"/>
          </a:p>
          <a:p>
            <a:endParaRPr lang="en-US"/>
          </a:p>
          <a:p>
            <a:endParaRPr lang="en-US"/>
          </a:p>
          <a:p>
            <a:r>
              <a:rPr lang="en-US" sz="2800"/>
              <a:t>Here , we have used fit_predict() which helps us to compute cluster centers and predict cluster index for each sample and storing it in "clusters".We are creating a column called label in the dataset that will have "clusters" data so that it will be easy to identify which data corresponds to which cluster.</a:t>
            </a:r>
            <a:endParaRPr lang="en-US" sz="2800"/>
          </a:p>
          <a:p>
            <a:endParaRPr lang="en-US"/>
          </a:p>
          <a:p>
            <a:endParaRPr lang="en-US"/>
          </a:p>
        </p:txBody>
      </p:sp>
      <p:pic>
        <p:nvPicPr>
          <p:cNvPr id="5" name="Content Placeholder 4" descr="clusters"/>
          <p:cNvPicPr>
            <a:picLocks noChangeAspect="1"/>
          </p:cNvPicPr>
          <p:nvPr>
            <p:ph sz="half" idx="2"/>
          </p:nvPr>
        </p:nvPicPr>
        <p:blipFill>
          <a:blip r:embed="rId1"/>
          <a:stretch>
            <a:fillRect/>
          </a:stretch>
        </p:blipFill>
        <p:spPr>
          <a:xfrm>
            <a:off x="454660" y="1966595"/>
            <a:ext cx="11443335" cy="14293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9639935" cy="582930"/>
          </a:xfrm>
        </p:spPr>
        <p:txBody>
          <a:bodyPr/>
          <a:p>
            <a:r>
              <a:rPr lang="en-US" sz="3200"/>
              <a:t>MAIN BASES/PILLARS OF SEGMENTATION</a:t>
            </a:r>
            <a:r>
              <a:rPr lang="en-US"/>
              <a:t>:</a:t>
            </a:r>
            <a:endParaRPr lang="en-US"/>
          </a:p>
        </p:txBody>
      </p:sp>
      <p:pic>
        <p:nvPicPr>
          <p:cNvPr id="4" name="Content Placeholder 3" descr="pillars-of-segmentation"/>
          <p:cNvPicPr>
            <a:picLocks noChangeAspect="1"/>
          </p:cNvPicPr>
          <p:nvPr>
            <p:ph idx="1"/>
          </p:nvPr>
        </p:nvPicPr>
        <p:blipFill>
          <a:blip r:embed="rId1"/>
          <a:srcRect b="6381"/>
          <a:stretch>
            <a:fillRect/>
          </a:stretch>
        </p:blipFill>
        <p:spPr>
          <a:xfrm>
            <a:off x="1268095" y="1080135"/>
            <a:ext cx="9997440" cy="54959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6367780" cy="582930"/>
          </a:xfrm>
        </p:spPr>
        <p:txBody>
          <a:bodyPr/>
          <a:p>
            <a:r>
              <a:rPr lang="en-US"/>
              <a:t>CREATING CLUSTERS:</a:t>
            </a:r>
            <a:endParaRPr lang="en-US"/>
          </a:p>
        </p:txBody>
      </p:sp>
      <p:pic>
        <p:nvPicPr>
          <p:cNvPr id="4" name="Content Placeholder 3" descr="3d axes"/>
          <p:cNvPicPr>
            <a:picLocks noChangeAspect="1"/>
          </p:cNvPicPr>
          <p:nvPr>
            <p:ph sz="half" idx="1"/>
          </p:nvPr>
        </p:nvPicPr>
        <p:blipFill>
          <a:blip r:embed="rId1"/>
          <a:stretch>
            <a:fillRect/>
          </a:stretch>
        </p:blipFill>
        <p:spPr>
          <a:xfrm>
            <a:off x="1734820" y="976630"/>
            <a:ext cx="7585710" cy="588137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4737100" cy="582930"/>
          </a:xfrm>
        </p:spPr>
        <p:txBody>
          <a:bodyPr/>
          <a:p>
            <a:r>
              <a:rPr lang="en-US"/>
              <a:t>CONCLUSION:</a:t>
            </a:r>
            <a:endParaRPr lang="en-US"/>
          </a:p>
        </p:txBody>
      </p:sp>
      <p:sp>
        <p:nvSpPr>
          <p:cNvPr id="3" name="Content Placeholder 2"/>
          <p:cNvSpPr>
            <a:spLocks noGrp="1"/>
          </p:cNvSpPr>
          <p:nvPr>
            <p:ph sz="half" idx="1"/>
          </p:nvPr>
        </p:nvSpPr>
        <p:spPr>
          <a:xfrm>
            <a:off x="609600" y="1174750"/>
            <a:ext cx="11328400" cy="5449570"/>
          </a:xfrm>
        </p:spPr>
        <p:txBody>
          <a:bodyPr/>
          <a:p>
            <a:pPr marL="0" indent="0">
              <a:buNone/>
            </a:pPr>
            <a:r>
              <a:rPr lang="en-US"/>
              <a:t>1) Here , we have made a 3D plot to visualize the spending score of the customers with their annual income.</a:t>
            </a:r>
            <a:endParaRPr lang="en-US"/>
          </a:p>
          <a:p>
            <a:endParaRPr lang="en-US"/>
          </a:p>
          <a:p>
            <a:pPr marL="0" indent="0">
              <a:buNone/>
            </a:pPr>
            <a:r>
              <a:rPr lang="en-US"/>
              <a:t>2) Through this data and clusters we can</a:t>
            </a:r>
            <a:endParaRPr lang="en-US"/>
          </a:p>
          <a:p>
            <a:r>
              <a:rPr lang="en-US"/>
              <a:t>Determine appropriate product pricing.</a:t>
            </a:r>
            <a:endParaRPr lang="en-US"/>
          </a:p>
          <a:p>
            <a:r>
              <a:rPr lang="en-US"/>
              <a:t>Develop customized marketing campaigns.</a:t>
            </a:r>
            <a:endParaRPr lang="en-US"/>
          </a:p>
          <a:p>
            <a:r>
              <a:rPr lang="en-US"/>
              <a:t>Design an optimal distribution strategy.</a:t>
            </a:r>
            <a:endParaRPr lang="en-US"/>
          </a:p>
          <a:p>
            <a:r>
              <a:rPr lang="en-US"/>
              <a:t>Choose specific product features for deployment.</a:t>
            </a:r>
            <a:endParaRPr lang="en-US"/>
          </a:p>
          <a:p>
            <a:r>
              <a:rPr lang="en-US"/>
              <a:t>Prioritize new product development efforts.</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9678035" cy="582930"/>
          </a:xfrm>
        </p:spPr>
        <p:txBody>
          <a:bodyPr/>
          <a:p>
            <a:r>
              <a:rPr lang="en-US" sz="3200">
                <a:sym typeface="+mn-ea"/>
              </a:rPr>
              <a:t>MAIN BASES/PILLARS OF SEGMENTATION:</a:t>
            </a:r>
            <a:endParaRPr lang="en-US" sz="3200">
              <a:sym typeface="+mn-ea"/>
            </a:endParaRPr>
          </a:p>
        </p:txBody>
      </p:sp>
      <p:sp>
        <p:nvSpPr>
          <p:cNvPr id="3" name="Content Placeholder 2"/>
          <p:cNvSpPr>
            <a:spLocks noGrp="1"/>
          </p:cNvSpPr>
          <p:nvPr>
            <p:ph idx="1"/>
          </p:nvPr>
        </p:nvSpPr>
        <p:spPr>
          <a:xfrm>
            <a:off x="609600" y="1217295"/>
            <a:ext cx="10172065" cy="4984115"/>
          </a:xfrm>
        </p:spPr>
        <p:txBody>
          <a:bodyPr/>
          <a:p>
            <a:r>
              <a:rPr lang="en-US" sz="2800" b="1"/>
              <a:t>Demographic information:</a:t>
            </a:r>
            <a:r>
              <a:rPr lang="en-US" sz="2800"/>
              <a:t> such as gender, age, familial and marital status, income, education, and occupation.</a:t>
            </a:r>
            <a:endParaRPr lang="en-US" sz="2800"/>
          </a:p>
          <a:p>
            <a:r>
              <a:rPr lang="en-US" sz="2800" b="1"/>
              <a:t>Geographical information:</a:t>
            </a:r>
            <a:r>
              <a:rPr lang="en-US" sz="2800"/>
              <a:t> which differs depending on the scope of the company. For localized businesses, this info might pertain to specific towns or counties. For larger companies, it might mean a customer’s city, state, or even country of residence.</a:t>
            </a:r>
            <a:endParaRPr lang="en-US" sz="2800"/>
          </a:p>
          <a:p>
            <a:r>
              <a:rPr lang="en-US" sz="2800" b="1"/>
              <a:t>Psychographics:</a:t>
            </a:r>
            <a:r>
              <a:rPr lang="en-US" sz="2800"/>
              <a:t> such as social class, lifestyle, and personality traits.</a:t>
            </a:r>
            <a:endParaRPr lang="en-US" sz="2800"/>
          </a:p>
          <a:p>
            <a:r>
              <a:rPr lang="en-US" sz="2800" b="1"/>
              <a:t>Behavioral data:</a:t>
            </a:r>
            <a:r>
              <a:rPr lang="en-US" sz="2800"/>
              <a:t> such as spending and consumption habits, product/service usage, and desired benefits.</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9898380" cy="582930"/>
          </a:xfrm>
        </p:spPr>
        <p:txBody>
          <a:bodyPr/>
          <a:p>
            <a:r>
              <a:rPr lang="en-US" sz="3200"/>
              <a:t>PROCESS OF CUSTOMER SEGMENTATION:</a:t>
            </a:r>
            <a:endParaRPr lang="en-US" sz="3200"/>
          </a:p>
        </p:txBody>
      </p:sp>
      <p:pic>
        <p:nvPicPr>
          <p:cNvPr id="4" name="Content Placeholder 3" descr="customer_segmentation_process"/>
          <p:cNvPicPr>
            <a:picLocks noChangeAspect="1"/>
          </p:cNvPicPr>
          <p:nvPr>
            <p:ph idx="1"/>
          </p:nvPr>
        </p:nvPicPr>
        <p:blipFill>
          <a:blip r:embed="rId1"/>
          <a:srcRect t="9935" b="4887"/>
          <a:stretch>
            <a:fillRect/>
          </a:stretch>
        </p:blipFill>
        <p:spPr>
          <a:xfrm>
            <a:off x="1779270" y="1123950"/>
            <a:ext cx="8310880" cy="53105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739120" cy="582930"/>
          </a:xfrm>
        </p:spPr>
        <p:txBody>
          <a:bodyPr/>
          <a:p>
            <a:r>
              <a:rPr lang="en-US" sz="3200"/>
              <a:t>COMPONENTS OF CUSTOMER SEGMENTATION:</a:t>
            </a:r>
            <a:endParaRPr lang="en-US" sz="3200"/>
          </a:p>
        </p:txBody>
      </p:sp>
      <p:pic>
        <p:nvPicPr>
          <p:cNvPr id="4" name="Content Placeholder 3" descr="Components of customer segmentation"/>
          <p:cNvPicPr>
            <a:picLocks noChangeAspect="1"/>
          </p:cNvPicPr>
          <p:nvPr>
            <p:ph idx="1"/>
          </p:nvPr>
        </p:nvPicPr>
        <p:blipFill>
          <a:blip r:embed="rId1"/>
          <a:srcRect l="-208" t="21755" r="208" b="18764"/>
          <a:stretch>
            <a:fillRect/>
          </a:stretch>
        </p:blipFill>
        <p:spPr>
          <a:xfrm>
            <a:off x="544195" y="1937385"/>
            <a:ext cx="10926445" cy="32943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12165" y="210820"/>
            <a:ext cx="10405745" cy="582930"/>
          </a:xfrm>
        </p:spPr>
        <p:txBody>
          <a:bodyPr/>
          <a:p>
            <a:r>
              <a:rPr lang="en-US" sz="3200"/>
              <a:t>ADVANTAGES OF CUSTOMER SEGMENTATION:</a:t>
            </a:r>
            <a:endParaRPr lang="en-US" sz="3200"/>
          </a:p>
        </p:txBody>
      </p:sp>
      <p:sp>
        <p:nvSpPr>
          <p:cNvPr id="3" name="Content Placeholder 2"/>
          <p:cNvSpPr>
            <a:spLocks noGrp="1"/>
          </p:cNvSpPr>
          <p:nvPr>
            <p:ph idx="1"/>
          </p:nvPr>
        </p:nvSpPr>
        <p:spPr>
          <a:xfrm>
            <a:off x="528320" y="1246505"/>
            <a:ext cx="10972800" cy="4953000"/>
          </a:xfrm>
        </p:spPr>
        <p:txBody>
          <a:bodyPr/>
          <a:p>
            <a:r>
              <a:rPr lang="en-US" sz="2800"/>
              <a:t>Helps identify least and most profitable customers, thus helping the business to concentrate marketing activities on those most likely to buy your products or services</a:t>
            </a:r>
            <a:endParaRPr lang="en-US" sz="2800"/>
          </a:p>
          <a:p>
            <a:r>
              <a:rPr lang="en-US" sz="2800"/>
              <a:t>Helps build loyal relationships with customers by developing and offering them the products and services they want</a:t>
            </a:r>
            <a:endParaRPr lang="en-US" sz="2800"/>
          </a:p>
          <a:p>
            <a:r>
              <a:rPr lang="en-US" sz="2800"/>
              <a:t>Helps improve customer service</a:t>
            </a:r>
            <a:endParaRPr lang="en-US" sz="2800"/>
          </a:p>
          <a:p>
            <a:r>
              <a:rPr lang="en-US" sz="2800"/>
              <a:t>Helps maximize use of your resources</a:t>
            </a:r>
            <a:endParaRPr lang="en-US" sz="2800"/>
          </a:p>
          <a:p>
            <a:r>
              <a:rPr lang="en-US" sz="2800"/>
              <a:t>Helps improve or tweak products to meet customer requirements</a:t>
            </a:r>
            <a:endParaRPr lang="en-US" sz="2800"/>
          </a:p>
          <a:p>
            <a:r>
              <a:rPr lang="en-US" sz="2800"/>
              <a:t>Helps increase profit by keeping costs down</a:t>
            </a:r>
            <a:endParaRPr 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3985" y="190500"/>
            <a:ext cx="11448415" cy="582930"/>
          </a:xfrm>
        </p:spPr>
        <p:txBody>
          <a:bodyPr/>
          <a:p>
            <a:r>
              <a:rPr lang="en-US" sz="2800"/>
              <a:t>DIFFERENT FLAVOURS OF CUSTOMER SEGMENTATION:</a:t>
            </a:r>
            <a:endParaRPr lang="en-US" sz="2800"/>
          </a:p>
        </p:txBody>
      </p:sp>
      <p:pic>
        <p:nvPicPr>
          <p:cNvPr id="4" name="Content Placeholder 3" descr="customer segmentation flavours"/>
          <p:cNvPicPr>
            <a:picLocks noChangeAspect="1"/>
          </p:cNvPicPr>
          <p:nvPr>
            <p:ph idx="1"/>
          </p:nvPr>
        </p:nvPicPr>
        <p:blipFill>
          <a:blip r:embed="rId1"/>
          <a:srcRect t="16392" b="16793"/>
          <a:stretch>
            <a:fillRect/>
          </a:stretch>
        </p:blipFill>
        <p:spPr>
          <a:xfrm>
            <a:off x="133350" y="1270635"/>
            <a:ext cx="11696700" cy="5013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5423535" cy="582930"/>
          </a:xfrm>
        </p:spPr>
        <p:txBody>
          <a:bodyPr/>
          <a:p>
            <a:r>
              <a:rPr lang="en-US"/>
              <a:t>DATASET GIVEN :</a:t>
            </a:r>
            <a:endParaRPr lang="en-US"/>
          </a:p>
        </p:txBody>
      </p:sp>
      <p:pic>
        <p:nvPicPr>
          <p:cNvPr id="4" name="Content Placeholder 3" descr="mall customers dataset pic"/>
          <p:cNvPicPr>
            <a:picLocks noChangeAspect="1"/>
          </p:cNvPicPr>
          <p:nvPr>
            <p:ph idx="1"/>
          </p:nvPr>
        </p:nvPicPr>
        <p:blipFill>
          <a:blip r:embed="rId1"/>
          <a:stretch>
            <a:fillRect/>
          </a:stretch>
        </p:blipFill>
        <p:spPr>
          <a:xfrm>
            <a:off x="3362325" y="1052195"/>
            <a:ext cx="5467985" cy="5565140"/>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6189</Words>
  <Application>WPS Presentation</Application>
  <PresentationFormat>Widescreen</PresentationFormat>
  <Paragraphs>201</Paragraphs>
  <Slides>31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Arial</vt:lpstr>
      <vt:lpstr>SimSun</vt:lpstr>
      <vt:lpstr>Wingdings</vt:lpstr>
      <vt:lpstr>Microsoft YaHei</vt:lpstr>
      <vt:lpstr>Arial Unicode MS</vt:lpstr>
      <vt:lpstr>Calibri</vt:lpstr>
      <vt:lpstr>Communications and Dialogues</vt:lpstr>
      <vt:lpstr>CUSTOMER SEGMENTATION</vt:lpstr>
      <vt:lpstr>DEFINITION:</vt:lpstr>
      <vt:lpstr>MAIN BASES/PILLARS OF SEGMENTATION:</vt:lpstr>
      <vt:lpstr>MAIN BASES/PILLARS OF SEGMENTATION:</vt:lpstr>
      <vt:lpstr>PROCESS OF CUSTOMER SEGMENTATION:</vt:lpstr>
      <vt:lpstr>COMPONENTS OF CUSTOMER SEGMENTATION:</vt:lpstr>
      <vt:lpstr>ADVANTAGES OF CUSTOMER SEGMENTATION:</vt:lpstr>
      <vt:lpstr>DIFFERENT FLAVOURS OF CUSTOMER SEGMENTATION:</vt:lpstr>
      <vt:lpstr>DATASET GIVEN :</vt:lpstr>
      <vt:lpstr>GIVEN TASK:</vt:lpstr>
      <vt:lpstr>LIBRARIES REQUIRED:</vt:lpstr>
      <vt:lpstr>LIBRARIES REQUIRED:</vt:lpstr>
      <vt:lpstr> LIBRARIES REQUIRED: </vt:lpstr>
      <vt:lpstr> LIBRARIES REQUIRED: </vt:lpstr>
      <vt:lpstr> LIBRARIES REQUIRED: </vt:lpstr>
      <vt:lpstr> LIBRARIES REQUIRED: </vt:lpstr>
      <vt:lpstr>LOAD THE LIBRARIES:</vt:lpstr>
      <vt:lpstr>LOAD THE DATASET:</vt:lpstr>
      <vt:lpstr>VISUALIZING AGE FREQUENCY:</vt:lpstr>
      <vt:lpstr>COMPARISION OF SPENDING SCORE AND ANNUAL INCOME:</vt:lpstr>
      <vt:lpstr>DISTRIBUTION OF POPULATION:</vt:lpstr>
      <vt:lpstr>NUMBER OF CUSTOMERS IN EACH AGE GROUP: </vt:lpstr>
      <vt:lpstr>NUMBER OF CUSTOMERS ACCORDING TO SPENDING SCORES:</vt:lpstr>
      <vt:lpstr>NUMBER OF CUSTOMERS ACCORDING TO ANNUAL INCOMES: </vt:lpstr>
      <vt:lpstr>K-Means Clustering:</vt:lpstr>
      <vt:lpstr>DETERMING THE OPTIMAL VALUE OF K:</vt:lpstr>
      <vt:lpstr>ELBOW METHOD:</vt:lpstr>
      <vt:lpstr>ELBOW METHOD:</vt:lpstr>
      <vt:lpstr>FITTING AND PREDICTION USING KMeans:</vt:lpstr>
      <vt:lpstr>CREATING CLUSTERS: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dc:title>
  <dc:creator/>
  <cp:lastModifiedBy>18-053</cp:lastModifiedBy>
  <cp:revision>6</cp:revision>
  <dcterms:created xsi:type="dcterms:W3CDTF">2021-07-07T16:19:00Z</dcterms:created>
  <dcterms:modified xsi:type="dcterms:W3CDTF">2021-07-09T18:46:23Z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