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57" r:id="rId3"/>
    <p:sldId id="259" r:id="rId4"/>
    <p:sldId id="258" r:id="rId5"/>
    <p:sldId id="260" r:id="rId6"/>
    <p:sldId id="261" r:id="rId7"/>
    <p:sldId id="262" r:id="rId8"/>
    <p:sldId id="267" r:id="rId9"/>
    <p:sldId id="268" r:id="rId10"/>
    <p:sldId id="270" r:id="rId11"/>
    <p:sldId id="269" r:id="rId12"/>
    <p:sldId id="27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13813D-0545-45B5-8764-98FC49A01722}" type="datetimeFigureOut">
              <a:rPr lang="en-US" smtClean="0"/>
              <a:t>9/18/2022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CBB845-35C9-4631-82AE-AED02EBDE43E}" type="slidenum">
              <a:rPr lang="en-US" smtClean="0"/>
              <a:t>‹#›</a:t>
            </a:fld>
            <a:endParaRPr lang="en-US"/>
          </a:p>
        </p:txBody>
      </p:sp>
    </p:spTree>
    <p:extLst>
      <p:ext uri="{BB962C8B-B14F-4D97-AF65-F5344CB8AC3E}">
        <p14:creationId xmlns:p14="http://schemas.microsoft.com/office/powerpoint/2010/main" val="3909960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CBB845-35C9-4631-82AE-AED02EBDE43E}" type="slidenum">
              <a:rPr lang="en-US" smtClean="0"/>
              <a:t>1</a:t>
            </a:fld>
            <a:endParaRPr lang="en-US"/>
          </a:p>
        </p:txBody>
      </p:sp>
    </p:spTree>
    <p:extLst>
      <p:ext uri="{BB962C8B-B14F-4D97-AF65-F5344CB8AC3E}">
        <p14:creationId xmlns:p14="http://schemas.microsoft.com/office/powerpoint/2010/main" val="2275578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CBB845-35C9-4631-82AE-AED02EBDE43E}" type="slidenum">
              <a:rPr lang="en-US" smtClean="0"/>
              <a:t>10</a:t>
            </a:fld>
            <a:endParaRPr lang="en-US"/>
          </a:p>
        </p:txBody>
      </p:sp>
    </p:spTree>
    <p:extLst>
      <p:ext uri="{BB962C8B-B14F-4D97-AF65-F5344CB8AC3E}">
        <p14:creationId xmlns:p14="http://schemas.microsoft.com/office/powerpoint/2010/main" val="2049590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36BD8-DEE1-7291-FFAF-F6C7BDF8BA20}"/>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A7D9C7AE-7E93-D5D5-6FB2-50C68A9521C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D34FC55B-9F24-172C-7DE3-3CCF0CA7C08F}"/>
              </a:ext>
            </a:extLst>
          </p:cNvPr>
          <p:cNvSpPr>
            <a:spLocks noGrp="1"/>
          </p:cNvSpPr>
          <p:nvPr>
            <p:ph type="dt" sz="half" idx="10"/>
          </p:nvPr>
        </p:nvSpPr>
        <p:spPr/>
        <p:txBody>
          <a:bodyPr/>
          <a:lstStyle/>
          <a:p>
            <a:fld id="{1D8BD707-D9CF-40AE-B4C6-C98DA3205C09}" type="datetimeFigureOut">
              <a:rPr lang="en-US" smtClean="0"/>
              <a:pPr/>
              <a:t>9/18/2022</a:t>
            </a:fld>
            <a:endParaRPr lang="en-US"/>
          </a:p>
        </p:txBody>
      </p:sp>
      <p:sp>
        <p:nvSpPr>
          <p:cNvPr id="5" name="Footer Placeholder 4">
            <a:extLst>
              <a:ext uri="{FF2B5EF4-FFF2-40B4-BE49-F238E27FC236}">
                <a16:creationId xmlns:a16="http://schemas.microsoft.com/office/drawing/2014/main" id="{D5624AD5-98CF-06FF-5AD5-4360998883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9774C4-0C9B-E3F3-6244-71E71B7B7E7E}"/>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6791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21647-1A5E-E021-89A7-89E5077DD8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DBD792-7B11-FDE8-C457-92981FA513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248C34-9142-723C-E4E8-802A949E427B}"/>
              </a:ext>
            </a:extLst>
          </p:cNvPr>
          <p:cNvSpPr>
            <a:spLocks noGrp="1"/>
          </p:cNvSpPr>
          <p:nvPr>
            <p:ph type="dt" sz="half" idx="10"/>
          </p:nvPr>
        </p:nvSpPr>
        <p:spPr/>
        <p:txBody>
          <a:bodyPr/>
          <a:lstStyle/>
          <a:p>
            <a:fld id="{1D8BD707-D9CF-40AE-B4C6-C98DA3205C09}" type="datetimeFigureOut">
              <a:rPr lang="en-US" smtClean="0"/>
              <a:pPr/>
              <a:t>9/18/2022</a:t>
            </a:fld>
            <a:endParaRPr lang="en-US"/>
          </a:p>
        </p:txBody>
      </p:sp>
      <p:sp>
        <p:nvSpPr>
          <p:cNvPr id="5" name="Footer Placeholder 4">
            <a:extLst>
              <a:ext uri="{FF2B5EF4-FFF2-40B4-BE49-F238E27FC236}">
                <a16:creationId xmlns:a16="http://schemas.microsoft.com/office/drawing/2014/main" id="{2A85164A-6CDB-BF77-B69F-8F4FEF71F4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D96251-E4E2-2E1F-893C-B8D174AF0B6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85034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4A7043-7D43-7E6B-36A8-FABAC0B9BDD9}"/>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48514B-1386-4854-BE51-5A24EFE8E79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F05BC4-F2B7-DF84-F5B4-91F54B1219C0}"/>
              </a:ext>
            </a:extLst>
          </p:cNvPr>
          <p:cNvSpPr>
            <a:spLocks noGrp="1"/>
          </p:cNvSpPr>
          <p:nvPr>
            <p:ph type="dt" sz="half" idx="10"/>
          </p:nvPr>
        </p:nvSpPr>
        <p:spPr/>
        <p:txBody>
          <a:bodyPr/>
          <a:lstStyle/>
          <a:p>
            <a:fld id="{1D8BD707-D9CF-40AE-B4C6-C98DA3205C09}" type="datetimeFigureOut">
              <a:rPr lang="en-US" smtClean="0"/>
              <a:pPr/>
              <a:t>9/18/2022</a:t>
            </a:fld>
            <a:endParaRPr lang="en-US"/>
          </a:p>
        </p:txBody>
      </p:sp>
      <p:sp>
        <p:nvSpPr>
          <p:cNvPr id="5" name="Footer Placeholder 4">
            <a:extLst>
              <a:ext uri="{FF2B5EF4-FFF2-40B4-BE49-F238E27FC236}">
                <a16:creationId xmlns:a16="http://schemas.microsoft.com/office/drawing/2014/main" id="{3212AA1A-A3B9-7979-25E1-8B20EA83F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4B97C0-46B6-4E4A-56E8-C07C274FBD7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53958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80E39-09F7-FC1B-D7C6-A2C4E5FC0D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3F3013-D79F-91C6-AC8F-B08A236102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00C280-5365-3B66-CF9A-0FF08710EB80}"/>
              </a:ext>
            </a:extLst>
          </p:cNvPr>
          <p:cNvSpPr>
            <a:spLocks noGrp="1"/>
          </p:cNvSpPr>
          <p:nvPr>
            <p:ph type="dt" sz="half" idx="10"/>
          </p:nvPr>
        </p:nvSpPr>
        <p:spPr/>
        <p:txBody>
          <a:bodyPr/>
          <a:lstStyle/>
          <a:p>
            <a:fld id="{1D8BD707-D9CF-40AE-B4C6-C98DA3205C09}" type="datetimeFigureOut">
              <a:rPr lang="en-US" smtClean="0"/>
              <a:pPr/>
              <a:t>9/18/2022</a:t>
            </a:fld>
            <a:endParaRPr lang="en-US"/>
          </a:p>
        </p:txBody>
      </p:sp>
      <p:sp>
        <p:nvSpPr>
          <p:cNvPr id="5" name="Footer Placeholder 4">
            <a:extLst>
              <a:ext uri="{FF2B5EF4-FFF2-40B4-BE49-F238E27FC236}">
                <a16:creationId xmlns:a16="http://schemas.microsoft.com/office/drawing/2014/main" id="{89D7585A-4018-BD24-7836-987BBCA4F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3A94C-6896-1830-061A-DC50196C77E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82471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9560C-037D-826F-8DA8-503EB0E511B1}"/>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CC439761-0A58-C12E-8E58-F562C48AEED5}"/>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1DD3A8-5E50-69D3-C3AA-F844451A5BE4}"/>
              </a:ext>
            </a:extLst>
          </p:cNvPr>
          <p:cNvSpPr>
            <a:spLocks noGrp="1"/>
          </p:cNvSpPr>
          <p:nvPr>
            <p:ph type="dt" sz="half" idx="10"/>
          </p:nvPr>
        </p:nvSpPr>
        <p:spPr/>
        <p:txBody>
          <a:bodyPr/>
          <a:lstStyle/>
          <a:p>
            <a:fld id="{1D8BD707-D9CF-40AE-B4C6-C98DA3205C09}" type="datetimeFigureOut">
              <a:rPr lang="en-US" smtClean="0"/>
              <a:pPr/>
              <a:t>9/18/2022</a:t>
            </a:fld>
            <a:endParaRPr lang="en-US"/>
          </a:p>
        </p:txBody>
      </p:sp>
      <p:sp>
        <p:nvSpPr>
          <p:cNvPr id="5" name="Footer Placeholder 4">
            <a:extLst>
              <a:ext uri="{FF2B5EF4-FFF2-40B4-BE49-F238E27FC236}">
                <a16:creationId xmlns:a16="http://schemas.microsoft.com/office/drawing/2014/main" id="{4B4C491F-D2DB-855E-CEE9-11A8B9CD0C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CFFEF5-F386-2DF5-2D22-7D94F4E8B7FC}"/>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33664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5B1A1-BE80-DB39-80E1-6C9FE70193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C1C4BA-55A9-E350-6022-052F70CFBBB0}"/>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7993D3-88D6-1C68-2EF3-86B03FEF73E9}"/>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058C8D-9FE2-CDC3-0EA9-EFA803B21B92}"/>
              </a:ext>
            </a:extLst>
          </p:cNvPr>
          <p:cNvSpPr>
            <a:spLocks noGrp="1"/>
          </p:cNvSpPr>
          <p:nvPr>
            <p:ph type="dt" sz="half" idx="10"/>
          </p:nvPr>
        </p:nvSpPr>
        <p:spPr/>
        <p:txBody>
          <a:bodyPr/>
          <a:lstStyle/>
          <a:p>
            <a:fld id="{1D8BD707-D9CF-40AE-B4C6-C98DA3205C09}" type="datetimeFigureOut">
              <a:rPr lang="en-US" smtClean="0"/>
              <a:pPr/>
              <a:t>9/18/2022</a:t>
            </a:fld>
            <a:endParaRPr lang="en-US"/>
          </a:p>
        </p:txBody>
      </p:sp>
      <p:sp>
        <p:nvSpPr>
          <p:cNvPr id="6" name="Footer Placeholder 5">
            <a:extLst>
              <a:ext uri="{FF2B5EF4-FFF2-40B4-BE49-F238E27FC236}">
                <a16:creationId xmlns:a16="http://schemas.microsoft.com/office/drawing/2014/main" id="{8C96BCDE-2CBB-9FC5-6A9A-F25171EC72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9CF0D4-6376-3658-A4F2-BD2ACB590CC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09106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ED6EF-B550-33A2-56C2-C83CD586B9A0}"/>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24FA06-192A-8BAF-B797-E94886B813DE}"/>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3DC3F8BC-2639-A19F-5600-1D2667899C2D}"/>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C8E80E-6999-16B6-2158-085380AF8DC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4268F8A2-9779-90D3-D9D6-D6F099348565}"/>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C4619F-B76E-8A79-546B-544E4AA7710D}"/>
              </a:ext>
            </a:extLst>
          </p:cNvPr>
          <p:cNvSpPr>
            <a:spLocks noGrp="1"/>
          </p:cNvSpPr>
          <p:nvPr>
            <p:ph type="dt" sz="half" idx="10"/>
          </p:nvPr>
        </p:nvSpPr>
        <p:spPr/>
        <p:txBody>
          <a:bodyPr/>
          <a:lstStyle/>
          <a:p>
            <a:fld id="{1D8BD707-D9CF-40AE-B4C6-C98DA3205C09}" type="datetimeFigureOut">
              <a:rPr lang="en-US" smtClean="0"/>
              <a:pPr/>
              <a:t>9/18/2022</a:t>
            </a:fld>
            <a:endParaRPr lang="en-US"/>
          </a:p>
        </p:txBody>
      </p:sp>
      <p:sp>
        <p:nvSpPr>
          <p:cNvPr id="8" name="Footer Placeholder 7">
            <a:extLst>
              <a:ext uri="{FF2B5EF4-FFF2-40B4-BE49-F238E27FC236}">
                <a16:creationId xmlns:a16="http://schemas.microsoft.com/office/drawing/2014/main" id="{BF6B0478-087F-D350-92BC-42C2F1C90C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650DF6-5E5D-83E4-0673-0D05DF22662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7588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F80B3-70C8-6D23-CFAD-0797EA2391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E43B64-1187-E0CE-BE20-3121839A7D8A}"/>
              </a:ext>
            </a:extLst>
          </p:cNvPr>
          <p:cNvSpPr>
            <a:spLocks noGrp="1"/>
          </p:cNvSpPr>
          <p:nvPr>
            <p:ph type="dt" sz="half" idx="10"/>
          </p:nvPr>
        </p:nvSpPr>
        <p:spPr/>
        <p:txBody>
          <a:bodyPr/>
          <a:lstStyle/>
          <a:p>
            <a:fld id="{1D8BD707-D9CF-40AE-B4C6-C98DA3205C09}" type="datetimeFigureOut">
              <a:rPr lang="en-US" smtClean="0"/>
              <a:pPr/>
              <a:t>9/18/2022</a:t>
            </a:fld>
            <a:endParaRPr lang="en-US"/>
          </a:p>
        </p:txBody>
      </p:sp>
      <p:sp>
        <p:nvSpPr>
          <p:cNvPr id="4" name="Footer Placeholder 3">
            <a:extLst>
              <a:ext uri="{FF2B5EF4-FFF2-40B4-BE49-F238E27FC236}">
                <a16:creationId xmlns:a16="http://schemas.microsoft.com/office/drawing/2014/main" id="{FFE94528-A6E4-7775-7688-570E97B0E9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524245-025B-8B4D-1465-048A3C059F1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526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19EBB0-1A8E-4272-4C1B-C6923FF7239D}"/>
              </a:ext>
            </a:extLst>
          </p:cNvPr>
          <p:cNvSpPr>
            <a:spLocks noGrp="1"/>
          </p:cNvSpPr>
          <p:nvPr>
            <p:ph type="dt" sz="half" idx="10"/>
          </p:nvPr>
        </p:nvSpPr>
        <p:spPr/>
        <p:txBody>
          <a:bodyPr/>
          <a:lstStyle/>
          <a:p>
            <a:fld id="{1D8BD707-D9CF-40AE-B4C6-C98DA3205C09}" type="datetimeFigureOut">
              <a:rPr lang="en-US" smtClean="0"/>
              <a:pPr/>
              <a:t>9/18/2022</a:t>
            </a:fld>
            <a:endParaRPr lang="en-US"/>
          </a:p>
        </p:txBody>
      </p:sp>
      <p:sp>
        <p:nvSpPr>
          <p:cNvPr id="3" name="Footer Placeholder 2">
            <a:extLst>
              <a:ext uri="{FF2B5EF4-FFF2-40B4-BE49-F238E27FC236}">
                <a16:creationId xmlns:a16="http://schemas.microsoft.com/office/drawing/2014/main" id="{A80F14E0-B532-6098-01D1-881738FA13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8BB4A8-DF43-3644-4502-899245C4745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73297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56F8B-D806-5BB4-D7BA-5E3F727C36A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1580F98-C230-3457-D905-8B8CD27FFBB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A6F1E7-1292-67E5-F22E-CD7FD23E2C6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C48DC8C-A954-8C52-9661-8A6DB4D539E6}"/>
              </a:ext>
            </a:extLst>
          </p:cNvPr>
          <p:cNvSpPr>
            <a:spLocks noGrp="1"/>
          </p:cNvSpPr>
          <p:nvPr>
            <p:ph type="dt" sz="half" idx="10"/>
          </p:nvPr>
        </p:nvSpPr>
        <p:spPr/>
        <p:txBody>
          <a:bodyPr/>
          <a:lstStyle/>
          <a:p>
            <a:fld id="{1D8BD707-D9CF-40AE-B4C6-C98DA3205C09}" type="datetimeFigureOut">
              <a:rPr lang="en-US" smtClean="0"/>
              <a:pPr/>
              <a:t>9/18/2022</a:t>
            </a:fld>
            <a:endParaRPr lang="en-US"/>
          </a:p>
        </p:txBody>
      </p:sp>
      <p:sp>
        <p:nvSpPr>
          <p:cNvPr id="6" name="Footer Placeholder 5">
            <a:extLst>
              <a:ext uri="{FF2B5EF4-FFF2-40B4-BE49-F238E27FC236}">
                <a16:creationId xmlns:a16="http://schemas.microsoft.com/office/drawing/2014/main" id="{FCF96636-FAD1-BFC7-1537-5F6AADA84C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EFFD6B-D4E6-BCA3-AC60-A0BF2704D16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41243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3186A-03E0-A517-8E1C-5BA48C2C23A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62596C6-2913-EAFC-3715-E4DBD65676FE}"/>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ACA6B9D4-2646-991D-5709-28BCEBBD37E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66D72A5-88BD-600C-D23B-00986AB0008E}"/>
              </a:ext>
            </a:extLst>
          </p:cNvPr>
          <p:cNvSpPr>
            <a:spLocks noGrp="1"/>
          </p:cNvSpPr>
          <p:nvPr>
            <p:ph type="dt" sz="half" idx="10"/>
          </p:nvPr>
        </p:nvSpPr>
        <p:spPr/>
        <p:txBody>
          <a:bodyPr/>
          <a:lstStyle/>
          <a:p>
            <a:fld id="{1D8BD707-D9CF-40AE-B4C6-C98DA3205C09}" type="datetimeFigureOut">
              <a:rPr lang="en-US" smtClean="0"/>
              <a:pPr/>
              <a:t>9/18/2022</a:t>
            </a:fld>
            <a:endParaRPr lang="en-US"/>
          </a:p>
        </p:txBody>
      </p:sp>
      <p:sp>
        <p:nvSpPr>
          <p:cNvPr id="6" name="Footer Placeholder 5">
            <a:extLst>
              <a:ext uri="{FF2B5EF4-FFF2-40B4-BE49-F238E27FC236}">
                <a16:creationId xmlns:a16="http://schemas.microsoft.com/office/drawing/2014/main" id="{FBFECDFE-8ADD-760F-7DC0-FDBED74090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C89DB6-761A-5163-9EE6-B08890CBEC1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32584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7B5C76-C738-921D-5C98-642610BD968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0F8E82-14AA-3D7C-A491-95A02BA899B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10C62A-4F9F-A0A4-E18B-3CD929D3A0B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9/18/2022</a:t>
            </a:fld>
            <a:endParaRPr lang="en-US"/>
          </a:p>
        </p:txBody>
      </p:sp>
      <p:sp>
        <p:nvSpPr>
          <p:cNvPr id="5" name="Footer Placeholder 4">
            <a:extLst>
              <a:ext uri="{FF2B5EF4-FFF2-40B4-BE49-F238E27FC236}">
                <a16:creationId xmlns:a16="http://schemas.microsoft.com/office/drawing/2014/main" id="{88618969-FA32-0F7B-9834-9C2EE547D83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18CA7F-7AE4-1612-E4D3-1C5BC60EB03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046090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685800" y="2514600"/>
            <a:ext cx="7772400" cy="1470025"/>
          </a:xfrm>
        </p:spPr>
        <p:txBody>
          <a:bodyPr>
            <a:noAutofit/>
          </a:bodyPr>
          <a:lstStyle/>
          <a:p>
            <a:r>
              <a:rPr lang="en-US" sz="8800" dirty="0"/>
              <a:t>SMART HOME </a:t>
            </a:r>
            <a:r>
              <a:rPr lang="en-US" sz="8800" dirty="0">
                <a:latin typeface="Book Antiqua" panose="02040602050305030304" pitchFamily="18" charset="0"/>
              </a:rPr>
              <a:t>APPLIANCES</a:t>
            </a:r>
          </a:p>
        </p:txBody>
      </p:sp>
      <p:sp>
        <p:nvSpPr>
          <p:cNvPr id="3" name="Subtitle 2">
            <a:extLst>
              <a:ext uri="{FF2B5EF4-FFF2-40B4-BE49-F238E27FC236}">
                <a16:creationId xmlns:a16="http://schemas.microsoft.com/office/drawing/2014/main" id="{C4344C7A-F76B-AC4E-9449-BB1A4DFA81A0}"/>
              </a:ext>
            </a:extLst>
          </p:cNvPr>
          <p:cNvSpPr>
            <a:spLocks noGrp="1"/>
          </p:cNvSpPr>
          <p:nvPr>
            <p:ph type="subTitle" idx="1"/>
          </p:nvPr>
        </p:nvSpPr>
        <p:spPr>
          <a:xfrm>
            <a:off x="5867400" y="6248400"/>
            <a:ext cx="3276600" cy="533400"/>
          </a:xfrm>
        </p:spPr>
        <p:txBody>
          <a:bodyPr/>
          <a:lstStyle/>
          <a:p>
            <a:r>
              <a:rPr lang="en-US" dirty="0"/>
              <a:t>Vamshi Saini</a:t>
            </a:r>
          </a:p>
        </p:txBody>
      </p:sp>
    </p:spTree>
    <p:extLst>
      <p:ext uri="{BB962C8B-B14F-4D97-AF65-F5344CB8AC3E}">
        <p14:creationId xmlns:p14="http://schemas.microsoft.com/office/powerpoint/2010/main" val="2639935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OUTCOME</a:t>
            </a:r>
          </a:p>
        </p:txBody>
      </p:sp>
      <p:sp>
        <p:nvSpPr>
          <p:cNvPr id="3" name="Content Placeholder 2"/>
          <p:cNvSpPr>
            <a:spLocks noGrp="1"/>
          </p:cNvSpPr>
          <p:nvPr>
            <p:ph idx="1"/>
          </p:nvPr>
        </p:nvSpPr>
        <p:spPr>
          <a:xfrm>
            <a:off x="457200" y="1600200"/>
            <a:ext cx="8229600" cy="4724400"/>
          </a:xfrm>
        </p:spPr>
        <p:txBody>
          <a:bodyPr>
            <a:normAutofit/>
          </a:bodyPr>
          <a:lstStyle/>
          <a:p>
            <a:r>
              <a:rPr lang="en-US" sz="1800" dirty="0"/>
              <a:t>The project aims were to monitor the environments that are not comfortable or possible for humans to monitor, especially for extended periods of time and find a solution to save power.</a:t>
            </a:r>
          </a:p>
          <a:p>
            <a:r>
              <a:rPr lang="en-US" sz="1800" dirty="0"/>
              <a:t> In this project, the first thing to do is to prepare the inputs and outputs of the system to control the lights and speed of the fan. </a:t>
            </a:r>
          </a:p>
          <a:p>
            <a:r>
              <a:rPr lang="en-US" sz="1800" dirty="0"/>
              <a:t>The prototype has been implemented and works as expected and will prove to be very useful, and will fulfil all the present constraints if implemented on a large scale.</a:t>
            </a:r>
          </a:p>
          <a:p>
            <a:endParaRPr lang="en-US" dirty="0"/>
          </a:p>
        </p:txBody>
      </p:sp>
    </p:spTree>
    <p:extLst>
      <p:ext uri="{BB962C8B-B14F-4D97-AF65-F5344CB8AC3E}">
        <p14:creationId xmlns:p14="http://schemas.microsoft.com/office/powerpoint/2010/main" val="4100802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CONCLUSION</a:t>
            </a:r>
          </a:p>
        </p:txBody>
      </p:sp>
      <p:sp>
        <p:nvSpPr>
          <p:cNvPr id="3" name="Content Placeholder 2"/>
          <p:cNvSpPr>
            <a:spLocks noGrp="1"/>
          </p:cNvSpPr>
          <p:nvPr>
            <p:ph idx="1"/>
          </p:nvPr>
        </p:nvSpPr>
        <p:spPr>
          <a:xfrm>
            <a:off x="457200" y="1600200"/>
            <a:ext cx="8229600" cy="4953000"/>
          </a:xfrm>
        </p:spPr>
        <p:txBody>
          <a:bodyPr>
            <a:normAutofit/>
          </a:bodyPr>
          <a:lstStyle/>
          <a:p>
            <a:r>
              <a:rPr lang="en-US" sz="1800" dirty="0"/>
              <a:t>The circuit is very simple and easy to build. This paper elaborates on the design and construction of fan speed and light controlled by temperature and human motion, respectively.</a:t>
            </a:r>
          </a:p>
          <a:p>
            <a:r>
              <a:rPr lang="en-US" sz="1800" dirty="0"/>
              <a:t> Moreover, the fan speed will increase automatically if the temperature increases. And the light will turn on when a human is detected during the night</a:t>
            </a:r>
          </a:p>
          <a:p>
            <a:r>
              <a:rPr lang="en-US" sz="1800" dirty="0"/>
              <a:t> In conclusion, the system which is designed in this work performs very well for any temperature change and detects the presence of humans and can be classified as automatic control. </a:t>
            </a:r>
          </a:p>
        </p:txBody>
      </p:sp>
    </p:spTree>
    <p:extLst>
      <p:ext uri="{BB962C8B-B14F-4D97-AF65-F5344CB8AC3E}">
        <p14:creationId xmlns:p14="http://schemas.microsoft.com/office/powerpoint/2010/main" val="1729485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057400"/>
            <a:ext cx="7239000" cy="2438400"/>
          </a:xfrm>
        </p:spPr>
        <p:txBody>
          <a:bodyPr>
            <a:noAutofit/>
          </a:bodyPr>
          <a:lstStyle/>
          <a:p>
            <a:r>
              <a:rPr lang="en-US" sz="8800" dirty="0"/>
              <a:t>THANK YOU</a:t>
            </a:r>
          </a:p>
        </p:txBody>
      </p:sp>
    </p:spTree>
    <p:extLst>
      <p:ext uri="{BB962C8B-B14F-4D97-AF65-F5344CB8AC3E}">
        <p14:creationId xmlns:p14="http://schemas.microsoft.com/office/powerpoint/2010/main" val="2377340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latin typeface="+mn-lt"/>
              </a:rPr>
              <a:t>CONTENTS</a:t>
            </a:r>
            <a:endParaRPr lang="en-US" sz="4000" dirty="0">
              <a:latin typeface="+mn-lt"/>
            </a:endParaRPr>
          </a:p>
        </p:txBody>
      </p:sp>
      <p:sp>
        <p:nvSpPr>
          <p:cNvPr id="3" name="Content Placeholder 2"/>
          <p:cNvSpPr>
            <a:spLocks noGrp="1"/>
          </p:cNvSpPr>
          <p:nvPr>
            <p:ph idx="1"/>
          </p:nvPr>
        </p:nvSpPr>
        <p:spPr/>
        <p:txBody>
          <a:bodyPr>
            <a:normAutofit/>
          </a:bodyPr>
          <a:lstStyle/>
          <a:p>
            <a:pPr marL="0" indent="0"/>
            <a:r>
              <a:rPr lang="en-US" sz="1800" dirty="0"/>
              <a:t>AIM</a:t>
            </a:r>
          </a:p>
          <a:p>
            <a:pPr marL="0" indent="0"/>
            <a:r>
              <a:rPr lang="en-US" sz="1800" dirty="0"/>
              <a:t>PROPOSED WORK</a:t>
            </a:r>
          </a:p>
          <a:p>
            <a:pPr marL="0" indent="0"/>
            <a:r>
              <a:rPr lang="en-US" sz="1800" dirty="0"/>
              <a:t>CONSTRUCTION</a:t>
            </a:r>
          </a:p>
          <a:p>
            <a:pPr lvl="1">
              <a:buFont typeface="Wingdings" pitchFamily="2" charset="2"/>
              <a:buChar char="Ø"/>
            </a:pPr>
            <a:r>
              <a:rPr lang="en-US" dirty="0"/>
              <a:t> COMPONENTS</a:t>
            </a:r>
          </a:p>
          <a:p>
            <a:pPr lvl="1">
              <a:buFont typeface="Wingdings" pitchFamily="2" charset="2"/>
              <a:buChar char="Ø"/>
            </a:pPr>
            <a:r>
              <a:rPr lang="en-US" dirty="0"/>
              <a:t> PROJECT MODEL</a:t>
            </a:r>
          </a:p>
          <a:p>
            <a:pPr lvl="1">
              <a:buFont typeface="Wingdings" pitchFamily="2" charset="2"/>
              <a:buChar char="Ø"/>
            </a:pPr>
            <a:r>
              <a:rPr lang="en-US" dirty="0"/>
              <a:t> SIMULATION DIAGRAM</a:t>
            </a:r>
          </a:p>
          <a:p>
            <a:pPr lvl="1">
              <a:buFont typeface="Wingdings" pitchFamily="2" charset="2"/>
              <a:buChar char="Ø"/>
            </a:pPr>
            <a:r>
              <a:rPr lang="en-US" dirty="0"/>
              <a:t>CODE</a:t>
            </a:r>
          </a:p>
          <a:p>
            <a:pPr marL="0" indent="0"/>
            <a:r>
              <a:rPr lang="en-US" sz="1800" dirty="0"/>
              <a:t>ADVANTAGES </a:t>
            </a:r>
          </a:p>
          <a:p>
            <a:pPr marL="0" indent="0"/>
            <a:r>
              <a:rPr lang="en-US" sz="1800" dirty="0"/>
              <a:t>DISADVANTAGES</a:t>
            </a:r>
          </a:p>
          <a:p>
            <a:pPr marL="0" indent="0"/>
            <a:r>
              <a:rPr lang="en-US" sz="1800" dirty="0"/>
              <a:t>OUTCOME</a:t>
            </a:r>
          </a:p>
          <a:p>
            <a:pPr marL="0" indent="0"/>
            <a:r>
              <a:rPr lang="en-US" sz="1800" dirty="0"/>
              <a:t>CONCLUSION</a:t>
            </a:r>
          </a:p>
        </p:txBody>
      </p:sp>
    </p:spTree>
    <p:extLst>
      <p:ext uri="{BB962C8B-B14F-4D97-AF65-F5344CB8AC3E}">
        <p14:creationId xmlns:p14="http://schemas.microsoft.com/office/powerpoint/2010/main" val="1326648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mn-lt"/>
              </a:rPr>
              <a:t>AIM</a:t>
            </a:r>
          </a:p>
        </p:txBody>
      </p:sp>
      <p:sp>
        <p:nvSpPr>
          <p:cNvPr id="3" name="Content Placeholder 2"/>
          <p:cNvSpPr>
            <a:spLocks noGrp="1"/>
          </p:cNvSpPr>
          <p:nvPr>
            <p:ph idx="1"/>
          </p:nvPr>
        </p:nvSpPr>
        <p:spPr/>
        <p:txBody>
          <a:bodyPr>
            <a:normAutofit/>
          </a:bodyPr>
          <a:lstStyle/>
          <a:p>
            <a:pPr lvl="0"/>
            <a:r>
              <a:rPr lang="en-US" sz="1800" dirty="0"/>
              <a:t>Aim of the project is to reduce the amount of power consumed by every household and office, which share major energy.</a:t>
            </a:r>
          </a:p>
          <a:p>
            <a:pPr lvl="0"/>
            <a:r>
              <a:rPr lang="en-US" sz="1800" dirty="0"/>
              <a:t>Nowadays, humankind is moving towards new technologies by replacing manual operations with automatically controlled devices. One of the basic requirements of the people is light and during hot weather is a cooling fan. </a:t>
            </a:r>
          </a:p>
          <a:p>
            <a:pPr lvl="0"/>
            <a:r>
              <a:rPr lang="en-US" sz="1800" dirty="0"/>
              <a:t>But, the speed of the fan can be controlled by manual operation using a manual switch, namely the fan regulator. It can be watched in some places, like where the temperature is high during the morning though the temperature falls radically at night time. The users do not understand the difference in temperature.</a:t>
            </a:r>
          </a:p>
          <a:p>
            <a:pPr lvl="0"/>
            <a:r>
              <a:rPr lang="en-US" sz="1800" dirty="0"/>
              <a:t> So, to overcome the speed of the fan, here is a solution to varying according to temperature. This concept is particularly applicable for areas where temperature changes radically during day and night time. </a:t>
            </a:r>
          </a:p>
          <a:p>
            <a:pPr lvl="0"/>
            <a:r>
              <a:rPr lang="en-US" sz="1800" dirty="0"/>
              <a:t>This project will convert the manual fan into automatic fans. And also help in controlling the light using human detection and helping in conserving energy.</a:t>
            </a:r>
          </a:p>
        </p:txBody>
      </p:sp>
    </p:spTree>
    <p:extLst>
      <p:ext uri="{BB962C8B-B14F-4D97-AF65-F5344CB8AC3E}">
        <p14:creationId xmlns:p14="http://schemas.microsoft.com/office/powerpoint/2010/main" val="3820535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44562"/>
          </a:xfrm>
        </p:spPr>
        <p:txBody>
          <a:bodyPr>
            <a:normAutofit/>
          </a:bodyPr>
          <a:lstStyle/>
          <a:p>
            <a:r>
              <a:rPr lang="en-US" sz="4000" dirty="0">
                <a:latin typeface="+mn-lt"/>
              </a:rPr>
              <a:t>PROPOSED WORK</a:t>
            </a:r>
          </a:p>
        </p:txBody>
      </p:sp>
      <p:sp>
        <p:nvSpPr>
          <p:cNvPr id="3" name="Content Placeholder 2"/>
          <p:cNvSpPr>
            <a:spLocks noGrp="1"/>
          </p:cNvSpPr>
          <p:nvPr>
            <p:ph idx="1"/>
          </p:nvPr>
        </p:nvSpPr>
        <p:spPr>
          <a:xfrm>
            <a:off x="457200" y="1219200"/>
            <a:ext cx="8229600" cy="5410200"/>
          </a:xfrm>
        </p:spPr>
        <p:txBody>
          <a:bodyPr>
            <a:normAutofit/>
          </a:bodyPr>
          <a:lstStyle/>
          <a:p>
            <a:r>
              <a:rPr lang="en-US" sz="1900" dirty="0"/>
              <a:t>This project is an Arduino-based smart home appliance it includes a temperature control electric fan and heater along with smart light which glows on detecting human motion at night. The use of embedded technology makes this closed-loop feedback control system efficient and reliable. Microcontroller (ATMega8 / 168 / 328) allows dynamic and faster control. A liquid crystal display (LCD) makes the system user-friendly. The sensed temperature and fan speed level values are simultaneously displayed on the LCD panel.</a:t>
            </a:r>
          </a:p>
          <a:p>
            <a:r>
              <a:rPr lang="en-US" sz="1900" dirty="0"/>
              <a:t>ARDUINO microcontroller is the heart of the circuit as it controls all the functions. The temperature sensor 103 Thermistor senses the temperature, PIR for human detection and LDR for night detection these inputs taken from detectors are converted into an electrical (analogue) signal, which is applied to the microcontroller.</a:t>
            </a:r>
          </a:p>
          <a:p>
            <a:r>
              <a:rPr lang="en-US" sz="1900" dirty="0"/>
              <a:t>The sensed and set values of the temperature are displayed on the 16x2-line LCD. This project is useful in process industries for maintenance and controlling of Boilers’ temperature. </a:t>
            </a:r>
          </a:p>
          <a:p>
            <a:r>
              <a:rPr lang="en-US" sz="1900" dirty="0"/>
              <a:t>It is very compact, using few components and can be implemented for several applications, including air-conditioners, water heaters, snow-</a:t>
            </a:r>
            <a:r>
              <a:rPr lang="en-US" sz="1900" dirty="0" err="1"/>
              <a:t>melters</a:t>
            </a:r>
            <a:r>
              <a:rPr lang="en-US" sz="1900" dirty="0"/>
              <a:t>, ovens, heat exchangers, mixers, furnaces, incubators, thermal baths and veterinary operating tables. </a:t>
            </a:r>
          </a:p>
          <a:p>
            <a:endParaRPr lang="en-US" dirty="0"/>
          </a:p>
        </p:txBody>
      </p:sp>
    </p:spTree>
    <p:extLst>
      <p:ext uri="{BB962C8B-B14F-4D97-AF65-F5344CB8AC3E}">
        <p14:creationId xmlns:p14="http://schemas.microsoft.com/office/powerpoint/2010/main" val="2691979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5354"/>
            <a:ext cx="8001000" cy="655596"/>
          </a:xfrm>
        </p:spPr>
        <p:txBody>
          <a:bodyPr>
            <a:normAutofit/>
          </a:bodyPr>
          <a:lstStyle/>
          <a:p>
            <a:r>
              <a:rPr lang="en-US" sz="3600" dirty="0"/>
              <a:t>COMPONENTS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32809515"/>
              </p:ext>
            </p:extLst>
          </p:nvPr>
        </p:nvGraphicFramePr>
        <p:xfrm>
          <a:off x="609600" y="1219200"/>
          <a:ext cx="7924801" cy="5425374"/>
        </p:xfrm>
        <a:graphic>
          <a:graphicData uri="http://schemas.openxmlformats.org/drawingml/2006/table">
            <a:tbl>
              <a:tblPr firstRow="1" bandRow="1">
                <a:tableStyleId>{3C2FFA5D-87B4-456A-9821-1D502468CF0F}</a:tableStyleId>
              </a:tblPr>
              <a:tblGrid>
                <a:gridCol w="1132114">
                  <a:extLst>
                    <a:ext uri="{9D8B030D-6E8A-4147-A177-3AD203B41FA5}">
                      <a16:colId xmlns:a16="http://schemas.microsoft.com/office/drawing/2014/main" val="20000"/>
                    </a:ext>
                  </a:extLst>
                </a:gridCol>
                <a:gridCol w="4780039">
                  <a:extLst>
                    <a:ext uri="{9D8B030D-6E8A-4147-A177-3AD203B41FA5}">
                      <a16:colId xmlns:a16="http://schemas.microsoft.com/office/drawing/2014/main" val="20001"/>
                    </a:ext>
                  </a:extLst>
                </a:gridCol>
                <a:gridCol w="2012648">
                  <a:extLst>
                    <a:ext uri="{9D8B030D-6E8A-4147-A177-3AD203B41FA5}">
                      <a16:colId xmlns:a16="http://schemas.microsoft.com/office/drawing/2014/main" val="20002"/>
                    </a:ext>
                  </a:extLst>
                </a:gridCol>
              </a:tblGrid>
              <a:tr h="137022">
                <a:tc>
                  <a:txBody>
                    <a:bodyPr/>
                    <a:lstStyle/>
                    <a:p>
                      <a:r>
                        <a:rPr lang="en-US" dirty="0"/>
                        <a:t>S.NO</a:t>
                      </a:r>
                    </a:p>
                  </a:txBody>
                  <a:tcPr/>
                </a:tc>
                <a:tc>
                  <a:txBody>
                    <a:bodyPr/>
                    <a:lstStyle/>
                    <a:p>
                      <a:r>
                        <a:rPr lang="en-US" dirty="0"/>
                        <a:t>NAME OF THE COMPONENT</a:t>
                      </a:r>
                    </a:p>
                  </a:txBody>
                  <a:tcPr/>
                </a:tc>
                <a:tc>
                  <a:txBody>
                    <a:bodyPr/>
                    <a:lstStyle/>
                    <a:p>
                      <a:r>
                        <a:rPr lang="en-US" dirty="0"/>
                        <a:t>QUANTITY</a:t>
                      </a:r>
                    </a:p>
                  </a:txBody>
                  <a:tcPr/>
                </a:tc>
                <a:extLst>
                  <a:ext uri="{0D108BD9-81ED-4DB2-BD59-A6C34878D82A}">
                    <a16:rowId xmlns:a16="http://schemas.microsoft.com/office/drawing/2014/main" val="10000"/>
                  </a:ext>
                </a:extLst>
              </a:tr>
              <a:tr h="691289">
                <a:tc>
                  <a:txBody>
                    <a:bodyPr/>
                    <a:lstStyle/>
                    <a:p>
                      <a:endParaRPr lang="en-US" dirty="0"/>
                    </a:p>
                    <a:p>
                      <a:r>
                        <a:rPr lang="en-US" dirty="0"/>
                        <a:t>   1.</a:t>
                      </a:r>
                    </a:p>
                  </a:txBody>
                  <a:tcPr/>
                </a:tc>
                <a:tc>
                  <a:txBody>
                    <a:bodyPr/>
                    <a:lstStyle/>
                    <a:p>
                      <a:endParaRPr lang="en-US" dirty="0"/>
                    </a:p>
                    <a:p>
                      <a:r>
                        <a:rPr lang="en-US" sz="1800" kern="1200" dirty="0">
                          <a:effectLst/>
                        </a:rPr>
                        <a:t>          Arduino UNO3 	</a:t>
                      </a:r>
                      <a:endParaRPr lang="en-US" dirty="0"/>
                    </a:p>
                  </a:txBody>
                  <a:tcPr/>
                </a:tc>
                <a:tc>
                  <a:txBody>
                    <a:bodyPr/>
                    <a:lstStyle/>
                    <a:p>
                      <a:endParaRPr lang="en-US" dirty="0"/>
                    </a:p>
                    <a:p>
                      <a:r>
                        <a:rPr lang="en-US" dirty="0"/>
                        <a:t>       1</a:t>
                      </a:r>
                    </a:p>
                  </a:txBody>
                  <a:tcPr/>
                </a:tc>
                <a:extLst>
                  <a:ext uri="{0D108BD9-81ED-4DB2-BD59-A6C34878D82A}">
                    <a16:rowId xmlns:a16="http://schemas.microsoft.com/office/drawing/2014/main" val="10001"/>
                  </a:ext>
                </a:extLst>
              </a:tr>
              <a:tr h="471332">
                <a:tc>
                  <a:txBody>
                    <a:bodyPr/>
                    <a:lstStyle/>
                    <a:p>
                      <a:r>
                        <a:rPr lang="en-US" dirty="0"/>
                        <a:t>   2.</a:t>
                      </a:r>
                    </a:p>
                  </a:txBody>
                  <a:tcPr/>
                </a:tc>
                <a:tc>
                  <a:txBody>
                    <a:bodyPr/>
                    <a:lstStyle/>
                    <a:p>
                      <a:r>
                        <a:rPr lang="en-US" dirty="0"/>
                        <a:t>          </a:t>
                      </a:r>
                      <a:r>
                        <a:rPr lang="en-US" baseline="0" dirty="0"/>
                        <a:t> </a:t>
                      </a:r>
                      <a:r>
                        <a:rPr lang="en-US" dirty="0"/>
                        <a:t>Breadboard</a:t>
                      </a:r>
                    </a:p>
                  </a:txBody>
                  <a:tcPr/>
                </a:tc>
                <a:tc>
                  <a:txBody>
                    <a:bodyPr/>
                    <a:lstStyle/>
                    <a:p>
                      <a:r>
                        <a:rPr lang="en-US" dirty="0"/>
                        <a:t>       1</a:t>
                      </a:r>
                    </a:p>
                  </a:txBody>
                  <a:tcPr/>
                </a:tc>
                <a:extLst>
                  <a:ext uri="{0D108BD9-81ED-4DB2-BD59-A6C34878D82A}">
                    <a16:rowId xmlns:a16="http://schemas.microsoft.com/office/drawing/2014/main" val="10002"/>
                  </a:ext>
                </a:extLst>
              </a:tr>
              <a:tr h="501358">
                <a:tc>
                  <a:txBody>
                    <a:bodyPr/>
                    <a:lstStyle/>
                    <a:p>
                      <a:r>
                        <a:rPr lang="en-US" dirty="0"/>
                        <a:t>   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Jumper wires</a:t>
                      </a:r>
                    </a:p>
                  </a:txBody>
                  <a:tcPr/>
                </a:tc>
                <a:tc>
                  <a:txBody>
                    <a:bodyPr/>
                    <a:lstStyle/>
                    <a:p>
                      <a:r>
                        <a:rPr lang="en-US" dirty="0"/>
                        <a:t>     few</a:t>
                      </a:r>
                    </a:p>
                  </a:txBody>
                  <a:tcPr/>
                </a:tc>
                <a:extLst>
                  <a:ext uri="{0D108BD9-81ED-4DB2-BD59-A6C34878D82A}">
                    <a16:rowId xmlns:a16="http://schemas.microsoft.com/office/drawing/2014/main" val="10003"/>
                  </a:ext>
                </a:extLst>
              </a:tr>
              <a:tr h="432927">
                <a:tc>
                  <a:txBody>
                    <a:bodyPr/>
                    <a:lstStyle/>
                    <a:p>
                      <a:r>
                        <a:rPr lang="en-US" dirty="0"/>
                        <a:t>   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LED</a:t>
                      </a:r>
                    </a:p>
                  </a:txBody>
                  <a:tcPr/>
                </a:tc>
                <a:tc>
                  <a:txBody>
                    <a:bodyPr/>
                    <a:lstStyle/>
                    <a:p>
                      <a:r>
                        <a:rPr lang="en-US" dirty="0"/>
                        <a:t>       5</a:t>
                      </a:r>
                    </a:p>
                  </a:txBody>
                  <a:tcPr/>
                </a:tc>
                <a:extLst>
                  <a:ext uri="{0D108BD9-81ED-4DB2-BD59-A6C34878D82A}">
                    <a16:rowId xmlns:a16="http://schemas.microsoft.com/office/drawing/2014/main" val="10004"/>
                  </a:ext>
                </a:extLst>
              </a:tr>
              <a:tr h="442006">
                <a:tc>
                  <a:txBody>
                    <a:bodyPr/>
                    <a:lstStyle/>
                    <a:p>
                      <a:r>
                        <a:rPr lang="en-US" dirty="0"/>
                        <a:t>   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LDR</a:t>
                      </a:r>
                    </a:p>
                  </a:txBody>
                  <a:tcPr/>
                </a:tc>
                <a:tc>
                  <a:txBody>
                    <a:bodyPr/>
                    <a:lstStyle/>
                    <a:p>
                      <a:r>
                        <a:rPr lang="en-US" dirty="0"/>
                        <a:t>       1</a:t>
                      </a:r>
                    </a:p>
                  </a:txBody>
                  <a:tcPr/>
                </a:tc>
                <a:extLst>
                  <a:ext uri="{0D108BD9-81ED-4DB2-BD59-A6C34878D82A}">
                    <a16:rowId xmlns:a16="http://schemas.microsoft.com/office/drawing/2014/main" val="10005"/>
                  </a:ext>
                </a:extLst>
              </a:tr>
              <a:tr h="524960">
                <a:tc>
                  <a:txBody>
                    <a:bodyPr/>
                    <a:lstStyle/>
                    <a:p>
                      <a:r>
                        <a:rPr lang="en-US" dirty="0"/>
                        <a:t>   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PIR </a:t>
                      </a:r>
                    </a:p>
                    <a:p>
                      <a:endParaRPr lang="en-US" dirty="0"/>
                    </a:p>
                  </a:txBody>
                  <a:tcPr/>
                </a:tc>
                <a:tc>
                  <a:txBody>
                    <a:bodyPr/>
                    <a:lstStyle/>
                    <a:p>
                      <a:r>
                        <a:rPr lang="en-US" dirty="0"/>
                        <a:t>       1</a:t>
                      </a:r>
                    </a:p>
                  </a:txBody>
                  <a:tcPr/>
                </a:tc>
                <a:extLst>
                  <a:ext uri="{0D108BD9-81ED-4DB2-BD59-A6C34878D82A}">
                    <a16:rowId xmlns:a16="http://schemas.microsoft.com/office/drawing/2014/main" val="10006"/>
                  </a:ext>
                </a:extLst>
              </a:tr>
              <a:tr h="662450">
                <a:tc>
                  <a:txBody>
                    <a:bodyPr/>
                    <a:lstStyle/>
                    <a:p>
                      <a:r>
                        <a:rPr lang="en-US" dirty="0"/>
                        <a:t>   7.</a:t>
                      </a:r>
                    </a:p>
                  </a:txBody>
                  <a:tcPr/>
                </a:tc>
                <a:tc>
                  <a:txBody>
                    <a:bodyPr/>
                    <a:lstStyle/>
                    <a:p>
                      <a:r>
                        <a:rPr lang="en-US" dirty="0"/>
                        <a:t>              103 Thermistor</a:t>
                      </a:r>
                    </a:p>
                  </a:txBody>
                  <a:tcPr/>
                </a:tc>
                <a:tc>
                  <a:txBody>
                    <a:bodyPr/>
                    <a:lstStyle/>
                    <a:p>
                      <a:r>
                        <a:rPr lang="en-US" dirty="0"/>
                        <a:t>       1</a:t>
                      </a:r>
                    </a:p>
                  </a:txBody>
                  <a:tcPr/>
                </a:tc>
                <a:extLst>
                  <a:ext uri="{0D108BD9-81ED-4DB2-BD59-A6C34878D82A}">
                    <a16:rowId xmlns:a16="http://schemas.microsoft.com/office/drawing/2014/main" val="10007"/>
                  </a:ext>
                </a:extLst>
              </a:tr>
              <a:tr h="524960">
                <a:tc>
                  <a:txBody>
                    <a:bodyPr/>
                    <a:lstStyle/>
                    <a:p>
                      <a:r>
                        <a:rPr lang="en-US" dirty="0"/>
                        <a:t>   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27k ohm resistor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10k resistor</a:t>
                      </a:r>
                    </a:p>
                  </a:txBody>
                  <a:tcPr/>
                </a:tc>
                <a:tc>
                  <a:txBody>
                    <a:bodyPr/>
                    <a:lstStyle/>
                    <a:p>
                      <a:r>
                        <a:rPr lang="en-US" dirty="0"/>
                        <a:t>       1</a:t>
                      </a:r>
                    </a:p>
                    <a:p>
                      <a:r>
                        <a:rPr lang="en-US" dirty="0"/>
                        <a:t>      </a:t>
                      </a:r>
                      <a:r>
                        <a:rPr lang="en-US" baseline="0" dirty="0"/>
                        <a:t> </a:t>
                      </a:r>
                      <a:r>
                        <a:rPr lang="en-US" dirty="0"/>
                        <a:t>1</a:t>
                      </a:r>
                    </a:p>
                  </a:txBody>
                  <a:tcPr/>
                </a:tc>
                <a:extLst>
                  <a:ext uri="{0D108BD9-81ED-4DB2-BD59-A6C34878D82A}">
                    <a16:rowId xmlns:a16="http://schemas.microsoft.com/office/drawing/2014/main" val="10008"/>
                  </a:ext>
                </a:extLst>
              </a:tr>
              <a:tr h="476283">
                <a:tc>
                  <a:txBody>
                    <a:bodyPr/>
                    <a:lstStyle/>
                    <a:p>
                      <a:r>
                        <a:rPr lang="en-US" dirty="0"/>
                        <a:t>   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5V</a:t>
                      </a:r>
                      <a:r>
                        <a:rPr lang="en-US" baseline="0" dirty="0"/>
                        <a:t> DC motor fan</a:t>
                      </a:r>
                      <a:endParaRPr lang="en-US" dirty="0"/>
                    </a:p>
                  </a:txBody>
                  <a:tcPr/>
                </a:tc>
                <a:tc>
                  <a:txBody>
                    <a:bodyPr/>
                    <a:lstStyle/>
                    <a:p>
                      <a:r>
                        <a:rPr lang="en-US" dirty="0"/>
                        <a:t>       1</a:t>
                      </a:r>
                    </a:p>
                  </a:txBody>
                  <a:tcPr/>
                </a:tc>
                <a:extLst>
                  <a:ext uri="{0D108BD9-81ED-4DB2-BD59-A6C34878D82A}">
                    <a16:rowId xmlns:a16="http://schemas.microsoft.com/office/drawing/2014/main" val="10009"/>
                  </a:ext>
                </a:extLst>
              </a:tr>
              <a:tr h="400629">
                <a:tc>
                  <a:txBody>
                    <a:bodyPr/>
                    <a:lstStyle/>
                    <a:p>
                      <a:r>
                        <a:rPr lang="en-US" dirty="0"/>
                        <a:t>  10.</a:t>
                      </a:r>
                    </a:p>
                  </a:txBody>
                  <a:tcPr/>
                </a:tc>
                <a:tc>
                  <a:txBody>
                    <a:bodyPr/>
                    <a:lstStyle/>
                    <a:p>
                      <a:r>
                        <a:rPr lang="en-US" baseline="0" dirty="0"/>
                        <a:t>             </a:t>
                      </a:r>
                      <a:r>
                        <a:rPr lang="en-US" dirty="0"/>
                        <a:t>16x2 LCD display </a:t>
                      </a:r>
                    </a:p>
                  </a:txBody>
                  <a:tcPr/>
                </a:tc>
                <a:tc>
                  <a:txBody>
                    <a:bodyPr/>
                    <a:lstStyle/>
                    <a:p>
                      <a:r>
                        <a:rPr lang="en-US" dirty="0"/>
                        <a:t>       1</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152688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PROJECT MODEL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59769285"/>
              </p:ext>
            </p:extLst>
          </p:nvPr>
        </p:nvGraphicFramePr>
        <p:xfrm>
          <a:off x="0" y="685800"/>
          <a:ext cx="9144000" cy="6172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3086100">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0"/>
                  </a:ext>
                </a:extLst>
              </a:tr>
              <a:tr h="308610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562" t="33016" r="3280" b="11675"/>
          <a:stretch/>
        </p:blipFill>
        <p:spPr bwMode="auto">
          <a:xfrm>
            <a:off x="0" y="1295400"/>
            <a:ext cx="3048000" cy="1981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214" t="17687" r="2653"/>
          <a:stretch/>
        </p:blipFill>
        <p:spPr bwMode="auto">
          <a:xfrm>
            <a:off x="3048000" y="1299029"/>
            <a:ext cx="3124200" cy="1977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8826"/>
          <a:stretch/>
        </p:blipFill>
        <p:spPr bwMode="auto">
          <a:xfrm>
            <a:off x="6043090" y="1295400"/>
            <a:ext cx="3100910" cy="2016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12002" b="17362"/>
          <a:stretch/>
        </p:blipFill>
        <p:spPr bwMode="auto">
          <a:xfrm>
            <a:off x="0" y="3984171"/>
            <a:ext cx="3048001" cy="2438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4839" b="22197"/>
          <a:stretch/>
        </p:blipFill>
        <p:spPr bwMode="auto">
          <a:xfrm>
            <a:off x="3053433" y="3984171"/>
            <a:ext cx="3118767" cy="2438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 name="Picture 10"/>
          <p:cNvPicPr>
            <a:picLocks noChangeAspect="1" noChangeArrowheads="1"/>
          </p:cNvPicPr>
          <p:nvPr/>
        </p:nvPicPr>
        <p:blipFill rotWithShape="1">
          <a:blip r:embed="rId7">
            <a:extLst>
              <a:ext uri="{28A0092B-C50C-407E-A947-70E740481C1C}">
                <a14:useLocalDpi xmlns:a14="http://schemas.microsoft.com/office/drawing/2010/main" val="0"/>
              </a:ext>
            </a:extLst>
          </a:blip>
          <a:srcRect l="39881" t="63452" r="35715" b="26706"/>
          <a:stretch/>
        </p:blipFill>
        <p:spPr bwMode="auto">
          <a:xfrm>
            <a:off x="6172200" y="3984171"/>
            <a:ext cx="2971800" cy="2438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9675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dirty="0"/>
              <a:t>SIMULATION DIAGRAM</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398" t="32341" r="36415" b="9127"/>
          <a:stretch/>
        </p:blipFill>
        <p:spPr bwMode="auto">
          <a:xfrm>
            <a:off x="0" y="838200"/>
            <a:ext cx="91440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0252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ADVANTAGES</a:t>
            </a:r>
          </a:p>
        </p:txBody>
      </p:sp>
      <p:sp>
        <p:nvSpPr>
          <p:cNvPr id="3" name="Content Placeholder 2"/>
          <p:cNvSpPr>
            <a:spLocks noGrp="1"/>
          </p:cNvSpPr>
          <p:nvPr>
            <p:ph idx="1"/>
          </p:nvPr>
        </p:nvSpPr>
        <p:spPr/>
        <p:txBody>
          <a:bodyPr>
            <a:normAutofit/>
          </a:bodyPr>
          <a:lstStyle/>
          <a:p>
            <a:r>
              <a:rPr lang="en-US" sz="1800" dirty="0"/>
              <a:t>This project can be used at Home.</a:t>
            </a:r>
          </a:p>
          <a:p>
            <a:r>
              <a:rPr lang="en-US" sz="1800" dirty="0"/>
              <a:t>This project can be used in Industry. </a:t>
            </a:r>
          </a:p>
          <a:p>
            <a:r>
              <a:rPr lang="en-US" sz="1800" dirty="0"/>
              <a:t>This will help in saving energy/electricity. </a:t>
            </a:r>
          </a:p>
          <a:p>
            <a:r>
              <a:rPr lang="en-US" sz="1800" dirty="0"/>
              <a:t>To monitor the environments that are not comfortable or possible for humans to monitor, especially for extended periods of time.</a:t>
            </a:r>
          </a:p>
          <a:p>
            <a:r>
              <a:rPr lang="en-US" sz="1800" dirty="0"/>
              <a:t>Prevents waste of energy when it’s not hot enough for a fan to be needed.</a:t>
            </a:r>
          </a:p>
          <a:p>
            <a:r>
              <a:rPr lang="en-US" sz="1800" dirty="0"/>
              <a:t>To assist people who are disabled to adjust the fan speed and turn on lights automatically. </a:t>
            </a:r>
          </a:p>
        </p:txBody>
      </p:sp>
    </p:spTree>
    <p:extLst>
      <p:ext uri="{BB962C8B-B14F-4D97-AF65-F5344CB8AC3E}">
        <p14:creationId xmlns:p14="http://schemas.microsoft.com/office/powerpoint/2010/main" val="4257135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DISADVANTAGES</a:t>
            </a:r>
          </a:p>
        </p:txBody>
      </p:sp>
      <p:sp>
        <p:nvSpPr>
          <p:cNvPr id="3" name="Content Placeholder 2"/>
          <p:cNvSpPr>
            <a:spLocks noGrp="1"/>
          </p:cNvSpPr>
          <p:nvPr>
            <p:ph idx="1"/>
          </p:nvPr>
        </p:nvSpPr>
        <p:spPr/>
        <p:txBody>
          <a:bodyPr>
            <a:normAutofit/>
          </a:bodyPr>
          <a:lstStyle/>
          <a:p>
            <a:r>
              <a:rPr lang="en-US" sz="1800" dirty="0"/>
              <a:t>It can only be maintained by a technical person. Thus, it becomes difficult to be maintained. </a:t>
            </a:r>
          </a:p>
          <a:p>
            <a:r>
              <a:rPr lang="en-US" sz="1800" dirty="0"/>
              <a:t>Due to temperature variation, sometimes its efficiency may decrease.</a:t>
            </a:r>
          </a:p>
          <a:p>
            <a:r>
              <a:rPr lang="en-US" sz="1800" dirty="0"/>
              <a:t>PIR works effectively in LOS (Line of Sight) and will have problems in the corner regions.</a:t>
            </a:r>
          </a:p>
        </p:txBody>
      </p:sp>
    </p:spTree>
    <p:extLst>
      <p:ext uri="{BB962C8B-B14F-4D97-AF65-F5344CB8AC3E}">
        <p14:creationId xmlns:p14="http://schemas.microsoft.com/office/powerpoint/2010/main" val="1525945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263</TotalTime>
  <Words>847</Words>
  <Application>Microsoft Office PowerPoint</Application>
  <PresentationFormat>On-screen Show (4:3)</PresentationFormat>
  <Paragraphs>88</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Book Antiqua</vt:lpstr>
      <vt:lpstr>Calibri</vt:lpstr>
      <vt:lpstr>Calibri Light</vt:lpstr>
      <vt:lpstr>Wingdings</vt:lpstr>
      <vt:lpstr>Office Theme</vt:lpstr>
      <vt:lpstr>SMART HOME APPLIANCES</vt:lpstr>
      <vt:lpstr>CONTENTS</vt:lpstr>
      <vt:lpstr>AIM</vt:lpstr>
      <vt:lpstr>PROPOSED WORK</vt:lpstr>
      <vt:lpstr>COMPONENTS</vt:lpstr>
      <vt:lpstr>PROJECT MODEL</vt:lpstr>
      <vt:lpstr>SIMULATION DIAGRAM</vt:lpstr>
      <vt:lpstr>ADVANTAGES</vt:lpstr>
      <vt:lpstr>DISADVANTAGES</vt:lpstr>
      <vt:lpstr>OUTCOME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Jaladi Charishma</dc:creator>
  <cp:lastModifiedBy>vamshi saini</cp:lastModifiedBy>
  <cp:revision>22</cp:revision>
  <dcterms:created xsi:type="dcterms:W3CDTF">2006-08-16T00:00:00Z</dcterms:created>
  <dcterms:modified xsi:type="dcterms:W3CDTF">2022-09-18T13:55:06Z</dcterms:modified>
</cp:coreProperties>
</file>