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sldIdLst>
    <p:sldId id="262" r:id="rId2"/>
    <p:sldId id="256" r:id="rId3"/>
    <p:sldId id="257" r:id="rId4"/>
    <p:sldId id="258" r:id="rId5"/>
    <p:sldId id="259" r:id="rId6"/>
    <p:sldId id="260"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9"/>
  </p:normalViewPr>
  <p:slideViewPr>
    <p:cSldViewPr snapToGrid="0">
      <p:cViewPr varScale="1">
        <p:scale>
          <a:sx n="115" d="100"/>
          <a:sy n="115" d="100"/>
        </p:scale>
        <p:origin x="7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F2D2BE-55AB-1F46-898C-8D033B0999D0}" type="datetimeFigureOut">
              <a:rPr lang="en-US" smtClean="0"/>
              <a:t>10/14/24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4C053-49AA-F24D-A235-895E3DE07D7E}" type="slidenum">
              <a:rPr lang="en-US" smtClean="0"/>
              <a:t>‹#›</a:t>
            </a:fld>
            <a:endParaRPr lang="en-US"/>
          </a:p>
        </p:txBody>
      </p:sp>
    </p:spTree>
    <p:extLst>
      <p:ext uri="{BB962C8B-B14F-4D97-AF65-F5344CB8AC3E}">
        <p14:creationId xmlns:p14="http://schemas.microsoft.com/office/powerpoint/2010/main" val="3288923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2D2BE-55AB-1F46-898C-8D033B0999D0}" type="datetimeFigureOut">
              <a:rPr lang="en-US" smtClean="0"/>
              <a:t>10/14/24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4C053-49AA-F24D-A235-895E3DE07D7E}" type="slidenum">
              <a:rPr lang="en-US" smtClean="0"/>
              <a:t>‹#›</a:t>
            </a:fld>
            <a:endParaRPr lang="en-US"/>
          </a:p>
        </p:txBody>
      </p:sp>
    </p:spTree>
    <p:extLst>
      <p:ext uri="{BB962C8B-B14F-4D97-AF65-F5344CB8AC3E}">
        <p14:creationId xmlns:p14="http://schemas.microsoft.com/office/powerpoint/2010/main" val="164473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2D2BE-55AB-1F46-898C-8D033B0999D0}" type="datetimeFigureOut">
              <a:rPr lang="en-US" smtClean="0"/>
              <a:t>10/14/24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4C053-49AA-F24D-A235-895E3DE07D7E}" type="slidenum">
              <a:rPr lang="en-US" smtClean="0"/>
              <a:t>‹#›</a:t>
            </a:fld>
            <a:endParaRPr lang="en-US"/>
          </a:p>
        </p:txBody>
      </p:sp>
    </p:spTree>
    <p:extLst>
      <p:ext uri="{BB962C8B-B14F-4D97-AF65-F5344CB8AC3E}">
        <p14:creationId xmlns:p14="http://schemas.microsoft.com/office/powerpoint/2010/main" val="1928729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2D2BE-55AB-1F46-898C-8D033B0999D0}" type="datetimeFigureOut">
              <a:rPr lang="en-US" smtClean="0"/>
              <a:t>10/14/24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4C053-49AA-F24D-A235-895E3DE07D7E}" type="slidenum">
              <a:rPr lang="en-US" smtClean="0"/>
              <a:t>‹#›</a:t>
            </a:fld>
            <a:endParaRPr lang="en-US"/>
          </a:p>
        </p:txBody>
      </p:sp>
    </p:spTree>
    <p:extLst>
      <p:ext uri="{BB962C8B-B14F-4D97-AF65-F5344CB8AC3E}">
        <p14:creationId xmlns:p14="http://schemas.microsoft.com/office/powerpoint/2010/main" val="297018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2D2BE-55AB-1F46-898C-8D033B0999D0}" type="datetimeFigureOut">
              <a:rPr lang="en-US" smtClean="0"/>
              <a:t>10/14/24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4C053-49AA-F24D-A235-895E3DE07D7E}" type="slidenum">
              <a:rPr lang="en-US" smtClean="0"/>
              <a:t>‹#›</a:t>
            </a:fld>
            <a:endParaRPr lang="en-US"/>
          </a:p>
        </p:txBody>
      </p:sp>
    </p:spTree>
    <p:extLst>
      <p:ext uri="{BB962C8B-B14F-4D97-AF65-F5344CB8AC3E}">
        <p14:creationId xmlns:p14="http://schemas.microsoft.com/office/powerpoint/2010/main" val="383458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F2D2BE-55AB-1F46-898C-8D033B0999D0}" type="datetimeFigureOut">
              <a:rPr lang="en-US" smtClean="0"/>
              <a:t>10/14/24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4C053-49AA-F24D-A235-895E3DE07D7E}" type="slidenum">
              <a:rPr lang="en-US" smtClean="0"/>
              <a:t>‹#›</a:t>
            </a:fld>
            <a:endParaRPr lang="en-US"/>
          </a:p>
        </p:txBody>
      </p:sp>
    </p:spTree>
    <p:extLst>
      <p:ext uri="{BB962C8B-B14F-4D97-AF65-F5344CB8AC3E}">
        <p14:creationId xmlns:p14="http://schemas.microsoft.com/office/powerpoint/2010/main" val="368941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F2D2BE-55AB-1F46-898C-8D033B0999D0}" type="datetimeFigureOut">
              <a:rPr lang="en-US" smtClean="0"/>
              <a:t>10/14/24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4C053-49AA-F24D-A235-895E3DE07D7E}" type="slidenum">
              <a:rPr lang="en-US" smtClean="0"/>
              <a:t>‹#›</a:t>
            </a:fld>
            <a:endParaRPr lang="en-US"/>
          </a:p>
        </p:txBody>
      </p:sp>
    </p:spTree>
    <p:extLst>
      <p:ext uri="{BB962C8B-B14F-4D97-AF65-F5344CB8AC3E}">
        <p14:creationId xmlns:p14="http://schemas.microsoft.com/office/powerpoint/2010/main" val="261182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F2D2BE-55AB-1F46-898C-8D033B0999D0}" type="datetimeFigureOut">
              <a:rPr lang="en-US" smtClean="0"/>
              <a:t>10/14/24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4C053-49AA-F24D-A235-895E3DE07D7E}" type="slidenum">
              <a:rPr lang="en-US" smtClean="0"/>
              <a:t>‹#›</a:t>
            </a:fld>
            <a:endParaRPr lang="en-US"/>
          </a:p>
        </p:txBody>
      </p:sp>
    </p:spTree>
    <p:extLst>
      <p:ext uri="{BB962C8B-B14F-4D97-AF65-F5344CB8AC3E}">
        <p14:creationId xmlns:p14="http://schemas.microsoft.com/office/powerpoint/2010/main" val="662229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2D2BE-55AB-1F46-898C-8D033B0999D0}" type="datetimeFigureOut">
              <a:rPr lang="en-US" smtClean="0"/>
              <a:t>10/14/24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4C053-49AA-F24D-A235-895E3DE07D7E}" type="slidenum">
              <a:rPr lang="en-US" smtClean="0"/>
              <a:t>‹#›</a:t>
            </a:fld>
            <a:endParaRPr lang="en-US"/>
          </a:p>
        </p:txBody>
      </p:sp>
    </p:spTree>
    <p:extLst>
      <p:ext uri="{BB962C8B-B14F-4D97-AF65-F5344CB8AC3E}">
        <p14:creationId xmlns:p14="http://schemas.microsoft.com/office/powerpoint/2010/main" val="170417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F2D2BE-55AB-1F46-898C-8D033B0999D0}" type="datetimeFigureOut">
              <a:rPr lang="en-US" smtClean="0"/>
              <a:t>10/14/24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4C053-49AA-F24D-A235-895E3DE07D7E}" type="slidenum">
              <a:rPr lang="en-US" smtClean="0"/>
              <a:t>‹#›</a:t>
            </a:fld>
            <a:endParaRPr lang="en-US"/>
          </a:p>
        </p:txBody>
      </p:sp>
    </p:spTree>
    <p:extLst>
      <p:ext uri="{BB962C8B-B14F-4D97-AF65-F5344CB8AC3E}">
        <p14:creationId xmlns:p14="http://schemas.microsoft.com/office/powerpoint/2010/main" val="3691997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F2D2BE-55AB-1F46-898C-8D033B0999D0}" type="datetimeFigureOut">
              <a:rPr lang="en-US" smtClean="0"/>
              <a:t>10/14/24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4C053-49AA-F24D-A235-895E3DE07D7E}" type="slidenum">
              <a:rPr lang="en-US" smtClean="0"/>
              <a:t>‹#›</a:t>
            </a:fld>
            <a:endParaRPr lang="en-US"/>
          </a:p>
        </p:txBody>
      </p:sp>
    </p:spTree>
    <p:extLst>
      <p:ext uri="{BB962C8B-B14F-4D97-AF65-F5344CB8AC3E}">
        <p14:creationId xmlns:p14="http://schemas.microsoft.com/office/powerpoint/2010/main" val="82161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0F2D2BE-55AB-1F46-898C-8D033B0999D0}" type="datetimeFigureOut">
              <a:rPr lang="en-US" smtClean="0"/>
              <a:t>10/14/24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9864C053-49AA-F24D-A235-895E3DE07D7E}" type="slidenum">
              <a:rPr lang="en-US" smtClean="0"/>
              <a:t>‹#›</a:t>
            </a:fld>
            <a:endParaRPr lang="en-US"/>
          </a:p>
        </p:txBody>
      </p:sp>
    </p:spTree>
    <p:extLst>
      <p:ext uri="{BB962C8B-B14F-4D97-AF65-F5344CB8AC3E}">
        <p14:creationId xmlns:p14="http://schemas.microsoft.com/office/powerpoint/2010/main" val="1850711065"/>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arxiv.org/abs/1912.12142" TargetMode="External"/><Relationship Id="rId3" Type="http://schemas.openxmlformats.org/officeDocument/2006/relationships/hyperlink" Target="https://arxiv.org/search/eess?searchtype=author&amp;query=Bui,+M+M" TargetMode="External"/><Relationship Id="rId7" Type="http://schemas.openxmlformats.org/officeDocument/2006/relationships/hyperlink" Target="https://arxiv.org/search/eess?searchtype=author&amp;query=Mastorides,+S+M" TargetMode="External"/><Relationship Id="rId2" Type="http://schemas.openxmlformats.org/officeDocument/2006/relationships/hyperlink" Target="https://arxiv.org/search/eess?searchtype=author&amp;query=Borkowski,+A+A" TargetMode="External"/><Relationship Id="rId1" Type="http://schemas.openxmlformats.org/officeDocument/2006/relationships/slideLayout" Target="../slideLayouts/slideLayout1.xml"/><Relationship Id="rId6" Type="http://schemas.openxmlformats.org/officeDocument/2006/relationships/hyperlink" Target="https://arxiv.org/search/eess?searchtype=author&amp;query=DeLand,+L+A" TargetMode="External"/><Relationship Id="rId5" Type="http://schemas.openxmlformats.org/officeDocument/2006/relationships/hyperlink" Target="https://arxiv.org/search/eess?searchtype=author&amp;query=Wilson,+C+P" TargetMode="External"/><Relationship Id="rId4" Type="http://schemas.openxmlformats.org/officeDocument/2006/relationships/hyperlink" Target="https://arxiv.org/search/eess?searchtype=author&amp;query=Thomas,+L+B" TargetMode="Externa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document/10009311"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document/9709814"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dpi.com/2313-7673/8/4/370"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ubmed.ncbi.nlm.nih.gov/35670909/"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ciencedirect.com/science/article/pii/S2772442523000916?via%3Dihub"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ink.springer.com/article/10.1007/s10278-022-00701-z"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direct.com/science/article/pii/S1476558623000362"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4" name="Rectangle 41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B7E7CB-456E-CA0F-62AA-E5FCE3CEE71B}"/>
              </a:ext>
            </a:extLst>
          </p:cNvPr>
          <p:cNvSpPr>
            <a:spLocks noGrp="1"/>
          </p:cNvSpPr>
          <p:nvPr>
            <p:ph type="title"/>
          </p:nvPr>
        </p:nvSpPr>
        <p:spPr>
          <a:xfrm>
            <a:off x="640080" y="325369"/>
            <a:ext cx="4368602" cy="1956841"/>
          </a:xfrm>
        </p:spPr>
        <p:txBody>
          <a:bodyPr anchor="b">
            <a:normAutofit/>
          </a:bodyPr>
          <a:lstStyle/>
          <a:p>
            <a:r>
              <a:rPr lang="en-US" sz="5400"/>
              <a:t>Literature Review</a:t>
            </a:r>
          </a:p>
        </p:txBody>
      </p:sp>
      <p:sp>
        <p:nvSpPr>
          <p:cNvPr id="41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FE0BA8-ED56-75AA-1576-18B59163E008}"/>
              </a:ext>
            </a:extLst>
          </p:cNvPr>
          <p:cNvSpPr>
            <a:spLocks noGrp="1"/>
          </p:cNvSpPr>
          <p:nvPr>
            <p:ph idx="1"/>
          </p:nvPr>
        </p:nvSpPr>
        <p:spPr>
          <a:xfrm>
            <a:off x="640080" y="2872899"/>
            <a:ext cx="4243589" cy="3320668"/>
          </a:xfrm>
        </p:spPr>
        <p:txBody>
          <a:bodyPr>
            <a:normAutofit/>
          </a:bodyPr>
          <a:lstStyle/>
          <a:p>
            <a:r>
              <a:rPr lang="en-US" sz="2000"/>
              <a:t>In my literature review on the LC25000 dataset, I explored several publications focused on lung and colon cancer classification. I came across a variety of approaches, each offering unique techniques and insights, which helped me better understand how different methods can enhance the accuracy and effectiveness of tumor detection.</a:t>
            </a:r>
          </a:p>
        </p:txBody>
      </p:sp>
      <p:pic>
        <p:nvPicPr>
          <p:cNvPr id="4100" name="Picture 4" descr="Avoiding Common Pitfalls in Your Literature Review">
            <a:extLst>
              <a:ext uri="{FF2B5EF4-FFF2-40B4-BE49-F238E27FC236}">
                <a16:creationId xmlns:a16="http://schemas.microsoft.com/office/drawing/2014/main" id="{8CAF1A94-DAF3-932D-5052-41BE1BA4D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811" r="15767"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744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neural network - Training a model that has both 2D and 1D features using a  CNN - Data Science Stack Exchange">
            <a:extLst>
              <a:ext uri="{FF2B5EF4-FFF2-40B4-BE49-F238E27FC236}">
                <a16:creationId xmlns:a16="http://schemas.microsoft.com/office/drawing/2014/main" id="{7A07A9FE-E23D-5364-7089-7BE90CC4D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0505" b="909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5" name="Rectangle 104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B6341B-1DBE-0128-9AF9-6230D0D356A6}"/>
              </a:ext>
            </a:extLst>
          </p:cNvPr>
          <p:cNvSpPr>
            <a:spLocks noGrp="1"/>
          </p:cNvSpPr>
          <p:nvPr>
            <p:ph idx="1"/>
          </p:nvPr>
        </p:nvSpPr>
        <p:spPr>
          <a:xfrm>
            <a:off x="463826" y="569842"/>
            <a:ext cx="11396870" cy="5989983"/>
          </a:xfrm>
        </p:spPr>
        <p:txBody>
          <a:bodyPr>
            <a:normAutofit/>
          </a:bodyPr>
          <a:lstStyle/>
          <a:p>
            <a:pPr marL="0" indent="0">
              <a:buNone/>
            </a:pPr>
            <a:r>
              <a:rPr lang="en-US" sz="1400" b="1" dirty="0"/>
              <a:t>Classification of Non-Small Cell Lung Cancer Using One-Dimensional Convolutional Neural Network</a:t>
            </a:r>
          </a:p>
          <a:p>
            <a:r>
              <a:rPr lang="en-US" sz="1400" b="1" dirty="0"/>
              <a:t>Authors:</a:t>
            </a:r>
            <a:r>
              <a:rPr lang="en-US" sz="1400" dirty="0"/>
              <a:t> </a:t>
            </a:r>
            <a:r>
              <a:rPr lang="en-US" sz="1400" dirty="0" err="1"/>
              <a:t>Dipanjan</a:t>
            </a:r>
            <a:r>
              <a:rPr lang="en-US" sz="1400" dirty="0"/>
              <a:t> </a:t>
            </a:r>
            <a:r>
              <a:rPr lang="en-US" sz="1400" dirty="0" err="1"/>
              <a:t>Moitra</a:t>
            </a:r>
            <a:r>
              <a:rPr lang="en-US" sz="1400" dirty="0"/>
              <a:t>, Rakesh Kr. Mandal</a:t>
            </a:r>
          </a:p>
          <a:p>
            <a:pPr marL="0" indent="0">
              <a:buNone/>
            </a:pPr>
            <a:r>
              <a:rPr lang="en-US" sz="1400" b="1" dirty="0"/>
              <a:t>Research question(s) / Goal:</a:t>
            </a:r>
            <a:endParaRPr lang="en-US" sz="1400" dirty="0"/>
          </a:p>
          <a:p>
            <a:pPr>
              <a:buFont typeface="Arial" panose="020B0604020202020204" pitchFamily="34" charset="0"/>
              <a:buChar char="•"/>
            </a:pPr>
            <a:r>
              <a:rPr lang="en-US" sz="1400" dirty="0"/>
              <a:t>Develop a one-dimensional convolutional neural network (1D CNN) for classifying non-small cell lung cancer (NSCLC).</a:t>
            </a:r>
          </a:p>
          <a:p>
            <a:pPr marL="0" indent="0">
              <a:buNone/>
            </a:pPr>
            <a:r>
              <a:rPr lang="en-US" sz="1400" b="1" dirty="0"/>
              <a:t>Dataset:</a:t>
            </a:r>
            <a:r>
              <a:rPr lang="en-US" sz="1400" dirty="0"/>
              <a:t> </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They used public dataset of the collection is comprised PET/CT (DICOM) tumor images of 211 patients, semantic annotations of the tumors, segmentation maps of tumors, and quantitative values got from the PET/CT scans.</a:t>
            </a:r>
            <a:endParaRPr lang="en-US" sz="1400" dirty="0"/>
          </a:p>
          <a:p>
            <a:pPr marL="0" indent="0">
              <a:buNone/>
            </a:pPr>
            <a:r>
              <a:rPr lang="en-US" sz="1400" b="1" dirty="0"/>
              <a:t>Methodology:</a:t>
            </a:r>
            <a:endParaRPr lang="en-US" sz="1400" dirty="0"/>
          </a:p>
          <a:p>
            <a:pPr>
              <a:buFont typeface="Arial" panose="020B0604020202020204" pitchFamily="34" charset="0"/>
              <a:buChar char="•"/>
            </a:pPr>
            <a:r>
              <a:rPr lang="en-US" sz="1400" dirty="0"/>
              <a:t>Utilize a 1D CNN architecture, which is suitable for processing sequential data like time series or spectra.</a:t>
            </a:r>
          </a:p>
          <a:p>
            <a:pPr>
              <a:buFont typeface="Arial" panose="020B0604020202020204" pitchFamily="34" charset="0"/>
              <a:buChar char="•"/>
            </a:pPr>
            <a:r>
              <a:rPr lang="en-US" sz="1400" dirty="0"/>
              <a:t>Apply the 1D CNN to extract features from the NSCLC images or features.</a:t>
            </a:r>
          </a:p>
          <a:p>
            <a:pPr>
              <a:buFont typeface="Arial" panose="020B0604020202020204" pitchFamily="34" charset="0"/>
              <a:buChar char="•"/>
            </a:pPr>
            <a:r>
              <a:rPr lang="en-US" sz="1400" dirty="0"/>
              <a:t>Classify the extracted features into different NSCLC subtypes.</a:t>
            </a:r>
          </a:p>
          <a:p>
            <a:pPr marL="0" indent="0">
              <a:buNone/>
            </a:pPr>
            <a:r>
              <a:rPr lang="en-US" sz="1400" b="1" dirty="0"/>
              <a:t>Results &amp; Limitations:</a:t>
            </a:r>
            <a:r>
              <a:rPr lang="en-US" sz="1400" dirty="0"/>
              <a:t> (Not mentioned in the prompt, but likely detailed in the full paper)</a:t>
            </a:r>
          </a:p>
          <a:p>
            <a:pPr>
              <a:buFont typeface="Arial" panose="020B0604020202020204" pitchFamily="34" charset="0"/>
              <a:buChar char="•"/>
            </a:pPr>
            <a:r>
              <a:rPr lang="en-US" sz="1400" dirty="0"/>
              <a:t>The paper would likely report the performance of the 1D CNN model in terms of accuracy, precision, recall, F1-score, and other relevant metrics.</a:t>
            </a:r>
          </a:p>
          <a:p>
            <a:pPr>
              <a:buFont typeface="Arial" panose="020B0604020202020204" pitchFamily="34" charset="0"/>
              <a:buChar char="•"/>
            </a:pPr>
            <a:r>
              <a:rPr lang="en-US" sz="1400" dirty="0"/>
              <a:t>Limitations could include the need for larger datasets, potential biases in the dataset, and the complexity of histopathological image analysis.</a:t>
            </a:r>
          </a:p>
          <a:p>
            <a:endParaRPr lang="en-US" sz="1300" dirty="0"/>
          </a:p>
        </p:txBody>
      </p:sp>
    </p:spTree>
    <p:extLst>
      <p:ext uri="{BB962C8B-B14F-4D97-AF65-F5344CB8AC3E}">
        <p14:creationId xmlns:p14="http://schemas.microsoft.com/office/powerpoint/2010/main" val="1999103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F8A48A9-F06B-0D22-7C42-5748C2FC59F8}"/>
              </a:ext>
            </a:extLst>
          </p:cNvPr>
          <p:cNvSpPr>
            <a:spLocks noGrp="1"/>
          </p:cNvSpPr>
          <p:nvPr>
            <p:ph type="subTitle" idx="1"/>
          </p:nvPr>
        </p:nvSpPr>
        <p:spPr>
          <a:xfrm>
            <a:off x="179066" y="133814"/>
            <a:ext cx="11797344" cy="6523463"/>
          </a:xfrm>
        </p:spPr>
        <p:txBody>
          <a:bodyPr>
            <a:normAutofit/>
          </a:bodyPr>
          <a:lstStyle/>
          <a:p>
            <a:pPr algn="just"/>
            <a:r>
              <a:rPr lang="en-US" sz="1400" dirty="0"/>
              <a:t>Lung and Colon Cancer Histopathological Image Dataset (LC25000)</a:t>
            </a:r>
            <a:r>
              <a:rPr lang="en-US" sz="1400" b="1" i="0" dirty="0">
                <a:solidFill>
                  <a:srgbClr val="000000"/>
                </a:solidFill>
                <a:effectLst/>
                <a:latin typeface="Lucida Grande" panose="020B0600040502020204" pitchFamily="34" charset="0"/>
              </a:rPr>
              <a:t>Histopathological Image Dataset (LC25000)</a:t>
            </a:r>
            <a:endParaRPr lang="en-US" sz="1400" dirty="0"/>
          </a:p>
          <a:p>
            <a:pPr marL="285750" indent="-285750" algn="just">
              <a:buFont typeface="Arial" panose="020B0604020202020204" pitchFamily="34" charset="0"/>
              <a:buChar char="•"/>
            </a:pPr>
            <a:r>
              <a:rPr lang="en-US" sz="1400" dirty="0"/>
              <a:t>         Authors : </a:t>
            </a:r>
            <a:r>
              <a:rPr lang="en-US" sz="1400" b="0" i="0" u="none" strike="noStrike" dirty="0">
                <a:effectLst/>
                <a:latin typeface="Lucida Grande" panose="020B0600040502020204" pitchFamily="34" charset="0"/>
                <a:hlinkClick r:id="rId2"/>
              </a:rPr>
              <a:t>Andrew A. Borkowski</a:t>
            </a:r>
            <a:r>
              <a:rPr lang="en-US" sz="1400" b="0" i="0" dirty="0">
                <a:solidFill>
                  <a:srgbClr val="000000"/>
                </a:solidFill>
                <a:effectLst/>
                <a:latin typeface="Lucida Grande" panose="020B0600040502020204" pitchFamily="34" charset="0"/>
              </a:rPr>
              <a:t>, </a:t>
            </a:r>
            <a:r>
              <a:rPr lang="en-US" sz="1400" b="0" i="0" u="none" strike="noStrike" dirty="0">
                <a:effectLst/>
                <a:latin typeface="Lucida Grande" panose="020B0600040502020204" pitchFamily="34" charset="0"/>
                <a:hlinkClick r:id="rId3"/>
              </a:rPr>
              <a:t>Marilyn M. Bui</a:t>
            </a:r>
            <a:r>
              <a:rPr lang="en-US" sz="1400" b="0" i="0" dirty="0">
                <a:solidFill>
                  <a:srgbClr val="000000"/>
                </a:solidFill>
                <a:effectLst/>
                <a:latin typeface="Lucida Grande" panose="020B0600040502020204" pitchFamily="34" charset="0"/>
              </a:rPr>
              <a:t>, </a:t>
            </a:r>
            <a:r>
              <a:rPr lang="en-US" sz="1400" b="0" i="0" u="none" strike="noStrike" dirty="0">
                <a:effectLst/>
                <a:latin typeface="Lucida Grande" panose="020B0600040502020204" pitchFamily="34" charset="0"/>
                <a:hlinkClick r:id="rId4"/>
              </a:rPr>
              <a:t>L. Brannon Thomas</a:t>
            </a:r>
            <a:r>
              <a:rPr lang="en-US" sz="1400" b="0" i="0" dirty="0">
                <a:solidFill>
                  <a:srgbClr val="000000"/>
                </a:solidFill>
                <a:effectLst/>
                <a:latin typeface="Lucida Grande" panose="020B0600040502020204" pitchFamily="34" charset="0"/>
              </a:rPr>
              <a:t>, </a:t>
            </a:r>
            <a:r>
              <a:rPr lang="en-US" sz="1400" b="0" i="0" u="none" strike="noStrike" dirty="0">
                <a:effectLst/>
                <a:latin typeface="Lucida Grande" panose="020B0600040502020204" pitchFamily="34" charset="0"/>
                <a:hlinkClick r:id="rId5"/>
              </a:rPr>
              <a:t>Catherine P. Wilson</a:t>
            </a:r>
            <a:r>
              <a:rPr lang="en-US" sz="1400" b="0" i="0" dirty="0">
                <a:solidFill>
                  <a:srgbClr val="000000"/>
                </a:solidFill>
                <a:effectLst/>
                <a:latin typeface="Lucida Grande" panose="020B0600040502020204" pitchFamily="34" charset="0"/>
              </a:rPr>
              <a:t>, </a:t>
            </a:r>
            <a:r>
              <a:rPr lang="en-US" sz="1400" b="0" i="0" u="none" strike="noStrike" dirty="0">
                <a:effectLst/>
                <a:latin typeface="Lucida Grande" panose="020B0600040502020204" pitchFamily="34" charset="0"/>
                <a:hlinkClick r:id="rId6"/>
              </a:rPr>
              <a:t>Lauren A. DeLand</a:t>
            </a:r>
            <a:r>
              <a:rPr lang="en-US" sz="1400" b="0" i="0" dirty="0">
                <a:solidFill>
                  <a:srgbClr val="000000"/>
                </a:solidFill>
                <a:effectLst/>
                <a:latin typeface="Lucida Grande" panose="020B0600040502020204" pitchFamily="34" charset="0"/>
              </a:rPr>
              <a:t>, </a:t>
            </a:r>
            <a:r>
              <a:rPr lang="en-US" sz="1400" b="0" i="0" u="none" strike="noStrike" dirty="0">
                <a:effectLst/>
                <a:latin typeface="Lucida Grande" panose="020B0600040502020204" pitchFamily="34" charset="0"/>
                <a:hlinkClick r:id="rId7"/>
              </a:rPr>
              <a:t>Stephen M.      Mastorides</a:t>
            </a:r>
            <a:endParaRPr lang="en-US" sz="1400" b="1" dirty="0"/>
          </a:p>
          <a:p>
            <a:pPr marL="285750" indent="-285750" algn="just">
              <a:buFont typeface="Arial" panose="020B0604020202020204" pitchFamily="34" charset="0"/>
              <a:buChar char="•"/>
            </a:pPr>
            <a:r>
              <a:rPr lang="en-US" sz="1400" b="1" dirty="0"/>
              <a:t>         Link:</a:t>
            </a:r>
            <a:r>
              <a:rPr lang="en-US" sz="1400" dirty="0"/>
              <a:t> </a:t>
            </a:r>
            <a:r>
              <a:rPr lang="en-US" sz="1400" dirty="0">
                <a:hlinkClick r:id="rId8"/>
              </a:rPr>
              <a:t>https://arxiv.org/abs/1912.12142</a:t>
            </a:r>
            <a:endParaRPr lang="en-US" sz="1400" dirty="0"/>
          </a:p>
          <a:p>
            <a:pPr algn="just"/>
            <a:r>
              <a:rPr lang="en-US" sz="1400" b="1" dirty="0"/>
              <a:t>Research question(s) / Goal:</a:t>
            </a:r>
            <a:r>
              <a:rPr lang="en-US" sz="1400" dirty="0"/>
              <a:t> </a:t>
            </a:r>
          </a:p>
          <a:p>
            <a:pPr marL="285750" indent="-285750" algn="just">
              <a:buFont typeface="Arial" panose="020B0604020202020204" pitchFamily="34" charset="0"/>
              <a:buChar char="•"/>
            </a:pPr>
            <a:r>
              <a:rPr lang="en-US" sz="1400" dirty="0"/>
              <a:t>          Introduce a new dataset for lung and colon cancer histopathological images to facilitate research in computer-aided diagnosis. </a:t>
            </a:r>
          </a:p>
          <a:p>
            <a:pPr algn="just"/>
            <a:r>
              <a:rPr lang="en-US" sz="1400" b="1" dirty="0"/>
              <a:t>Dataset:</a:t>
            </a:r>
            <a:r>
              <a:rPr lang="en-US" sz="1400" dirty="0"/>
              <a:t> </a:t>
            </a:r>
          </a:p>
          <a:p>
            <a:pPr marL="285750" indent="-285750" algn="just">
              <a:buFont typeface="Arial" panose="020B0604020202020204" pitchFamily="34" charset="0"/>
              <a:buChar char="•"/>
            </a:pPr>
            <a:r>
              <a:rPr lang="en-US" sz="1400" dirty="0"/>
              <a:t>          LC25000 dataset containing 25,000 images of lung and colon tissues, categorized into five classes. </a:t>
            </a:r>
          </a:p>
          <a:p>
            <a:pPr algn="just"/>
            <a:r>
              <a:rPr lang="en-US" sz="1400" b="1" dirty="0"/>
              <a:t>Methodology:</a:t>
            </a:r>
            <a:r>
              <a:rPr lang="en-US" sz="1400" dirty="0"/>
              <a:t> </a:t>
            </a:r>
          </a:p>
          <a:p>
            <a:pPr marL="285750" indent="-285750" algn="just">
              <a:buFont typeface="Arial" panose="020B0604020202020204" pitchFamily="34" charset="0"/>
              <a:buChar char="•"/>
            </a:pPr>
            <a:r>
              <a:rPr lang="en-US" sz="1400" dirty="0"/>
              <a:t>         Dataset creation, image preprocessing, and data augmentation techniques. </a:t>
            </a:r>
          </a:p>
          <a:p>
            <a:pPr algn="just"/>
            <a:r>
              <a:rPr lang="en-US" sz="1400" b="1" dirty="0"/>
              <a:t>Results &amp; Limitations:</a:t>
            </a:r>
          </a:p>
          <a:p>
            <a:pPr marL="285750" indent="-285750" algn="just">
              <a:buFont typeface="Arial" panose="020B0604020202020204" pitchFamily="34" charset="0"/>
              <a:buChar char="•"/>
            </a:pPr>
            <a:r>
              <a:rPr lang="en-US" sz="1400" dirty="0"/>
              <a:t>         Describes the characteristics of the dataset, including image size, resolution, and class distribution. </a:t>
            </a:r>
          </a:p>
          <a:p>
            <a:pPr marL="285750" indent="-285750" algn="just">
              <a:buFont typeface="Arial" panose="020B0604020202020204" pitchFamily="34" charset="0"/>
              <a:buChar char="•"/>
            </a:pPr>
            <a:r>
              <a:rPr lang="en-US" sz="1400" dirty="0"/>
              <a:t>         Highlights the potential applications of the dataset for research in computer-aided diagnosis.</a:t>
            </a:r>
          </a:p>
          <a:p>
            <a:pPr marL="285750" indent="-285750" algn="just">
              <a:buFont typeface="Arial" panose="020B0604020202020204" pitchFamily="34" charset="0"/>
              <a:buChar char="•"/>
            </a:pPr>
            <a:r>
              <a:rPr lang="en-US" sz="1400" dirty="0"/>
              <a:t>         Huge dataset students cannot handle with their normal computers.</a:t>
            </a:r>
          </a:p>
        </p:txBody>
      </p:sp>
      <p:pic>
        <p:nvPicPr>
          <p:cNvPr id="1030" name="Picture 6" descr="LC25000 Lung and colon histopathological image dataset - Academic Torrents">
            <a:extLst>
              <a:ext uri="{FF2B5EF4-FFF2-40B4-BE49-F238E27FC236}">
                <a16:creationId xmlns:a16="http://schemas.microsoft.com/office/drawing/2014/main" id="{952FB792-6B83-A02D-831A-FA46FAE7D11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27058" y="4426226"/>
            <a:ext cx="4885876" cy="2297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619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Diagnosis of lung and colon cancer based on clinical pathology images using  convolutional neural network and">
            <a:extLst>
              <a:ext uri="{FF2B5EF4-FFF2-40B4-BE49-F238E27FC236}">
                <a16:creationId xmlns:a16="http://schemas.microsoft.com/office/drawing/2014/main" id="{90648CA5-5B2B-93DF-BC5B-39D28139A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12"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60" name="Rectangle 205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A1F797E-6B34-E5DC-302D-1A412A57724F}"/>
              </a:ext>
            </a:extLst>
          </p:cNvPr>
          <p:cNvSpPr>
            <a:spLocks noGrp="1"/>
          </p:cNvSpPr>
          <p:nvPr>
            <p:ph idx="1"/>
          </p:nvPr>
        </p:nvSpPr>
        <p:spPr>
          <a:xfrm>
            <a:off x="106017" y="-139148"/>
            <a:ext cx="11913705" cy="6858000"/>
          </a:xfrm>
        </p:spPr>
        <p:txBody>
          <a:bodyPr>
            <a:noAutofit/>
          </a:bodyPr>
          <a:lstStyle/>
          <a:p>
            <a:pPr marL="0" indent="0">
              <a:buNone/>
            </a:pPr>
            <a:endParaRPr lang="en-US" sz="1400" dirty="0"/>
          </a:p>
          <a:p>
            <a:pPr marL="0" indent="0">
              <a:buNone/>
            </a:pPr>
            <a:r>
              <a:rPr lang="en-US" sz="1400" dirty="0"/>
              <a:t>Deep Learning in Lung and Colon Cancer Classifications  </a:t>
            </a:r>
          </a:p>
          <a:p>
            <a:r>
              <a:rPr lang="en-US" sz="1400" dirty="0"/>
              <a:t>Authors: Krishna </a:t>
            </a:r>
            <a:r>
              <a:rPr lang="en-US" sz="1400" dirty="0" err="1"/>
              <a:t>Mridha</a:t>
            </a:r>
            <a:r>
              <a:rPr lang="en-US" sz="1400" dirty="0"/>
              <a:t>, MD. Iftekhar Islam, </a:t>
            </a:r>
            <a:r>
              <a:rPr lang="en-US" sz="1400" dirty="0" err="1"/>
              <a:t>Shamin</a:t>
            </a:r>
            <a:r>
              <a:rPr lang="en-US" sz="1400" dirty="0"/>
              <a:t> Ashfaq, </a:t>
            </a:r>
            <a:r>
              <a:rPr lang="en-US" sz="1400" dirty="0" err="1"/>
              <a:t>Masrur</a:t>
            </a:r>
            <a:r>
              <a:rPr lang="en-US" sz="1400" dirty="0"/>
              <a:t> Ahsan </a:t>
            </a:r>
            <a:r>
              <a:rPr lang="en-US" sz="1400" dirty="0" err="1"/>
              <a:t>Priyok</a:t>
            </a:r>
            <a:r>
              <a:rPr lang="en-US" sz="1400" dirty="0"/>
              <a:t>, </a:t>
            </a:r>
            <a:r>
              <a:rPr lang="en-US" sz="1400" dirty="0" err="1"/>
              <a:t>Dipayan</a:t>
            </a:r>
            <a:r>
              <a:rPr lang="en-US" sz="1400" dirty="0"/>
              <a:t> Barua  </a:t>
            </a:r>
          </a:p>
          <a:p>
            <a:r>
              <a:rPr lang="en-US" sz="1400" dirty="0"/>
              <a:t>Link: </a:t>
            </a:r>
            <a:r>
              <a:rPr lang="en-US" sz="1400" dirty="0">
                <a:hlinkClick r:id="rId3"/>
              </a:rPr>
              <a:t>https://ieeexplore.ieee.org/document/10009311</a:t>
            </a:r>
            <a:endParaRPr lang="en-US" sz="1400" dirty="0"/>
          </a:p>
          <a:p>
            <a:r>
              <a:rPr lang="en-US" sz="1400" dirty="0"/>
              <a:t>Research Question(s) / Goal:  </a:t>
            </a:r>
          </a:p>
          <a:p>
            <a:r>
              <a:rPr lang="en-US" sz="1400" dirty="0"/>
              <a:t>Deep learning, specifically convolutional neural networks (CNNs), can accurately classify lung and colon cancer images. The goal is to build a reliable model that can differentiate between cancerous and normal tissue, supporting early diagnosis and improving treatment outcomes.</a:t>
            </a:r>
          </a:p>
          <a:p>
            <a:pPr marL="0" indent="0">
              <a:buNone/>
            </a:pPr>
            <a:r>
              <a:rPr lang="en-US" sz="1400" dirty="0"/>
              <a:t>Dataset:  </a:t>
            </a:r>
          </a:p>
          <a:p>
            <a:r>
              <a:rPr lang="en-US" sz="1400" dirty="0"/>
              <a:t>The dataset used includes images of lung and colon tissues divided into classes:</a:t>
            </a:r>
          </a:p>
          <a:p>
            <a:r>
              <a:rPr lang="en-US" sz="1400" dirty="0"/>
              <a:t>- Lung: Normal (Lung N), Adenocarcinoma (Lung ACA), Squamous Cell Carcinoma (Lung SCC)</a:t>
            </a:r>
          </a:p>
          <a:p>
            <a:r>
              <a:rPr lang="en-US" sz="1400" dirty="0"/>
              <a:t>- Colon: Normal (Colon N), Adenocarcinoma (Colon ACA)</a:t>
            </a:r>
          </a:p>
          <a:p>
            <a:pPr marL="0" indent="0">
              <a:buNone/>
            </a:pPr>
            <a:r>
              <a:rPr lang="en-US" sz="1400" dirty="0"/>
              <a:t>Methodology:  </a:t>
            </a:r>
          </a:p>
          <a:p>
            <a:r>
              <a:rPr lang="en-US" sz="1400" dirty="0"/>
              <a:t>The researchers apply CNNs to classify the medical images. Key steps include:</a:t>
            </a:r>
          </a:p>
          <a:p>
            <a:r>
              <a:rPr lang="en-US" sz="1400" dirty="0"/>
              <a:t>1. Image Preprocessing: Resizing and normalization.</a:t>
            </a:r>
          </a:p>
          <a:p>
            <a:r>
              <a:rPr lang="en-US" sz="1400" dirty="0"/>
              <a:t>2. CNN Architecture: Multi-layer CNNs are used to extract image features.</a:t>
            </a:r>
          </a:p>
          <a:p>
            <a:r>
              <a:rPr lang="en-US" sz="1400" dirty="0"/>
              <a:t>3. Training and Validation: The dataset is split into training and validation sets, with CNNs trained to recognize features distinguishing normal and cancerous tissues.</a:t>
            </a:r>
          </a:p>
          <a:p>
            <a:r>
              <a:rPr lang="en-US" sz="1400" dirty="0"/>
              <a:t>4. Evaluation: Metrics such as accuracy, precision, recall, and F1-score are used for assessment.</a:t>
            </a:r>
          </a:p>
          <a:p>
            <a:pPr marL="0" indent="0">
              <a:buNone/>
            </a:pPr>
            <a:r>
              <a:rPr lang="en-US" sz="1400" dirty="0"/>
              <a:t>Results &amp; Limitations:  </a:t>
            </a:r>
          </a:p>
          <a:p>
            <a:r>
              <a:rPr lang="en-US" sz="1400" dirty="0"/>
              <a:t>The CNN models demonstrate high accuracy (98.3) in classifying both lung and colon cancer images, showing the efficacy of deep learning in medical image analysis. The models help in automating cancer detection, potentially aiding medical professionals.</a:t>
            </a:r>
          </a:p>
          <a:p>
            <a:r>
              <a:rPr lang="en-US" sz="1400" dirty="0"/>
              <a:t>1. Data Generalization: The dataset might not represent all variations in tissue samples, limiting generalization.</a:t>
            </a:r>
          </a:p>
          <a:p>
            <a:r>
              <a:rPr lang="en-US" sz="1400" dirty="0"/>
              <a:t>2. Computational Requirements: CNNs demand significant computational resources, which could be a barrier in resource-constrained environments.</a:t>
            </a:r>
          </a:p>
        </p:txBody>
      </p:sp>
    </p:spTree>
    <p:extLst>
      <p:ext uri="{BB962C8B-B14F-4D97-AF65-F5344CB8AC3E}">
        <p14:creationId xmlns:p14="http://schemas.microsoft.com/office/powerpoint/2010/main" val="239121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lexNet Deep Neural Network Architecture Explained - YouTube">
            <a:extLst>
              <a:ext uri="{FF2B5EF4-FFF2-40B4-BE49-F238E27FC236}">
                <a16:creationId xmlns:a16="http://schemas.microsoft.com/office/drawing/2014/main" id="{6116F640-0E5C-B02B-97BE-395A86EAB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735" b="6735"/>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6" name="Rectangle 3085">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8F5ECD3-D457-E772-18CE-F9E9576041B0}"/>
              </a:ext>
            </a:extLst>
          </p:cNvPr>
          <p:cNvSpPr>
            <a:spLocks noGrp="1"/>
          </p:cNvSpPr>
          <p:nvPr>
            <p:ph idx="1"/>
          </p:nvPr>
        </p:nvSpPr>
        <p:spPr>
          <a:xfrm>
            <a:off x="238539" y="357809"/>
            <a:ext cx="11688418" cy="6255026"/>
          </a:xfrm>
        </p:spPr>
        <p:txBody>
          <a:bodyPr>
            <a:noAutofit/>
          </a:bodyPr>
          <a:lstStyle/>
          <a:p>
            <a:pPr marL="0" indent="0">
              <a:buNone/>
            </a:pPr>
            <a:r>
              <a:rPr lang="en-US" sz="1400" dirty="0"/>
              <a:t>Malignancy Detection in Lung and Colon Histopathology Images Using Transfer Learning With Class Selective Image Processing  </a:t>
            </a:r>
          </a:p>
          <a:p>
            <a:r>
              <a:rPr lang="en-US" sz="1400" dirty="0"/>
              <a:t>Link: </a:t>
            </a:r>
            <a:r>
              <a:rPr lang="en-US" sz="1400" dirty="0">
                <a:hlinkClick r:id="rId3"/>
              </a:rPr>
              <a:t>https://ieeexplore.ieee.org/document/9709814</a:t>
            </a:r>
            <a:endParaRPr lang="en-US" sz="1400" dirty="0"/>
          </a:p>
          <a:p>
            <a:r>
              <a:rPr lang="en-US" sz="1400" dirty="0"/>
              <a:t>Authors: Shahid Mehmood, Taher M. Ghazal, Muhammad Adnan Khan, Muhammad Zubair, Muhammad Tahir Naseem, </a:t>
            </a:r>
            <a:r>
              <a:rPr lang="en-US" sz="1400" dirty="0" err="1"/>
              <a:t>Tauqeer</a:t>
            </a:r>
            <a:r>
              <a:rPr lang="en-US" sz="1400" dirty="0"/>
              <a:t> Faiz  </a:t>
            </a:r>
          </a:p>
          <a:p>
            <a:pPr marL="0" indent="0">
              <a:buNone/>
            </a:pPr>
            <a:r>
              <a:rPr lang="en-US" sz="1400" dirty="0"/>
              <a:t>Research Question(s) / Goal:  </a:t>
            </a:r>
          </a:p>
          <a:p>
            <a:r>
              <a:rPr lang="en-US" sz="1400" dirty="0"/>
              <a:t>how transfer learning combined with class-selective image processing can enhance the accuracy of detecting malignancies in lung and colon histopathology images. The goal is to develop an efficient model for early cancer detection, improving classification accuracy for malignant and non-malignant tissues.</a:t>
            </a:r>
          </a:p>
          <a:p>
            <a:pPr marL="0" indent="0">
              <a:buNone/>
            </a:pPr>
            <a:r>
              <a:rPr lang="en-US" sz="1400" dirty="0"/>
              <a:t>Dataset:  </a:t>
            </a:r>
          </a:p>
          <a:p>
            <a:r>
              <a:rPr lang="en-US" sz="1400" dirty="0"/>
              <a:t>The dataset contains histopathology images of lung and colon tissues, labeled as malignant and non-malignant. These images are used to train and evaluate the model.</a:t>
            </a:r>
          </a:p>
          <a:p>
            <a:pPr marL="0" indent="0">
              <a:buNone/>
            </a:pPr>
            <a:r>
              <a:rPr lang="en-US" sz="1400" dirty="0"/>
              <a:t>Methodology:  </a:t>
            </a:r>
          </a:p>
          <a:p>
            <a:r>
              <a:rPr lang="en-US" sz="1400" dirty="0"/>
              <a:t>1. Preprocessing: Class-selective image processing techniques are applied to enhance relevant areas of the tissue samples.</a:t>
            </a:r>
          </a:p>
          <a:p>
            <a:r>
              <a:rPr lang="en-US" sz="1400" dirty="0"/>
              <a:t>2. Transfer Learning: Pre-trained models </a:t>
            </a:r>
            <a:r>
              <a:rPr lang="en-US" sz="1400" dirty="0" err="1"/>
              <a:t>AlexNet</a:t>
            </a:r>
            <a:r>
              <a:rPr lang="en-US" sz="1400" dirty="0"/>
              <a:t> are fine-tuned on the lung and colon image dataset.</a:t>
            </a:r>
          </a:p>
          <a:p>
            <a:r>
              <a:rPr lang="en-US" sz="1400" dirty="0"/>
              <a:t>3. Training and Evaluation: The dataset is split for training and testing, and metrics like accuracy, sensitivity, specificity, and F1-score are used to evaluate model performance.</a:t>
            </a:r>
          </a:p>
          <a:p>
            <a:pPr marL="0" indent="0">
              <a:buNone/>
            </a:pPr>
            <a:r>
              <a:rPr lang="en-US" sz="1400" dirty="0"/>
              <a:t>Results &amp; Limitations: </a:t>
            </a:r>
          </a:p>
          <a:p>
            <a:r>
              <a:rPr lang="en-US" sz="1400" dirty="0"/>
              <a:t>The model demonstrated high accuracy(98.4%) in detecting malignancies, with transfer learning significantly improving classification performance. The combination of transfer learning and class-selective image processing shows strong potential for clinical cancer diagnostics</a:t>
            </a:r>
          </a:p>
          <a:p>
            <a:r>
              <a:rPr lang="en-US" sz="1400" dirty="0"/>
              <a:t>1. Computational Demand: Fine-tuning pre-trained models requires significant computational resources.</a:t>
            </a:r>
          </a:p>
          <a:p>
            <a:r>
              <a:rPr lang="en-US" sz="1400" dirty="0"/>
              <a:t>2. Bias in Image Processing: Class-selective processing might introduce biases if not carefully tuned.</a:t>
            </a:r>
          </a:p>
        </p:txBody>
      </p:sp>
    </p:spTree>
    <p:extLst>
      <p:ext uri="{BB962C8B-B14F-4D97-AF65-F5344CB8AC3E}">
        <p14:creationId xmlns:p14="http://schemas.microsoft.com/office/powerpoint/2010/main" val="2425023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Fetal adenocarcinoma - Wikipedia">
            <a:extLst>
              <a:ext uri="{FF2B5EF4-FFF2-40B4-BE49-F238E27FC236}">
                <a16:creationId xmlns:a16="http://schemas.microsoft.com/office/drawing/2014/main" id="{4431965E-CA20-E04C-EB93-A8E61556CCDD}"/>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t="698" b="15033"/>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2" name="Content Placeholder 4101">
            <a:extLst>
              <a:ext uri="{FF2B5EF4-FFF2-40B4-BE49-F238E27FC236}">
                <a16:creationId xmlns:a16="http://schemas.microsoft.com/office/drawing/2014/main" id="{467DCFD5-0474-688C-8725-A54AC1F9E705}"/>
              </a:ext>
            </a:extLst>
          </p:cNvPr>
          <p:cNvSpPr>
            <a:spLocks noGrp="1"/>
          </p:cNvSpPr>
          <p:nvPr>
            <p:ph idx="1"/>
          </p:nvPr>
        </p:nvSpPr>
        <p:spPr>
          <a:xfrm>
            <a:off x="145774" y="133814"/>
            <a:ext cx="11900452" cy="6590372"/>
          </a:xfrm>
        </p:spPr>
        <p:txBody>
          <a:bodyPr>
            <a:noAutofit/>
          </a:bodyPr>
          <a:lstStyle/>
          <a:p>
            <a:pPr marL="0" indent="0">
              <a:buNone/>
            </a:pPr>
            <a:r>
              <a:rPr lang="en-US" sz="1350" dirty="0">
                <a:solidFill>
                  <a:srgbClr val="FFFFFF"/>
                </a:solidFill>
              </a:rPr>
              <a:t>Novel </a:t>
            </a:r>
            <a:r>
              <a:rPr lang="en-US" sz="1350" dirty="0" err="1">
                <a:solidFill>
                  <a:srgbClr val="FFFFFF"/>
                </a:solidFill>
              </a:rPr>
              <a:t>Heteromorphous</a:t>
            </a:r>
            <a:r>
              <a:rPr lang="en-US" sz="1350" dirty="0">
                <a:solidFill>
                  <a:srgbClr val="FFFFFF"/>
                </a:solidFill>
              </a:rPr>
              <a:t> Convolutional Neural Network for Automated Assessment of Tumors in Colon and Lung Histopathology Images  </a:t>
            </a:r>
          </a:p>
          <a:p>
            <a:r>
              <a:rPr lang="en-US" sz="1350" dirty="0">
                <a:solidFill>
                  <a:srgbClr val="FFFFFF"/>
                </a:solidFill>
              </a:rPr>
              <a:t>Authors: Saeed Iqbal, Adnan N. Qureshi, </a:t>
            </a:r>
            <a:r>
              <a:rPr lang="en-US" sz="1350" dirty="0" err="1">
                <a:solidFill>
                  <a:srgbClr val="FFFFFF"/>
                </a:solidFill>
              </a:rPr>
              <a:t>Musaed</a:t>
            </a:r>
            <a:r>
              <a:rPr lang="en-US" sz="1350" dirty="0">
                <a:solidFill>
                  <a:srgbClr val="FFFFFF"/>
                </a:solidFill>
              </a:rPr>
              <a:t> </a:t>
            </a:r>
            <a:r>
              <a:rPr lang="en-US" sz="1350" dirty="0" err="1">
                <a:solidFill>
                  <a:srgbClr val="FFFFFF"/>
                </a:solidFill>
              </a:rPr>
              <a:t>Alhussein</a:t>
            </a:r>
            <a:r>
              <a:rPr lang="en-US" sz="1350" dirty="0">
                <a:solidFill>
                  <a:srgbClr val="FFFFFF"/>
                </a:solidFill>
              </a:rPr>
              <a:t>, Khursheed Aurangzeb, </a:t>
            </a:r>
            <a:r>
              <a:rPr lang="en-US" sz="1350" dirty="0" err="1">
                <a:solidFill>
                  <a:srgbClr val="FFFFFF"/>
                </a:solidFill>
              </a:rPr>
              <a:t>Seifedine</a:t>
            </a:r>
            <a:r>
              <a:rPr lang="en-US" sz="1350" dirty="0">
                <a:solidFill>
                  <a:srgbClr val="FFFFFF"/>
                </a:solidFill>
              </a:rPr>
              <a:t> </a:t>
            </a:r>
            <a:r>
              <a:rPr lang="en-US" sz="1350" dirty="0" err="1">
                <a:solidFill>
                  <a:srgbClr val="FFFFFF"/>
                </a:solidFill>
              </a:rPr>
              <a:t>Kadry</a:t>
            </a:r>
            <a:r>
              <a:rPr lang="en-US" sz="1350" dirty="0">
                <a:solidFill>
                  <a:srgbClr val="FFFFFF"/>
                </a:solidFill>
              </a:rPr>
              <a:t>  </a:t>
            </a:r>
          </a:p>
          <a:p>
            <a:r>
              <a:rPr lang="en-US" sz="1350" dirty="0">
                <a:solidFill>
                  <a:srgbClr val="FFFFFF"/>
                </a:solidFill>
              </a:rPr>
              <a:t>Published: ORCID</a:t>
            </a:r>
          </a:p>
          <a:p>
            <a:r>
              <a:rPr lang="en-US" sz="1350" dirty="0">
                <a:solidFill>
                  <a:srgbClr val="FFFFFF"/>
                </a:solidFill>
              </a:rPr>
              <a:t>Link: </a:t>
            </a:r>
            <a:r>
              <a:rPr lang="en-US" sz="1350" dirty="0">
                <a:solidFill>
                  <a:srgbClr val="FFFFFF"/>
                </a:solidFill>
                <a:hlinkClick r:id="rId3"/>
              </a:rPr>
              <a:t>https://www.mdpi.com/2313-7673/8/4/370</a:t>
            </a:r>
            <a:endParaRPr lang="en-US" sz="1350" dirty="0">
              <a:solidFill>
                <a:srgbClr val="FFFFFF"/>
              </a:solidFill>
            </a:endParaRPr>
          </a:p>
          <a:p>
            <a:pPr marL="0" indent="0">
              <a:buNone/>
            </a:pPr>
            <a:r>
              <a:rPr lang="en-US" sz="1350" dirty="0">
                <a:solidFill>
                  <a:srgbClr val="FFFFFF"/>
                </a:solidFill>
              </a:rPr>
              <a:t>Research Question(s) / Goal:  </a:t>
            </a:r>
          </a:p>
          <a:p>
            <a:r>
              <a:rPr lang="en-US" sz="1350" dirty="0">
                <a:solidFill>
                  <a:srgbClr val="FFFFFF"/>
                </a:solidFill>
              </a:rPr>
              <a:t>The study investigates how a novel </a:t>
            </a:r>
            <a:r>
              <a:rPr lang="en-US" sz="1350" dirty="0" err="1">
                <a:solidFill>
                  <a:srgbClr val="FFFFFF"/>
                </a:solidFill>
              </a:rPr>
              <a:t>heteromorphous</a:t>
            </a:r>
            <a:r>
              <a:rPr lang="en-US" sz="1350" dirty="0">
                <a:solidFill>
                  <a:srgbClr val="FFFFFF"/>
                </a:solidFill>
              </a:rPr>
              <a:t> convolutional neural network (CNN) can improve the automated detection and assessment of tumors in colon and lung histopathology images. The goal is to create an accurate and efficient model for assessing tumor malignancy with minimal human intervention.</a:t>
            </a:r>
          </a:p>
          <a:p>
            <a:pPr marL="0" indent="0">
              <a:buNone/>
            </a:pPr>
            <a:r>
              <a:rPr lang="en-US" sz="1350" dirty="0">
                <a:solidFill>
                  <a:srgbClr val="FFFFFF"/>
                </a:solidFill>
              </a:rPr>
              <a:t>Dataset:  </a:t>
            </a:r>
          </a:p>
          <a:p>
            <a:r>
              <a:rPr lang="en-US" sz="1350" dirty="0">
                <a:solidFill>
                  <a:srgbClr val="FFFFFF"/>
                </a:solidFill>
              </a:rPr>
              <a:t>The dataset consists of histopathology images of colon and lung tissues. These images are classified into categories representing malignant and non-malignant tumors and are used to train and test the novel CNN model.</a:t>
            </a:r>
          </a:p>
          <a:p>
            <a:pPr marL="0" indent="0">
              <a:buNone/>
            </a:pPr>
            <a:r>
              <a:rPr lang="en-US" sz="1350" dirty="0">
                <a:solidFill>
                  <a:srgbClr val="FFFFFF"/>
                </a:solidFill>
              </a:rPr>
              <a:t>Methodology:  </a:t>
            </a:r>
          </a:p>
          <a:p>
            <a:r>
              <a:rPr lang="en-US" sz="1350" dirty="0">
                <a:solidFill>
                  <a:srgbClr val="FFFFFF"/>
                </a:solidFill>
              </a:rPr>
              <a:t>1. </a:t>
            </a:r>
            <a:r>
              <a:rPr lang="en-US" sz="1350" dirty="0" err="1">
                <a:solidFill>
                  <a:srgbClr val="FFFFFF"/>
                </a:solidFill>
              </a:rPr>
              <a:t>Heteromorphous</a:t>
            </a:r>
            <a:r>
              <a:rPr lang="en-US" sz="1350" dirty="0">
                <a:solidFill>
                  <a:srgbClr val="FFFFFF"/>
                </a:solidFill>
              </a:rPr>
              <a:t> CNN Architecture: The authors introduce a </a:t>
            </a:r>
            <a:r>
              <a:rPr lang="en-US" sz="1350" dirty="0" err="1">
                <a:solidFill>
                  <a:srgbClr val="FFFFFF"/>
                </a:solidFill>
              </a:rPr>
              <a:t>heteromorphous</a:t>
            </a:r>
            <a:r>
              <a:rPr lang="en-US" sz="1350" dirty="0">
                <a:solidFill>
                  <a:srgbClr val="FFFFFF"/>
                </a:solidFill>
              </a:rPr>
              <a:t> CNN with variable convolutional kernels designed to capture diverse features in histopathology images.(</a:t>
            </a:r>
            <a:r>
              <a:rPr lang="en-US" sz="1350" dirty="0" err="1">
                <a:solidFill>
                  <a:srgbClr val="FFFFFF"/>
                </a:solidFill>
              </a:rPr>
              <a:t>ColonNet</a:t>
            </a:r>
            <a:r>
              <a:rPr lang="en-US" sz="1350" dirty="0">
                <a:solidFill>
                  <a:srgbClr val="FFFFFF"/>
                </a:solidFill>
              </a:rPr>
              <a:t>)</a:t>
            </a:r>
          </a:p>
          <a:p>
            <a:r>
              <a:rPr lang="en-US" sz="1350" dirty="0">
                <a:solidFill>
                  <a:srgbClr val="FFFFFF"/>
                </a:solidFill>
              </a:rPr>
              <a:t>2. Training: The model is trained on the labeled dataset of lung and colon tissue samples.</a:t>
            </a:r>
          </a:p>
          <a:p>
            <a:r>
              <a:rPr lang="en-US" sz="1350" dirty="0">
                <a:solidFill>
                  <a:srgbClr val="FFFFFF"/>
                </a:solidFill>
              </a:rPr>
              <a:t>3. Evaluation: The performance of the CNN is measured using metrics such as accuracy, precision, recall, and F1-score to assess its ability to detect tumors.</a:t>
            </a:r>
          </a:p>
          <a:p>
            <a:pPr marL="0" indent="0">
              <a:buNone/>
            </a:pPr>
            <a:r>
              <a:rPr lang="en-US" sz="1350" dirty="0">
                <a:solidFill>
                  <a:srgbClr val="FFFFFF"/>
                </a:solidFill>
              </a:rPr>
              <a:t>Results &amp; Limitations:  </a:t>
            </a:r>
          </a:p>
          <a:p>
            <a:r>
              <a:rPr lang="en-US" sz="1350" dirty="0">
                <a:solidFill>
                  <a:srgbClr val="FFFFFF"/>
                </a:solidFill>
              </a:rPr>
              <a:t>The novel </a:t>
            </a:r>
            <a:r>
              <a:rPr lang="en-US" sz="1350" dirty="0" err="1">
                <a:solidFill>
                  <a:srgbClr val="FFFFFF"/>
                </a:solidFill>
              </a:rPr>
              <a:t>heteromorphous</a:t>
            </a:r>
            <a:r>
              <a:rPr lang="en-US" sz="1350" dirty="0">
                <a:solidFill>
                  <a:srgbClr val="FFFFFF"/>
                </a:solidFill>
              </a:rPr>
              <a:t> CNN achieved high accuracy(0.95) in detecting and classifying tumors in both colon and lung histopathology images. The </a:t>
            </a:r>
            <a:r>
              <a:rPr lang="en-US" sz="1350" dirty="0" err="1">
                <a:solidFill>
                  <a:srgbClr val="FFFFFF"/>
                </a:solidFill>
              </a:rPr>
              <a:t>heteromorphous</a:t>
            </a:r>
            <a:r>
              <a:rPr lang="en-US" sz="1350" dirty="0">
                <a:solidFill>
                  <a:srgbClr val="FFFFFF"/>
                </a:solidFill>
              </a:rPr>
              <a:t> structure allowed for better adaptability to different tumor shapes and textures, improving detection performance compared to traditional CNN models.</a:t>
            </a:r>
          </a:p>
          <a:p>
            <a:r>
              <a:rPr lang="en-US" sz="1350" dirty="0">
                <a:solidFill>
                  <a:srgbClr val="FFFFFF"/>
                </a:solidFill>
              </a:rPr>
              <a:t>1. Model Complexity: The </a:t>
            </a:r>
            <a:r>
              <a:rPr lang="en-US" sz="1350" dirty="0" err="1">
                <a:solidFill>
                  <a:srgbClr val="FFFFFF"/>
                </a:solidFill>
              </a:rPr>
              <a:t>heteromorphous</a:t>
            </a:r>
            <a:r>
              <a:rPr lang="en-US" sz="1350" dirty="0">
                <a:solidFill>
                  <a:srgbClr val="FFFFFF"/>
                </a:solidFill>
              </a:rPr>
              <a:t> CNN has a more complex architecture, requiring significant computational resources for training and deployment.</a:t>
            </a:r>
          </a:p>
          <a:p>
            <a:r>
              <a:rPr lang="en-US" sz="1350" dirty="0">
                <a:solidFill>
                  <a:srgbClr val="FFFFFF"/>
                </a:solidFill>
              </a:rPr>
              <a:t>2. Dataset Limitation: The dataset may lack diverse tumor samples, limiting the model's generalization to different types of tumors or histopathology images.</a:t>
            </a:r>
          </a:p>
        </p:txBody>
      </p:sp>
    </p:spTree>
    <p:extLst>
      <p:ext uri="{BB962C8B-B14F-4D97-AF65-F5344CB8AC3E}">
        <p14:creationId xmlns:p14="http://schemas.microsoft.com/office/powerpoint/2010/main" val="3706167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XGBOOST CLASSIFIER ALGORITHM IN MACHINE LEARNING">
            <a:extLst>
              <a:ext uri="{FF2B5EF4-FFF2-40B4-BE49-F238E27FC236}">
                <a16:creationId xmlns:a16="http://schemas.microsoft.com/office/drawing/2014/main" id="{6F75182F-DFE9-7EEB-056D-E8BC31826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5959" b="909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30C385B-AC99-99B3-A5FC-0C92B4A587E9}"/>
              </a:ext>
            </a:extLst>
          </p:cNvPr>
          <p:cNvSpPr>
            <a:spLocks noGrp="1"/>
          </p:cNvSpPr>
          <p:nvPr>
            <p:ph idx="1"/>
          </p:nvPr>
        </p:nvSpPr>
        <p:spPr>
          <a:xfrm>
            <a:off x="410817" y="450574"/>
            <a:ext cx="11489635" cy="6149009"/>
          </a:xfrm>
        </p:spPr>
        <p:txBody>
          <a:bodyPr>
            <a:normAutofit/>
          </a:bodyPr>
          <a:lstStyle/>
          <a:p>
            <a:pPr marL="0" indent="0">
              <a:buNone/>
            </a:pPr>
            <a:r>
              <a:rPr lang="en-US" sz="1400" b="1" dirty="0"/>
              <a:t>Lung and Colon Cancer Classification Using Medical Imaging: A Feature Engineering Approach</a:t>
            </a:r>
          </a:p>
          <a:p>
            <a:pPr marL="0" indent="0">
              <a:buNone/>
            </a:pPr>
            <a:r>
              <a:rPr lang="en-US" sz="1400" b="1" dirty="0"/>
              <a:t>       Authors:</a:t>
            </a:r>
            <a:r>
              <a:rPr lang="en-US" sz="1400" dirty="0"/>
              <a:t> Aya </a:t>
            </a:r>
            <a:r>
              <a:rPr lang="en-US" sz="1400" dirty="0" err="1"/>
              <a:t>Hage</a:t>
            </a:r>
            <a:r>
              <a:rPr lang="en-US" sz="1400" dirty="0"/>
              <a:t> </a:t>
            </a:r>
            <a:r>
              <a:rPr lang="en-US" sz="1400" dirty="0" err="1"/>
              <a:t>Chehade</a:t>
            </a:r>
            <a:r>
              <a:rPr lang="en-US" sz="1400" dirty="0"/>
              <a:t>, Nassib Abdallah, Jean-Marie Marion, Mohamad </a:t>
            </a:r>
            <a:r>
              <a:rPr lang="en-US" sz="1400" dirty="0" err="1"/>
              <a:t>Oueidat</a:t>
            </a:r>
            <a:r>
              <a:rPr lang="en-US" sz="1400" dirty="0"/>
              <a:t>, Pierre Chauvet</a:t>
            </a:r>
          </a:p>
          <a:p>
            <a:pPr marL="0" indent="0">
              <a:buNone/>
            </a:pPr>
            <a:r>
              <a:rPr lang="en-US" sz="1400" b="1" dirty="0"/>
              <a:t>       Publication:</a:t>
            </a:r>
            <a:r>
              <a:rPr lang="en-US" sz="1400" dirty="0"/>
              <a:t> Journal of Medical Imaging and Health Informatics, 2022</a:t>
            </a:r>
          </a:p>
          <a:p>
            <a:pPr marL="0" indent="0">
              <a:buNone/>
            </a:pPr>
            <a:r>
              <a:rPr lang="en-US" sz="1400" b="1" dirty="0"/>
              <a:t>       Link:</a:t>
            </a:r>
            <a:r>
              <a:rPr lang="en-US" sz="1400" dirty="0"/>
              <a:t> </a:t>
            </a:r>
            <a:r>
              <a:rPr lang="en-US" sz="1400" dirty="0">
                <a:hlinkClick r:id="rId3"/>
              </a:rPr>
              <a:t>https://pubmed.ncbi.nlm.nih.gov/35670909/</a:t>
            </a:r>
            <a:endParaRPr lang="en-US" sz="1400" dirty="0"/>
          </a:p>
          <a:p>
            <a:r>
              <a:rPr lang="en-US" sz="1400" b="1" dirty="0"/>
              <a:t>Research question(s) / Goal:</a:t>
            </a:r>
            <a:endParaRPr lang="en-US" sz="1400" dirty="0"/>
          </a:p>
          <a:p>
            <a:pPr marL="0" indent="0">
              <a:buNone/>
            </a:pPr>
            <a:r>
              <a:rPr lang="en-US" sz="1400" dirty="0"/>
              <a:t>      Explore different feature engineering techniques for classifying lung and colon cancer in the LC25000 dataset.</a:t>
            </a:r>
          </a:p>
          <a:p>
            <a:r>
              <a:rPr lang="en-US" sz="1400" b="1" dirty="0"/>
              <a:t>Dataset:</a:t>
            </a:r>
            <a:endParaRPr lang="en-US" sz="1400" dirty="0"/>
          </a:p>
          <a:p>
            <a:pPr marL="0" indent="0">
              <a:buNone/>
            </a:pPr>
            <a:r>
              <a:rPr lang="en-US" sz="1400" dirty="0"/>
              <a:t>      LC25000 dataset</a:t>
            </a:r>
          </a:p>
          <a:p>
            <a:r>
              <a:rPr lang="en-US" sz="1400" b="1" dirty="0"/>
              <a:t>Methodology:</a:t>
            </a:r>
            <a:endParaRPr lang="en-US" sz="1400" dirty="0"/>
          </a:p>
          <a:p>
            <a:pPr marL="0" indent="0">
              <a:buNone/>
            </a:pPr>
            <a:r>
              <a:rPr lang="en-US" sz="1400" dirty="0"/>
              <a:t>      Feature extraction using color histograms, texture features, and deep learning features.</a:t>
            </a:r>
          </a:p>
          <a:p>
            <a:pPr marL="0" indent="0">
              <a:buNone/>
            </a:pPr>
            <a:r>
              <a:rPr lang="en-US" sz="1400" dirty="0"/>
              <a:t>      Classification using machine learning models (</a:t>
            </a:r>
            <a:r>
              <a:rPr lang="en-US" sz="1400" dirty="0" err="1">
                <a:effectLst/>
                <a:latin typeface="Aptos" panose="020B0004020202020204" pitchFamily="34" charset="0"/>
                <a:ea typeface="Aptos" panose="020B0004020202020204" pitchFamily="34" charset="0"/>
                <a:cs typeface="Times New Roman" panose="02020603050405020304" pitchFamily="18" charset="0"/>
              </a:rPr>
              <a:t>XGBoost</a:t>
            </a:r>
            <a:r>
              <a:rPr lang="en-US" sz="1800" dirty="0">
                <a:effectLst/>
                <a:latin typeface="Aptos" panose="020B0004020202020204" pitchFamily="34" charset="0"/>
                <a:ea typeface="Aptos" panose="020B0004020202020204" pitchFamily="34" charset="0"/>
                <a:cs typeface="Times New Roman" panose="02020603050405020304" pitchFamily="18" charset="0"/>
              </a:rPr>
              <a:t> , </a:t>
            </a:r>
            <a:r>
              <a:rPr lang="en-US" sz="1400" dirty="0"/>
              <a:t>SVM, Random Forest, Decision Tree, Naive Bayes, K-Nearest Neighbors, </a:t>
            </a:r>
            <a:r>
              <a:rPr lang="en-US" sz="1400" dirty="0" err="1"/>
              <a:t>etc</a:t>
            </a:r>
            <a:r>
              <a:rPr lang="en-US" sz="1400" dirty="0"/>
              <a:t>).</a:t>
            </a:r>
          </a:p>
          <a:p>
            <a:r>
              <a:rPr lang="en-US" sz="1400" b="1" dirty="0"/>
              <a:t>Results &amp; Limitations:</a:t>
            </a:r>
          </a:p>
          <a:p>
            <a:pPr marL="0" indent="0">
              <a:buNone/>
            </a:pP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XGBoost</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performed best with 99% accuracy and F1- score of 98.8%.</a:t>
            </a:r>
            <a:endParaRPr lang="en-US" sz="1400" dirty="0"/>
          </a:p>
          <a:p>
            <a:pPr marL="0" indent="0">
              <a:buNone/>
            </a:pPr>
            <a:r>
              <a:rPr lang="en-US" sz="1400" dirty="0"/>
              <a:t>Limitations include the potential for overfitting and the need for more complex models for challenging cases.</a:t>
            </a:r>
          </a:p>
          <a:p>
            <a:pPr>
              <a:buFont typeface="Arial" panose="020B0604020202020204" pitchFamily="34" charset="0"/>
              <a:buChar char="•"/>
            </a:pPr>
            <a:endParaRPr lang="en-US" sz="1400" dirty="0"/>
          </a:p>
        </p:txBody>
      </p:sp>
    </p:spTree>
    <p:extLst>
      <p:ext uri="{BB962C8B-B14F-4D97-AF65-F5344CB8AC3E}">
        <p14:creationId xmlns:p14="http://schemas.microsoft.com/office/powerpoint/2010/main" val="416217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Development of a vocal biomarker for fatigue monitoring in people with  COVID-19 | medRxiv">
            <a:extLst>
              <a:ext uri="{FF2B5EF4-FFF2-40B4-BE49-F238E27FC236}">
                <a16:creationId xmlns:a16="http://schemas.microsoft.com/office/drawing/2014/main" id="{64436D35-79A4-D32F-CDE5-7A3E0A636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0101" b="909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139" name="Rectangle 513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7A971F1-3C20-70DD-1C14-0DF1BD3F0775}"/>
              </a:ext>
            </a:extLst>
          </p:cNvPr>
          <p:cNvSpPr>
            <a:spLocks noGrp="1"/>
          </p:cNvSpPr>
          <p:nvPr>
            <p:ph idx="1"/>
          </p:nvPr>
        </p:nvSpPr>
        <p:spPr>
          <a:xfrm>
            <a:off x="212035" y="397566"/>
            <a:ext cx="11141765" cy="5779398"/>
          </a:xfrm>
        </p:spPr>
        <p:txBody>
          <a:bodyPr>
            <a:noAutofit/>
          </a:bodyPr>
          <a:lstStyle/>
          <a:p>
            <a:pPr marL="0" indent="0">
              <a:buNone/>
            </a:pPr>
            <a:r>
              <a:rPr lang="en-US" sz="1400" b="1" dirty="0"/>
              <a:t>A Modified Convolutional Neural Network Framework for Categorizing Lung Cell Histopathological Image Based on Residual Network</a:t>
            </a:r>
          </a:p>
          <a:p>
            <a:r>
              <a:rPr lang="en-US" sz="1400" b="1" dirty="0"/>
              <a:t>Authors:</a:t>
            </a:r>
            <a:r>
              <a:rPr lang="en-US" sz="1400" dirty="0"/>
              <a:t> Sandeep </a:t>
            </a:r>
            <a:r>
              <a:rPr lang="en-US" sz="1400" dirty="0" err="1"/>
              <a:t>Wadekar</a:t>
            </a:r>
            <a:r>
              <a:rPr lang="en-US" sz="1400" dirty="0"/>
              <a:t>, Dileep Kumar Singh</a:t>
            </a:r>
          </a:p>
          <a:p>
            <a:r>
              <a:rPr lang="en-US" sz="1400" b="1" dirty="0"/>
              <a:t>Link: </a:t>
            </a:r>
            <a:r>
              <a:rPr lang="en-US" sz="1400" b="1" dirty="0">
                <a:hlinkClick r:id="rId3"/>
              </a:rPr>
              <a:t>https://www.sciencedirect.com/science/article/pii/S2772442523000916?via%3Dihub</a:t>
            </a:r>
            <a:endParaRPr lang="en-US" sz="1400" b="1" dirty="0"/>
          </a:p>
          <a:p>
            <a:pPr marL="0" indent="0">
              <a:buNone/>
            </a:pPr>
            <a:r>
              <a:rPr lang="en-US" sz="1400" b="1" dirty="0"/>
              <a:t>Research question(s) / Goal:</a:t>
            </a:r>
            <a:endParaRPr lang="en-US" sz="1400" dirty="0"/>
          </a:p>
          <a:p>
            <a:pPr>
              <a:buFont typeface="Arial" panose="020B0604020202020204" pitchFamily="34" charset="0"/>
              <a:buChar char="•"/>
            </a:pPr>
            <a:r>
              <a:rPr lang="en-US" sz="1400" dirty="0"/>
              <a:t>Develop a modified CNN framework for classifying lung cancer biopsy images using pre-trained VGG19 and improved augmentation techniques.</a:t>
            </a:r>
          </a:p>
          <a:p>
            <a:pPr marL="0" indent="0">
              <a:buNone/>
            </a:pPr>
            <a:r>
              <a:rPr lang="en-US" sz="1400" b="1" dirty="0"/>
              <a:t>Dataset:</a:t>
            </a:r>
            <a:endParaRPr lang="en-US" sz="1400" dirty="0"/>
          </a:p>
          <a:p>
            <a:pPr>
              <a:buFont typeface="Arial" panose="020B0604020202020204" pitchFamily="34" charset="0"/>
              <a:buChar char="•"/>
            </a:pPr>
            <a:r>
              <a:rPr lang="en-US" sz="1400" dirty="0"/>
              <a:t>LC25000.</a:t>
            </a:r>
          </a:p>
          <a:p>
            <a:pPr marL="0" indent="0">
              <a:buNone/>
            </a:pPr>
            <a:r>
              <a:rPr lang="en-US" sz="1400" b="1" dirty="0"/>
              <a:t>Methodology:</a:t>
            </a:r>
            <a:endParaRPr lang="en-US" sz="1400" dirty="0"/>
          </a:p>
          <a:p>
            <a:pPr>
              <a:buFont typeface="Arial" panose="020B0604020202020204" pitchFamily="34" charset="0"/>
              <a:buChar char="•"/>
            </a:pPr>
            <a:r>
              <a:rPr lang="en-US" sz="1400" dirty="0"/>
              <a:t>Pre-trained VGG19 model is used as the backbone of the CNN architecture.</a:t>
            </a:r>
          </a:p>
          <a:p>
            <a:pPr>
              <a:buFont typeface="Arial" panose="020B0604020202020204" pitchFamily="34" charset="0"/>
              <a:buChar char="•"/>
            </a:pPr>
            <a:r>
              <a:rPr lang="en-US" sz="1400" dirty="0"/>
              <a:t>Modifications to the VGG19 architecture, such as adding attention mechanisms, feature fusion, or changing the number of layers, could be explored.</a:t>
            </a:r>
          </a:p>
          <a:p>
            <a:pPr>
              <a:buFont typeface="Arial" panose="020B0604020202020204" pitchFamily="34" charset="0"/>
              <a:buChar char="•"/>
            </a:pPr>
            <a:r>
              <a:rPr lang="en-US" sz="1400" dirty="0"/>
              <a:t>Improved augmentation techniques are applied to increase the diversity of the training data.</a:t>
            </a:r>
          </a:p>
          <a:p>
            <a:pPr>
              <a:buFont typeface="Arial" panose="020B0604020202020204" pitchFamily="34" charset="0"/>
              <a:buChar char="•"/>
            </a:pPr>
            <a:r>
              <a:rPr lang="en-US" sz="1400" dirty="0"/>
              <a:t>The model is trained on the dataset and evaluated using appropriate metrics (e.g., accuracy, precision, recall, F1-score).</a:t>
            </a:r>
          </a:p>
          <a:p>
            <a:pPr marL="0" indent="0">
              <a:buNone/>
            </a:pPr>
            <a:r>
              <a:rPr lang="en-US" sz="1400" b="1" dirty="0"/>
              <a:t>Results &amp; Limitations:</a:t>
            </a:r>
            <a:endParaRPr lang="en-US" sz="1400" dirty="0"/>
          </a:p>
          <a:p>
            <a:pPr>
              <a:buFont typeface="Arial" panose="020B0604020202020204" pitchFamily="34" charset="0"/>
              <a:buChar char="•"/>
            </a:pPr>
            <a:r>
              <a:rPr lang="en-US" sz="1400" dirty="0"/>
              <a:t>Achieves up to 97.73% accuracy in classifying lung cancer biopsy images.</a:t>
            </a:r>
          </a:p>
          <a:p>
            <a:pPr>
              <a:buFont typeface="Arial" panose="020B0604020202020204" pitchFamily="34" charset="0"/>
              <a:buChar char="•"/>
            </a:pPr>
            <a:r>
              <a:rPr lang="en-US" sz="1400" dirty="0"/>
              <a:t>Demonstrates the effectiveness of the modified CNN framework and improved augmentation techniques.</a:t>
            </a:r>
          </a:p>
          <a:p>
            <a:pPr>
              <a:buFont typeface="Arial" panose="020B0604020202020204" pitchFamily="34" charset="0"/>
              <a:buChar char="•"/>
            </a:pPr>
            <a:r>
              <a:rPr lang="en-US" sz="1400" dirty="0"/>
              <a:t>Limitations could include the need for larger datasets, potential biases in the dataset, and the complexity of histopathological image analysis.</a:t>
            </a:r>
          </a:p>
          <a:p>
            <a:endParaRPr lang="en-US" sz="1400" dirty="0"/>
          </a:p>
        </p:txBody>
      </p:sp>
    </p:spTree>
    <p:extLst>
      <p:ext uri="{BB962C8B-B14F-4D97-AF65-F5344CB8AC3E}">
        <p14:creationId xmlns:p14="http://schemas.microsoft.com/office/powerpoint/2010/main" val="3113824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n Ultimate Guide To Transfer Learning In NLP">
            <a:extLst>
              <a:ext uri="{FF2B5EF4-FFF2-40B4-BE49-F238E27FC236}">
                <a16:creationId xmlns:a16="http://schemas.microsoft.com/office/drawing/2014/main" id="{E1E4B263-3B02-5EFA-C0DC-5D7832B41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37" r="19192" b="895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1042">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4786E3A-5D6C-834E-8917-A7D1B5A448B2}"/>
              </a:ext>
            </a:extLst>
          </p:cNvPr>
          <p:cNvSpPr>
            <a:spLocks noGrp="1"/>
          </p:cNvSpPr>
          <p:nvPr>
            <p:ph idx="1"/>
          </p:nvPr>
        </p:nvSpPr>
        <p:spPr>
          <a:xfrm>
            <a:off x="424070" y="450574"/>
            <a:ext cx="11449878" cy="6122503"/>
          </a:xfrm>
        </p:spPr>
        <p:txBody>
          <a:bodyPr>
            <a:normAutofit/>
          </a:bodyPr>
          <a:lstStyle/>
          <a:p>
            <a:pPr marL="0" indent="0">
              <a:buNone/>
            </a:pPr>
            <a:r>
              <a:rPr lang="en-US" sz="1400" b="1" dirty="0"/>
              <a:t>Transfer Learning Approach and Nucleus Segmentation with </a:t>
            </a:r>
            <a:r>
              <a:rPr lang="en-US" sz="1400" b="1" dirty="0" err="1"/>
              <a:t>MedCLNet</a:t>
            </a:r>
            <a:r>
              <a:rPr lang="en-US" sz="1400" b="1" dirty="0"/>
              <a:t> Colon Cancer Database</a:t>
            </a:r>
          </a:p>
          <a:p>
            <a:r>
              <a:rPr lang="en-US" sz="1400" b="1" dirty="0"/>
              <a:t>Authors:</a:t>
            </a:r>
            <a:r>
              <a:rPr lang="en-US" sz="1400" dirty="0"/>
              <a:t> Hatice </a:t>
            </a:r>
            <a:r>
              <a:rPr lang="en-US" sz="1400" dirty="0" err="1"/>
              <a:t>Catal</a:t>
            </a:r>
            <a:r>
              <a:rPr lang="en-US" sz="1400" dirty="0"/>
              <a:t> Reis, </a:t>
            </a:r>
            <a:r>
              <a:rPr lang="en-US" sz="1400" dirty="0" err="1"/>
              <a:t>Veysel</a:t>
            </a:r>
            <a:r>
              <a:rPr lang="en-US" sz="1400" dirty="0"/>
              <a:t> Turk</a:t>
            </a:r>
          </a:p>
          <a:p>
            <a:r>
              <a:rPr lang="en-US" sz="1400" b="1" dirty="0"/>
              <a:t>Link</a:t>
            </a:r>
            <a:r>
              <a:rPr lang="en-US" sz="1400" dirty="0"/>
              <a:t>: </a:t>
            </a:r>
            <a:r>
              <a:rPr lang="en-US" sz="1400" dirty="0">
                <a:hlinkClick r:id="rId3"/>
              </a:rPr>
              <a:t>https://link.springer.com/article/10.1007/s10278-022-00701-z</a:t>
            </a:r>
            <a:endParaRPr lang="en-US" sz="1400" dirty="0"/>
          </a:p>
          <a:p>
            <a:pPr marL="0" indent="0">
              <a:buNone/>
            </a:pPr>
            <a:r>
              <a:rPr lang="en-US" sz="1400" b="1" dirty="0"/>
              <a:t>Research question(s) / Goal:</a:t>
            </a:r>
            <a:endParaRPr lang="en-US" sz="1400" dirty="0"/>
          </a:p>
          <a:p>
            <a:pPr>
              <a:buFont typeface="Arial" panose="020B0604020202020204" pitchFamily="34" charset="0"/>
              <a:buChar char="•"/>
            </a:pPr>
            <a:r>
              <a:rPr lang="en-US" sz="1400" dirty="0"/>
              <a:t>Develop a transfer learning approach for nucleus segmentation in colon cancer histopathology images using the </a:t>
            </a:r>
            <a:r>
              <a:rPr lang="en-US" sz="1400" dirty="0" err="1"/>
              <a:t>MedCLNet</a:t>
            </a:r>
            <a:r>
              <a:rPr lang="en-US" sz="1400" dirty="0"/>
              <a:t> database.</a:t>
            </a:r>
          </a:p>
          <a:p>
            <a:pPr>
              <a:buFont typeface="Arial" panose="020B0604020202020204" pitchFamily="34" charset="0"/>
              <a:buChar char="•"/>
            </a:pPr>
            <a:r>
              <a:rPr lang="en-US" sz="1400" dirty="0"/>
              <a:t>Evaluate the performance of different deep learning models for classification using the colorectal histology MNIST dataset.</a:t>
            </a:r>
          </a:p>
          <a:p>
            <a:pPr marL="0" indent="0">
              <a:buNone/>
            </a:pPr>
            <a:r>
              <a:rPr lang="en-US" sz="1400" b="1" dirty="0"/>
              <a:t>Dataset:</a:t>
            </a:r>
            <a:endParaRPr lang="en-US" sz="1400" dirty="0"/>
          </a:p>
          <a:p>
            <a:pPr>
              <a:buFont typeface="Arial" panose="020B0604020202020204" pitchFamily="34" charset="0"/>
              <a:buChar char="•"/>
            </a:pPr>
            <a:r>
              <a:rPr lang="en-US" sz="1400" dirty="0" err="1"/>
              <a:t>MedCLNet</a:t>
            </a:r>
            <a:r>
              <a:rPr lang="en-US" sz="1400" dirty="0"/>
              <a:t> database: a combination of the NCT-CRC-HE-100K dataset, LC25000 dataset, and </a:t>
            </a:r>
            <a:r>
              <a:rPr lang="en-US" sz="1400" dirty="0" err="1"/>
              <a:t>GlaS</a:t>
            </a:r>
            <a:r>
              <a:rPr lang="en-US" sz="1400" dirty="0"/>
              <a:t> dataset.</a:t>
            </a:r>
          </a:p>
          <a:p>
            <a:pPr>
              <a:buFont typeface="Arial" panose="020B0604020202020204" pitchFamily="34" charset="0"/>
              <a:buChar char="•"/>
            </a:pPr>
            <a:r>
              <a:rPr lang="en-US" sz="1400" dirty="0"/>
              <a:t>Colorectal histology MNIST dataset for nucleus detection.</a:t>
            </a:r>
          </a:p>
          <a:p>
            <a:pPr marL="0" indent="0">
              <a:buNone/>
            </a:pPr>
            <a:r>
              <a:rPr lang="en-US" sz="1400" b="1" dirty="0"/>
              <a:t>Methodology:</a:t>
            </a:r>
            <a:endParaRPr lang="en-US" sz="1400" dirty="0"/>
          </a:p>
          <a:p>
            <a:pPr>
              <a:buFont typeface="Arial" panose="020B0604020202020204" pitchFamily="34" charset="0"/>
              <a:buChar char="•"/>
            </a:pPr>
            <a:r>
              <a:rPr lang="en-US" sz="1400" dirty="0"/>
              <a:t>Nucleus segmentation using graph theory, PSO, watershed, and random walker algorithms.</a:t>
            </a:r>
          </a:p>
          <a:p>
            <a:pPr>
              <a:buFont typeface="Arial" panose="020B0604020202020204" pitchFamily="34" charset="0"/>
              <a:buChar char="•"/>
            </a:pPr>
            <a:r>
              <a:rPr lang="en-US" sz="1400" dirty="0"/>
              <a:t>Transfer learning with pre-trained deep neural networks (DenseNet201, DenseNet169, InceptionResNetV2, InceptionV3, ResNet152V2, ResNet101V2, and </a:t>
            </a:r>
            <a:r>
              <a:rPr lang="en-US" sz="1400" dirty="0" err="1"/>
              <a:t>Xception</a:t>
            </a:r>
            <a:r>
              <a:rPr lang="en-US" sz="1400" dirty="0"/>
              <a:t>).</a:t>
            </a:r>
          </a:p>
          <a:p>
            <a:pPr>
              <a:buFont typeface="Arial" panose="020B0604020202020204" pitchFamily="34" charset="0"/>
              <a:buChar char="•"/>
            </a:pPr>
            <a:r>
              <a:rPr lang="en-US" sz="1400" dirty="0"/>
              <a:t>Classification using colorectal histology MNIST dataset.</a:t>
            </a:r>
          </a:p>
          <a:p>
            <a:pPr>
              <a:buFont typeface="Arial" panose="020B0604020202020204" pitchFamily="34" charset="0"/>
              <a:buChar char="•"/>
            </a:pPr>
            <a:r>
              <a:rPr lang="en-US" sz="1400" dirty="0"/>
              <a:t>Performance evaluation using accuracy and other metrics.</a:t>
            </a:r>
          </a:p>
          <a:p>
            <a:pPr marL="0" indent="0">
              <a:buNone/>
            </a:pPr>
            <a:r>
              <a:rPr lang="en-US" sz="1400" b="1" dirty="0"/>
              <a:t>Results &amp; Limitations:</a:t>
            </a:r>
            <a:endParaRPr lang="en-US" sz="1400" dirty="0"/>
          </a:p>
          <a:p>
            <a:pPr>
              <a:buFont typeface="Arial" panose="020B0604020202020204" pitchFamily="34" charset="0"/>
              <a:buChar char="•"/>
            </a:pPr>
            <a:r>
              <a:rPr lang="en-US" sz="1400" dirty="0"/>
              <a:t>Achieved 94.29% accuracy with DenseNet169 model before transfer learning and 95.00% accuracy after transfer learning.</a:t>
            </a:r>
          </a:p>
          <a:p>
            <a:pPr>
              <a:buFont typeface="Arial" panose="020B0604020202020204" pitchFamily="34" charset="0"/>
              <a:buChar char="•"/>
            </a:pPr>
            <a:r>
              <a:rPr lang="en-US" sz="1400" dirty="0"/>
              <a:t>Demonstrated the effectiveness of the proposed transfer learning approach for nucleus segmentation and classification.</a:t>
            </a:r>
          </a:p>
          <a:p>
            <a:pPr>
              <a:buFont typeface="Arial" panose="020B0604020202020204" pitchFamily="34" charset="0"/>
              <a:buChar char="•"/>
            </a:pPr>
            <a:r>
              <a:rPr lang="en-US" sz="1400" dirty="0"/>
              <a:t>Limitations could include the need for larger datasets, potential biases in the dataset, and the complexity of histopathological image analysis.</a:t>
            </a:r>
          </a:p>
          <a:p>
            <a:endParaRPr lang="en-US" sz="1400" dirty="0"/>
          </a:p>
        </p:txBody>
      </p:sp>
    </p:spTree>
    <p:extLst>
      <p:ext uri="{BB962C8B-B14F-4D97-AF65-F5344CB8AC3E}">
        <p14:creationId xmlns:p14="http://schemas.microsoft.com/office/powerpoint/2010/main" val="3052876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recise and automated lung cancer cell classification using deep neural  network with multiscale features and model distillation | Scientific Reports">
            <a:extLst>
              <a:ext uri="{FF2B5EF4-FFF2-40B4-BE49-F238E27FC236}">
                <a16:creationId xmlns:a16="http://schemas.microsoft.com/office/drawing/2014/main" id="{93112744-1F40-6CE5-94E8-67DBAB3F5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228" r="9091" b="3249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8" name="Rectangle 103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57B8429-452C-1184-DF3F-D8F2E96103FA}"/>
              </a:ext>
            </a:extLst>
          </p:cNvPr>
          <p:cNvSpPr>
            <a:spLocks noGrp="1"/>
          </p:cNvSpPr>
          <p:nvPr>
            <p:ph idx="1"/>
          </p:nvPr>
        </p:nvSpPr>
        <p:spPr>
          <a:xfrm>
            <a:off x="251791" y="238539"/>
            <a:ext cx="11102009" cy="5938424"/>
          </a:xfrm>
        </p:spPr>
        <p:txBody>
          <a:bodyPr>
            <a:normAutofit lnSpcReduction="10000"/>
          </a:bodyPr>
          <a:lstStyle/>
          <a:p>
            <a:pPr marL="0" indent="0">
              <a:buNone/>
            </a:pPr>
            <a:r>
              <a:rPr lang="en-US" sz="1400" b="1" dirty="0"/>
              <a:t>Lung Cancer Lesion Detection in Histopathology Images Using Graph-Based Sparse PCA Network</a:t>
            </a:r>
          </a:p>
          <a:p>
            <a:r>
              <a:rPr lang="en-US" sz="1400" b="1" dirty="0"/>
              <a:t>Link: </a:t>
            </a:r>
            <a:r>
              <a:rPr lang="en-US" sz="1400" b="1" dirty="0">
                <a:hlinkClick r:id="rId3"/>
              </a:rPr>
              <a:t>https://www.sciencedirect.com/science/article/pii/S1476558623000362</a:t>
            </a:r>
            <a:endParaRPr lang="en-US" sz="1400" b="1" dirty="0"/>
          </a:p>
          <a:p>
            <a:r>
              <a:rPr lang="en-US" sz="1400" b="1" dirty="0"/>
              <a:t>Authors:</a:t>
            </a:r>
            <a:r>
              <a:rPr lang="en-US" sz="1400" dirty="0"/>
              <a:t> </a:t>
            </a:r>
            <a:r>
              <a:rPr lang="en-US" sz="1400" dirty="0" err="1"/>
              <a:t>Sundaresh</a:t>
            </a:r>
            <a:r>
              <a:rPr lang="en-US" sz="1400" dirty="0"/>
              <a:t> Ram, </a:t>
            </a:r>
            <a:r>
              <a:rPr lang="en-US" sz="1400" dirty="0" err="1"/>
              <a:t>Wenfei</a:t>
            </a:r>
            <a:r>
              <a:rPr lang="en-US" sz="1400" dirty="0"/>
              <a:t> Tang, Alexander J. Bell, Ravi Pal, Cara Spencer, Alexander </a:t>
            </a:r>
            <a:r>
              <a:rPr lang="en-US" sz="1400" dirty="0" err="1"/>
              <a:t>Buschhaus</a:t>
            </a:r>
            <a:r>
              <a:rPr lang="en-US" sz="1400" dirty="0"/>
              <a:t>, Charles R. </a:t>
            </a:r>
            <a:r>
              <a:rPr lang="en-US" sz="1400" dirty="0" err="1"/>
              <a:t>Hatt</a:t>
            </a:r>
            <a:r>
              <a:rPr lang="en-US" sz="1400" dirty="0"/>
              <a:t>, Marina </a:t>
            </a:r>
            <a:r>
              <a:rPr lang="en-US" sz="1400" dirty="0" err="1"/>
              <a:t>Pasca</a:t>
            </a:r>
            <a:r>
              <a:rPr lang="en-US" sz="1400" dirty="0"/>
              <a:t> </a:t>
            </a:r>
            <a:r>
              <a:rPr lang="en-US" sz="1400" dirty="0" err="1"/>
              <a:t>diMagliano</a:t>
            </a:r>
            <a:r>
              <a:rPr lang="en-US" sz="1400" dirty="0"/>
              <a:t>, </a:t>
            </a:r>
            <a:r>
              <a:rPr lang="en-US" sz="1400" dirty="0" err="1"/>
              <a:t>Alnawaz</a:t>
            </a:r>
            <a:r>
              <a:rPr lang="en-US" sz="1400" dirty="0"/>
              <a:t> </a:t>
            </a:r>
            <a:r>
              <a:rPr lang="en-US" sz="1400" dirty="0" err="1"/>
              <a:t>Rehemtulla</a:t>
            </a:r>
            <a:r>
              <a:rPr lang="en-US" sz="1400" dirty="0"/>
              <a:t>, Jeffrey J. Rodríguez, Stefanie </a:t>
            </a:r>
            <a:r>
              <a:rPr lang="en-US" sz="1400" dirty="0" err="1"/>
              <a:t>Galban</a:t>
            </a:r>
            <a:r>
              <a:rPr lang="en-US" sz="1400" dirty="0"/>
              <a:t>, Craig J. </a:t>
            </a:r>
            <a:r>
              <a:rPr lang="en-US" sz="1400" dirty="0" err="1"/>
              <a:t>Galban</a:t>
            </a:r>
            <a:r>
              <a:rPr lang="en-US" sz="1400" dirty="0"/>
              <a:t>   </a:t>
            </a:r>
          </a:p>
          <a:p>
            <a:pPr marL="0" indent="0">
              <a:buNone/>
            </a:pPr>
            <a:r>
              <a:rPr lang="en-US" sz="1400" b="1" dirty="0"/>
              <a:t>Research question(s) / Goal:</a:t>
            </a:r>
            <a:endParaRPr lang="en-US" sz="1400" dirty="0"/>
          </a:p>
          <a:p>
            <a:pPr>
              <a:buFont typeface="Arial" panose="020B0604020202020204" pitchFamily="34" charset="0"/>
              <a:buChar char="•"/>
            </a:pPr>
            <a:r>
              <a:rPr lang="en-US" sz="1400" dirty="0"/>
              <a:t>Develop a computer-aided diagnostic tool for automated detection of cancerous lesions in lung histopathology images stained with H&amp;E.</a:t>
            </a:r>
          </a:p>
          <a:p>
            <a:pPr>
              <a:buFont typeface="Arial" panose="020B0604020202020204" pitchFamily="34" charset="0"/>
              <a:buChar char="•"/>
            </a:pPr>
            <a:r>
              <a:rPr lang="en-US" sz="1400" dirty="0"/>
              <a:t>Improve the efficiency and accuracy of lung cancer lesion detection compared to existing methods.</a:t>
            </a:r>
          </a:p>
          <a:p>
            <a:pPr marL="0" indent="0">
              <a:buNone/>
            </a:pPr>
            <a:r>
              <a:rPr lang="en-US" sz="1400" b="1" dirty="0"/>
              <a:t>Dataset:</a:t>
            </a:r>
            <a:endParaRPr lang="en-US" sz="1400" dirty="0"/>
          </a:p>
          <a:p>
            <a:pPr>
              <a:buFont typeface="Arial" panose="020B0604020202020204" pitchFamily="34" charset="0"/>
              <a:buChar char="•"/>
            </a:pPr>
            <a:r>
              <a:rPr lang="en-US" sz="1400" dirty="0"/>
              <a:t>H&amp;E slides obtained from an inducible K-rasG12D lung cancer mouse model.</a:t>
            </a:r>
          </a:p>
          <a:p>
            <a:pPr marL="0" indent="0">
              <a:buNone/>
            </a:pPr>
            <a:r>
              <a:rPr lang="en-US" sz="1400" b="1" dirty="0"/>
              <a:t>Methodology:</a:t>
            </a:r>
            <a:endParaRPr lang="en-US" sz="1400" dirty="0"/>
          </a:p>
          <a:p>
            <a:pPr>
              <a:buFont typeface="Arial" panose="020B0604020202020204" pitchFamily="34" charset="0"/>
              <a:buChar char="•"/>
            </a:pPr>
            <a:r>
              <a:rPr lang="en-US" sz="1400" dirty="0"/>
              <a:t>Graph-based sparse PCA (GS-PCA) network: a machine learning approach consisting of four steps: </a:t>
            </a:r>
          </a:p>
          <a:p>
            <a:pPr marL="742950" lvl="1" indent="-285750">
              <a:buFont typeface="Arial" panose="020B0604020202020204" pitchFamily="34" charset="0"/>
              <a:buChar char="•"/>
            </a:pPr>
            <a:r>
              <a:rPr lang="en-US" sz="1400" dirty="0"/>
              <a:t>Cascaded graph-based sparse PCA</a:t>
            </a:r>
          </a:p>
          <a:p>
            <a:pPr marL="742950" lvl="1" indent="-285750">
              <a:buFont typeface="Arial" panose="020B0604020202020204" pitchFamily="34" charset="0"/>
              <a:buChar char="•"/>
            </a:pPr>
            <a:r>
              <a:rPr lang="en-US" sz="1400" dirty="0"/>
              <a:t>PCA binary hashing</a:t>
            </a:r>
          </a:p>
          <a:p>
            <a:pPr marL="742950" lvl="1" indent="-285750">
              <a:buFont typeface="Arial" panose="020B0604020202020204" pitchFamily="34" charset="0"/>
              <a:buChar char="•"/>
            </a:pPr>
            <a:r>
              <a:rPr lang="en-US" sz="1400" dirty="0"/>
              <a:t>Block-wise histograms</a:t>
            </a:r>
          </a:p>
          <a:p>
            <a:pPr marL="742950" lvl="1" indent="-285750">
              <a:buFont typeface="Arial" panose="020B0604020202020204" pitchFamily="34" charset="0"/>
              <a:buChar char="•"/>
            </a:pPr>
            <a:r>
              <a:rPr lang="en-US" sz="1400" dirty="0"/>
              <a:t>SVM classification</a:t>
            </a:r>
          </a:p>
          <a:p>
            <a:pPr>
              <a:buFont typeface="Arial" panose="020B0604020202020204" pitchFamily="34" charset="0"/>
              <a:buChar char="•"/>
            </a:pPr>
            <a:r>
              <a:rPr lang="en-US" sz="1400" dirty="0"/>
              <a:t>Evaluation metrics: precision/recall rates, F-beta score, </a:t>
            </a:r>
            <a:r>
              <a:rPr lang="en-US" sz="1400" dirty="0" err="1"/>
              <a:t>Tanimoto</a:t>
            </a:r>
            <a:r>
              <a:rPr lang="en-US" sz="1400" dirty="0"/>
              <a:t> coefficient, and AUC of ROC.</a:t>
            </a:r>
          </a:p>
          <a:p>
            <a:pPr marL="0" indent="0">
              <a:buNone/>
            </a:pPr>
            <a:r>
              <a:rPr lang="en-US" sz="1400" b="1" dirty="0"/>
              <a:t>Results &amp; Limitations:</a:t>
            </a:r>
            <a:endParaRPr lang="en-US" sz="1400" dirty="0"/>
          </a:p>
          <a:p>
            <a:pPr>
              <a:buFont typeface="Arial" panose="020B0604020202020204" pitchFamily="34" charset="0"/>
              <a:buChar char="•"/>
            </a:pPr>
            <a:r>
              <a:rPr lang="en-US" sz="1400" dirty="0"/>
              <a:t>Demonstrates improved detection accuracy compared to existing algorithms.</a:t>
            </a:r>
          </a:p>
          <a:p>
            <a:pPr>
              <a:buFont typeface="Arial" panose="020B0604020202020204" pitchFamily="34" charset="0"/>
              <a:buChar char="•"/>
            </a:pPr>
            <a:r>
              <a:rPr lang="en-US" sz="1400" dirty="0"/>
              <a:t>Efficient and accurate for automated lung cancer lesion detection.</a:t>
            </a:r>
          </a:p>
          <a:p>
            <a:pPr>
              <a:buFont typeface="Arial" panose="020B0604020202020204" pitchFamily="34" charset="0"/>
              <a:buChar char="•"/>
            </a:pPr>
            <a:r>
              <a:rPr lang="en-US" sz="1400" dirty="0"/>
              <a:t>Limitations could include the need for larger datasets, potential biases in the dataset, and the complexity of histopathological image analysis.</a:t>
            </a:r>
          </a:p>
          <a:p>
            <a:endParaRPr lang="en-US" sz="500" dirty="0"/>
          </a:p>
        </p:txBody>
      </p:sp>
    </p:spTree>
    <p:extLst>
      <p:ext uri="{BB962C8B-B14F-4D97-AF65-F5344CB8AC3E}">
        <p14:creationId xmlns:p14="http://schemas.microsoft.com/office/powerpoint/2010/main" val="21084439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2226</TotalTime>
  <Words>2161</Words>
  <Application>Microsoft Macintosh PowerPoint</Application>
  <PresentationFormat>Widescreen</PresentationFormat>
  <Paragraphs>145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Lucida Grande</vt:lpstr>
      <vt:lpstr>Office Theme</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Vamshi Samudrala</dc:creator>
  <cp:lastModifiedBy>Vamshi Samudrala</cp:lastModifiedBy>
  <cp:revision>15</cp:revision>
  <dcterms:created xsi:type="dcterms:W3CDTF">2024-10-01T21:41:29Z</dcterms:created>
  <dcterms:modified xsi:type="dcterms:W3CDTF">2024-10-14T22:49:02Z</dcterms:modified>
</cp:coreProperties>
</file>