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2386-5200-56C7-523B-A903A89B8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891FA7-F38E-4603-FFC5-B167DD27C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4615B8-EA4E-7940-AD44-8511AA3720DE}"/>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5" name="Footer Placeholder 4">
            <a:extLst>
              <a:ext uri="{FF2B5EF4-FFF2-40B4-BE49-F238E27FC236}">
                <a16:creationId xmlns:a16="http://schemas.microsoft.com/office/drawing/2014/main" id="{5373D91E-6BA0-4733-B5AC-4D3CF91D7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2C5254-D0F4-83AE-AA94-1AB9F1016A19}"/>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2140630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4506-BD44-77F9-5E44-F64FE36995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4EE2A9-B8BD-239F-85FC-46D614CAD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75CA91-61FF-9C8F-4873-7846DAC1D22A}"/>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5" name="Footer Placeholder 4">
            <a:extLst>
              <a:ext uri="{FF2B5EF4-FFF2-40B4-BE49-F238E27FC236}">
                <a16:creationId xmlns:a16="http://schemas.microsoft.com/office/drawing/2014/main" id="{05C79544-EF07-D58E-C98E-5FDDEA04D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4EF27-796E-F2E8-26EB-A324C4FD45BA}"/>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421806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CFAB9-57EB-BA06-96EC-2CF313747F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2FEA51-EE97-C1D5-A89E-264590D79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187E2-9BC3-A0BE-8ECC-6CBCA211DACD}"/>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5" name="Footer Placeholder 4">
            <a:extLst>
              <a:ext uri="{FF2B5EF4-FFF2-40B4-BE49-F238E27FC236}">
                <a16:creationId xmlns:a16="http://schemas.microsoft.com/office/drawing/2014/main" id="{AFFF1959-707D-E139-FC59-32B7372E0A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18A869-8259-0805-44D8-A9D74E74F48A}"/>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379957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0D1-6BB1-4E54-A762-436C37B1BC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C85222-4AB8-4485-D5B3-3D531F3E6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B5E21-2B7E-6E12-B358-84284E5C347C}"/>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5" name="Footer Placeholder 4">
            <a:extLst>
              <a:ext uri="{FF2B5EF4-FFF2-40B4-BE49-F238E27FC236}">
                <a16:creationId xmlns:a16="http://schemas.microsoft.com/office/drawing/2014/main" id="{A8420B57-2DC2-E46B-3D15-09E1E5FEE6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7EC32-ACF7-1CAC-C07E-772AD2B63862}"/>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233388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45B0-4A30-C09B-A84D-D81B8CB32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6BAF57-F564-C300-A2D7-C96F3F925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270CFD-A558-C322-592C-0EF729B47E72}"/>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5" name="Footer Placeholder 4">
            <a:extLst>
              <a:ext uri="{FF2B5EF4-FFF2-40B4-BE49-F238E27FC236}">
                <a16:creationId xmlns:a16="http://schemas.microsoft.com/office/drawing/2014/main" id="{6E2A0B8E-819B-549C-E993-487537D21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7C4E9-8AA7-CEAA-C3C4-773C3A9BA4B5}"/>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401579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A5DB-896A-4A48-C960-3B8DAB44B6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5BE28C-0D06-472C-6EF3-57EAF98A8B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C52012-B487-A5FE-85CF-44AF1609A9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37EC83-42E6-5494-8BF7-F84275FB3403}"/>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6" name="Footer Placeholder 5">
            <a:extLst>
              <a:ext uri="{FF2B5EF4-FFF2-40B4-BE49-F238E27FC236}">
                <a16:creationId xmlns:a16="http://schemas.microsoft.com/office/drawing/2014/main" id="{156D95A7-DA56-9942-1799-6213FE15E8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D13F1-A654-C819-ADA3-942F22499EDC}"/>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174074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7525-C6D1-8E28-F7FF-DA6AA33C59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81C031-E491-703C-3B4E-5C614F645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5C625-8ADF-A11D-62B8-70E314518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11C9A2-4361-FF4D-3BC7-D41EC78FB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D7C02D-91F4-8247-4B62-EBC40EEE7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E74478-6883-9D2F-8C85-915C4ADDACE4}"/>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8" name="Footer Placeholder 7">
            <a:extLst>
              <a:ext uri="{FF2B5EF4-FFF2-40B4-BE49-F238E27FC236}">
                <a16:creationId xmlns:a16="http://schemas.microsoft.com/office/drawing/2014/main" id="{0B325472-6AD6-481C-DD41-2144221D01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4F3792-D43F-2C13-099A-AA0F13BC2DB0}"/>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393821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68A3-AB0C-EE84-0378-2AC9890E56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DAAA08-DC48-EB02-C559-0DDBA25E8805}"/>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4" name="Footer Placeholder 3">
            <a:extLst>
              <a:ext uri="{FF2B5EF4-FFF2-40B4-BE49-F238E27FC236}">
                <a16:creationId xmlns:a16="http://schemas.microsoft.com/office/drawing/2014/main" id="{82C27855-A0FA-B26C-CF2C-8421F9A610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54ABB4-B130-B2C9-BAC9-99325D90964D}"/>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398580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872A8-1543-DDFA-883B-94422128833D}"/>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3" name="Footer Placeholder 2">
            <a:extLst>
              <a:ext uri="{FF2B5EF4-FFF2-40B4-BE49-F238E27FC236}">
                <a16:creationId xmlns:a16="http://schemas.microsoft.com/office/drawing/2014/main" id="{0232541B-AEAA-E117-4917-D5A59F43E1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69041-360A-130D-2F31-524C7D2E705C}"/>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427174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E7A9-F621-D649-8378-6AA32AB6B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7D8B65-25AB-4AAA-2E84-6143DD03A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89F2EB-F4A3-C81D-1082-D5CD0E16D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97F0D-D27D-2643-B52F-B4F53CCEB35F}"/>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6" name="Footer Placeholder 5">
            <a:extLst>
              <a:ext uri="{FF2B5EF4-FFF2-40B4-BE49-F238E27FC236}">
                <a16:creationId xmlns:a16="http://schemas.microsoft.com/office/drawing/2014/main" id="{0FA96369-5F69-842E-2FAB-721DD3B1D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635177-BE64-D0E5-1824-5CD01ED9529D}"/>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419371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7DD0-7CA2-19A5-3853-6465FA0ED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166045-FCD4-A3FC-6B8F-24738AF45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25DF6E-59D5-7D17-D6E4-FC611B080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73173-B296-5DE8-A228-EF2049A67992}"/>
              </a:ext>
            </a:extLst>
          </p:cNvPr>
          <p:cNvSpPr>
            <a:spLocks noGrp="1"/>
          </p:cNvSpPr>
          <p:nvPr>
            <p:ph type="dt" sz="half" idx="10"/>
          </p:nvPr>
        </p:nvSpPr>
        <p:spPr/>
        <p:txBody>
          <a:bodyPr/>
          <a:lstStyle/>
          <a:p>
            <a:fld id="{8A6F1EF0-EBAD-4554-AA11-B186DFDC0C61}" type="datetimeFigureOut">
              <a:rPr lang="en-IN" smtClean="0"/>
              <a:t>16-11-2022</a:t>
            </a:fld>
            <a:endParaRPr lang="en-IN"/>
          </a:p>
        </p:txBody>
      </p:sp>
      <p:sp>
        <p:nvSpPr>
          <p:cNvPr id="6" name="Footer Placeholder 5">
            <a:extLst>
              <a:ext uri="{FF2B5EF4-FFF2-40B4-BE49-F238E27FC236}">
                <a16:creationId xmlns:a16="http://schemas.microsoft.com/office/drawing/2014/main" id="{52431732-9457-6AC1-0717-F2E637CB9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13832F-40EB-B21F-03E6-E72556B0A1B2}"/>
              </a:ext>
            </a:extLst>
          </p:cNvPr>
          <p:cNvSpPr>
            <a:spLocks noGrp="1"/>
          </p:cNvSpPr>
          <p:nvPr>
            <p:ph type="sldNum" sz="quarter" idx="12"/>
          </p:nvPr>
        </p:nvSpPr>
        <p:spPr/>
        <p:txBody>
          <a:bodyPr/>
          <a:lstStyle/>
          <a:p>
            <a:fld id="{9E643AB3-1772-4DAD-AD49-C41EACF7B1FC}" type="slidenum">
              <a:rPr lang="en-IN" smtClean="0"/>
              <a:t>‹#›</a:t>
            </a:fld>
            <a:endParaRPr lang="en-IN"/>
          </a:p>
        </p:txBody>
      </p:sp>
    </p:spTree>
    <p:extLst>
      <p:ext uri="{BB962C8B-B14F-4D97-AF65-F5344CB8AC3E}">
        <p14:creationId xmlns:p14="http://schemas.microsoft.com/office/powerpoint/2010/main" val="252974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73D4C-DB6B-A3D9-7F84-04E76294E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A4E9D4-A70B-12FB-CE0F-B0E50190F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254284-1BB2-4305-6A83-52F505B777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F1EF0-EBAD-4554-AA11-B186DFDC0C61}" type="datetimeFigureOut">
              <a:rPr lang="en-IN" smtClean="0"/>
              <a:t>16-11-2022</a:t>
            </a:fld>
            <a:endParaRPr lang="en-IN"/>
          </a:p>
        </p:txBody>
      </p:sp>
      <p:sp>
        <p:nvSpPr>
          <p:cNvPr id="5" name="Footer Placeholder 4">
            <a:extLst>
              <a:ext uri="{FF2B5EF4-FFF2-40B4-BE49-F238E27FC236}">
                <a16:creationId xmlns:a16="http://schemas.microsoft.com/office/drawing/2014/main" id="{EFCDBF24-EE4B-12DA-B3C6-AEBE746A9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59638C-2186-7534-A9BE-E097E758F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43AB3-1772-4DAD-AD49-C41EACF7B1FC}" type="slidenum">
              <a:rPr lang="en-IN" smtClean="0"/>
              <a:t>‹#›</a:t>
            </a:fld>
            <a:endParaRPr lang="en-IN"/>
          </a:p>
        </p:txBody>
      </p:sp>
    </p:spTree>
    <p:extLst>
      <p:ext uri="{BB962C8B-B14F-4D97-AF65-F5344CB8AC3E}">
        <p14:creationId xmlns:p14="http://schemas.microsoft.com/office/powerpoint/2010/main" val="121757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werbi.microsoft.com/en-us/data-visualization/" TargetMode="External"/><Relationship Id="rId2" Type="http://schemas.openxmlformats.org/officeDocument/2006/relationships/hyperlink" Target="https://powerbi.microsoft.com/en-us/data-storytell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edicagroup.com/blog/powerbi-data-analytics-report-tips/" TargetMode="External"/><Relationship Id="rId2" Type="http://schemas.openxmlformats.org/officeDocument/2006/relationships/hyperlink" Target="https://www.discoverei.com/blog/top-5-power-bi-design-tips" TargetMode="External"/><Relationship Id="rId1" Type="http://schemas.openxmlformats.org/officeDocument/2006/relationships/slideLayout" Target="../slideLayouts/slideLayout2.xml"/><Relationship Id="rId4" Type="http://schemas.openxmlformats.org/officeDocument/2006/relationships/hyperlink" Target="https://www.datacamp.com/tutorial/power-bi-reports-tutoria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xy9nmSQeUWg" TargetMode="External"/><Relationship Id="rId2" Type="http://schemas.openxmlformats.org/officeDocument/2006/relationships/hyperlink" Target="https://www.youtube.com/watch?v=xCMqWEvSkAs&amp;list=PLv2BtOtLblH1IJqcqSuMTyvEi7W-laWti" TargetMode="External"/><Relationship Id="rId1" Type="http://schemas.openxmlformats.org/officeDocument/2006/relationships/slideLayout" Target="../slideLayouts/slideLayout2.xml"/><Relationship Id="rId5" Type="http://schemas.openxmlformats.org/officeDocument/2006/relationships/hyperlink" Target="https://www.youtube.com/watch?v=-ip7mKUdwRg" TargetMode="External"/><Relationship Id="rId4" Type="http://schemas.openxmlformats.org/officeDocument/2006/relationships/hyperlink" Target="https://www.youtube.com/watch?v=XSIbRNXGgPQ&amp;list=PLv2BtOtLblH1DC4XPMeuCFzQp_-EBu1iG"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c/GuyinaCube/videos" TargetMode="External"/><Relationship Id="rId3" Type="http://schemas.openxmlformats.org/officeDocument/2006/relationships/hyperlink" Target="https://www.youtube.com/watch?v=3_DOF_qjguA" TargetMode="External"/><Relationship Id="rId7" Type="http://schemas.openxmlformats.org/officeDocument/2006/relationships/hyperlink" Target="https://blog.powerbi.com/" TargetMode="External"/><Relationship Id="rId2" Type="http://schemas.openxmlformats.org/officeDocument/2006/relationships/hyperlink" Target="https://www.youtube.com/watch?v=2x9lLHDbtDk" TargetMode="External"/><Relationship Id="rId1" Type="http://schemas.openxmlformats.org/officeDocument/2006/relationships/slideLayout" Target="../slideLayouts/slideLayout2.xml"/><Relationship Id="rId6" Type="http://schemas.openxmlformats.org/officeDocument/2006/relationships/hyperlink" Target="https://docs.microsoft.com/" TargetMode="External"/><Relationship Id="rId5" Type="http://schemas.openxmlformats.org/officeDocument/2006/relationships/hyperlink" Target="https://community.powerbi.com/" TargetMode="External"/><Relationship Id="rId4" Type="http://schemas.openxmlformats.org/officeDocument/2006/relationships/hyperlink" Target="https://www.youtube.com/watch?v=veuxofp0ZI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power-bi/create-reports/sample-datasets" TargetMode="External"/><Relationship Id="rId2" Type="http://schemas.openxmlformats.org/officeDocument/2006/relationships/hyperlink" Target="https://www.projectpro.io/article/power-bi-microsoft-projects-examples-and-ideas-for-practice/53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atacamp.com/cheat-sheet/dax-cheat-sheet" TargetMode="External"/><Relationship Id="rId2" Type="http://schemas.openxmlformats.org/officeDocument/2006/relationships/hyperlink" Target="https://www.datacamp.com/cheat-sheet/power-bi-cheat-sheet" TargetMode="External"/><Relationship Id="rId1" Type="http://schemas.openxmlformats.org/officeDocument/2006/relationships/slideLayout" Target="../slideLayouts/slideLayout2.xml"/><Relationship Id="rId4" Type="http://schemas.openxmlformats.org/officeDocument/2006/relationships/hyperlink" Target="https://www.sqlbi.com/ref/power-bi-visuals-refer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9F93-BFCB-0572-FA64-2C7EDAFF7072}"/>
              </a:ext>
            </a:extLst>
          </p:cNvPr>
          <p:cNvSpPr>
            <a:spLocks noGrp="1"/>
          </p:cNvSpPr>
          <p:nvPr>
            <p:ph type="ctrTitle"/>
          </p:nvPr>
        </p:nvSpPr>
        <p:spPr>
          <a:xfrm>
            <a:off x="1524000" y="0"/>
            <a:ext cx="9144000" cy="2387600"/>
          </a:xfrm>
        </p:spPr>
        <p:txBody>
          <a:bodyPr>
            <a:normAutofit/>
          </a:bodyPr>
          <a:lstStyle/>
          <a:p>
            <a:r>
              <a:rPr lang="en-IN" sz="4000" b="1" dirty="0"/>
              <a:t>Everything You Need To Ace Power BI</a:t>
            </a:r>
          </a:p>
        </p:txBody>
      </p:sp>
      <p:sp>
        <p:nvSpPr>
          <p:cNvPr id="3" name="Subtitle 2">
            <a:extLst>
              <a:ext uri="{FF2B5EF4-FFF2-40B4-BE49-F238E27FC236}">
                <a16:creationId xmlns:a16="http://schemas.microsoft.com/office/drawing/2014/main" id="{7824F9D9-5772-AB21-A191-FD81F5FFDC56}"/>
              </a:ext>
            </a:extLst>
          </p:cNvPr>
          <p:cNvSpPr>
            <a:spLocks noGrp="1"/>
          </p:cNvSpPr>
          <p:nvPr>
            <p:ph type="subTitle" idx="1"/>
          </p:nvPr>
        </p:nvSpPr>
        <p:spPr>
          <a:xfrm>
            <a:off x="1524000" y="2666855"/>
            <a:ext cx="9144000" cy="3588471"/>
          </a:xfrm>
        </p:spPr>
        <p:txBody>
          <a:bodyPr>
            <a:normAutofit fontScale="77500" lnSpcReduction="20000"/>
          </a:bodyPr>
          <a:lstStyle/>
          <a:p>
            <a:pPr algn="just">
              <a:lnSpc>
                <a:spcPct val="120000"/>
              </a:lnSpc>
            </a:pPr>
            <a:r>
              <a:rPr lang="en-IN" dirty="0"/>
              <a:t>As promised I am sharing everything I need you both to know and be confident with. This is all you need to explore. I’d say don’t waste time searching over the internet and just follow the ones shared here. AGAIN!!! Hands-On &gt;&gt;&gt; Theory so practice &amp; work on real projects.</a:t>
            </a:r>
          </a:p>
          <a:p>
            <a:pPr algn="just">
              <a:lnSpc>
                <a:spcPct val="120000"/>
              </a:lnSpc>
            </a:pPr>
            <a:r>
              <a:rPr lang="en-IN" dirty="0"/>
              <a:t>Surya, I hope you prepare a report, and choose a domain of your interest! Make a beautiful &amp; insightful report.</a:t>
            </a:r>
          </a:p>
          <a:p>
            <a:pPr algn="just">
              <a:lnSpc>
                <a:spcPct val="120000"/>
              </a:lnSpc>
            </a:pPr>
            <a:r>
              <a:rPr lang="en-IN" dirty="0" err="1"/>
              <a:t>Vamshidhar</a:t>
            </a:r>
            <a:r>
              <a:rPr lang="en-IN" dirty="0"/>
              <a:t>, try to use a different dataset and also focus on storytelling! I know you’ll do a great job!</a:t>
            </a:r>
          </a:p>
          <a:p>
            <a:pPr algn="just">
              <a:lnSpc>
                <a:spcPct val="120000"/>
              </a:lnSpc>
            </a:pPr>
            <a:r>
              <a:rPr lang="en-IN" dirty="0"/>
              <a:t>Let the report be semi-formal, don’t forget to </a:t>
            </a:r>
            <a:r>
              <a:rPr lang="en-IN" b="1" dirty="0"/>
              <a:t>share everything that was new to you </a:t>
            </a:r>
            <a:r>
              <a:rPr lang="en-IN" dirty="0"/>
              <a:t>and now well versed it.</a:t>
            </a:r>
          </a:p>
          <a:p>
            <a:pPr algn="just">
              <a:lnSpc>
                <a:spcPct val="120000"/>
              </a:lnSpc>
            </a:pPr>
            <a:r>
              <a:rPr lang="en-IN" dirty="0"/>
              <a:t>Happy learning!!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20233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57F1-F49B-A94F-DC71-1EA80FBA06C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A07B0A9-8FC9-88B2-21B5-0C5D65467FAA}"/>
              </a:ext>
            </a:extLst>
          </p:cNvPr>
          <p:cNvSpPr>
            <a:spLocks noGrp="1"/>
          </p:cNvSpPr>
          <p:nvPr>
            <p:ph idx="1"/>
          </p:nvPr>
        </p:nvSpPr>
        <p:spPr/>
        <p:txBody>
          <a:bodyPr/>
          <a:lstStyle/>
          <a:p>
            <a:r>
              <a:rPr lang="en-US" dirty="0"/>
              <a:t>Roadmap to learn advanced features in </a:t>
            </a:r>
            <a:r>
              <a:rPr lang="en-US" dirty="0" err="1"/>
              <a:t>PowerBI</a:t>
            </a:r>
            <a:endParaRPr lang="en-US" dirty="0"/>
          </a:p>
          <a:p>
            <a:r>
              <a:rPr lang="en-US" dirty="0"/>
              <a:t>Data Storytelling Guide</a:t>
            </a:r>
          </a:p>
          <a:p>
            <a:r>
              <a:rPr lang="en-US" dirty="0"/>
              <a:t>Tips and Tricks to create the most visually appealing dashboards</a:t>
            </a:r>
          </a:p>
          <a:p>
            <a:r>
              <a:rPr lang="en-US" dirty="0"/>
              <a:t>Sample Projects and Datasets</a:t>
            </a:r>
          </a:p>
          <a:p>
            <a:r>
              <a:rPr lang="en-US" dirty="0"/>
              <a:t>Cheat Sheet for </a:t>
            </a:r>
            <a:r>
              <a:rPr lang="en-US" dirty="0" err="1"/>
              <a:t>PowerBI</a:t>
            </a:r>
            <a:endParaRPr lang="en-US" dirty="0"/>
          </a:p>
          <a:p>
            <a:endParaRPr lang="en-IN" dirty="0"/>
          </a:p>
        </p:txBody>
      </p:sp>
    </p:spTree>
    <p:extLst>
      <p:ext uri="{BB962C8B-B14F-4D97-AF65-F5344CB8AC3E}">
        <p14:creationId xmlns:p14="http://schemas.microsoft.com/office/powerpoint/2010/main" val="44952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D41D-547E-6C9F-3100-8453BB345C8B}"/>
              </a:ext>
            </a:extLst>
          </p:cNvPr>
          <p:cNvSpPr>
            <a:spLocks noGrp="1"/>
          </p:cNvSpPr>
          <p:nvPr>
            <p:ph type="title"/>
          </p:nvPr>
        </p:nvSpPr>
        <p:spPr/>
        <p:txBody>
          <a:bodyPr/>
          <a:lstStyle/>
          <a:p>
            <a:r>
              <a:rPr lang="en-IN" dirty="0"/>
              <a:t>Data Story telling</a:t>
            </a:r>
          </a:p>
        </p:txBody>
      </p:sp>
      <p:sp>
        <p:nvSpPr>
          <p:cNvPr id="3" name="Content Placeholder 2">
            <a:extLst>
              <a:ext uri="{FF2B5EF4-FFF2-40B4-BE49-F238E27FC236}">
                <a16:creationId xmlns:a16="http://schemas.microsoft.com/office/drawing/2014/main" id="{F2486153-4262-3E9B-D590-E61CD63AF98C}"/>
              </a:ext>
            </a:extLst>
          </p:cNvPr>
          <p:cNvSpPr>
            <a:spLocks noGrp="1"/>
          </p:cNvSpPr>
          <p:nvPr>
            <p:ph idx="1"/>
          </p:nvPr>
        </p:nvSpPr>
        <p:spPr/>
        <p:txBody>
          <a:bodyPr>
            <a:normAutofit fontScale="55000" lnSpcReduction="20000"/>
          </a:bodyPr>
          <a:lstStyle/>
          <a:p>
            <a:pPr marL="0" indent="0">
              <a:buNone/>
            </a:pPr>
            <a:r>
              <a:rPr lang="en-US" dirty="0">
                <a:hlinkClick r:id="rId2"/>
              </a:rPr>
              <a:t>https://powerbi.microsoft.com/en-us/data-storytelling/</a:t>
            </a:r>
            <a:endParaRPr lang="en-US" dirty="0"/>
          </a:p>
          <a:p>
            <a:pPr marL="0" indent="0">
              <a:buNone/>
            </a:pPr>
            <a:endParaRPr lang="en-US" dirty="0"/>
          </a:p>
          <a:p>
            <a:pPr marL="0" indent="0">
              <a:buNone/>
            </a:pPr>
            <a:r>
              <a:rPr lang="en-US" dirty="0">
                <a:hlinkClick r:id="rId3"/>
              </a:rPr>
              <a:t>https://powerbi.microsoft.com/en-us/data-visualization/</a:t>
            </a:r>
            <a:endParaRPr lang="en-US" dirty="0"/>
          </a:p>
          <a:p>
            <a:pPr marL="0" indent="0">
              <a:buNone/>
            </a:pPr>
            <a:endParaRPr lang="en-US" dirty="0"/>
          </a:p>
          <a:p>
            <a:pPr marL="0" indent="0">
              <a:buNone/>
            </a:pPr>
            <a:endParaRPr lang="en-US" dirty="0"/>
          </a:p>
          <a:p>
            <a:pPr marL="0" indent="0">
              <a:buNone/>
            </a:pPr>
            <a:r>
              <a:rPr lang="en-US" dirty="0"/>
              <a:t>Data storytelling is the ability to effectively communicate insights from a dataset using narratives and visualizations. It can be used to put data insights into context for and inspire action from your audience.</a:t>
            </a:r>
          </a:p>
          <a:p>
            <a:pPr marL="0" indent="0">
              <a:buNone/>
            </a:pPr>
            <a:r>
              <a:rPr lang="en-US" dirty="0"/>
              <a:t>There are three key components to data storytelling:</a:t>
            </a:r>
          </a:p>
          <a:p>
            <a:pPr marL="0" indent="0">
              <a:buNone/>
            </a:pPr>
            <a:r>
              <a:rPr lang="en-US" dirty="0"/>
              <a:t>Data: Thorough analysis of accurate, complete data serves as the foundation of your data story. Analyzing data using descriptive, diagnostic, predictive, and prescriptive analysis can enable you to understand its full picture.</a:t>
            </a:r>
          </a:p>
          <a:p>
            <a:pPr marL="0" indent="0">
              <a:buNone/>
            </a:pPr>
            <a:r>
              <a:rPr lang="en-US" dirty="0"/>
              <a:t>Narrative: A verbal or written narrative, also called a storyline, is used to communicate insights gleaned from data, the context surrounding it, and actions you recommend and aim to inspire in your audience.</a:t>
            </a:r>
          </a:p>
          <a:p>
            <a:pPr marL="0" indent="0">
              <a:buNone/>
            </a:pPr>
            <a:r>
              <a:rPr lang="en-US" dirty="0"/>
              <a:t>Visualizations: Visual representations of your data and narrative can be useful for communicating its story clearly and memorably. These can be charts, graphs, diagrams, pictures, or videos.</a:t>
            </a:r>
          </a:p>
          <a:p>
            <a:pPr marL="0" indent="0">
              <a:buNone/>
            </a:pPr>
            <a:endParaRPr lang="en-US" dirty="0"/>
          </a:p>
          <a:p>
            <a:pPr marL="0" indent="0">
              <a:buNone/>
            </a:pPr>
            <a:r>
              <a:rPr lang="en-US" dirty="0"/>
              <a:t>Data storytelling can be used internally (for instance, to communicate the need for product improvements based on user data) or externally (for instance, to create a compelling case for buying your product to potential customers).</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79890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FCC3-6EF9-E97D-9BC7-3A9E4FE772AF}"/>
              </a:ext>
            </a:extLst>
          </p:cNvPr>
          <p:cNvSpPr>
            <a:spLocks noGrp="1"/>
          </p:cNvSpPr>
          <p:nvPr>
            <p:ph type="title"/>
          </p:nvPr>
        </p:nvSpPr>
        <p:spPr>
          <a:xfrm>
            <a:off x="838200" y="1162843"/>
            <a:ext cx="10515600" cy="1325563"/>
          </a:xfrm>
        </p:spPr>
        <p:txBody>
          <a:bodyPr>
            <a:normAutofit fontScale="90000"/>
          </a:bodyPr>
          <a:lstStyle/>
          <a:p>
            <a:r>
              <a:rPr lang="en-US" dirty="0"/>
              <a:t>Tips and Tricks to create the most visually appealing dashboards</a:t>
            </a: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D5CE5741-02CA-BA5E-FC30-74409D24B8C5}"/>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IN" sz="1800" b="0" i="0" u="sng" strike="noStrike" dirty="0">
                <a:solidFill>
                  <a:srgbClr val="0097A7"/>
                </a:solidFill>
                <a:effectLst/>
                <a:latin typeface="Arial" panose="020B0604020202020204" pitchFamily="34" charset="0"/>
                <a:hlinkClick r:id="rId2"/>
              </a:rPr>
              <a:t>https://www.discoverei.com/blog/top-5-power-bi-design-tips</a:t>
            </a:r>
            <a:endParaRPr lang="en-IN" sz="1800"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7A7"/>
                </a:solidFill>
                <a:effectLst/>
                <a:latin typeface="Arial" panose="020B0604020202020204" pitchFamily="34" charset="0"/>
                <a:hlinkClick r:id="rId3"/>
              </a:rPr>
              <a:t>https://www.predicagroup.com/blog/powerbi-data-analytics-report-tips/</a:t>
            </a:r>
            <a:endParaRPr lang="en-IN" sz="1800"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7A7"/>
                </a:solidFill>
                <a:effectLst/>
                <a:latin typeface="Arial" panose="020B0604020202020204" pitchFamily="34" charset="0"/>
                <a:hlinkClick r:id="rId4"/>
              </a:rPr>
              <a:t>https://www.datacamp.com/tutorial/power-bi-reports-tutorial</a:t>
            </a:r>
            <a:endParaRPr lang="en-IN" sz="1800" b="0" i="0" u="none" strike="noStrike" dirty="0">
              <a:solidFill>
                <a:srgbClr val="595959"/>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71657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F433-37FE-B105-883F-B44B312BF128}"/>
              </a:ext>
            </a:extLst>
          </p:cNvPr>
          <p:cNvSpPr>
            <a:spLocks noGrp="1"/>
          </p:cNvSpPr>
          <p:nvPr>
            <p:ph type="title"/>
          </p:nvPr>
        </p:nvSpPr>
        <p:spPr/>
        <p:txBody>
          <a:bodyPr>
            <a:normAutofit fontScale="90000"/>
          </a:bodyPr>
          <a:lstStyle/>
          <a:p>
            <a:r>
              <a:rPr lang="en-US" dirty="0"/>
              <a:t>Roadmap to learn advanced features in </a:t>
            </a:r>
            <a:r>
              <a:rPr lang="en-US" dirty="0" err="1"/>
              <a:t>PowerBI</a:t>
            </a:r>
            <a:r>
              <a:rPr lang="en-US" dirty="0"/>
              <a:t> (Refer to “Guy in a Cube” </a:t>
            </a:r>
            <a:r>
              <a:rPr lang="en-US" dirty="0" err="1"/>
              <a:t>Youtube</a:t>
            </a:r>
            <a:r>
              <a:rPr lang="en-US" dirty="0"/>
              <a:t> Channel- Very Helpful)</a:t>
            </a:r>
            <a:br>
              <a:rPr lang="en-US" dirty="0"/>
            </a:br>
            <a:endParaRPr lang="en-IN" dirty="0"/>
          </a:p>
        </p:txBody>
      </p:sp>
      <p:sp>
        <p:nvSpPr>
          <p:cNvPr id="3" name="Content Placeholder 2">
            <a:extLst>
              <a:ext uri="{FF2B5EF4-FFF2-40B4-BE49-F238E27FC236}">
                <a16:creationId xmlns:a16="http://schemas.microsoft.com/office/drawing/2014/main" id="{80EB1022-6314-B1B1-7F32-5690688A1D83}"/>
              </a:ext>
            </a:extLst>
          </p:cNvPr>
          <p:cNvSpPr>
            <a:spLocks noGrp="1"/>
          </p:cNvSpPr>
          <p:nvPr>
            <p:ph idx="1"/>
          </p:nvPr>
        </p:nvSpPr>
        <p:spPr/>
        <p:txBody>
          <a:bodyPr>
            <a:normAutofit/>
          </a:bodyPr>
          <a:lstStyle/>
          <a:p>
            <a:r>
              <a:rPr lang="en-US" dirty="0"/>
              <a:t>Buttons, Selections and bookmarks: </a:t>
            </a:r>
            <a:r>
              <a:rPr lang="en-US" dirty="0">
                <a:hlinkClick r:id="rId2"/>
              </a:rPr>
              <a:t>https://www.youtube.com/watch?v=xCMqWEvSkAs&amp;list=PLv2BtOtLblH1IJqcqSuMTyvEi7W-laWti</a:t>
            </a:r>
            <a:endParaRPr lang="en-US" dirty="0"/>
          </a:p>
          <a:p>
            <a:r>
              <a:rPr lang="en-US" dirty="0"/>
              <a:t>Building a Slicer Panel in </a:t>
            </a:r>
            <a:r>
              <a:rPr lang="en-US" dirty="0" err="1"/>
              <a:t>PowerBI</a:t>
            </a:r>
            <a:r>
              <a:rPr lang="en-US" dirty="0"/>
              <a:t> </a:t>
            </a:r>
            <a:r>
              <a:rPr lang="en-US" dirty="0">
                <a:hlinkClick r:id="rId3"/>
              </a:rPr>
              <a:t>https://www.youtube.com/watch?v=xy9nmSQeUWg</a:t>
            </a:r>
            <a:endParaRPr lang="en-US" dirty="0"/>
          </a:p>
          <a:p>
            <a:r>
              <a:rPr lang="en-US" dirty="0"/>
              <a:t>Paginated Reports </a:t>
            </a:r>
            <a:r>
              <a:rPr lang="en-US" dirty="0">
                <a:hlinkClick r:id="rId4"/>
              </a:rPr>
              <a:t>https://www.youtube.com/watch?v=XSIbRNXGgPQ&amp;list=PLv2BtOtLblH1DC4XPMeuCFzQp_-EBu1iG</a:t>
            </a:r>
            <a:endParaRPr lang="en-US" dirty="0"/>
          </a:p>
          <a:p>
            <a:r>
              <a:rPr lang="en-US" dirty="0"/>
              <a:t>Import vs Direct Query vs Live Connection in </a:t>
            </a:r>
            <a:r>
              <a:rPr lang="en-US" dirty="0" err="1"/>
              <a:t>PowerBI</a:t>
            </a:r>
            <a:r>
              <a:rPr lang="en-US" dirty="0"/>
              <a:t> </a:t>
            </a:r>
            <a:r>
              <a:rPr lang="en-US" dirty="0">
                <a:hlinkClick r:id="rId5"/>
              </a:rPr>
              <a:t>https://www.youtube.com/watch?v=-ip7mKUdwRg</a:t>
            </a:r>
            <a:endParaRPr lang="en-US" dirty="0"/>
          </a:p>
          <a:p>
            <a:endParaRPr lang="en-US" dirty="0"/>
          </a:p>
          <a:p>
            <a:endParaRPr lang="en-US" dirty="0"/>
          </a:p>
          <a:p>
            <a:endParaRPr lang="en-IN" dirty="0"/>
          </a:p>
        </p:txBody>
      </p:sp>
    </p:spTree>
    <p:extLst>
      <p:ext uri="{BB962C8B-B14F-4D97-AF65-F5344CB8AC3E}">
        <p14:creationId xmlns:p14="http://schemas.microsoft.com/office/powerpoint/2010/main" val="418230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FA28-237B-8EB0-2B90-27ED8EBC0A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994D41-3700-05FE-049D-48A5451BEEA0}"/>
              </a:ext>
            </a:extLst>
          </p:cNvPr>
          <p:cNvSpPr>
            <a:spLocks noGrp="1"/>
          </p:cNvSpPr>
          <p:nvPr>
            <p:ph idx="1"/>
          </p:nvPr>
        </p:nvSpPr>
        <p:spPr/>
        <p:txBody>
          <a:bodyPr>
            <a:normAutofit lnSpcReduction="10000"/>
          </a:bodyPr>
          <a:lstStyle/>
          <a:p>
            <a:r>
              <a:rPr lang="en-US" dirty="0"/>
              <a:t>Drill Through in </a:t>
            </a:r>
            <a:r>
              <a:rPr lang="en-US" dirty="0" err="1"/>
              <a:t>PowerBI</a:t>
            </a:r>
            <a:r>
              <a:rPr lang="en-US" dirty="0"/>
              <a:t> </a:t>
            </a:r>
            <a:r>
              <a:rPr lang="en-US" dirty="0">
                <a:hlinkClick r:id="rId2"/>
              </a:rPr>
              <a:t>https://www.youtube.com/watch?v=2x9lLHDbtDk</a:t>
            </a:r>
            <a:endParaRPr lang="en-US" dirty="0"/>
          </a:p>
          <a:p>
            <a:r>
              <a:rPr lang="en-US" dirty="0"/>
              <a:t>Using Python in </a:t>
            </a:r>
            <a:r>
              <a:rPr lang="en-US" dirty="0" err="1"/>
              <a:t>PowerBI</a:t>
            </a:r>
            <a:r>
              <a:rPr lang="en-US" dirty="0"/>
              <a:t> </a:t>
            </a:r>
            <a:r>
              <a:rPr lang="en-US" dirty="0">
                <a:hlinkClick r:id="rId3"/>
              </a:rPr>
              <a:t>https://www.youtube.com/watch?v=3_DOF_qjguA</a:t>
            </a:r>
            <a:endParaRPr lang="en-US" dirty="0"/>
          </a:p>
          <a:p>
            <a:r>
              <a:rPr lang="en-US" dirty="0" err="1"/>
              <a:t>PowerBI</a:t>
            </a:r>
            <a:r>
              <a:rPr lang="en-US" dirty="0"/>
              <a:t> Dataflows </a:t>
            </a:r>
            <a:r>
              <a:rPr lang="en-US" dirty="0">
                <a:hlinkClick r:id="rId4"/>
              </a:rPr>
              <a:t>https://www.youtube.com/watch?v=veuxofp0ZIg</a:t>
            </a:r>
            <a:endParaRPr lang="en-US" dirty="0"/>
          </a:p>
          <a:p>
            <a:r>
              <a:rPr lang="en-US" dirty="0"/>
              <a:t>Power BI Community: </a:t>
            </a:r>
            <a:r>
              <a:rPr lang="en-US" dirty="0">
                <a:hlinkClick r:id="rId5"/>
              </a:rPr>
              <a:t>https://community.powerbi.com</a:t>
            </a:r>
            <a:endParaRPr lang="en-US" dirty="0"/>
          </a:p>
          <a:p>
            <a:r>
              <a:rPr lang="en-US" dirty="0"/>
              <a:t>Power BI documentation: </a:t>
            </a:r>
            <a:r>
              <a:rPr lang="en-US" dirty="0">
                <a:hlinkClick r:id="rId6"/>
              </a:rPr>
              <a:t>https://docs.microsoft.com</a:t>
            </a:r>
            <a:endParaRPr lang="en-US" dirty="0"/>
          </a:p>
          <a:p>
            <a:r>
              <a:rPr lang="en-US" dirty="0"/>
              <a:t>Power BI Blog: </a:t>
            </a:r>
            <a:r>
              <a:rPr lang="en-US" dirty="0">
                <a:hlinkClick r:id="rId7"/>
              </a:rPr>
              <a:t>https://blog.powerbi.com</a:t>
            </a:r>
            <a:endParaRPr lang="en-US" dirty="0"/>
          </a:p>
          <a:p>
            <a:r>
              <a:rPr lang="en-US" dirty="0"/>
              <a:t>For other </a:t>
            </a:r>
            <a:r>
              <a:rPr lang="en-US" dirty="0" err="1"/>
              <a:t>PowerBI</a:t>
            </a:r>
            <a:r>
              <a:rPr lang="en-US" dirty="0"/>
              <a:t> topics: </a:t>
            </a:r>
            <a:r>
              <a:rPr lang="en-US" dirty="0">
                <a:hlinkClick r:id="rId8"/>
              </a:rPr>
              <a:t>https://www.youtube.com/c/GuyinaCube/videos</a:t>
            </a:r>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61973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F323-59E7-8C83-EC6D-EE8B0B4B01B1}"/>
              </a:ext>
            </a:extLst>
          </p:cNvPr>
          <p:cNvSpPr>
            <a:spLocks noGrp="1"/>
          </p:cNvSpPr>
          <p:nvPr>
            <p:ph type="title"/>
          </p:nvPr>
        </p:nvSpPr>
        <p:spPr>
          <a:xfrm>
            <a:off x="838200" y="1016289"/>
            <a:ext cx="10515600" cy="1325563"/>
          </a:xfrm>
        </p:spPr>
        <p:txBody>
          <a:bodyPr>
            <a:normAutofit fontScale="90000"/>
          </a:bodyPr>
          <a:lstStyle/>
          <a:p>
            <a:r>
              <a:rPr lang="en-IN" dirty="0"/>
              <a:t>Sample Projects and Datasets</a:t>
            </a: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EF0A4FDA-22C3-1027-FBD9-EE5191AC3EB6}"/>
              </a:ext>
            </a:extLst>
          </p:cNvPr>
          <p:cNvSpPr>
            <a:spLocks noGrp="1"/>
          </p:cNvSpPr>
          <p:nvPr>
            <p:ph idx="1"/>
          </p:nvPr>
        </p:nvSpPr>
        <p:spPr/>
        <p:txBody>
          <a:bodyPr/>
          <a:lstStyle/>
          <a:p>
            <a:r>
              <a:rPr lang="en-US" dirty="0">
                <a:hlinkClick r:id="rId2"/>
              </a:rPr>
              <a:t>https://www.projectpro.io/article/power-bi-microsoft-projects-examples-and-ideas-for-practice/533</a:t>
            </a:r>
            <a:r>
              <a:rPr lang="en-US" dirty="0"/>
              <a:t>  (Links to Datasets in this link)</a:t>
            </a:r>
          </a:p>
          <a:p>
            <a:r>
              <a:rPr lang="en-US" dirty="0">
                <a:hlinkClick r:id="rId3"/>
              </a:rPr>
              <a:t>https://docs.microsoft.com/en-us/power-bi/create-reports/sample-datasets</a:t>
            </a:r>
            <a:r>
              <a:rPr lang="en-US" dirty="0"/>
              <a:t>  (</a:t>
            </a:r>
            <a:r>
              <a:rPr lang="en-US" dirty="0" err="1"/>
              <a:t>PowerBI</a:t>
            </a:r>
            <a:r>
              <a:rPr lang="en-US" dirty="0"/>
              <a:t> Samples)</a:t>
            </a:r>
          </a:p>
          <a:p>
            <a:endParaRPr lang="en-US" dirty="0"/>
          </a:p>
          <a:p>
            <a:endParaRPr lang="en-IN" dirty="0"/>
          </a:p>
        </p:txBody>
      </p:sp>
    </p:spTree>
    <p:extLst>
      <p:ext uri="{BB962C8B-B14F-4D97-AF65-F5344CB8AC3E}">
        <p14:creationId xmlns:p14="http://schemas.microsoft.com/office/powerpoint/2010/main" val="170799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459A3-A4AA-C336-4AE8-344A988A8746}"/>
              </a:ext>
            </a:extLst>
          </p:cNvPr>
          <p:cNvSpPr>
            <a:spLocks noGrp="1"/>
          </p:cNvSpPr>
          <p:nvPr>
            <p:ph type="title"/>
          </p:nvPr>
        </p:nvSpPr>
        <p:spPr/>
        <p:txBody>
          <a:bodyPr/>
          <a:lstStyle/>
          <a:p>
            <a:r>
              <a:rPr lang="en-IN" dirty="0"/>
              <a:t>Cheat Sheet for </a:t>
            </a:r>
            <a:r>
              <a:rPr lang="en-IN" dirty="0" err="1"/>
              <a:t>PowerBI</a:t>
            </a:r>
            <a:endParaRPr lang="en-IN" dirty="0"/>
          </a:p>
        </p:txBody>
      </p:sp>
      <p:sp>
        <p:nvSpPr>
          <p:cNvPr id="3" name="Content Placeholder 2">
            <a:extLst>
              <a:ext uri="{FF2B5EF4-FFF2-40B4-BE49-F238E27FC236}">
                <a16:creationId xmlns:a16="http://schemas.microsoft.com/office/drawing/2014/main" id="{06F55622-2C84-40EC-BAEF-78F673FD46E5}"/>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IN" sz="1800" b="0" i="0" u="sng" strike="noStrike" dirty="0">
                <a:solidFill>
                  <a:srgbClr val="0097A7"/>
                </a:solidFill>
                <a:effectLst/>
                <a:latin typeface="Arial" panose="020B0604020202020204" pitchFamily="34" charset="0"/>
                <a:hlinkClick r:id="rId2"/>
              </a:rPr>
              <a:t>Overall</a:t>
            </a:r>
            <a:r>
              <a:rPr lang="en-IN" sz="1800" b="0" i="0" u="sng" strike="noStrike" dirty="0">
                <a:solidFill>
                  <a:srgbClr val="FFFFFF"/>
                </a:solidFill>
                <a:effectLst/>
                <a:latin typeface="Arial" panose="020B0604020202020204" pitchFamily="34" charset="0"/>
                <a:hlinkClick r:id="rId2"/>
              </a:rPr>
              <a:t>:</a:t>
            </a:r>
            <a:r>
              <a:rPr lang="en-IN" sz="1800" b="0" i="0" u="sng" strike="noStrike" dirty="0">
                <a:solidFill>
                  <a:srgbClr val="0097A7"/>
                </a:solidFill>
                <a:effectLst/>
                <a:latin typeface="Arial" panose="020B0604020202020204" pitchFamily="34" charset="0"/>
                <a:hlinkClick r:id="rId2"/>
              </a:rPr>
              <a:t> https://www.datacamp.com/cheat-sheet/power-bi-cheat-sheet</a:t>
            </a:r>
            <a:endParaRPr lang="en-IN" sz="1800" b="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sng" strike="noStrike" dirty="0">
                <a:solidFill>
                  <a:srgbClr val="0097A7"/>
                </a:solidFill>
                <a:effectLst/>
                <a:latin typeface="Arial" panose="020B0604020202020204" pitchFamily="34" charset="0"/>
                <a:hlinkClick r:id="rId3"/>
              </a:rPr>
              <a:t>DAX: https://www.datacamp.com/cheat-sheet/dax-cheat-sheet</a:t>
            </a:r>
            <a:endParaRPr lang="en-IN" sz="1800" b="0" i="0" u="none" strike="noStrike" dirty="0">
              <a:solidFill>
                <a:srgbClr val="595959"/>
              </a:solidFill>
              <a:effectLst/>
              <a:latin typeface="Arial" panose="020B0604020202020204" pitchFamily="34" charset="0"/>
            </a:endParaRPr>
          </a:p>
          <a:p>
            <a:r>
              <a:rPr lang="en-IN" sz="1800" b="0" i="0" u="sng" strike="noStrike" dirty="0">
                <a:solidFill>
                  <a:srgbClr val="0097A7"/>
                </a:solidFill>
                <a:effectLst/>
                <a:latin typeface="Arial" panose="020B0604020202020204" pitchFamily="34" charset="0"/>
                <a:hlinkClick r:id="rId4"/>
              </a:rPr>
              <a:t>Visuals: https://www.sqlbi.com/ref/power-bi-visuals-reference/</a:t>
            </a:r>
            <a:endParaRPr lang="en-IN" dirty="0"/>
          </a:p>
        </p:txBody>
      </p:sp>
    </p:spTree>
    <p:extLst>
      <p:ext uri="{BB962C8B-B14F-4D97-AF65-F5344CB8AC3E}">
        <p14:creationId xmlns:p14="http://schemas.microsoft.com/office/powerpoint/2010/main" val="56879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Everything You Need To Ace Power BI</vt:lpstr>
      <vt:lpstr>PowerPoint Presentation</vt:lpstr>
      <vt:lpstr>Data Story telling</vt:lpstr>
      <vt:lpstr>Tips and Tricks to create the most visually appealing dashboards   </vt:lpstr>
      <vt:lpstr>Roadmap to learn advanced features in PowerBI (Refer to “Guy in a Cube” Youtube Channel- Very Helpful) </vt:lpstr>
      <vt:lpstr>PowerPoint Presentation</vt:lpstr>
      <vt:lpstr>Sample Projects and Datasets   </vt:lpstr>
      <vt:lpstr>Cheat Sheet for PowerBI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You Need To Ace Power BI</dc:title>
  <dc:creator>Manasa mohan Pawar</dc:creator>
  <cp:lastModifiedBy>vamshidhar reddy kanamanthareddy</cp:lastModifiedBy>
  <cp:revision>1</cp:revision>
  <dcterms:created xsi:type="dcterms:W3CDTF">2022-11-15T20:58:35Z</dcterms:created>
  <dcterms:modified xsi:type="dcterms:W3CDTF">2022-11-16T15:29:49Z</dcterms:modified>
</cp:coreProperties>
</file>