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9"/>
  </p:notesMasterIdLst>
  <p:handoutMasterIdLst>
    <p:handoutMasterId r:id="rId10"/>
  </p:handoutMasterIdLst>
  <p:sldIdLst>
    <p:sldId id="2549" r:id="rId2"/>
    <p:sldId id="2552" r:id="rId3"/>
    <p:sldId id="2554" r:id="rId4"/>
    <p:sldId id="2548" r:id="rId5"/>
    <p:sldId id="2566" r:id="rId6"/>
    <p:sldId id="2567" r:id="rId7"/>
    <p:sldId id="25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7" d="100"/>
          <a:sy n="87" d="100"/>
        </p:scale>
        <p:origin x="528" y="101"/>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3/15/2022</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3/15/2022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7</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3/15/2022</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r>
              <a:rPr lang="en-US" sz="5400" dirty="0"/>
              <a:t>Railway Reservation </a:t>
            </a:r>
            <a:r>
              <a:rPr lang="en-US" dirty="0"/>
              <a:t>System</a:t>
            </a:r>
          </a:p>
        </p:txBody>
      </p:sp>
      <p:pic>
        <p:nvPicPr>
          <p:cNvPr id="8" name="Picture Placeholder 6">
            <a:extLst>
              <a:ext uri="{FF2B5EF4-FFF2-40B4-BE49-F238E27FC236}">
                <a16:creationId xmlns:a16="http://schemas.microsoft.com/office/drawing/2014/main" id="{05804CB1-208C-4687-A753-4A4CCC2DE980}"/>
              </a:ext>
            </a:extLst>
          </p:cNvPr>
          <p:cNvPicPr>
            <a:picLocks noGrp="1" noChangeAspect="1"/>
          </p:cNvPicPr>
          <p:nvPr>
            <p:ph type="pic" sz="quarter" idx="13"/>
          </p:nvPr>
        </p:nvPicPr>
        <p:blipFill rotWithShape="1">
          <a:blip r:embed="rId2"/>
          <a:srcRect l="-1880" r="42488"/>
          <a:stretch/>
        </p:blipFill>
        <p:spPr>
          <a:xfrm>
            <a:off x="4933950" y="-19050"/>
            <a:ext cx="7261225" cy="6877050"/>
          </a:xfrm>
        </p:spPr>
      </p:pic>
      <p:pic>
        <p:nvPicPr>
          <p:cNvPr id="7170" name="Picture 2" descr="SRM Logo - LogoDix">
            <a:extLst>
              <a:ext uri="{FF2B5EF4-FFF2-40B4-BE49-F238E27FC236}">
                <a16:creationId xmlns:a16="http://schemas.microsoft.com/office/drawing/2014/main" id="{3F062B2D-BBAB-42BD-8AAB-8B9E0F733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036" y="127082"/>
            <a:ext cx="2496540" cy="145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1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6881688" y="1"/>
            <a:ext cx="4840374" cy="2107095"/>
          </a:xfrm>
        </p:spPr>
        <p:txBody>
          <a:bodyPr/>
          <a:lstStyle/>
          <a:p>
            <a:r>
              <a:rPr lang="en-US" dirty="0"/>
              <a:t>TEAM </a:t>
            </a:r>
            <a:br>
              <a:rPr lang="en-US" dirty="0"/>
            </a:br>
            <a:r>
              <a:rPr lang="en-US" dirty="0"/>
              <a:t>MEMBERS:</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6881688" y="2107096"/>
            <a:ext cx="5213329" cy="4554372"/>
          </a:xfrm>
        </p:spPr>
        <p:txBody>
          <a:bodyPr>
            <a:normAutofit/>
          </a:bodyPr>
          <a:lstStyle/>
          <a:p>
            <a:pPr marL="0" indent="0">
              <a:buNone/>
            </a:pPr>
            <a:r>
              <a:rPr lang="en-US" sz="2800" dirty="0"/>
              <a:t>A.Venkata Dinesh Reddy</a:t>
            </a:r>
          </a:p>
          <a:p>
            <a:pPr marL="0" indent="0">
              <a:buNone/>
            </a:pPr>
            <a:r>
              <a:rPr lang="en-US" sz="2800" dirty="0"/>
              <a:t>(RA1911028010098)</a:t>
            </a:r>
          </a:p>
          <a:p>
            <a:pPr marL="0" indent="0">
              <a:buNone/>
            </a:pPr>
            <a:r>
              <a:rPr lang="en-US" sz="2800" dirty="0"/>
              <a:t>CH.Vamshi Krishna</a:t>
            </a:r>
          </a:p>
          <a:p>
            <a:pPr marL="0" indent="0">
              <a:buNone/>
            </a:pPr>
            <a:r>
              <a:rPr lang="en-US" sz="2800" dirty="0"/>
              <a:t>(RA1911028010099)</a:t>
            </a:r>
          </a:p>
          <a:p>
            <a:pPr marL="0" indent="0">
              <a:buNone/>
            </a:pPr>
            <a:r>
              <a:rPr lang="en-US" sz="2800" dirty="0"/>
              <a:t>Kannanoor Spurgeon</a:t>
            </a:r>
          </a:p>
          <a:p>
            <a:pPr marL="0" indent="0">
              <a:buNone/>
            </a:pPr>
            <a:r>
              <a:rPr lang="en-US" sz="2800" dirty="0"/>
              <a:t>(RA1911028010109)</a:t>
            </a:r>
          </a:p>
          <a:p>
            <a:pPr marL="0" indent="0">
              <a:buNone/>
            </a:pPr>
            <a:endParaRPr lang="en-US" dirty="0"/>
          </a:p>
        </p:txBody>
      </p:sp>
      <p:pic>
        <p:nvPicPr>
          <p:cNvPr id="11" name="Picture Placeholder 7" descr="group of hands in a &quot;Go Team&quot; fashion">
            <a:extLst>
              <a:ext uri="{FF2B5EF4-FFF2-40B4-BE49-F238E27FC236}">
                <a16:creationId xmlns:a16="http://schemas.microsoft.com/office/drawing/2014/main" id="{9479F5CE-B17F-4B3B-8021-48A5FAB06629}"/>
              </a:ext>
            </a:extLst>
          </p:cNvPr>
          <p:cNvPicPr>
            <a:picLocks noGrp="1" noChangeAspect="1"/>
          </p:cNvPicPr>
          <p:nvPr>
            <p:ph type="pic" sz="quarter" idx="13"/>
          </p:nvPr>
        </p:nvPicPr>
        <p:blipFill>
          <a:blip r:embed="rId2" cstate="screen">
            <a:grayscl/>
            <a:extLst>
              <a:ext uri="{28A0092B-C50C-407E-A947-70E740481C1C}">
                <a14:useLocalDpi xmlns:a14="http://schemas.microsoft.com/office/drawing/2010/main"/>
              </a:ext>
            </a:extLst>
          </a:blip>
          <a:srcRect l="4852" r="4852"/>
          <a:stretch>
            <a:fillRect/>
          </a:stretch>
        </p:blipFill>
        <p:spPr>
          <a:xfrm>
            <a:off x="444500" y="596900"/>
            <a:ext cx="6064250" cy="6064250"/>
          </a:xfrm>
        </p:spPr>
      </p:pic>
      <p:pic>
        <p:nvPicPr>
          <p:cNvPr id="1028" name="Picture 4" descr="SRM Logo - LogoDix">
            <a:extLst>
              <a:ext uri="{FF2B5EF4-FFF2-40B4-BE49-F238E27FC236}">
                <a16:creationId xmlns:a16="http://schemas.microsoft.com/office/drawing/2014/main" id="{6F4F62DB-B294-4996-B8B7-2FD34A1CF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56" y="5577321"/>
            <a:ext cx="244879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a:xfrm>
            <a:off x="2690446" y="1288473"/>
            <a:ext cx="4624754" cy="3846235"/>
          </a:xfrm>
        </p:spPr>
        <p:txBody>
          <a:bodyPr>
            <a:normAutofit/>
          </a:bodyPr>
          <a:lstStyle/>
          <a:p>
            <a:r>
              <a:rPr lang="en-IN" sz="4400" dirty="0">
                <a:solidFill>
                  <a:srgbClr val="FFC000"/>
                </a:solidFill>
                <a:latin typeface="Times New Roman" panose="02020603050405020304" pitchFamily="18" charset="0"/>
              </a:rPr>
              <a:t>Abstract:</a:t>
            </a:r>
            <a:endParaRPr lang="en-US" sz="4400" dirty="0"/>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6471138" y="1652955"/>
            <a:ext cx="5051568" cy="4847858"/>
          </a:xfrm>
        </p:spPr>
        <p:txBody>
          <a:bodyPr>
            <a:normAutofit fontScale="92500" lnSpcReduction="10000"/>
          </a:bodyPr>
          <a:lstStyle/>
          <a:p>
            <a:r>
              <a:rPr lang="en-US" sz="2000" dirty="0"/>
              <a:t>The Railway Reservation System facilitates the passengers to enquire about the trains available on the basis of source and destination, Booking and Cancellation of tickets, enquire about the status of the booked ticket, etc. The aim of case study is to design and develop a database maintaining the records of different trains, train status, and passengers.</a:t>
            </a:r>
          </a:p>
          <a:p>
            <a:endParaRPr lang="en-US" sz="2000" dirty="0"/>
          </a:p>
          <a:p>
            <a:r>
              <a:rPr lang="en-US" sz="2000" dirty="0"/>
              <a:t>This project contains Introduction to the Railways reservation system .It is the computerized system of reserving the seats of train seats in advanced. It is mainly used for long route. On-line reservation has made the process for the reservation of seats very much easier than ever before.</a:t>
            </a:r>
          </a:p>
          <a:p>
            <a:pPr marL="342900" lvl="0" indent="-342900">
              <a:lnSpc>
                <a:spcPct val="105000"/>
              </a:lnSpc>
              <a:buFont typeface="Wingdings" panose="05000000000000000000" pitchFamily="2" charset="2"/>
              <a:buChar char=""/>
            </a:pPr>
            <a:endParaRPr lang="en-US" sz="1100" dirty="0"/>
          </a:p>
        </p:txBody>
      </p:sp>
      <p:pic>
        <p:nvPicPr>
          <p:cNvPr id="8194" name="Picture 2" descr="SRM Logo - LogoDix">
            <a:extLst>
              <a:ext uri="{FF2B5EF4-FFF2-40B4-BE49-F238E27FC236}">
                <a16:creationId xmlns:a16="http://schemas.microsoft.com/office/drawing/2014/main" id="{2F846316-B1DC-4D82-BDE9-F1894E644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922" y="357187"/>
            <a:ext cx="2752725" cy="15716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Placeholder 10">
            <a:extLst>
              <a:ext uri="{FF2B5EF4-FFF2-40B4-BE49-F238E27FC236}">
                <a16:creationId xmlns:a16="http://schemas.microsoft.com/office/drawing/2014/main" id="{AC1FDB8F-3293-441D-90BD-F9C520ED2B6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5249" t="94" r="1463" b="-94"/>
          <a:stretch/>
        </p:blipFill>
        <p:spPr>
          <a:xfrm>
            <a:off x="-1" y="0"/>
            <a:ext cx="5123378" cy="6864485"/>
          </a:xfrm>
        </p:spPr>
      </p:pic>
    </p:spTree>
    <p:extLst>
      <p:ext uri="{BB962C8B-B14F-4D97-AF65-F5344CB8AC3E}">
        <p14:creationId xmlns:p14="http://schemas.microsoft.com/office/powerpoint/2010/main" val="127793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title"/>
          </p:nvPr>
        </p:nvSpPr>
        <p:spPr>
          <a:xfrm>
            <a:off x="526473" y="595745"/>
            <a:ext cx="4793053" cy="5777346"/>
          </a:xfrm>
        </p:spPr>
        <p:txBody>
          <a:bodyPr>
            <a:normAutofit fontScale="90000"/>
          </a:bodyPr>
          <a:lstStyle/>
          <a:p>
            <a:r>
              <a:rPr lang="en-US" sz="5400" dirty="0">
                <a:solidFill>
                  <a:srgbClr val="FFC000"/>
                </a:solidFill>
              </a:rPr>
              <a:t>Purpose:</a:t>
            </a:r>
            <a:br>
              <a:rPr lang="en-US" sz="5400" dirty="0">
                <a:solidFill>
                  <a:srgbClr val="FFC000"/>
                </a:solidFill>
              </a:rPr>
            </a:br>
            <a:br>
              <a:rPr lang="en-US" sz="2000" dirty="0">
                <a:solidFill>
                  <a:srgbClr val="FFC000"/>
                </a:solidFill>
              </a:rPr>
            </a:br>
            <a:r>
              <a:rPr lang="en-US" sz="2100" dirty="0"/>
              <a:t>The main purpose of maintaining database for Railway Reservation System is to reduce the manual errors involved in the booking and cancelling of tickets and make it convenient for the customers and providers to maintain the data about their customers and also about the seats available at them. Due to automation many loopholes that exist in the manual maintenance of the records can be removed. The speed of obtaining and processing the data will be fast. For future expansion the proposed system can be web enabled so that clients can make various enquiries about trains between stations. Due to this, sometimes a lot of problems occur and they are facing many disputes with customers. To solve the above problem, we design a data base which includes customer details, availability of seats in trains, no of trains and their details.</a:t>
            </a:r>
            <a:br>
              <a:rPr lang="en-US" sz="2100" dirty="0"/>
            </a:br>
            <a:br>
              <a:rPr lang="en-US" sz="2800" dirty="0"/>
            </a:br>
            <a:endParaRPr lang="en-US" sz="2800" dirty="0"/>
          </a:p>
        </p:txBody>
      </p:sp>
      <p:pic>
        <p:nvPicPr>
          <p:cNvPr id="5122" name="Picture 2" descr="SRM Logo - LogoDix">
            <a:extLst>
              <a:ext uri="{FF2B5EF4-FFF2-40B4-BE49-F238E27FC236}">
                <a16:creationId xmlns:a16="http://schemas.microsoft.com/office/drawing/2014/main" id="{FA084B00-FFD2-4540-B92C-21570D40A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256" y="484908"/>
            <a:ext cx="2752725" cy="1571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Placeholder 4">
            <a:extLst>
              <a:ext uri="{FF2B5EF4-FFF2-40B4-BE49-F238E27FC236}">
                <a16:creationId xmlns:a16="http://schemas.microsoft.com/office/drawing/2014/main" id="{F58E756C-AA41-46BF-B3CA-50955165034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9901" b="19901"/>
          <a:stretch>
            <a:fillRect/>
          </a:stretch>
        </p:blipFill>
        <p:spPr/>
      </p:pic>
    </p:spTree>
    <p:extLst>
      <p:ext uri="{BB962C8B-B14F-4D97-AF65-F5344CB8AC3E}">
        <p14:creationId xmlns:p14="http://schemas.microsoft.com/office/powerpoint/2010/main" val="251533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AECA2A-0BE5-4358-A198-153C94C81A7A}"/>
              </a:ext>
            </a:extLst>
          </p:cNvPr>
          <p:cNvSpPr>
            <a:spLocks noGrp="1"/>
          </p:cNvSpPr>
          <p:nvPr>
            <p:ph idx="1"/>
          </p:nvPr>
        </p:nvSpPr>
        <p:spPr/>
        <p:txBody>
          <a:bodyPr/>
          <a:lstStyle/>
          <a:p>
            <a:r>
              <a:rPr lang="en-US" sz="2400" dirty="0">
                <a:solidFill>
                  <a:srgbClr val="FFC000"/>
                </a:solidFill>
              </a:rPr>
              <a:t>Concurrency</a:t>
            </a:r>
            <a:r>
              <a:rPr lang="en-US" sz="2400" dirty="0"/>
              <a:t>: Concurrent access to the same database by multiple users</a:t>
            </a:r>
          </a:p>
          <a:p>
            <a:r>
              <a:rPr lang="en-US" sz="2400" dirty="0">
                <a:solidFill>
                  <a:srgbClr val="FFC000"/>
                </a:solidFill>
              </a:rPr>
              <a:t>Security: </a:t>
            </a:r>
            <a:r>
              <a:rPr lang="en-US" sz="2400" dirty="0"/>
              <a:t>Security rules to determine access rights of users</a:t>
            </a:r>
          </a:p>
          <a:p>
            <a:r>
              <a:rPr lang="en-US" sz="2400" dirty="0">
                <a:solidFill>
                  <a:srgbClr val="FFC000"/>
                </a:solidFill>
              </a:rPr>
              <a:t>Backup and recovery: </a:t>
            </a:r>
            <a:r>
              <a:rPr lang="en-US" sz="2400" dirty="0"/>
              <a:t>Processes to back-up the data regularly and recover data if a problem occurs</a:t>
            </a:r>
          </a:p>
          <a:p>
            <a:r>
              <a:rPr lang="en-US" sz="2400" dirty="0">
                <a:solidFill>
                  <a:srgbClr val="FFC000"/>
                </a:solidFill>
              </a:rPr>
              <a:t>Integrity: </a:t>
            </a:r>
            <a:r>
              <a:rPr lang="en-US" sz="2400" dirty="0"/>
              <a:t>Database structure and rules improve the integrity of the data</a:t>
            </a:r>
          </a:p>
          <a:p>
            <a:r>
              <a:rPr lang="en-US" sz="2400" dirty="0">
                <a:solidFill>
                  <a:srgbClr val="FFC000"/>
                </a:solidFill>
              </a:rPr>
              <a:t>Data descriptions: </a:t>
            </a:r>
            <a:r>
              <a:rPr lang="en-US" sz="2400" dirty="0"/>
              <a:t>A data dictionary provides a description of the data</a:t>
            </a:r>
            <a:endParaRPr lang="en-IN" sz="2400" dirty="0"/>
          </a:p>
          <a:p>
            <a:endParaRPr lang="en-IN" dirty="0"/>
          </a:p>
        </p:txBody>
      </p:sp>
      <p:sp>
        <p:nvSpPr>
          <p:cNvPr id="3" name="Title 2">
            <a:extLst>
              <a:ext uri="{FF2B5EF4-FFF2-40B4-BE49-F238E27FC236}">
                <a16:creationId xmlns:a16="http://schemas.microsoft.com/office/drawing/2014/main" id="{DA39F971-DE31-4DB5-908B-A9DFEF817D6B}"/>
              </a:ext>
            </a:extLst>
          </p:cNvPr>
          <p:cNvSpPr>
            <a:spLocks noGrp="1"/>
          </p:cNvSpPr>
          <p:nvPr>
            <p:ph type="title"/>
          </p:nvPr>
        </p:nvSpPr>
        <p:spPr/>
        <p:txBody>
          <a:bodyPr>
            <a:normAutofit/>
          </a:bodyPr>
          <a:lstStyle/>
          <a:p>
            <a:r>
              <a:rPr lang="en-US" dirty="0">
                <a:solidFill>
                  <a:srgbClr val="FFC000"/>
                </a:solidFill>
              </a:rPr>
              <a:t>Functionalities of our project are:</a:t>
            </a:r>
            <a:endParaRPr lang="en-IN" dirty="0">
              <a:solidFill>
                <a:srgbClr val="FFC000"/>
              </a:solidFill>
            </a:endParaRPr>
          </a:p>
        </p:txBody>
      </p:sp>
    </p:spTree>
    <p:extLst>
      <p:ext uri="{BB962C8B-B14F-4D97-AF65-F5344CB8AC3E}">
        <p14:creationId xmlns:p14="http://schemas.microsoft.com/office/powerpoint/2010/main" val="391483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C4CA0E-9B72-4F8F-8387-897A279F8B3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044" b="13149"/>
          <a:stretch/>
        </p:blipFill>
        <p:spPr>
          <a:xfrm>
            <a:off x="3745523" y="571500"/>
            <a:ext cx="6945923" cy="5723791"/>
          </a:xfrm>
        </p:spPr>
      </p:pic>
      <p:sp>
        <p:nvSpPr>
          <p:cNvPr id="3" name="Title 2">
            <a:extLst>
              <a:ext uri="{FF2B5EF4-FFF2-40B4-BE49-F238E27FC236}">
                <a16:creationId xmlns:a16="http://schemas.microsoft.com/office/drawing/2014/main" id="{409FF17A-B9F0-480C-BE27-B0A9BB4541B6}"/>
              </a:ext>
            </a:extLst>
          </p:cNvPr>
          <p:cNvSpPr>
            <a:spLocks noGrp="1"/>
          </p:cNvSpPr>
          <p:nvPr>
            <p:ph type="title"/>
          </p:nvPr>
        </p:nvSpPr>
        <p:spPr>
          <a:xfrm>
            <a:off x="518747" y="2479432"/>
            <a:ext cx="3938954" cy="1468314"/>
          </a:xfrm>
        </p:spPr>
        <p:txBody>
          <a:bodyPr/>
          <a:lstStyle/>
          <a:p>
            <a:r>
              <a:rPr lang="en-US" dirty="0">
                <a:solidFill>
                  <a:srgbClr val="FFC000"/>
                </a:solidFill>
              </a:rPr>
              <a:t>ER Diagram</a:t>
            </a:r>
            <a:endParaRPr lang="en-IN" dirty="0">
              <a:solidFill>
                <a:srgbClr val="FFC000"/>
              </a:solidFill>
            </a:endParaRPr>
          </a:p>
        </p:txBody>
      </p:sp>
    </p:spTree>
    <p:extLst>
      <p:ext uri="{BB962C8B-B14F-4D97-AF65-F5344CB8AC3E}">
        <p14:creationId xmlns:p14="http://schemas.microsoft.com/office/powerpoint/2010/main" val="409389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346365" y="-1427018"/>
            <a:ext cx="5735780" cy="7703127"/>
          </a:xfrm>
        </p:spPr>
        <p:txBody>
          <a:bodyPr>
            <a:noAutofit/>
          </a:bodyPr>
          <a:lstStyle/>
          <a:p>
            <a:r>
              <a:rPr lang="en-US" sz="9600" dirty="0"/>
              <a:t>Thank You</a:t>
            </a:r>
          </a:p>
        </p:txBody>
      </p:sp>
      <p:pic>
        <p:nvPicPr>
          <p:cNvPr id="9" name="Picture Placeholder 8">
            <a:extLst>
              <a:ext uri="{FF2B5EF4-FFF2-40B4-BE49-F238E27FC236}">
                <a16:creationId xmlns:a16="http://schemas.microsoft.com/office/drawing/2014/main" id="{8A9DC44F-F099-43E0-8B7C-1661DE6D02C1}"/>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5286" r="15286"/>
          <a:stretch>
            <a:fillRect/>
          </a:stretch>
        </p:blipFill>
        <p:spPr/>
      </p:pic>
      <p:pic>
        <p:nvPicPr>
          <p:cNvPr id="4098" name="Picture 2" descr="SRM Logo - LogoDix">
            <a:extLst>
              <a:ext uri="{FF2B5EF4-FFF2-40B4-BE49-F238E27FC236}">
                <a16:creationId xmlns:a16="http://schemas.microsoft.com/office/drawing/2014/main" id="{BAC0FD09-B461-4A6E-BF81-6CC1461D9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382" y="-74486"/>
            <a:ext cx="3976254" cy="190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316358"/>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83</TotalTime>
  <Words>371</Words>
  <Application>Microsoft Office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Garamond</vt:lpstr>
      <vt:lpstr>Times New Roman</vt:lpstr>
      <vt:lpstr>Wingdings</vt:lpstr>
      <vt:lpstr>RetrospectVTI</vt:lpstr>
      <vt:lpstr>Railway Reservation System</vt:lpstr>
      <vt:lpstr>TEAM  MEMBERS:</vt:lpstr>
      <vt:lpstr>Abstract:</vt:lpstr>
      <vt:lpstr>Purpose:  The main purpose of maintaining database for Railway Reservation System is to reduce the manual errors involved in the booking and cancelling of tickets and make it convenient for the customers and providers to maintain the data about their customers and also about the seats available at them. Due to automation many loopholes that exist in the manual maintenance of the records can be removed. The speed of obtaining and processing the data will be fast. For future expansion the proposed system can be web enabled so that clients can make various enquiries about trains between stations. Due to this, sometimes a lot of problems occur and they are facing many disputes with customers. To solve the above problem, we design a data base which includes customer details, availability of seats in trains, no of trains and their details.  </vt:lpstr>
      <vt:lpstr>Functionalities of our project are:</vt:lpstr>
      <vt:lpstr>ER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Railway Reservation Management</dc:title>
  <dc:creator>kannanoor spurgeon</dc:creator>
  <cp:lastModifiedBy>kannanoor spurgeon</cp:lastModifiedBy>
  <cp:revision>10</cp:revision>
  <dcterms:created xsi:type="dcterms:W3CDTF">2021-04-29T04:11:55Z</dcterms:created>
  <dcterms:modified xsi:type="dcterms:W3CDTF">2022-03-15T01:15:22Z</dcterms:modified>
</cp:coreProperties>
</file>