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8" r:id="rId3"/>
    <p:sldId id="257" r:id="rId4"/>
    <p:sldId id="265" r:id="rId5"/>
    <p:sldId id="269" r:id="rId6"/>
    <p:sldId id="288" r:id="rId7"/>
    <p:sldId id="282" r:id="rId8"/>
    <p:sldId id="283" r:id="rId9"/>
    <p:sldId id="261" r:id="rId10"/>
    <p:sldId id="263" r:id="rId11"/>
    <p:sldId id="280" r:id="rId12"/>
    <p:sldId id="284" r:id="rId13"/>
    <p:sldId id="277" r:id="rId14"/>
    <p:sldId id="289" r:id="rId15"/>
    <p:sldId id="290" r:id="rId16"/>
    <p:sldId id="286" r:id="rId17"/>
    <p:sldId id="278"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Dosis" pitchFamily="2" charset="0"/>
      <p:regular r:id="rId24"/>
      <p:bold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5" autoAdjust="0"/>
    <p:restoredTop sz="94660"/>
  </p:normalViewPr>
  <p:slideViewPr>
    <p:cSldViewPr snapToGrid="0">
      <p:cViewPr varScale="1">
        <p:scale>
          <a:sx n="109" d="100"/>
          <a:sy n="109" d="100"/>
        </p:scale>
        <p:origin x="86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04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87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6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r>
              <a:rPr lang="en-IN" dirty="0"/>
              <a:t>PLAGIARISM </a:t>
            </a:r>
            <a:br>
              <a:rPr lang="en-IN" dirty="0"/>
            </a:br>
            <a:r>
              <a:rPr lang="en-IN" dirty="0"/>
              <a:t>ANALYSER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DISADVANTAGES</a:t>
            </a:r>
            <a:endParaRPr dirty="0"/>
          </a:p>
        </p:txBody>
      </p:sp>
      <p:sp>
        <p:nvSpPr>
          <p:cNvPr id="171" name="Google Shape;171;p20"/>
          <p:cNvSpPr txBox="1">
            <a:spLocks noGrp="1"/>
          </p:cNvSpPr>
          <p:nvPr>
            <p:ph type="body" idx="2"/>
          </p:nvPr>
        </p:nvSpPr>
        <p:spPr>
          <a:xfrm>
            <a:off x="1101386" y="1332750"/>
            <a:ext cx="7574400" cy="3537900"/>
          </a:xfrm>
          <a:prstGeom prst="rect">
            <a:avLst/>
          </a:prstGeom>
        </p:spPr>
        <p:txBody>
          <a:bodyPr spcFirstLastPara="1" wrap="square" lIns="91425" tIns="91425" rIns="91425" bIns="91425" anchor="t" anchorCtr="0">
            <a:noAutofit/>
          </a:bodyPr>
          <a:lstStyle/>
          <a:p>
            <a:pPr marL="342900" indent="-342900"/>
            <a:r>
              <a:rPr lang="en-IN" sz="1900" dirty="0"/>
              <a:t>Active internet connection required.</a:t>
            </a:r>
          </a:p>
          <a:p>
            <a:pPr marL="342900" indent="-342900"/>
            <a:r>
              <a:rPr lang="en-US" sz="1900" dirty="0"/>
              <a:t>If user uploads an incorrect document, then the result won’t be accurate.</a:t>
            </a:r>
          </a:p>
          <a:p>
            <a:pPr marL="342900" indent="-342900"/>
            <a:r>
              <a:rPr lang="en-US" sz="1900" dirty="0"/>
              <a:t>Takes more time to get results if input data is large.</a:t>
            </a:r>
          </a:p>
          <a:p>
            <a:pPr marL="342900" indent="-342900"/>
            <a:r>
              <a:rPr lang="en-US" sz="1900" dirty="0"/>
              <a:t>Input should give as text and docx, pdf formats are not supported.</a:t>
            </a:r>
          </a:p>
          <a:p>
            <a:pPr marL="342900" indent="-342900"/>
            <a:r>
              <a:rPr lang="en-US" sz="1900" dirty="0"/>
              <a:t>The plagiarism tool can accurately detect plagiarism when the text is comprised of seven or more than seven words but it cannot work as well with the text of smaller words.</a:t>
            </a:r>
            <a:endParaRPr sz="1900" dirty="0"/>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472F-A465-4CCB-860F-6582364C9F8E}"/>
              </a:ext>
            </a:extLst>
          </p:cNvPr>
          <p:cNvSpPr>
            <a:spLocks noGrp="1"/>
          </p:cNvSpPr>
          <p:nvPr>
            <p:ph type="title"/>
          </p:nvPr>
        </p:nvSpPr>
        <p:spPr/>
        <p:txBody>
          <a:bodyPr/>
          <a:lstStyle/>
          <a:p>
            <a:r>
              <a:rPr lang="en-IN" dirty="0"/>
              <a:t>Deployment of advanced algorithms</a:t>
            </a:r>
          </a:p>
        </p:txBody>
      </p:sp>
      <p:sp>
        <p:nvSpPr>
          <p:cNvPr id="3" name="Text Placeholder 2">
            <a:extLst>
              <a:ext uri="{FF2B5EF4-FFF2-40B4-BE49-F238E27FC236}">
                <a16:creationId xmlns:a16="http://schemas.microsoft.com/office/drawing/2014/main" id="{0CDD20C0-BB3F-4B50-9232-69F45B0703A2}"/>
              </a:ext>
            </a:extLst>
          </p:cNvPr>
          <p:cNvSpPr>
            <a:spLocks noGrp="1"/>
          </p:cNvSpPr>
          <p:nvPr>
            <p:ph type="body" idx="1"/>
          </p:nvPr>
        </p:nvSpPr>
        <p:spPr/>
        <p:txBody>
          <a:bodyPr/>
          <a:lstStyle/>
          <a:p>
            <a:r>
              <a:rPr lang="en-US" sz="1900" dirty="0"/>
              <a:t>Algorithms are the identity of AI. For comparing two texts the system contributes some advanced algorithms. These algorithms take the sample content and analyze the words in sequence.  </a:t>
            </a:r>
          </a:p>
          <a:p>
            <a:r>
              <a:rPr lang="en-US" sz="1900" dirty="0"/>
              <a:t>Then word by word AI algorithms match the entire text with the millions of webpages on the internet. If the content is found to be similar or the same, the detector shows the error. </a:t>
            </a:r>
          </a:p>
          <a:p>
            <a:r>
              <a:rPr lang="en-IN" sz="1900" dirty="0"/>
              <a:t>Karp-Rabin algorithm, string matching algorithm are used in our project.</a:t>
            </a:r>
          </a:p>
        </p:txBody>
      </p:sp>
      <p:sp>
        <p:nvSpPr>
          <p:cNvPr id="4" name="Slide Number Placeholder 3">
            <a:extLst>
              <a:ext uri="{FF2B5EF4-FFF2-40B4-BE49-F238E27FC236}">
                <a16:creationId xmlns:a16="http://schemas.microsoft.com/office/drawing/2014/main" id="{10AA7384-DEDB-4890-A76C-333A3C750A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04662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18" name="Google Shape;318;p34"/>
          <p:cNvSpPr txBox="1">
            <a:spLocks noGrp="1"/>
          </p:cNvSpPr>
          <p:nvPr>
            <p:ph type="body" idx="4294967295"/>
          </p:nvPr>
        </p:nvSpPr>
        <p:spPr>
          <a:xfrm>
            <a:off x="6759526" y="535300"/>
            <a:ext cx="2250830"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dirty="0">
                <a:solidFill>
                  <a:schemeClr val="accent1"/>
                </a:solidFill>
                <a:latin typeface="Dosis"/>
                <a:ea typeface="Dosis"/>
                <a:cs typeface="Dosis"/>
                <a:sym typeface="Dosis"/>
              </a:rPr>
              <a:t>DESKTOP PROJECT</a:t>
            </a:r>
            <a:endParaRPr dirty="0">
              <a:solidFill>
                <a:schemeClr val="accent1"/>
              </a:solidFill>
              <a:latin typeface="Dosis"/>
              <a:ea typeface="Dosis"/>
              <a:cs typeface="Dosis"/>
              <a:sym typeface="Dosis"/>
            </a:endParaRPr>
          </a:p>
        </p:txBody>
      </p:sp>
      <p:grpSp>
        <p:nvGrpSpPr>
          <p:cNvPr id="319" name="Google Shape;319;p34"/>
          <p:cNvGrpSpPr/>
          <p:nvPr/>
        </p:nvGrpSpPr>
        <p:grpSpPr>
          <a:xfrm>
            <a:off x="-1" y="979200"/>
            <a:ext cx="6808763" cy="3810190"/>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F256FC17-9988-4517-B2AF-7EACC683B216}"/>
              </a:ext>
            </a:extLst>
          </p:cNvPr>
          <p:cNvPicPr>
            <a:picLocks noChangeAspect="1"/>
          </p:cNvPicPr>
          <p:nvPr/>
        </p:nvPicPr>
        <p:blipFill rotWithShape="1">
          <a:blip r:embed="rId3"/>
          <a:srcRect b="6273"/>
          <a:stretch/>
        </p:blipFill>
        <p:spPr>
          <a:xfrm>
            <a:off x="691287" y="1188720"/>
            <a:ext cx="5364855" cy="3214468"/>
          </a:xfrm>
          <a:prstGeom prst="rect">
            <a:avLst/>
          </a:prstGeom>
        </p:spPr>
      </p:pic>
    </p:spTree>
    <p:extLst>
      <p:ext uri="{BB962C8B-B14F-4D97-AF65-F5344CB8AC3E}">
        <p14:creationId xmlns:p14="http://schemas.microsoft.com/office/powerpoint/2010/main" val="28437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318" name="Google Shape;318;p34"/>
          <p:cNvSpPr txBox="1">
            <a:spLocks noGrp="1"/>
          </p:cNvSpPr>
          <p:nvPr>
            <p:ph type="body" idx="4294967295"/>
          </p:nvPr>
        </p:nvSpPr>
        <p:spPr>
          <a:xfrm>
            <a:off x="6562578" y="535300"/>
            <a:ext cx="2037922" cy="41184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dirty="0">
                <a:solidFill>
                  <a:schemeClr val="accent1"/>
                </a:solidFill>
                <a:latin typeface="Dosis"/>
                <a:ea typeface="Dosis"/>
                <a:cs typeface="Dosis"/>
                <a:sym typeface="Dosis"/>
              </a:rPr>
              <a:t>DESKTOP PROJECT</a:t>
            </a:r>
            <a:endParaRPr dirty="0">
              <a:solidFill>
                <a:schemeClr val="accent1"/>
              </a:solidFill>
              <a:latin typeface="Dosis"/>
              <a:ea typeface="Dosis"/>
              <a:cs typeface="Dosis"/>
              <a:sym typeface="Dosis"/>
            </a:endParaRPr>
          </a:p>
        </p:txBody>
      </p:sp>
      <p:grpSp>
        <p:nvGrpSpPr>
          <p:cNvPr id="319" name="Google Shape;319;p34"/>
          <p:cNvGrpSpPr/>
          <p:nvPr/>
        </p:nvGrpSpPr>
        <p:grpSpPr>
          <a:xfrm>
            <a:off x="0" y="979200"/>
            <a:ext cx="6562578" cy="3547823"/>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F07E75B5-87E2-4FAD-BAE4-7E66820DEE35}"/>
              </a:ext>
            </a:extLst>
          </p:cNvPr>
          <p:cNvPicPr>
            <a:picLocks noChangeAspect="1"/>
          </p:cNvPicPr>
          <p:nvPr/>
        </p:nvPicPr>
        <p:blipFill rotWithShape="1">
          <a:blip r:embed="rId3"/>
          <a:srcRect r="25098"/>
          <a:stretch/>
        </p:blipFill>
        <p:spPr>
          <a:xfrm>
            <a:off x="745588" y="1167619"/>
            <a:ext cx="5092503" cy="29966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18" name="Google Shape;318;p34"/>
          <p:cNvSpPr txBox="1">
            <a:spLocks noGrp="1"/>
          </p:cNvSpPr>
          <p:nvPr>
            <p:ph type="body" idx="4294967295"/>
          </p:nvPr>
        </p:nvSpPr>
        <p:spPr>
          <a:xfrm>
            <a:off x="478302" y="4287438"/>
            <a:ext cx="8122198" cy="537779"/>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sz="1800" dirty="0">
                <a:solidFill>
                  <a:schemeClr val="tx1"/>
                </a:solidFill>
                <a:latin typeface="Dosis"/>
                <a:ea typeface="Dosis"/>
                <a:cs typeface="Dosis"/>
                <a:sym typeface="Dosis"/>
              </a:rPr>
              <a:t>  Let’s take an example and copy some text from a site and check the plagiarism of that text</a:t>
            </a:r>
            <a:endParaRPr sz="1800" dirty="0">
              <a:solidFill>
                <a:schemeClr val="tx1"/>
              </a:solidFill>
              <a:latin typeface="Dosis"/>
              <a:ea typeface="Dosis"/>
              <a:cs typeface="Dosis"/>
              <a:sym typeface="Dosis"/>
            </a:endParaRPr>
          </a:p>
        </p:txBody>
      </p:sp>
      <p:grpSp>
        <p:nvGrpSpPr>
          <p:cNvPr id="319" name="Google Shape;319;p34"/>
          <p:cNvGrpSpPr/>
          <p:nvPr/>
        </p:nvGrpSpPr>
        <p:grpSpPr>
          <a:xfrm>
            <a:off x="1294229" y="633046"/>
            <a:ext cx="6780626" cy="3594296"/>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70F8A832-4FAD-4F47-91B2-4F091B790609}"/>
              </a:ext>
            </a:extLst>
          </p:cNvPr>
          <p:cNvPicPr>
            <a:picLocks noChangeAspect="1"/>
          </p:cNvPicPr>
          <p:nvPr/>
        </p:nvPicPr>
        <p:blipFill rotWithShape="1">
          <a:blip r:embed="rId3"/>
          <a:srcRect t="11945" r="51757" b="37894"/>
          <a:stretch/>
        </p:blipFill>
        <p:spPr>
          <a:xfrm>
            <a:off x="2152477" y="853940"/>
            <a:ext cx="5087571" cy="2975580"/>
          </a:xfrm>
          <a:prstGeom prst="rect">
            <a:avLst/>
          </a:prstGeom>
        </p:spPr>
      </p:pic>
    </p:spTree>
    <p:extLst>
      <p:ext uri="{BB962C8B-B14F-4D97-AF65-F5344CB8AC3E}">
        <p14:creationId xmlns:p14="http://schemas.microsoft.com/office/powerpoint/2010/main" val="114180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18" name="Google Shape;318;p34"/>
          <p:cNvSpPr txBox="1">
            <a:spLocks noGrp="1"/>
          </p:cNvSpPr>
          <p:nvPr>
            <p:ph type="body" idx="4294967295"/>
          </p:nvPr>
        </p:nvSpPr>
        <p:spPr>
          <a:xfrm>
            <a:off x="1280160" y="4198148"/>
            <a:ext cx="6829864" cy="655206"/>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sz="1800" dirty="0">
                <a:solidFill>
                  <a:schemeClr val="tx1"/>
                </a:solidFill>
                <a:latin typeface="Dosis"/>
                <a:ea typeface="Dosis"/>
                <a:cs typeface="Dosis"/>
                <a:sym typeface="Dosis"/>
              </a:rPr>
              <a:t>This shows the percentage from which site, the text has been copied.</a:t>
            </a:r>
          </a:p>
        </p:txBody>
      </p:sp>
      <p:grpSp>
        <p:nvGrpSpPr>
          <p:cNvPr id="319" name="Google Shape;319;p34"/>
          <p:cNvGrpSpPr/>
          <p:nvPr/>
        </p:nvGrpSpPr>
        <p:grpSpPr>
          <a:xfrm>
            <a:off x="1106014" y="534573"/>
            <a:ext cx="7153421" cy="3682961"/>
            <a:chOff x="1177450" y="241631"/>
            <a:chExt cx="6173152" cy="3616776"/>
          </a:xfrm>
        </p:grpSpPr>
        <p:sp>
          <p:nvSpPr>
            <p:cNvPr id="320" name="Google Shape;32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C2EFF01A-A4FF-4C21-A5DC-265DFB4B1BDA}"/>
              </a:ext>
            </a:extLst>
          </p:cNvPr>
          <p:cNvPicPr>
            <a:picLocks noChangeAspect="1"/>
          </p:cNvPicPr>
          <p:nvPr/>
        </p:nvPicPr>
        <p:blipFill rotWithShape="1">
          <a:blip r:embed="rId3"/>
          <a:srcRect l="19956" t="13035" r="15281" b="61678"/>
          <a:stretch/>
        </p:blipFill>
        <p:spPr>
          <a:xfrm>
            <a:off x="1945890" y="788593"/>
            <a:ext cx="5473668" cy="2996418"/>
          </a:xfrm>
          <a:prstGeom prst="rect">
            <a:avLst/>
          </a:prstGeom>
        </p:spPr>
      </p:pic>
    </p:spTree>
    <p:extLst>
      <p:ext uri="{BB962C8B-B14F-4D97-AF65-F5344CB8AC3E}">
        <p14:creationId xmlns:p14="http://schemas.microsoft.com/office/powerpoint/2010/main" val="211007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B02B-C5BD-4371-A459-3B61664C389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C84AEB57-1ED2-44AB-99E0-CDDE2C77EB6D}"/>
              </a:ext>
            </a:extLst>
          </p:cNvPr>
          <p:cNvSpPr>
            <a:spLocks noGrp="1"/>
          </p:cNvSpPr>
          <p:nvPr>
            <p:ph type="body" idx="1"/>
          </p:nvPr>
        </p:nvSpPr>
        <p:spPr/>
        <p:txBody>
          <a:bodyPr/>
          <a:lstStyle/>
          <a:p>
            <a:r>
              <a:rPr lang="en-IN" sz="2000" dirty="0"/>
              <a:t>Plagiarism is rampant now. With most of the data available to us in  digital format the venues for plagiarism is opening up.</a:t>
            </a:r>
          </a:p>
          <a:p>
            <a:r>
              <a:rPr lang="en-IN" sz="2000" dirty="0"/>
              <a:t>To avoid this kind of cheating and to acknowledge the originality of the author, new detection techniques are to be created.</a:t>
            </a:r>
          </a:p>
          <a:p>
            <a:r>
              <a:rPr lang="en-IN" sz="2000" dirty="0"/>
              <a:t>To protect the intellectual property source code new techniques are to be developed and implemented</a:t>
            </a:r>
            <a:r>
              <a:rPr lang="en-IN" sz="1800" dirty="0"/>
              <a:t>.</a:t>
            </a:r>
          </a:p>
          <a:p>
            <a:r>
              <a:rPr lang="en-IN" sz="1800" dirty="0"/>
              <a:t>So, this is one of the technique which is used to find out the source site from which you have copied the matter.</a:t>
            </a:r>
          </a:p>
        </p:txBody>
      </p:sp>
      <p:sp>
        <p:nvSpPr>
          <p:cNvPr id="4" name="Slide Number Placeholder 3">
            <a:extLst>
              <a:ext uri="{FF2B5EF4-FFF2-40B4-BE49-F238E27FC236}">
                <a16:creationId xmlns:a16="http://schemas.microsoft.com/office/drawing/2014/main" id="{69B26566-E9B2-4CA5-9B61-94921B875C9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36534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 name="Picture 1">
            <a:extLst>
              <a:ext uri="{FF2B5EF4-FFF2-40B4-BE49-F238E27FC236}">
                <a16:creationId xmlns:a16="http://schemas.microsoft.com/office/drawing/2014/main" id="{1DDD87BD-14CB-4171-9907-0D635B14C490}"/>
              </a:ext>
            </a:extLst>
          </p:cNvPr>
          <p:cNvPicPr>
            <a:picLocks noChangeAspect="1"/>
          </p:cNvPicPr>
          <p:nvPr/>
        </p:nvPicPr>
        <p:blipFill>
          <a:blip r:embed="rId3"/>
          <a:stretch>
            <a:fillRect/>
          </a:stretch>
        </p:blipFill>
        <p:spPr>
          <a:xfrm>
            <a:off x="594900" y="0"/>
            <a:ext cx="8549100" cy="49236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4501662" y="232118"/>
            <a:ext cx="4452424"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8700"/>
                </a:solidFill>
              </a:rPr>
              <a:t>TEAM MATES</a:t>
            </a:r>
            <a:endParaRPr sz="6000" dirty="0">
              <a:solidFill>
                <a:srgbClr val="FF8700"/>
              </a:solidFill>
            </a:endParaRPr>
          </a:p>
        </p:txBody>
      </p:sp>
      <p:sp>
        <p:nvSpPr>
          <p:cNvPr id="124" name="Google Shape;124;p15"/>
          <p:cNvSpPr txBox="1">
            <a:spLocks noGrp="1"/>
          </p:cNvSpPr>
          <p:nvPr>
            <p:ph type="subTitle" idx="4294967295"/>
          </p:nvPr>
        </p:nvSpPr>
        <p:spPr>
          <a:xfrm>
            <a:off x="4790049" y="1048042"/>
            <a:ext cx="4550899" cy="341844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600" b="1" dirty="0">
                <a:solidFill>
                  <a:srgbClr val="FFFFFF"/>
                </a:solidFill>
              </a:rPr>
              <a:t>A.Venkata Dinesh Reddy </a:t>
            </a:r>
          </a:p>
          <a:p>
            <a:pPr marL="0" lvl="0" indent="0" algn="l" rtl="0">
              <a:spcBef>
                <a:spcPts val="600"/>
              </a:spcBef>
              <a:spcAft>
                <a:spcPts val="0"/>
              </a:spcAft>
              <a:buNone/>
            </a:pPr>
            <a:r>
              <a:rPr lang="en-IN" sz="1600" b="1" dirty="0">
                <a:solidFill>
                  <a:srgbClr val="FFFFFF"/>
                </a:solidFill>
              </a:rPr>
              <a:t>(RA1911028010098)</a:t>
            </a:r>
          </a:p>
          <a:p>
            <a:pPr marL="0" lvl="0" indent="0" algn="l" rtl="0">
              <a:spcBef>
                <a:spcPts val="600"/>
              </a:spcBef>
              <a:spcAft>
                <a:spcPts val="0"/>
              </a:spcAft>
              <a:buNone/>
            </a:pPr>
            <a:r>
              <a:rPr lang="en-IN" sz="1600" b="1" dirty="0">
                <a:solidFill>
                  <a:srgbClr val="FFFFFF"/>
                </a:solidFill>
              </a:rPr>
              <a:t>CH.Vamshi Krishna</a:t>
            </a:r>
          </a:p>
          <a:p>
            <a:pPr marL="0" lvl="0" indent="0" algn="l" rtl="0">
              <a:spcBef>
                <a:spcPts val="600"/>
              </a:spcBef>
              <a:spcAft>
                <a:spcPts val="0"/>
              </a:spcAft>
              <a:buNone/>
            </a:pPr>
            <a:r>
              <a:rPr lang="en-IN" sz="1600" b="1" dirty="0">
                <a:solidFill>
                  <a:srgbClr val="FFFFFF"/>
                </a:solidFill>
              </a:rPr>
              <a:t>(RA1911028010099)</a:t>
            </a:r>
          </a:p>
          <a:p>
            <a:pPr marL="0" lvl="0" indent="0" algn="l" rtl="0">
              <a:spcBef>
                <a:spcPts val="600"/>
              </a:spcBef>
              <a:spcAft>
                <a:spcPts val="0"/>
              </a:spcAft>
              <a:buNone/>
            </a:pPr>
            <a:r>
              <a:rPr lang="en-IN" sz="1600" b="1" dirty="0">
                <a:solidFill>
                  <a:srgbClr val="FFFFFF"/>
                </a:solidFill>
              </a:rPr>
              <a:t>CH . Prashanth</a:t>
            </a:r>
          </a:p>
          <a:p>
            <a:pPr marL="0" lvl="0" indent="0" algn="l" rtl="0">
              <a:spcBef>
                <a:spcPts val="600"/>
              </a:spcBef>
              <a:spcAft>
                <a:spcPts val="0"/>
              </a:spcAft>
              <a:buNone/>
            </a:pPr>
            <a:r>
              <a:rPr lang="en-IN" sz="1600" b="1" dirty="0">
                <a:solidFill>
                  <a:srgbClr val="FFFFFF"/>
                </a:solidFill>
              </a:rPr>
              <a:t>(RA1911028010101)</a:t>
            </a:r>
          </a:p>
          <a:p>
            <a:pPr marL="0" lvl="0" indent="0" algn="l" rtl="0">
              <a:spcBef>
                <a:spcPts val="600"/>
              </a:spcBef>
              <a:spcAft>
                <a:spcPts val="0"/>
              </a:spcAft>
              <a:buNone/>
            </a:pPr>
            <a:r>
              <a:rPr lang="en-IN" sz="1600" b="1" dirty="0">
                <a:solidFill>
                  <a:srgbClr val="FFFFFF"/>
                </a:solidFill>
              </a:rPr>
              <a:t>Kannanoor Spurgeon </a:t>
            </a:r>
          </a:p>
          <a:p>
            <a:pPr marL="0" lvl="0" indent="0" algn="l" rtl="0">
              <a:spcBef>
                <a:spcPts val="600"/>
              </a:spcBef>
              <a:spcAft>
                <a:spcPts val="0"/>
              </a:spcAft>
              <a:buNone/>
            </a:pPr>
            <a:r>
              <a:rPr lang="en-IN" sz="1600" b="1" dirty="0">
                <a:solidFill>
                  <a:srgbClr val="FFFFFF"/>
                </a:solidFill>
              </a:rPr>
              <a:t>(RA1911028010109)</a:t>
            </a:r>
          </a:p>
          <a:p>
            <a:pPr marL="0" lvl="0" indent="0" algn="l" rtl="0">
              <a:spcBef>
                <a:spcPts val="600"/>
              </a:spcBef>
              <a:spcAft>
                <a:spcPts val="0"/>
              </a:spcAft>
              <a:buNone/>
            </a:pPr>
            <a:r>
              <a:rPr lang="en-IN" sz="1600" b="1" dirty="0">
                <a:solidFill>
                  <a:srgbClr val="FFFFFF"/>
                </a:solidFill>
              </a:rPr>
              <a:t>K . Shiva Gyaneshwar </a:t>
            </a:r>
          </a:p>
          <a:p>
            <a:pPr marL="0" lvl="0" indent="0" algn="l" rtl="0">
              <a:spcBef>
                <a:spcPts val="600"/>
              </a:spcBef>
              <a:spcAft>
                <a:spcPts val="0"/>
              </a:spcAft>
              <a:buNone/>
            </a:pPr>
            <a:r>
              <a:rPr lang="en-IN" sz="1600" b="1" dirty="0">
                <a:solidFill>
                  <a:srgbClr val="FFFFFF"/>
                </a:solidFill>
              </a:rPr>
              <a:t>(RA1911028010133)</a:t>
            </a:r>
            <a:endParaRPr sz="1600" b="1" dirty="0">
              <a:solidFill>
                <a:srgbClr val="FFFFFF"/>
              </a:solidFill>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7" name="Picture Placeholder 7" descr="group of hands in a &quot;Go Team&quot; fashion">
            <a:extLst>
              <a:ext uri="{FF2B5EF4-FFF2-40B4-BE49-F238E27FC236}">
                <a16:creationId xmlns:a16="http://schemas.microsoft.com/office/drawing/2014/main" id="{39B06C35-E6D4-4905-9C83-3B09458685AA}"/>
              </a:ext>
            </a:extLst>
          </p:cNvPr>
          <p:cNvPicPr>
            <a:picLocks noChangeAspect="1"/>
          </p:cNvPicPr>
          <p:nvPr/>
        </p:nvPicPr>
        <p:blipFill>
          <a:blip r:embed="rId3" cstate="screen">
            <a:grayscl/>
            <a:extLst>
              <a:ext uri="{28A0092B-C50C-407E-A947-70E740481C1C}">
                <a14:useLocalDpi xmlns:a14="http://schemas.microsoft.com/office/drawing/2010/main"/>
              </a:ext>
            </a:extLst>
          </a:blip>
          <a:srcRect l="4852" r="4852"/>
          <a:stretch>
            <a:fillRect/>
          </a:stretch>
        </p:blipFill>
        <p:spPr>
          <a:xfrm>
            <a:off x="1000174" y="965003"/>
            <a:ext cx="3501488" cy="3501488"/>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15" name="Google Shape;115;p14"/>
          <p:cNvSpPr txBox="1">
            <a:spLocks noGrp="1"/>
          </p:cNvSpPr>
          <p:nvPr>
            <p:ph type="body" idx="2"/>
          </p:nvPr>
        </p:nvSpPr>
        <p:spPr>
          <a:xfrm>
            <a:off x="1101375" y="1349549"/>
            <a:ext cx="7282970" cy="3222451"/>
          </a:xfrm>
          <a:prstGeom prst="rect">
            <a:avLst/>
          </a:prstGeom>
        </p:spPr>
        <p:txBody>
          <a:bodyPr spcFirstLastPara="1" wrap="square" lIns="91425" tIns="91425" rIns="91425" bIns="91425" anchor="t" anchorCtr="0">
            <a:noAutofit/>
          </a:bodyPr>
          <a:lstStyle/>
          <a:p>
            <a:pPr marL="285750" indent="-285750"/>
            <a:r>
              <a:rPr lang="en-US" sz="1800" dirty="0"/>
              <a:t>Plagiarism detection is the process of locating instances of plagiarism or copyright infringement within a work or document. </a:t>
            </a:r>
          </a:p>
          <a:p>
            <a:pPr marL="285750" indent="-285750"/>
            <a:r>
              <a:rPr lang="en-US" sz="1800" dirty="0"/>
              <a:t>The widespread use of computers and the advent of the Internet have made it easier to plagiarize the work of others.</a:t>
            </a:r>
          </a:p>
          <a:p>
            <a:pPr marL="285750" indent="-285750"/>
            <a:r>
              <a:rPr lang="en-US" sz="1800" dirty="0"/>
              <a:t>plagiarism checker can detect plagiarism from billions of web pages.</a:t>
            </a:r>
          </a:p>
          <a:p>
            <a:pPr marL="285750" indent="-285750"/>
            <a:r>
              <a:rPr lang="en-US" sz="1800" dirty="0"/>
              <a:t>This plagiarism check will tell you whether or not your text contains duplicate content</a:t>
            </a:r>
          </a:p>
          <a:p>
            <a:pPr marL="285750" indent="-285750"/>
            <a:r>
              <a:rPr lang="en-US" sz="1800" dirty="0"/>
              <a:t>A plagiarism checker uses advanced database software to scan for matches between your text and existing texts.</a:t>
            </a:r>
            <a:endParaRPr sz="1800" dirty="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LIBRARIES USED:</a:t>
            </a:r>
            <a:endParaRPr dirty="0"/>
          </a:p>
        </p:txBody>
      </p:sp>
      <p:sp>
        <p:nvSpPr>
          <p:cNvPr id="187" name="Google Shape;187;p22"/>
          <p:cNvSpPr txBox="1">
            <a:spLocks noGrp="1"/>
          </p:cNvSpPr>
          <p:nvPr>
            <p:ph type="body" idx="1"/>
          </p:nvPr>
        </p:nvSpPr>
        <p:spPr>
          <a:xfrm>
            <a:off x="682283" y="1160585"/>
            <a:ext cx="4473526" cy="3151163"/>
          </a:xfrm>
          <a:prstGeom prst="rect">
            <a:avLst/>
          </a:prstGeom>
        </p:spPr>
        <p:txBody>
          <a:bodyPr spcFirstLastPara="1" wrap="square" lIns="91425" tIns="91425" rIns="91425" bIns="91425" anchor="b" anchorCtr="0">
            <a:noAutofit/>
          </a:bodyPr>
          <a:lstStyle/>
          <a:p>
            <a:pPr marL="342900" indent="-342900"/>
            <a:r>
              <a:rPr lang="en-IN" sz="2400" dirty="0"/>
              <a:t>Flask</a:t>
            </a:r>
          </a:p>
          <a:p>
            <a:pPr marL="342900" indent="-342900"/>
            <a:r>
              <a:rPr lang="en-IN" sz="2400" dirty="0"/>
              <a:t>Pandas</a:t>
            </a:r>
          </a:p>
          <a:p>
            <a:pPr marL="342900" indent="-342900"/>
            <a:r>
              <a:rPr lang="en-IN" sz="2400" dirty="0"/>
              <a:t>Difflib</a:t>
            </a:r>
          </a:p>
          <a:p>
            <a:pPr marL="342900" indent="-342900"/>
            <a:r>
              <a:rPr lang="en-IN" sz="2400" dirty="0"/>
              <a:t>Natural language toolkit (NLTK)</a:t>
            </a:r>
          </a:p>
          <a:p>
            <a:pPr marL="342900" indent="-342900"/>
            <a:r>
              <a:rPr lang="en-IN" sz="2400" dirty="0"/>
              <a:t>Beautiful Soup </a:t>
            </a:r>
          </a:p>
          <a:p>
            <a:pPr marL="342900" indent="-342900"/>
            <a:r>
              <a:rPr lang="en-IN" sz="2400" dirty="0"/>
              <a:t>Request</a:t>
            </a:r>
            <a:endParaRPr sz="2400" dirty="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189" name="Google Shape;189;p22"/>
          <p:cNvPicPr preferRelativeResize="0"/>
          <p:nvPr/>
        </p:nvPicPr>
        <p:blipFill rotWithShape="1">
          <a:blip r:embed="rId3"/>
          <a:srcRect l="6548" t="-325" r="129" b="325"/>
          <a:stretch/>
        </p:blipFill>
        <p:spPr>
          <a:xfrm flipH="1">
            <a:off x="3568919" y="1025175"/>
            <a:ext cx="6279900" cy="3532800"/>
          </a:xfrm>
          <a:prstGeom prst="parallelogram">
            <a:avLst>
              <a:gd name="adj" fmla="val 51555"/>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26"/>
          <p:cNvSpPr txBox="1">
            <a:spLocks noGrp="1"/>
          </p:cNvSpPr>
          <p:nvPr>
            <p:ph type="title" idx="4294967295"/>
          </p:nvPr>
        </p:nvSpPr>
        <p:spPr>
          <a:xfrm>
            <a:off x="1104900" y="0"/>
            <a:ext cx="6724500" cy="7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 PICTURE</a:t>
            </a:r>
            <a:endParaRPr dirty="0"/>
          </a:p>
        </p:txBody>
      </p:sp>
      <p:sp>
        <p:nvSpPr>
          <p:cNvPr id="219" name="Google Shape;219;p2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2" name="Picture 1">
            <a:extLst>
              <a:ext uri="{FF2B5EF4-FFF2-40B4-BE49-F238E27FC236}">
                <a16:creationId xmlns:a16="http://schemas.microsoft.com/office/drawing/2014/main" id="{5B797679-7EE9-471C-8F77-BA2F28206890}"/>
              </a:ext>
            </a:extLst>
          </p:cNvPr>
          <p:cNvPicPr>
            <a:picLocks noChangeAspect="1"/>
          </p:cNvPicPr>
          <p:nvPr/>
        </p:nvPicPr>
        <p:blipFill rotWithShape="1">
          <a:blip r:embed="rId3"/>
          <a:srcRect b="13354"/>
          <a:stretch/>
        </p:blipFill>
        <p:spPr>
          <a:xfrm>
            <a:off x="1234500" y="715752"/>
            <a:ext cx="7276950" cy="39066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FDCB-5604-4903-9279-70C7B8639C08}"/>
              </a:ext>
            </a:extLst>
          </p:cNvPr>
          <p:cNvSpPr>
            <a:spLocks noGrp="1"/>
          </p:cNvSpPr>
          <p:nvPr>
            <p:ph type="title"/>
          </p:nvPr>
        </p:nvSpPr>
        <p:spPr/>
        <p:txBody>
          <a:bodyPr/>
          <a:lstStyle/>
          <a:p>
            <a:r>
              <a:rPr lang="en-US" dirty="0"/>
              <a:t>The following are considered as Plagiarism:</a:t>
            </a:r>
            <a:endParaRPr lang="en-IN" dirty="0"/>
          </a:p>
        </p:txBody>
      </p:sp>
      <p:sp>
        <p:nvSpPr>
          <p:cNvPr id="3" name="Text Placeholder 2">
            <a:extLst>
              <a:ext uri="{FF2B5EF4-FFF2-40B4-BE49-F238E27FC236}">
                <a16:creationId xmlns:a16="http://schemas.microsoft.com/office/drawing/2014/main" id="{689A7173-4BC5-4244-B2AE-B933916620B6}"/>
              </a:ext>
            </a:extLst>
          </p:cNvPr>
          <p:cNvSpPr>
            <a:spLocks noGrp="1"/>
          </p:cNvSpPr>
          <p:nvPr>
            <p:ph type="body" idx="1"/>
          </p:nvPr>
        </p:nvSpPr>
        <p:spPr/>
        <p:txBody>
          <a:bodyPr/>
          <a:lstStyle/>
          <a:p>
            <a:r>
              <a:rPr lang="en-US" sz="1800" dirty="0"/>
              <a:t>Turning in someone else's work as your own. </a:t>
            </a:r>
          </a:p>
          <a:p>
            <a:r>
              <a:rPr lang="en-US" sz="1800" dirty="0"/>
              <a:t>Copying words or ideas from someone else without giving credit.</a:t>
            </a:r>
          </a:p>
          <a:p>
            <a:r>
              <a:rPr lang="en-US" sz="1800" dirty="0"/>
              <a:t>Failing to put a quotation in quotation marks.</a:t>
            </a:r>
          </a:p>
          <a:p>
            <a:r>
              <a:rPr lang="en-US" sz="1800" dirty="0"/>
              <a:t>Giving incorrect information about the source of a quotation.</a:t>
            </a:r>
          </a:p>
          <a:p>
            <a:r>
              <a:rPr lang="en-US" sz="1800" dirty="0"/>
              <a:t>Changing words but copying sentence structure.</a:t>
            </a:r>
          </a:p>
          <a:p>
            <a:r>
              <a:rPr lang="en-US" sz="1800" dirty="0"/>
              <a:t>Copying so many words of ideas from a source that it makes up the majority of your work. Even though by credit.</a:t>
            </a:r>
          </a:p>
          <a:p>
            <a:endParaRPr lang="en-IN" sz="1800" dirty="0"/>
          </a:p>
        </p:txBody>
      </p:sp>
      <p:sp>
        <p:nvSpPr>
          <p:cNvPr id="4" name="Slide Number Placeholder 3">
            <a:extLst>
              <a:ext uri="{FF2B5EF4-FFF2-40B4-BE49-F238E27FC236}">
                <a16:creationId xmlns:a16="http://schemas.microsoft.com/office/drawing/2014/main" id="{1D5A95FE-9F97-445C-8FC1-596D852C3E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24941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76C6-9C2A-4396-84E5-5B6AB84E2A36}"/>
              </a:ext>
            </a:extLst>
          </p:cNvPr>
          <p:cNvSpPr>
            <a:spLocks noGrp="1"/>
          </p:cNvSpPr>
          <p:nvPr>
            <p:ph type="title"/>
          </p:nvPr>
        </p:nvSpPr>
        <p:spPr/>
        <p:txBody>
          <a:bodyPr/>
          <a:lstStyle/>
          <a:p>
            <a:r>
              <a:rPr lang="en-IN" dirty="0"/>
              <a:t>WORKING PROCESS</a:t>
            </a:r>
          </a:p>
        </p:txBody>
      </p:sp>
      <p:sp>
        <p:nvSpPr>
          <p:cNvPr id="3" name="Text Placeholder 2">
            <a:extLst>
              <a:ext uri="{FF2B5EF4-FFF2-40B4-BE49-F238E27FC236}">
                <a16:creationId xmlns:a16="http://schemas.microsoft.com/office/drawing/2014/main" id="{F4527A71-5C88-4377-9E11-AC6C3B7F17D7}"/>
              </a:ext>
            </a:extLst>
          </p:cNvPr>
          <p:cNvSpPr>
            <a:spLocks noGrp="1"/>
          </p:cNvSpPr>
          <p:nvPr>
            <p:ph type="body" idx="1"/>
          </p:nvPr>
        </p:nvSpPr>
        <p:spPr/>
        <p:txBody>
          <a:bodyPr/>
          <a:lstStyle/>
          <a:p>
            <a:r>
              <a:rPr lang="en-US" sz="2200" dirty="0"/>
              <a:t>The UI features a simple </a:t>
            </a:r>
            <a:r>
              <a:rPr lang="en-US" sz="2200" dirty="0" err="1"/>
              <a:t>textarea</a:t>
            </a:r>
            <a:r>
              <a:rPr lang="en-US" sz="2200" dirty="0"/>
              <a:t> input in which the user can paste the text from an article. When the user clicks the Submit button, this input is used to query a database of articles. Results and their match scores are then displayed to the user. To help reduce the amount of noise, the app also includes a slider input in which the user can specify a similarity threshold to only show extremely strong matches.</a:t>
            </a:r>
            <a:endParaRPr lang="en-IN" sz="2200" dirty="0"/>
          </a:p>
        </p:txBody>
      </p:sp>
      <p:sp>
        <p:nvSpPr>
          <p:cNvPr id="4" name="Slide Number Placeholder 3">
            <a:extLst>
              <a:ext uri="{FF2B5EF4-FFF2-40B4-BE49-F238E27FC236}">
                <a16:creationId xmlns:a16="http://schemas.microsoft.com/office/drawing/2014/main" id="{70E57ADE-758A-4DD1-B822-DCFE4572A0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3147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64CA46-48E2-441F-AFBC-049D487504B8}"/>
              </a:ext>
            </a:extLst>
          </p:cNvPr>
          <p:cNvSpPr>
            <a:spLocks noGrp="1"/>
          </p:cNvSpPr>
          <p:nvPr>
            <p:ph type="body" idx="1"/>
          </p:nvPr>
        </p:nvSpPr>
        <p:spPr/>
        <p:txBody>
          <a:bodyPr/>
          <a:lstStyle/>
          <a:p>
            <a:r>
              <a:rPr lang="en-US" sz="1900" dirty="0"/>
              <a:t>As you can see, when original content is used as the search input, the match scores for possibly plagiarized articles are relatively low. However, if we were to copy and paste the text from one of the articles in our database, the results for the plagiarized article come back with a 99.99% match!</a:t>
            </a:r>
          </a:p>
          <a:p>
            <a:r>
              <a:rPr lang="en-US" sz="1900" dirty="0"/>
              <a:t>This is done using Python Flask that utilizes the Pinecone SDK. The HTML uses a template file, and the rest of the frontend is built using static CSS and JS assets.</a:t>
            </a:r>
            <a:endParaRPr lang="en-IN" sz="1900" dirty="0"/>
          </a:p>
        </p:txBody>
      </p:sp>
      <p:sp>
        <p:nvSpPr>
          <p:cNvPr id="4" name="Slide Number Placeholder 3">
            <a:extLst>
              <a:ext uri="{FF2B5EF4-FFF2-40B4-BE49-F238E27FC236}">
                <a16:creationId xmlns:a16="http://schemas.microsoft.com/office/drawing/2014/main" id="{20DDF2AC-5691-4668-A4E6-FDF676EFE1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81929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ADVANTAGES</a:t>
            </a:r>
            <a:endParaRPr dirty="0"/>
          </a:p>
        </p:txBody>
      </p:sp>
      <p:sp>
        <p:nvSpPr>
          <p:cNvPr id="144" name="Google Shape;144;p18"/>
          <p:cNvSpPr txBox="1">
            <a:spLocks noGrp="1"/>
          </p:cNvSpPr>
          <p:nvPr>
            <p:ph type="body" idx="1"/>
          </p:nvPr>
        </p:nvSpPr>
        <p:spPr>
          <a:xfrm>
            <a:off x="1104900" y="1298726"/>
            <a:ext cx="7581900" cy="364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sz="1900" dirty="0"/>
              <a:t>The system designed to detect similarity among text documents calculates content similarity among specified documents.</a:t>
            </a:r>
          </a:p>
          <a:p>
            <a:pPr marL="457200" lvl="0" indent="-419100" algn="l" rtl="0">
              <a:spcBef>
                <a:spcPts val="600"/>
              </a:spcBef>
              <a:spcAft>
                <a:spcPts val="0"/>
              </a:spcAft>
              <a:buSzPts val="3000"/>
              <a:buChar char="▸"/>
            </a:pPr>
            <a:r>
              <a:rPr lang="en-US" sz="1900" dirty="0"/>
              <a:t>Applying efficient string-matching algorithm, which will further reduce the time and increase the efficiency.</a:t>
            </a:r>
          </a:p>
          <a:p>
            <a:pPr marL="457200" lvl="0" indent="-419100" algn="l" rtl="0">
              <a:spcBef>
                <a:spcPts val="600"/>
              </a:spcBef>
              <a:spcAft>
                <a:spcPts val="0"/>
              </a:spcAft>
              <a:buSzPts val="3000"/>
              <a:buChar char="▸"/>
            </a:pPr>
            <a:r>
              <a:rPr lang="en-US" sz="1900" dirty="0"/>
              <a:t>This system is simple and easy to access.</a:t>
            </a:r>
          </a:p>
          <a:p>
            <a:pPr marL="457200" lvl="0" indent="-419100" algn="l" rtl="0">
              <a:spcBef>
                <a:spcPts val="600"/>
              </a:spcBef>
              <a:spcAft>
                <a:spcPts val="0"/>
              </a:spcAft>
              <a:buSzPts val="3000"/>
              <a:buChar char="▸"/>
            </a:pPr>
            <a:r>
              <a:rPr lang="en-US" sz="1900" dirty="0"/>
              <a:t>System will give accurate results based on the content provided.</a:t>
            </a:r>
          </a:p>
          <a:p>
            <a:pPr marL="457200" lvl="0" indent="-419100" algn="l" rtl="0">
              <a:spcBef>
                <a:spcPts val="600"/>
              </a:spcBef>
              <a:spcAft>
                <a:spcPts val="0"/>
              </a:spcAft>
              <a:buSzPts val="3000"/>
              <a:buChar char="▸"/>
            </a:pPr>
            <a:r>
              <a:rPr lang="en-US" sz="1900" dirty="0"/>
              <a:t>This system will generate results in very less time.</a:t>
            </a:r>
          </a:p>
          <a:p>
            <a:pPr marL="457200" lvl="0" indent="-419100" algn="l" rtl="0">
              <a:spcBef>
                <a:spcPts val="600"/>
              </a:spcBef>
              <a:spcAft>
                <a:spcPts val="0"/>
              </a:spcAft>
              <a:buSzPts val="3000"/>
              <a:buChar char="▸"/>
            </a:pPr>
            <a:r>
              <a:rPr lang="en-US" sz="1900" dirty="0"/>
              <a:t>Code is short and simple to understand</a:t>
            </a:r>
            <a:endParaRPr sz="1900" dirty="0"/>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769</Words>
  <Application>Microsoft Office PowerPoint</Application>
  <PresentationFormat>On-screen Show (16:9)</PresentationFormat>
  <Paragraphs>79</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vt:lpstr>
      <vt:lpstr>Arial</vt:lpstr>
      <vt:lpstr>Calibri</vt:lpstr>
      <vt:lpstr>Dosis</vt:lpstr>
      <vt:lpstr>William template</vt:lpstr>
      <vt:lpstr> PLAGIARISM  ANALYSER</vt:lpstr>
      <vt:lpstr>TEAM MATES</vt:lpstr>
      <vt:lpstr>INTRODUCTION</vt:lpstr>
      <vt:lpstr>LIBRARIES USED:</vt:lpstr>
      <vt:lpstr>VISUAL PICTURE</vt:lpstr>
      <vt:lpstr>The following are considered as Plagiarism:</vt:lpstr>
      <vt:lpstr>WORKING PROCESS</vt:lpstr>
      <vt:lpstr>PowerPoint Presentation</vt:lpstr>
      <vt:lpstr>ADVANTAGES</vt:lpstr>
      <vt:lpstr>DISADVANTAGES</vt:lpstr>
      <vt:lpstr>Deployment of advanced algorithms</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ANALYSER</dc:title>
  <dc:creator>spurgeon</dc:creator>
  <cp:lastModifiedBy>kannanoor spurgeon</cp:lastModifiedBy>
  <cp:revision>7</cp:revision>
  <dcterms:modified xsi:type="dcterms:W3CDTF">2022-04-22T10:47:29Z</dcterms:modified>
</cp:coreProperties>
</file>