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756" r:id="rId1"/>
  </p:sldMasterIdLst>
  <p:notesMasterIdLst>
    <p:notesMasterId r:id="rId27"/>
  </p:notesMasterIdLst>
  <p:sldIdLst>
    <p:sldId id="256" r:id="rId2"/>
    <p:sldId id="262" r:id="rId3"/>
    <p:sldId id="264" r:id="rId4"/>
    <p:sldId id="286" r:id="rId5"/>
    <p:sldId id="285" r:id="rId6"/>
    <p:sldId id="284" r:id="rId7"/>
    <p:sldId id="266" r:id="rId8"/>
    <p:sldId id="270" r:id="rId9"/>
    <p:sldId id="267" r:id="rId10"/>
    <p:sldId id="268" r:id="rId11"/>
    <p:sldId id="269"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59" r:id="rId26"/>
  </p:sldIdLst>
  <p:sldSz cx="12192000" cy="6858000"/>
  <p:notesSz cx="6858000" cy="9144000"/>
  <p:embeddedFontLst>
    <p:embeddedFont>
      <p:font typeface="Garamond" panose="02020404030301010803" pitchFamily="18" charset="0"/>
      <p:regular r:id="rId28"/>
      <p:bold r:id="rId29"/>
      <p:italic r:id="rId30"/>
    </p:embeddedFont>
    <p:embeddedFont>
      <p:font typeface="Libre Baskerville" panose="02000000000000000000" pitchFamily="2" charset="0"/>
      <p:regular r:id="rId31"/>
      <p:bold r:id="rId32"/>
      <p:italic r:id="rId3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7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7339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50539425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359435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189735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33296466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139101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533778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49048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6365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445452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2009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331227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138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9942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67686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1355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40194309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08119101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google.com/search?sca_esv=f1fd8b690de436c8&amp;cs=0&amp;sxsrf=AE3TifO1PGRLaQSuYEep5QlDipqZuUwF8A%3A1751822339374&amp;q=Naukri.com&amp;sa=X&amp;ved=2ahUKEwjdx9_h3qiOAxW4RmwGHVI9AgEQxccNegQIAxAB&amp;mstk=AUtExfDv56yI7wCdG0QNRIXYAFh4wCWqak0MXQkgKdwVjmI9EU8PJpmgOZIViNx_xziaVI8cPcj7SdIZ1oD-QCpvhpNsIG-d1hO5PXC7o-LofGRxSHmx8_aB-Exe4bOBGwlG5-5yWY46uLsgfxGICkj_da_olU9ovR6SmMX1NNPV7scbCGJ3YHloMQLNTSU9-gOWNqyV-Fxf-BZwPhzSYGw7Gvna5a4RZI6dCqFezedon-jrr9Haqalp0J12poNKuSQi5r-_R161S_35YqlgRQcPMnK9afsZV21R_NAYeeZF4dfFsA&amp;csui=3"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1692731"/>
          </a:xfrm>
          <a:prstGeom prst="rect">
            <a:avLst/>
          </a:prstGeom>
          <a:noFill/>
          <a:ln>
            <a:noFill/>
          </a:ln>
        </p:spPr>
        <p:txBody>
          <a:bodyPr spcFirstLastPara="1" wrap="square" lIns="91425" tIns="45700" rIns="91425" bIns="45700" anchor="t" anchorCtr="0">
            <a:spAutoFit/>
          </a:bodyPr>
          <a:lstStyle/>
          <a:p>
            <a:pPr lvl="0" algn="ctr"/>
            <a:r>
              <a:rPr lang="en-US" sz="4000" b="1" dirty="0">
                <a:solidFill>
                  <a:schemeClr val="dk1"/>
                </a:solidFill>
                <a:latin typeface="Times New Roman" panose="02020603050405020304" pitchFamily="18" charset="0"/>
                <a:ea typeface="Calibri"/>
                <a:cs typeface="Times New Roman" panose="02020603050405020304" pitchFamily="18" charset="0"/>
                <a:sym typeface="Calibri"/>
              </a:rPr>
              <a:t>Web Scrapping and Visualization of Ambition Box </a:t>
            </a:r>
          </a:p>
          <a:p>
            <a:pPr fontAlgn="ctr"/>
            <a:r>
              <a:rPr lang="en-US" sz="2400" b="1" dirty="0">
                <a:solidFill>
                  <a:schemeClr val="dk1"/>
                </a:solidFill>
                <a:latin typeface="Times New Roman" panose="02020603050405020304" pitchFamily="18" charset="0"/>
                <a:ea typeface="Calibri"/>
                <a:cs typeface="Times New Roman" panose="02020603050405020304" pitchFamily="18" charset="0"/>
                <a:sym typeface="Calibri"/>
              </a:rPr>
              <a:t>                                             By-Vamshi Krishna Datla</a:t>
            </a:r>
            <a:r>
              <a:rPr lang="en-IN" dirty="0"/>
              <a:t> </a:t>
            </a:r>
            <a:endParaRPr lang="en-US" sz="4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90BB75-10B7-EEDA-A346-71BC2B11AB21}"/>
              </a:ext>
            </a:extLst>
          </p:cNvPr>
          <p:cNvSpPr>
            <a:spLocks noGrp="1"/>
          </p:cNvSpPr>
          <p:nvPr>
            <p:ph type="title"/>
          </p:nvPr>
        </p:nvSpPr>
        <p:spPr/>
        <p:txBody>
          <a:bodyPr>
            <a:normAutofit fontScale="90000"/>
          </a:bodyPr>
          <a:lstStyle/>
          <a:p>
            <a:r>
              <a:rPr lang="en-US" b="1" dirty="0">
                <a:solidFill>
                  <a:schemeClr val="tx1"/>
                </a:solidFill>
                <a:latin typeface="More Sugar"/>
                <a:ea typeface="More Sugar"/>
                <a:cs typeface="More Sugar"/>
                <a:sym typeface="More Sugar"/>
              </a:rPr>
              <a:t>Description Of Data After Cleaning</a:t>
            </a:r>
            <a:br>
              <a:rPr lang="en-US" b="1" dirty="0">
                <a:solidFill>
                  <a:schemeClr val="tx1"/>
                </a:solidFill>
                <a:latin typeface="More Sugar"/>
                <a:ea typeface="More Sugar"/>
                <a:cs typeface="More Sugar"/>
                <a:sym typeface="More Sugar"/>
              </a:rPr>
            </a:br>
            <a:endParaRPr lang="en-IN" dirty="0"/>
          </a:p>
        </p:txBody>
      </p:sp>
      <p:pic>
        <p:nvPicPr>
          <p:cNvPr id="8" name="Content Placeholder 7">
            <a:extLst>
              <a:ext uri="{FF2B5EF4-FFF2-40B4-BE49-F238E27FC236}">
                <a16:creationId xmlns:a16="http://schemas.microsoft.com/office/drawing/2014/main" id="{4D0E9938-85DE-BA73-F47D-D418C784AFC1}"/>
              </a:ext>
            </a:extLst>
          </p:cNvPr>
          <p:cNvPicPr>
            <a:picLocks noGrp="1" noChangeAspect="1"/>
          </p:cNvPicPr>
          <p:nvPr>
            <p:ph sz="half" idx="1"/>
          </p:nvPr>
        </p:nvPicPr>
        <p:blipFill>
          <a:blip r:embed="rId2"/>
          <a:stretch>
            <a:fillRect/>
          </a:stretch>
        </p:blipFill>
        <p:spPr>
          <a:xfrm>
            <a:off x="1292352" y="2560320"/>
            <a:ext cx="4350430" cy="3310128"/>
          </a:xfrm>
        </p:spPr>
      </p:pic>
      <p:sp>
        <p:nvSpPr>
          <p:cNvPr id="6" name="Content Placeholder 5">
            <a:extLst>
              <a:ext uri="{FF2B5EF4-FFF2-40B4-BE49-F238E27FC236}">
                <a16:creationId xmlns:a16="http://schemas.microsoft.com/office/drawing/2014/main" id="{E54FA5FD-0ED3-A622-A714-E650B04AC0EF}"/>
              </a:ext>
            </a:extLst>
          </p:cNvPr>
          <p:cNvSpPr>
            <a:spLocks noGrp="1"/>
          </p:cNvSpPr>
          <p:nvPr>
            <p:ph sz="half" idx="2"/>
          </p:nvPr>
        </p:nvSpPr>
        <p:spPr/>
        <p:txBody>
          <a:bodyPr>
            <a:normAutofit fontScale="92500"/>
          </a:bodyPr>
          <a:lstStyle/>
          <a:p>
            <a:pPr marL="0" indent="0">
              <a:buNone/>
            </a:pPr>
            <a:r>
              <a:rPr lang="en-US" b="1" dirty="0"/>
              <a:t>Steps of data cleaning:</a:t>
            </a:r>
          </a:p>
          <a:p>
            <a:r>
              <a:rPr lang="en-US" b="1" dirty="0"/>
              <a:t>Changing datatypes of different columns to suitable data.</a:t>
            </a:r>
          </a:p>
          <a:p>
            <a:pPr marL="0" indent="0">
              <a:buNone/>
            </a:pPr>
            <a:r>
              <a:rPr lang="en-US" b="1" dirty="0" err="1"/>
              <a:t>Eg</a:t>
            </a:r>
            <a:r>
              <a:rPr lang="en-US" b="1" dirty="0"/>
              <a:t>.:</a:t>
            </a:r>
            <a:r>
              <a:rPr lang="en-US" b="1" dirty="0" err="1"/>
              <a:t>df</a:t>
            </a:r>
            <a:r>
              <a:rPr lang="en-US" b="1" dirty="0"/>
              <a:t>['Industry']=</a:t>
            </a:r>
            <a:r>
              <a:rPr lang="en-US" b="1" dirty="0" err="1"/>
              <a:t>df</a:t>
            </a:r>
            <a:r>
              <a:rPr lang="en-US" b="1" dirty="0"/>
              <a:t>['Industry'].</a:t>
            </a:r>
            <a:r>
              <a:rPr lang="en-US" b="1" dirty="0" err="1"/>
              <a:t>astype</a:t>
            </a:r>
            <a:r>
              <a:rPr lang="en-US" b="1" dirty="0"/>
              <a:t>('category’)</a:t>
            </a:r>
          </a:p>
          <a:p>
            <a:r>
              <a:rPr lang="en-US" b="1" dirty="0"/>
              <a:t>Filling null values with nan values.</a:t>
            </a:r>
          </a:p>
          <a:p>
            <a:pPr marL="0" indent="0">
              <a:buNone/>
            </a:pPr>
            <a:r>
              <a:rPr lang="en-US" b="1" dirty="0" err="1"/>
              <a:t>Eg</a:t>
            </a:r>
            <a:r>
              <a:rPr lang="en-US" b="1" dirty="0"/>
              <a:t>.:</a:t>
            </a:r>
            <a:r>
              <a:rPr lang="en-US" b="1" dirty="0" err="1"/>
              <a:t>df</a:t>
            </a:r>
            <a:r>
              <a:rPr lang="en-US" b="1" dirty="0"/>
              <a:t>['Jobs'].</a:t>
            </a:r>
            <a:r>
              <a:rPr lang="en-US" b="1" dirty="0" err="1"/>
              <a:t>fillna</a:t>
            </a:r>
            <a:r>
              <a:rPr lang="en-US" b="1" dirty="0"/>
              <a:t>(0, </a:t>
            </a:r>
            <a:r>
              <a:rPr lang="en-US" b="1" dirty="0" err="1"/>
              <a:t>inplace</a:t>
            </a:r>
            <a:r>
              <a:rPr lang="en-US" b="1" dirty="0"/>
              <a:t>=True) </a:t>
            </a:r>
          </a:p>
          <a:p>
            <a:endParaRPr lang="en-US" b="1" dirty="0"/>
          </a:p>
          <a:p>
            <a:pPr marL="0" indent="0">
              <a:buNone/>
            </a:pPr>
            <a:endParaRPr lang="en-IN" b="1" dirty="0"/>
          </a:p>
        </p:txBody>
      </p:sp>
    </p:spTree>
    <p:extLst>
      <p:ext uri="{BB962C8B-B14F-4D97-AF65-F5344CB8AC3E}">
        <p14:creationId xmlns:p14="http://schemas.microsoft.com/office/powerpoint/2010/main" val="1565711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8FADB8-A869-D820-C3D7-8E94A6E8CCF7}"/>
              </a:ext>
            </a:extLst>
          </p:cNvPr>
          <p:cNvSpPr>
            <a:spLocks noGrp="1"/>
          </p:cNvSpPr>
          <p:nvPr>
            <p:ph type="title"/>
          </p:nvPr>
        </p:nvSpPr>
        <p:spPr/>
        <p:txBody>
          <a:bodyPr/>
          <a:lstStyle/>
          <a:p>
            <a:r>
              <a:rPr lang="en-IN" b="1" dirty="0"/>
              <a:t>Descriptive Statistics</a:t>
            </a:r>
          </a:p>
        </p:txBody>
      </p:sp>
      <p:pic>
        <p:nvPicPr>
          <p:cNvPr id="10" name="Content Placeholder 9">
            <a:extLst>
              <a:ext uri="{FF2B5EF4-FFF2-40B4-BE49-F238E27FC236}">
                <a16:creationId xmlns:a16="http://schemas.microsoft.com/office/drawing/2014/main" id="{4FB3F839-5A92-0583-EA7F-C00069AA9536}"/>
              </a:ext>
            </a:extLst>
          </p:cNvPr>
          <p:cNvPicPr>
            <a:picLocks noGrp="1" noChangeAspect="1"/>
          </p:cNvPicPr>
          <p:nvPr>
            <p:ph idx="1"/>
          </p:nvPr>
        </p:nvPicPr>
        <p:blipFill>
          <a:blip r:embed="rId2"/>
          <a:stretch>
            <a:fillRect/>
          </a:stretch>
        </p:blipFill>
        <p:spPr>
          <a:xfrm>
            <a:off x="1381539" y="2206487"/>
            <a:ext cx="9515059" cy="3756991"/>
          </a:xfrm>
        </p:spPr>
      </p:pic>
    </p:spTree>
    <p:extLst>
      <p:ext uri="{BB962C8B-B14F-4D97-AF65-F5344CB8AC3E}">
        <p14:creationId xmlns:p14="http://schemas.microsoft.com/office/powerpoint/2010/main" val="2813133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7D43E4-09BF-FE39-4441-7F51C2246512}"/>
              </a:ext>
            </a:extLst>
          </p:cNvPr>
          <p:cNvSpPr>
            <a:spLocks noGrp="1"/>
          </p:cNvSpPr>
          <p:nvPr>
            <p:ph type="title"/>
          </p:nvPr>
        </p:nvSpPr>
        <p:spPr/>
        <p:txBody>
          <a:bodyPr/>
          <a:lstStyle/>
          <a:p>
            <a:r>
              <a:rPr lang="en-IN" b="1" dirty="0"/>
              <a:t>Descriptive Statistics Summary</a:t>
            </a:r>
            <a:endParaRPr lang="en-IN" dirty="0"/>
          </a:p>
        </p:txBody>
      </p:sp>
      <p:graphicFrame>
        <p:nvGraphicFramePr>
          <p:cNvPr id="6" name="Content Placeholder 5">
            <a:extLst>
              <a:ext uri="{FF2B5EF4-FFF2-40B4-BE49-F238E27FC236}">
                <a16:creationId xmlns:a16="http://schemas.microsoft.com/office/drawing/2014/main" id="{CD9922CF-B730-EB88-10C9-BE872AF356BC}"/>
              </a:ext>
            </a:extLst>
          </p:cNvPr>
          <p:cNvGraphicFramePr>
            <a:graphicFrameLocks noGrp="1"/>
          </p:cNvGraphicFramePr>
          <p:nvPr>
            <p:ph idx="1"/>
            <p:extLst>
              <p:ext uri="{D42A27DB-BD31-4B8C-83A1-F6EECF244321}">
                <p14:modId xmlns:p14="http://schemas.microsoft.com/office/powerpoint/2010/main" val="154240982"/>
              </p:ext>
            </p:extLst>
          </p:nvPr>
        </p:nvGraphicFramePr>
        <p:xfrm>
          <a:off x="2705492" y="2542220"/>
          <a:ext cx="7560298" cy="3420988"/>
        </p:xfrm>
        <a:graphic>
          <a:graphicData uri="http://schemas.openxmlformats.org/drawingml/2006/table">
            <a:tbl>
              <a:tblPr/>
              <a:tblGrid>
                <a:gridCol w="3780149">
                  <a:extLst>
                    <a:ext uri="{9D8B030D-6E8A-4147-A177-3AD203B41FA5}">
                      <a16:colId xmlns:a16="http://schemas.microsoft.com/office/drawing/2014/main" val="3460375776"/>
                    </a:ext>
                  </a:extLst>
                </a:gridCol>
                <a:gridCol w="3780149">
                  <a:extLst>
                    <a:ext uri="{9D8B030D-6E8A-4147-A177-3AD203B41FA5}">
                      <a16:colId xmlns:a16="http://schemas.microsoft.com/office/drawing/2014/main" val="110479334"/>
                    </a:ext>
                  </a:extLst>
                </a:gridCol>
              </a:tblGrid>
              <a:tr h="241300">
                <a:tc>
                  <a:txBody>
                    <a:bodyPr/>
                    <a:lstStyle/>
                    <a:p>
                      <a:pPr>
                        <a:buNone/>
                      </a:pPr>
                      <a:r>
                        <a:rPr lang="en-IN" sz="1200" b="1"/>
                        <a:t>Metric</a:t>
                      </a:r>
                      <a:endParaRPr lang="en-IN" sz="1200"/>
                    </a:p>
                  </a:txBody>
                  <a:tcPr marL="60325" marR="60325" marT="30163" marB="30163" anchor="ctr">
                    <a:lnL>
                      <a:noFill/>
                    </a:lnL>
                    <a:lnR>
                      <a:noFill/>
                    </a:lnR>
                    <a:lnT>
                      <a:noFill/>
                    </a:lnT>
                    <a:lnB>
                      <a:noFill/>
                    </a:lnB>
                    <a:noFill/>
                  </a:tcPr>
                </a:tc>
                <a:tc>
                  <a:txBody>
                    <a:bodyPr/>
                    <a:lstStyle/>
                    <a:p>
                      <a:pPr>
                        <a:buNone/>
                      </a:pPr>
                      <a:r>
                        <a:rPr lang="en-IN" sz="1200" b="1"/>
                        <a:t>Insight</a:t>
                      </a:r>
                      <a:endParaRPr lang="en-IN" sz="1200"/>
                    </a:p>
                  </a:txBody>
                  <a:tcPr marL="60325" marR="60325" marT="30163" marB="30163" anchor="ctr">
                    <a:lnL>
                      <a:noFill/>
                    </a:lnL>
                    <a:lnR>
                      <a:noFill/>
                    </a:lnR>
                    <a:lnT>
                      <a:noFill/>
                    </a:lnT>
                    <a:lnB>
                      <a:noFill/>
                    </a:lnB>
                    <a:noFill/>
                  </a:tcPr>
                </a:tc>
                <a:extLst>
                  <a:ext uri="{0D108BD9-81ED-4DB2-BD59-A6C34878D82A}">
                    <a16:rowId xmlns:a16="http://schemas.microsoft.com/office/drawing/2014/main" val="1415845493"/>
                  </a:ext>
                </a:extLst>
              </a:tr>
              <a:tr h="510144">
                <a:tc>
                  <a:txBody>
                    <a:bodyPr/>
                    <a:lstStyle/>
                    <a:p>
                      <a:pPr>
                        <a:buNone/>
                      </a:pPr>
                      <a:r>
                        <a:rPr lang="en-IN" sz="1200" b="1"/>
                        <a:t>Rating</a:t>
                      </a:r>
                      <a:endParaRPr lang="en-IN" sz="1200"/>
                    </a:p>
                  </a:txBody>
                  <a:tcPr marL="60325" marR="60325" marT="30163" marB="30163" anchor="ctr">
                    <a:lnL>
                      <a:noFill/>
                    </a:lnL>
                    <a:lnR>
                      <a:noFill/>
                    </a:lnR>
                    <a:lnT>
                      <a:noFill/>
                    </a:lnT>
                    <a:lnB>
                      <a:noFill/>
                    </a:lnB>
                    <a:noFill/>
                  </a:tcPr>
                </a:tc>
                <a:tc>
                  <a:txBody>
                    <a:bodyPr/>
                    <a:lstStyle/>
                    <a:p>
                      <a:pPr>
                        <a:buNone/>
                      </a:pPr>
                      <a:r>
                        <a:rPr lang="en-US" sz="1200" dirty="0"/>
                        <a:t>Average rating is </a:t>
                      </a:r>
                      <a:r>
                        <a:rPr lang="en-US" sz="1200" b="1" dirty="0"/>
                        <a:t>3.81</a:t>
                      </a:r>
                      <a:r>
                        <a:rPr lang="en-US" sz="1200" dirty="0"/>
                        <a:t>, ranging from </a:t>
                      </a:r>
                      <a:r>
                        <a:rPr lang="en-US" sz="1200" b="1" dirty="0"/>
                        <a:t>3.5 to 4.7</a:t>
                      </a:r>
                      <a:r>
                        <a:rPr lang="en-US" sz="1200" dirty="0"/>
                        <a:t>. Majority of companies are moderately rated.</a:t>
                      </a:r>
                    </a:p>
                  </a:txBody>
                  <a:tcPr marL="60325" marR="60325" marT="30163" marB="30163" anchor="ctr">
                    <a:lnL>
                      <a:noFill/>
                    </a:lnL>
                    <a:lnR>
                      <a:noFill/>
                    </a:lnR>
                    <a:lnT>
                      <a:noFill/>
                    </a:lnT>
                    <a:lnB>
                      <a:noFill/>
                    </a:lnB>
                    <a:noFill/>
                  </a:tcPr>
                </a:tc>
                <a:extLst>
                  <a:ext uri="{0D108BD9-81ED-4DB2-BD59-A6C34878D82A}">
                    <a16:rowId xmlns:a16="http://schemas.microsoft.com/office/drawing/2014/main" val="2664965607"/>
                  </a:ext>
                </a:extLst>
              </a:tr>
              <a:tr h="603250">
                <a:tc>
                  <a:txBody>
                    <a:bodyPr/>
                    <a:lstStyle/>
                    <a:p>
                      <a:pPr>
                        <a:buNone/>
                      </a:pPr>
                      <a:r>
                        <a:rPr lang="en-IN" sz="1200" b="1" dirty="0"/>
                        <a:t>Reviews</a:t>
                      </a:r>
                      <a:endParaRPr lang="en-IN" sz="1200" dirty="0"/>
                    </a:p>
                  </a:txBody>
                  <a:tcPr marL="60325" marR="60325" marT="30163" marB="30163" anchor="ctr">
                    <a:lnL>
                      <a:noFill/>
                    </a:lnL>
                    <a:lnR>
                      <a:noFill/>
                    </a:lnR>
                    <a:lnT>
                      <a:noFill/>
                    </a:lnT>
                    <a:lnB>
                      <a:noFill/>
                    </a:lnB>
                    <a:noFill/>
                  </a:tcPr>
                </a:tc>
                <a:tc>
                  <a:txBody>
                    <a:bodyPr/>
                    <a:lstStyle/>
                    <a:p>
                      <a:pPr>
                        <a:buNone/>
                      </a:pPr>
                      <a:r>
                        <a:rPr lang="en-US" sz="1200" dirty="0"/>
                        <a:t>Companies received </a:t>
                      </a:r>
                      <a:r>
                        <a:rPr lang="en-US" sz="1200" b="1" dirty="0"/>
                        <a:t>22,800 to 98,700</a:t>
                      </a:r>
                      <a:r>
                        <a:rPr lang="en-US" sz="1200" dirty="0"/>
                        <a:t> reviews. Median is </a:t>
                      </a:r>
                      <a:r>
                        <a:rPr lang="en-US" sz="1200" b="1" dirty="0"/>
                        <a:t>37,150</a:t>
                      </a:r>
                      <a:r>
                        <a:rPr lang="en-US" sz="1200" dirty="0"/>
                        <a:t>, showing strong employee engagement.</a:t>
                      </a:r>
                    </a:p>
                  </a:txBody>
                  <a:tcPr marL="60325" marR="60325" marT="30163" marB="30163" anchor="ctr">
                    <a:lnL>
                      <a:noFill/>
                    </a:lnL>
                    <a:lnR>
                      <a:noFill/>
                    </a:lnR>
                    <a:lnT>
                      <a:noFill/>
                    </a:lnT>
                    <a:lnB>
                      <a:noFill/>
                    </a:lnB>
                    <a:noFill/>
                  </a:tcPr>
                </a:tc>
                <a:extLst>
                  <a:ext uri="{0D108BD9-81ED-4DB2-BD59-A6C34878D82A}">
                    <a16:rowId xmlns:a16="http://schemas.microsoft.com/office/drawing/2014/main" val="3681747791"/>
                  </a:ext>
                </a:extLst>
              </a:tr>
              <a:tr h="603250">
                <a:tc>
                  <a:txBody>
                    <a:bodyPr/>
                    <a:lstStyle/>
                    <a:p>
                      <a:pPr>
                        <a:buNone/>
                      </a:pPr>
                      <a:r>
                        <a:rPr lang="en-IN" sz="1200" b="1"/>
                        <a:t>Salaries</a:t>
                      </a:r>
                      <a:endParaRPr lang="en-IN" sz="1200"/>
                    </a:p>
                  </a:txBody>
                  <a:tcPr marL="60325" marR="60325" marT="30163" marB="30163" anchor="ctr">
                    <a:lnL>
                      <a:noFill/>
                    </a:lnL>
                    <a:lnR>
                      <a:noFill/>
                    </a:lnR>
                    <a:lnT>
                      <a:noFill/>
                    </a:lnT>
                    <a:lnB>
                      <a:noFill/>
                    </a:lnB>
                    <a:noFill/>
                  </a:tcPr>
                </a:tc>
                <a:tc>
                  <a:txBody>
                    <a:bodyPr/>
                    <a:lstStyle/>
                    <a:p>
                      <a:pPr>
                        <a:buNone/>
                      </a:pPr>
                      <a:r>
                        <a:rPr lang="en-US" sz="1200" dirty="0"/>
                        <a:t>Reported salaries range from </a:t>
                      </a:r>
                      <a:r>
                        <a:rPr lang="en-US" sz="1200" b="1" dirty="0"/>
                        <a:t>₹22,900 to ₹9.2 Lakhs</a:t>
                      </a:r>
                      <a:r>
                        <a:rPr lang="en-US" sz="1200" dirty="0"/>
                        <a:t>, with a median of </a:t>
                      </a:r>
                      <a:r>
                        <a:rPr lang="en-US" sz="1200" b="1" dirty="0"/>
                        <a:t>₹1.95 Lakhs</a:t>
                      </a:r>
                      <a:r>
                        <a:rPr lang="en-US" sz="1200" dirty="0"/>
                        <a:t>, indicating large variability.</a:t>
                      </a:r>
                    </a:p>
                  </a:txBody>
                  <a:tcPr marL="60325" marR="60325" marT="30163" marB="30163" anchor="ctr">
                    <a:lnL>
                      <a:noFill/>
                    </a:lnL>
                    <a:lnR>
                      <a:noFill/>
                    </a:lnR>
                    <a:lnT>
                      <a:noFill/>
                    </a:lnT>
                    <a:lnB>
                      <a:noFill/>
                    </a:lnB>
                    <a:noFill/>
                  </a:tcPr>
                </a:tc>
                <a:extLst>
                  <a:ext uri="{0D108BD9-81ED-4DB2-BD59-A6C34878D82A}">
                    <a16:rowId xmlns:a16="http://schemas.microsoft.com/office/drawing/2014/main" val="2112427461"/>
                  </a:ext>
                </a:extLst>
              </a:tr>
              <a:tr h="422275">
                <a:tc>
                  <a:txBody>
                    <a:bodyPr/>
                    <a:lstStyle/>
                    <a:p>
                      <a:pPr>
                        <a:buNone/>
                      </a:pPr>
                      <a:r>
                        <a:rPr lang="en-IN" sz="1200" b="1" dirty="0"/>
                        <a:t>Interviews</a:t>
                      </a:r>
                      <a:endParaRPr lang="en-IN" sz="1200" dirty="0"/>
                    </a:p>
                  </a:txBody>
                  <a:tcPr marL="60325" marR="60325" marT="30163" marB="30163" anchor="ctr">
                    <a:lnL>
                      <a:noFill/>
                    </a:lnL>
                    <a:lnR>
                      <a:noFill/>
                    </a:lnR>
                    <a:lnT>
                      <a:noFill/>
                    </a:lnT>
                    <a:lnB>
                      <a:noFill/>
                    </a:lnB>
                    <a:noFill/>
                  </a:tcPr>
                </a:tc>
                <a:tc>
                  <a:txBody>
                    <a:bodyPr/>
                    <a:lstStyle/>
                    <a:p>
                      <a:pPr>
                        <a:buNone/>
                      </a:pPr>
                      <a:r>
                        <a:rPr lang="en-US" sz="1200"/>
                        <a:t>Interview counts span </a:t>
                      </a:r>
                      <a:r>
                        <a:rPr lang="en-US" sz="1200" b="1"/>
                        <a:t>784 to 11,100</a:t>
                      </a:r>
                      <a:r>
                        <a:rPr lang="en-US" sz="1200"/>
                        <a:t>, averaging around </a:t>
                      </a:r>
                      <a:r>
                        <a:rPr lang="en-US" sz="1200" b="1"/>
                        <a:t>4,129</a:t>
                      </a:r>
                      <a:r>
                        <a:rPr lang="en-US" sz="1200"/>
                        <a:t> per company.</a:t>
                      </a:r>
                    </a:p>
                  </a:txBody>
                  <a:tcPr marL="60325" marR="60325" marT="30163" marB="30163" anchor="ctr">
                    <a:lnL>
                      <a:noFill/>
                    </a:lnL>
                    <a:lnR>
                      <a:noFill/>
                    </a:lnR>
                    <a:lnT>
                      <a:noFill/>
                    </a:lnT>
                    <a:lnB>
                      <a:noFill/>
                    </a:lnB>
                    <a:noFill/>
                  </a:tcPr>
                </a:tc>
                <a:extLst>
                  <a:ext uri="{0D108BD9-81ED-4DB2-BD59-A6C34878D82A}">
                    <a16:rowId xmlns:a16="http://schemas.microsoft.com/office/drawing/2014/main" val="3093342743"/>
                  </a:ext>
                </a:extLst>
              </a:tr>
              <a:tr h="422275">
                <a:tc>
                  <a:txBody>
                    <a:bodyPr/>
                    <a:lstStyle/>
                    <a:p>
                      <a:pPr>
                        <a:buNone/>
                      </a:pPr>
                      <a:r>
                        <a:rPr lang="en-IN" sz="1200" b="1"/>
                        <a:t>Jobs</a:t>
                      </a:r>
                      <a:endParaRPr lang="en-IN" sz="1200"/>
                    </a:p>
                  </a:txBody>
                  <a:tcPr marL="60325" marR="60325" marT="30163" marB="30163" anchor="ctr">
                    <a:lnL>
                      <a:noFill/>
                    </a:lnL>
                    <a:lnR>
                      <a:noFill/>
                    </a:lnR>
                    <a:lnT>
                      <a:noFill/>
                    </a:lnT>
                    <a:lnB>
                      <a:noFill/>
                    </a:lnB>
                    <a:noFill/>
                  </a:tcPr>
                </a:tc>
                <a:tc>
                  <a:txBody>
                    <a:bodyPr/>
                    <a:lstStyle/>
                    <a:p>
                      <a:pPr>
                        <a:buNone/>
                      </a:pPr>
                      <a:r>
                        <a:rPr lang="en-US" sz="1200"/>
                        <a:t>Active job listings range from </a:t>
                      </a:r>
                      <a:r>
                        <a:rPr lang="en-US" sz="1200" b="1"/>
                        <a:t>36 to 12,400</a:t>
                      </a:r>
                      <a:r>
                        <a:rPr lang="en-US" sz="1200"/>
                        <a:t>, with a median of </a:t>
                      </a:r>
                      <a:r>
                        <a:rPr lang="en-US" sz="1200" b="1"/>
                        <a:t>399</a:t>
                      </a:r>
                      <a:r>
                        <a:rPr lang="en-US" sz="1200"/>
                        <a:t>, indicating wide hiring differences.</a:t>
                      </a:r>
                    </a:p>
                  </a:txBody>
                  <a:tcPr marL="60325" marR="60325" marT="30163" marB="30163" anchor="ctr">
                    <a:lnL>
                      <a:noFill/>
                    </a:lnL>
                    <a:lnR>
                      <a:noFill/>
                    </a:lnR>
                    <a:lnT>
                      <a:noFill/>
                    </a:lnT>
                    <a:lnB>
                      <a:noFill/>
                    </a:lnB>
                    <a:noFill/>
                  </a:tcPr>
                </a:tc>
                <a:extLst>
                  <a:ext uri="{0D108BD9-81ED-4DB2-BD59-A6C34878D82A}">
                    <a16:rowId xmlns:a16="http://schemas.microsoft.com/office/drawing/2014/main" val="3971353196"/>
                  </a:ext>
                </a:extLst>
              </a:tr>
              <a:tr h="603250">
                <a:tc>
                  <a:txBody>
                    <a:bodyPr/>
                    <a:lstStyle/>
                    <a:p>
                      <a:pPr>
                        <a:buNone/>
                      </a:pPr>
                      <a:r>
                        <a:rPr lang="en-IN" sz="1200" b="1"/>
                        <a:t>Other Locations</a:t>
                      </a:r>
                      <a:endParaRPr lang="en-IN" sz="1200"/>
                    </a:p>
                  </a:txBody>
                  <a:tcPr marL="60325" marR="60325" marT="30163" marB="30163" anchor="ctr">
                    <a:lnL>
                      <a:noFill/>
                    </a:lnL>
                    <a:lnR>
                      <a:noFill/>
                    </a:lnR>
                    <a:lnT>
                      <a:noFill/>
                    </a:lnT>
                    <a:lnB>
                      <a:noFill/>
                    </a:lnB>
                    <a:noFill/>
                  </a:tcPr>
                </a:tc>
                <a:tc>
                  <a:txBody>
                    <a:bodyPr/>
                    <a:lstStyle/>
                    <a:p>
                      <a:pPr>
                        <a:buNone/>
                      </a:pPr>
                      <a:r>
                        <a:rPr lang="en-US" sz="1200" dirty="0"/>
                        <a:t>Companies are spread across </a:t>
                      </a:r>
                      <a:r>
                        <a:rPr lang="en-US" sz="1200" b="1" dirty="0"/>
                        <a:t>45 to 1,709 locations</a:t>
                      </a:r>
                      <a:r>
                        <a:rPr lang="en-US" sz="1200" dirty="0"/>
                        <a:t>, with an average presence in </a:t>
                      </a:r>
                      <a:r>
                        <a:rPr lang="en-US" sz="1200" b="1" dirty="0"/>
                        <a:t>534 locations</a:t>
                      </a:r>
                      <a:r>
                        <a:rPr lang="en-US" sz="1200" dirty="0"/>
                        <a:t>, indicating strong regional diversity.</a:t>
                      </a:r>
                    </a:p>
                  </a:txBody>
                  <a:tcPr marL="60325" marR="60325" marT="30163" marB="30163" anchor="ctr">
                    <a:lnL>
                      <a:noFill/>
                    </a:lnL>
                    <a:lnR>
                      <a:noFill/>
                    </a:lnR>
                    <a:lnT>
                      <a:noFill/>
                    </a:lnT>
                    <a:lnB>
                      <a:noFill/>
                    </a:lnB>
                    <a:noFill/>
                  </a:tcPr>
                </a:tc>
                <a:extLst>
                  <a:ext uri="{0D108BD9-81ED-4DB2-BD59-A6C34878D82A}">
                    <a16:rowId xmlns:a16="http://schemas.microsoft.com/office/drawing/2014/main" val="2289452898"/>
                  </a:ext>
                </a:extLst>
              </a:tr>
            </a:tbl>
          </a:graphicData>
        </a:graphic>
      </p:graphicFrame>
    </p:spTree>
    <p:extLst>
      <p:ext uri="{BB962C8B-B14F-4D97-AF65-F5344CB8AC3E}">
        <p14:creationId xmlns:p14="http://schemas.microsoft.com/office/powerpoint/2010/main" val="4001094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51E05B-CDF2-EE10-697C-0027CAB30671}"/>
              </a:ext>
            </a:extLst>
          </p:cNvPr>
          <p:cNvSpPr>
            <a:spLocks noGrp="1"/>
          </p:cNvSpPr>
          <p:nvPr>
            <p:ph type="title"/>
          </p:nvPr>
        </p:nvSpPr>
        <p:spPr/>
        <p:txBody>
          <a:bodyPr/>
          <a:lstStyle/>
          <a:p>
            <a:r>
              <a:rPr lang="en-US" b="1" dirty="0"/>
              <a:t>Distribution By Rating</a:t>
            </a:r>
            <a:endParaRPr lang="en-IN" b="1" dirty="0"/>
          </a:p>
        </p:txBody>
      </p:sp>
      <p:sp>
        <p:nvSpPr>
          <p:cNvPr id="5" name="Content Placeholder 4">
            <a:extLst>
              <a:ext uri="{FF2B5EF4-FFF2-40B4-BE49-F238E27FC236}">
                <a16:creationId xmlns:a16="http://schemas.microsoft.com/office/drawing/2014/main" id="{B592D74A-6588-C2FC-A8C5-1146F97FCA92}"/>
              </a:ext>
            </a:extLst>
          </p:cNvPr>
          <p:cNvSpPr>
            <a:spLocks noGrp="1"/>
          </p:cNvSpPr>
          <p:nvPr>
            <p:ph sz="half" idx="1"/>
          </p:nvPr>
        </p:nvSpPr>
        <p:spPr/>
        <p:txBody>
          <a:bodyPr/>
          <a:lstStyle/>
          <a:p>
            <a:r>
              <a:rPr lang="en-US" dirty="0"/>
              <a:t>.</a:t>
            </a:r>
            <a:r>
              <a:rPr lang="en-US" b="1" dirty="0"/>
              <a:t>Distribution By Rating</a:t>
            </a:r>
            <a:endParaRPr lang="en-US" dirty="0"/>
          </a:p>
          <a:p>
            <a:r>
              <a:rPr lang="en-US" dirty="0"/>
              <a:t>Most rating fall between </a:t>
            </a:r>
            <a:r>
              <a:rPr lang="en-US" b="1" dirty="0"/>
              <a:t>3.6 to 4.1</a:t>
            </a:r>
            <a:r>
              <a:rPr lang="en-US" dirty="0"/>
              <a:t>, with a </a:t>
            </a:r>
            <a:r>
              <a:rPr lang="en-US" dirty="0" err="1"/>
              <a:t>sigificant</a:t>
            </a:r>
            <a:r>
              <a:rPr lang="en-US" dirty="0"/>
              <a:t> peak around </a:t>
            </a:r>
            <a:r>
              <a:rPr lang="en-US" b="1" dirty="0"/>
              <a:t>3.7-3.8</a:t>
            </a:r>
            <a:r>
              <a:rPr lang="en-US" dirty="0"/>
              <a:t>.</a:t>
            </a:r>
          </a:p>
          <a:p>
            <a:r>
              <a:rPr lang="en-US" dirty="0"/>
              <a:t>Very few ratings go </a:t>
            </a:r>
            <a:r>
              <a:rPr lang="en-US" dirty="0" err="1"/>
              <a:t>abouve</a:t>
            </a:r>
            <a:r>
              <a:rPr lang="en-US" dirty="0"/>
              <a:t> </a:t>
            </a:r>
            <a:r>
              <a:rPr lang="en-US" b="1" dirty="0"/>
              <a:t>4.3</a:t>
            </a:r>
            <a:r>
              <a:rPr lang="en-US" dirty="0"/>
              <a:t>, indicating ratings are generally </a:t>
            </a:r>
            <a:r>
              <a:rPr lang="en-US" dirty="0" err="1"/>
              <a:t>modrate</a:t>
            </a:r>
            <a:r>
              <a:rPr lang="en-US" dirty="0"/>
              <a:t>.</a:t>
            </a:r>
          </a:p>
          <a:p>
            <a:endParaRPr lang="en-IN" dirty="0"/>
          </a:p>
        </p:txBody>
      </p:sp>
      <p:pic>
        <p:nvPicPr>
          <p:cNvPr id="8" name="Content Placeholder 7">
            <a:extLst>
              <a:ext uri="{FF2B5EF4-FFF2-40B4-BE49-F238E27FC236}">
                <a16:creationId xmlns:a16="http://schemas.microsoft.com/office/drawing/2014/main" id="{46E97519-1451-836C-2FA1-60163870258E}"/>
              </a:ext>
            </a:extLst>
          </p:cNvPr>
          <p:cNvPicPr>
            <a:picLocks noGrp="1" noChangeAspect="1"/>
          </p:cNvPicPr>
          <p:nvPr>
            <p:ph sz="half" idx="2"/>
          </p:nvPr>
        </p:nvPicPr>
        <p:blipFill>
          <a:blip r:embed="rId2"/>
          <a:stretch>
            <a:fillRect/>
          </a:stretch>
        </p:blipFill>
        <p:spPr>
          <a:xfrm>
            <a:off x="6181725" y="2560320"/>
            <a:ext cx="4718050" cy="3397419"/>
          </a:xfrm>
        </p:spPr>
      </p:pic>
    </p:spTree>
    <p:extLst>
      <p:ext uri="{BB962C8B-B14F-4D97-AF65-F5344CB8AC3E}">
        <p14:creationId xmlns:p14="http://schemas.microsoft.com/office/powerpoint/2010/main" val="3007595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A456-B522-7656-E64B-F866CC5738EF}"/>
              </a:ext>
            </a:extLst>
          </p:cNvPr>
          <p:cNvSpPr>
            <a:spLocks noGrp="1"/>
          </p:cNvSpPr>
          <p:nvPr>
            <p:ph type="title"/>
          </p:nvPr>
        </p:nvSpPr>
        <p:spPr/>
        <p:txBody>
          <a:bodyPr/>
          <a:lstStyle/>
          <a:p>
            <a:r>
              <a:rPr lang="en-US" b="1" dirty="0"/>
              <a:t>Distribution By Reviews</a:t>
            </a:r>
            <a:endParaRPr lang="en-IN" dirty="0"/>
          </a:p>
        </p:txBody>
      </p:sp>
      <p:sp>
        <p:nvSpPr>
          <p:cNvPr id="3" name="Content Placeholder 2">
            <a:extLst>
              <a:ext uri="{FF2B5EF4-FFF2-40B4-BE49-F238E27FC236}">
                <a16:creationId xmlns:a16="http://schemas.microsoft.com/office/drawing/2014/main" id="{99AC852A-7BC9-EFAF-86D8-D887A9976F9A}"/>
              </a:ext>
            </a:extLst>
          </p:cNvPr>
          <p:cNvSpPr>
            <a:spLocks noGrp="1"/>
          </p:cNvSpPr>
          <p:nvPr>
            <p:ph sz="half" idx="1"/>
          </p:nvPr>
        </p:nvSpPr>
        <p:spPr/>
        <p:txBody>
          <a:bodyPr/>
          <a:lstStyle/>
          <a:p>
            <a:pPr marL="0" indent="0">
              <a:buNone/>
            </a:pPr>
            <a:r>
              <a:rPr lang="en-US" b="1" dirty="0"/>
              <a:t>Distribution By Reviews</a:t>
            </a:r>
            <a:endParaRPr lang="en-US" dirty="0"/>
          </a:p>
          <a:p>
            <a:r>
              <a:rPr lang="en-US" dirty="0"/>
              <a:t>Majority of companies having around </a:t>
            </a:r>
            <a:r>
              <a:rPr lang="en-US" b="1" dirty="0"/>
              <a:t>20,000 to 50,000 reviews</a:t>
            </a:r>
            <a:endParaRPr lang="en-US" dirty="0"/>
          </a:p>
          <a:p>
            <a:endParaRPr lang="en-IN" dirty="0"/>
          </a:p>
        </p:txBody>
      </p:sp>
      <p:pic>
        <p:nvPicPr>
          <p:cNvPr id="6" name="Content Placeholder 5">
            <a:extLst>
              <a:ext uri="{FF2B5EF4-FFF2-40B4-BE49-F238E27FC236}">
                <a16:creationId xmlns:a16="http://schemas.microsoft.com/office/drawing/2014/main" id="{D5E070D0-E8BC-C330-5BE5-630A8A066BA7}"/>
              </a:ext>
            </a:extLst>
          </p:cNvPr>
          <p:cNvPicPr>
            <a:picLocks noGrp="1" noChangeAspect="1"/>
          </p:cNvPicPr>
          <p:nvPr>
            <p:ph sz="half" idx="2"/>
          </p:nvPr>
        </p:nvPicPr>
        <p:blipFill>
          <a:blip r:embed="rId2"/>
          <a:stretch>
            <a:fillRect/>
          </a:stretch>
        </p:blipFill>
        <p:spPr>
          <a:xfrm>
            <a:off x="6181725" y="2630078"/>
            <a:ext cx="4718050" cy="3240370"/>
          </a:xfrm>
        </p:spPr>
      </p:pic>
    </p:spTree>
    <p:extLst>
      <p:ext uri="{BB962C8B-B14F-4D97-AF65-F5344CB8AC3E}">
        <p14:creationId xmlns:p14="http://schemas.microsoft.com/office/powerpoint/2010/main" val="431208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A107D-A782-C07D-8434-0BFAECEE69D9}"/>
              </a:ext>
            </a:extLst>
          </p:cNvPr>
          <p:cNvSpPr>
            <a:spLocks noGrp="1"/>
          </p:cNvSpPr>
          <p:nvPr>
            <p:ph type="title"/>
          </p:nvPr>
        </p:nvSpPr>
        <p:spPr/>
        <p:txBody>
          <a:bodyPr/>
          <a:lstStyle/>
          <a:p>
            <a:r>
              <a:rPr lang="en-US" b="1" dirty="0"/>
              <a:t>Distribution By Salaries</a:t>
            </a:r>
            <a:endParaRPr lang="en-IN" dirty="0"/>
          </a:p>
        </p:txBody>
      </p:sp>
      <p:sp>
        <p:nvSpPr>
          <p:cNvPr id="3" name="Content Placeholder 2">
            <a:extLst>
              <a:ext uri="{FF2B5EF4-FFF2-40B4-BE49-F238E27FC236}">
                <a16:creationId xmlns:a16="http://schemas.microsoft.com/office/drawing/2014/main" id="{0120E6C9-BE46-B35C-23F7-E9C623807229}"/>
              </a:ext>
            </a:extLst>
          </p:cNvPr>
          <p:cNvSpPr>
            <a:spLocks noGrp="1"/>
          </p:cNvSpPr>
          <p:nvPr>
            <p:ph sz="half" idx="1"/>
          </p:nvPr>
        </p:nvSpPr>
        <p:spPr/>
        <p:txBody>
          <a:bodyPr/>
          <a:lstStyle/>
          <a:p>
            <a:pPr marL="0" indent="0">
              <a:buNone/>
            </a:pPr>
            <a:r>
              <a:rPr lang="en-US" b="1" dirty="0"/>
              <a:t>Distribution By Salaries</a:t>
            </a:r>
            <a:endParaRPr lang="en-US" dirty="0"/>
          </a:p>
          <a:p>
            <a:r>
              <a:rPr lang="en-US" dirty="0"/>
              <a:t>Most salaries cluster between </a:t>
            </a:r>
            <a:r>
              <a:rPr lang="en-US" b="1" dirty="0"/>
              <a:t>50,000 to 300,000</a:t>
            </a:r>
            <a:r>
              <a:rPr lang="en-US" dirty="0"/>
              <a:t>,with several smaller peaks.</a:t>
            </a:r>
          </a:p>
          <a:p>
            <a:endParaRPr lang="en-IN" dirty="0"/>
          </a:p>
        </p:txBody>
      </p:sp>
      <p:pic>
        <p:nvPicPr>
          <p:cNvPr id="6" name="Content Placeholder 5">
            <a:extLst>
              <a:ext uri="{FF2B5EF4-FFF2-40B4-BE49-F238E27FC236}">
                <a16:creationId xmlns:a16="http://schemas.microsoft.com/office/drawing/2014/main" id="{60A296A2-3461-ADAF-9333-01DABEF3984D}"/>
              </a:ext>
            </a:extLst>
          </p:cNvPr>
          <p:cNvPicPr>
            <a:picLocks noGrp="1" noChangeAspect="1"/>
          </p:cNvPicPr>
          <p:nvPr>
            <p:ph sz="half" idx="2"/>
          </p:nvPr>
        </p:nvPicPr>
        <p:blipFill>
          <a:blip r:embed="rId2"/>
          <a:stretch>
            <a:fillRect/>
          </a:stretch>
        </p:blipFill>
        <p:spPr>
          <a:xfrm>
            <a:off x="6181725" y="2488676"/>
            <a:ext cx="4718050" cy="3381772"/>
          </a:xfrm>
        </p:spPr>
      </p:pic>
    </p:spTree>
    <p:extLst>
      <p:ext uri="{BB962C8B-B14F-4D97-AF65-F5344CB8AC3E}">
        <p14:creationId xmlns:p14="http://schemas.microsoft.com/office/powerpoint/2010/main" val="1057270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AA8EB-4BB1-D7FE-26D2-539343DCFA86}"/>
              </a:ext>
            </a:extLst>
          </p:cNvPr>
          <p:cNvSpPr>
            <a:spLocks noGrp="1"/>
          </p:cNvSpPr>
          <p:nvPr>
            <p:ph type="title"/>
          </p:nvPr>
        </p:nvSpPr>
        <p:spPr/>
        <p:txBody>
          <a:bodyPr/>
          <a:lstStyle/>
          <a:p>
            <a:r>
              <a:rPr lang="en-US" b="1" dirty="0"/>
              <a:t>Distribution By Interviews</a:t>
            </a:r>
            <a:endParaRPr lang="en-IN" dirty="0"/>
          </a:p>
        </p:txBody>
      </p:sp>
      <p:sp>
        <p:nvSpPr>
          <p:cNvPr id="3" name="Content Placeholder 2">
            <a:extLst>
              <a:ext uri="{FF2B5EF4-FFF2-40B4-BE49-F238E27FC236}">
                <a16:creationId xmlns:a16="http://schemas.microsoft.com/office/drawing/2014/main" id="{427DA80F-4672-E6AF-768F-78226E243439}"/>
              </a:ext>
            </a:extLst>
          </p:cNvPr>
          <p:cNvSpPr>
            <a:spLocks noGrp="1"/>
          </p:cNvSpPr>
          <p:nvPr>
            <p:ph sz="half" idx="1"/>
          </p:nvPr>
        </p:nvSpPr>
        <p:spPr/>
        <p:txBody>
          <a:bodyPr/>
          <a:lstStyle/>
          <a:p>
            <a:pPr marL="0" indent="0">
              <a:buNone/>
            </a:pPr>
            <a:r>
              <a:rPr lang="en-US" b="1" dirty="0"/>
              <a:t>Distribution By Interviews</a:t>
            </a:r>
            <a:endParaRPr lang="en-US" dirty="0"/>
          </a:p>
          <a:p>
            <a:r>
              <a:rPr lang="en-US" dirty="0"/>
              <a:t>Interviews are mostly in the </a:t>
            </a:r>
            <a:r>
              <a:rPr lang="en-US" b="1" dirty="0"/>
              <a:t>1,000 to 6,000</a:t>
            </a:r>
            <a:r>
              <a:rPr lang="en-US" dirty="0"/>
              <a:t> range.</a:t>
            </a:r>
          </a:p>
          <a:p>
            <a:endParaRPr lang="en-IN" dirty="0"/>
          </a:p>
        </p:txBody>
      </p:sp>
      <p:pic>
        <p:nvPicPr>
          <p:cNvPr id="6" name="Content Placeholder 5">
            <a:extLst>
              <a:ext uri="{FF2B5EF4-FFF2-40B4-BE49-F238E27FC236}">
                <a16:creationId xmlns:a16="http://schemas.microsoft.com/office/drawing/2014/main" id="{0C4A17AD-8A70-AF80-C467-A2E7910D47DC}"/>
              </a:ext>
            </a:extLst>
          </p:cNvPr>
          <p:cNvPicPr>
            <a:picLocks noGrp="1" noChangeAspect="1"/>
          </p:cNvPicPr>
          <p:nvPr>
            <p:ph sz="half" idx="2"/>
          </p:nvPr>
        </p:nvPicPr>
        <p:blipFill>
          <a:blip r:embed="rId2"/>
          <a:stretch>
            <a:fillRect/>
          </a:stretch>
        </p:blipFill>
        <p:spPr>
          <a:xfrm>
            <a:off x="6181725" y="2560319"/>
            <a:ext cx="4718050" cy="3378567"/>
          </a:xfrm>
        </p:spPr>
      </p:pic>
    </p:spTree>
    <p:extLst>
      <p:ext uri="{BB962C8B-B14F-4D97-AF65-F5344CB8AC3E}">
        <p14:creationId xmlns:p14="http://schemas.microsoft.com/office/powerpoint/2010/main" val="3493480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A5D50-0AE6-10AE-ABF4-0FB459F9ACEB}"/>
              </a:ext>
            </a:extLst>
          </p:cNvPr>
          <p:cNvSpPr>
            <a:spLocks noGrp="1"/>
          </p:cNvSpPr>
          <p:nvPr>
            <p:ph type="title"/>
          </p:nvPr>
        </p:nvSpPr>
        <p:spPr/>
        <p:txBody>
          <a:bodyPr/>
          <a:lstStyle/>
          <a:p>
            <a:r>
              <a:rPr lang="en-US" b="1" dirty="0"/>
              <a:t>Count Plot of Industry</a:t>
            </a:r>
            <a:endParaRPr lang="en-IN" b="1" dirty="0"/>
          </a:p>
        </p:txBody>
      </p:sp>
      <p:sp>
        <p:nvSpPr>
          <p:cNvPr id="3" name="Content Placeholder 2">
            <a:extLst>
              <a:ext uri="{FF2B5EF4-FFF2-40B4-BE49-F238E27FC236}">
                <a16:creationId xmlns:a16="http://schemas.microsoft.com/office/drawing/2014/main" id="{5B8A79E8-D2D6-C3B3-EE89-C50A859530E8}"/>
              </a:ext>
            </a:extLst>
          </p:cNvPr>
          <p:cNvSpPr>
            <a:spLocks noGrp="1"/>
          </p:cNvSpPr>
          <p:nvPr>
            <p:ph sz="half" idx="1"/>
          </p:nvPr>
        </p:nvSpPr>
        <p:spPr/>
        <p:txBody>
          <a:bodyPr>
            <a:normAutofit lnSpcReduction="10000"/>
          </a:bodyPr>
          <a:lstStyle/>
          <a:p>
            <a:pPr marL="0" indent="0">
              <a:buNone/>
            </a:pPr>
            <a:r>
              <a:rPr lang="en-US" b="1" dirty="0"/>
              <a:t>Count plot of industry</a:t>
            </a:r>
            <a:endParaRPr lang="en-US" dirty="0"/>
          </a:p>
          <a:p>
            <a:r>
              <a:rPr lang="en-US" b="1" dirty="0"/>
              <a:t>IT services &amp; consulting</a:t>
            </a:r>
            <a:r>
              <a:rPr lang="en-US" dirty="0"/>
              <a:t> dominates with the highest count , indicating its the most represented industry in the dataset.</a:t>
            </a:r>
          </a:p>
          <a:p>
            <a:r>
              <a:rPr lang="en-US" b="1" dirty="0"/>
              <a:t>BPO &amp; Banking</a:t>
            </a:r>
            <a:r>
              <a:rPr lang="en-US" dirty="0"/>
              <a:t> come next , but with significantly fewer entries.</a:t>
            </a:r>
          </a:p>
          <a:p>
            <a:pPr marL="0" indent="0">
              <a:buNone/>
            </a:pPr>
            <a:endParaRPr lang="en-IN" dirty="0"/>
          </a:p>
        </p:txBody>
      </p:sp>
      <p:pic>
        <p:nvPicPr>
          <p:cNvPr id="6" name="Content Placeholder 5">
            <a:extLst>
              <a:ext uri="{FF2B5EF4-FFF2-40B4-BE49-F238E27FC236}">
                <a16:creationId xmlns:a16="http://schemas.microsoft.com/office/drawing/2014/main" id="{6E634FF4-7254-2609-8EA5-982E728985CB}"/>
              </a:ext>
            </a:extLst>
          </p:cNvPr>
          <p:cNvPicPr>
            <a:picLocks noGrp="1" noChangeAspect="1"/>
          </p:cNvPicPr>
          <p:nvPr>
            <p:ph sz="half" idx="2"/>
          </p:nvPr>
        </p:nvPicPr>
        <p:blipFill>
          <a:blip r:embed="rId2"/>
          <a:stretch>
            <a:fillRect/>
          </a:stretch>
        </p:blipFill>
        <p:spPr>
          <a:xfrm>
            <a:off x="6181725" y="2560321"/>
            <a:ext cx="4718050" cy="3425700"/>
          </a:xfrm>
        </p:spPr>
      </p:pic>
    </p:spTree>
    <p:extLst>
      <p:ext uri="{BB962C8B-B14F-4D97-AF65-F5344CB8AC3E}">
        <p14:creationId xmlns:p14="http://schemas.microsoft.com/office/powerpoint/2010/main" val="3624095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04C25-B368-BF66-74BD-CCEE4018E7AD}"/>
              </a:ext>
            </a:extLst>
          </p:cNvPr>
          <p:cNvSpPr>
            <a:spLocks noGrp="1"/>
          </p:cNvSpPr>
          <p:nvPr>
            <p:ph type="title"/>
          </p:nvPr>
        </p:nvSpPr>
        <p:spPr/>
        <p:txBody>
          <a:bodyPr/>
          <a:lstStyle/>
          <a:p>
            <a:r>
              <a:rPr lang="en-US" b="1" dirty="0"/>
              <a:t>Count Plot of Primary City</a:t>
            </a:r>
            <a:endParaRPr lang="en-IN" dirty="0"/>
          </a:p>
        </p:txBody>
      </p:sp>
      <p:sp>
        <p:nvSpPr>
          <p:cNvPr id="3" name="Content Placeholder 2">
            <a:extLst>
              <a:ext uri="{FF2B5EF4-FFF2-40B4-BE49-F238E27FC236}">
                <a16:creationId xmlns:a16="http://schemas.microsoft.com/office/drawing/2014/main" id="{15F31FB0-A81D-8870-3191-62903D96F6D0}"/>
              </a:ext>
            </a:extLst>
          </p:cNvPr>
          <p:cNvSpPr>
            <a:spLocks noGrp="1"/>
          </p:cNvSpPr>
          <p:nvPr>
            <p:ph sz="half" idx="1"/>
          </p:nvPr>
        </p:nvSpPr>
        <p:spPr/>
        <p:txBody>
          <a:bodyPr/>
          <a:lstStyle/>
          <a:p>
            <a:pPr marL="0" indent="0">
              <a:buNone/>
            </a:pPr>
            <a:r>
              <a:rPr lang="en-US" b="1" dirty="0"/>
              <a:t>Count plot of primary city</a:t>
            </a:r>
            <a:endParaRPr lang="en-US" dirty="0"/>
          </a:p>
          <a:p>
            <a:r>
              <a:rPr lang="en-US" b="1" dirty="0"/>
              <a:t>Bengaluru</a:t>
            </a:r>
            <a:r>
              <a:rPr lang="en-US" dirty="0"/>
              <a:t> leads with the highest number of records , followed by </a:t>
            </a:r>
            <a:r>
              <a:rPr lang="en-US" b="1" dirty="0"/>
              <a:t>Mumbai</a:t>
            </a:r>
            <a:r>
              <a:rPr lang="en-US" dirty="0"/>
              <a:t> and </a:t>
            </a:r>
            <a:r>
              <a:rPr lang="en-US" b="1" dirty="0"/>
              <a:t>Hyderabad/</a:t>
            </a:r>
            <a:r>
              <a:rPr lang="en-US" b="1" dirty="0" err="1"/>
              <a:t>secunderabad</a:t>
            </a:r>
            <a:endParaRPr lang="en-US" dirty="0"/>
          </a:p>
          <a:p>
            <a:r>
              <a:rPr lang="en-US" b="1" dirty="0"/>
              <a:t>Chennai &amp; Noida</a:t>
            </a:r>
            <a:r>
              <a:rPr lang="en-US" dirty="0"/>
              <a:t> have the lowest counts in this set.</a:t>
            </a:r>
          </a:p>
          <a:p>
            <a:endParaRPr lang="en-IN" dirty="0"/>
          </a:p>
        </p:txBody>
      </p:sp>
      <p:pic>
        <p:nvPicPr>
          <p:cNvPr id="6" name="Content Placeholder 5">
            <a:extLst>
              <a:ext uri="{FF2B5EF4-FFF2-40B4-BE49-F238E27FC236}">
                <a16:creationId xmlns:a16="http://schemas.microsoft.com/office/drawing/2014/main" id="{03F69217-D5B6-EECE-0986-C97B959EA959}"/>
              </a:ext>
            </a:extLst>
          </p:cNvPr>
          <p:cNvPicPr>
            <a:picLocks noGrp="1" noChangeAspect="1"/>
          </p:cNvPicPr>
          <p:nvPr>
            <p:ph sz="half" idx="2"/>
          </p:nvPr>
        </p:nvPicPr>
        <p:blipFill>
          <a:blip r:embed="rId2"/>
          <a:stretch>
            <a:fillRect/>
          </a:stretch>
        </p:blipFill>
        <p:spPr>
          <a:xfrm>
            <a:off x="6181725" y="2560320"/>
            <a:ext cx="4718050" cy="3310128"/>
          </a:xfrm>
        </p:spPr>
      </p:pic>
    </p:spTree>
    <p:extLst>
      <p:ext uri="{BB962C8B-B14F-4D97-AF65-F5344CB8AC3E}">
        <p14:creationId xmlns:p14="http://schemas.microsoft.com/office/powerpoint/2010/main" val="2882191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E2F0E-0020-EE59-4F85-37B661A8E09A}"/>
              </a:ext>
            </a:extLst>
          </p:cNvPr>
          <p:cNvSpPr>
            <a:spLocks noGrp="1"/>
          </p:cNvSpPr>
          <p:nvPr>
            <p:ph type="title"/>
          </p:nvPr>
        </p:nvSpPr>
        <p:spPr/>
        <p:txBody>
          <a:bodyPr>
            <a:normAutofit fontScale="90000"/>
          </a:bodyPr>
          <a:lstStyle/>
          <a:p>
            <a:r>
              <a:rPr lang="en-US" b="1" dirty="0"/>
              <a:t>What Are The Top 10 Companies by Reviews?</a:t>
            </a:r>
            <a:br>
              <a:rPr lang="en-US" b="1" dirty="0"/>
            </a:br>
            <a:endParaRPr lang="en-IN" b="1" dirty="0"/>
          </a:p>
        </p:txBody>
      </p:sp>
      <p:sp>
        <p:nvSpPr>
          <p:cNvPr id="3" name="Content Placeholder 2">
            <a:extLst>
              <a:ext uri="{FF2B5EF4-FFF2-40B4-BE49-F238E27FC236}">
                <a16:creationId xmlns:a16="http://schemas.microsoft.com/office/drawing/2014/main" id="{11778BF7-72E5-B42F-39B4-0B790074CE79}"/>
              </a:ext>
            </a:extLst>
          </p:cNvPr>
          <p:cNvSpPr>
            <a:spLocks noGrp="1"/>
          </p:cNvSpPr>
          <p:nvPr>
            <p:ph sz="half" idx="1"/>
          </p:nvPr>
        </p:nvSpPr>
        <p:spPr/>
        <p:txBody>
          <a:bodyPr>
            <a:normAutofit fontScale="70000" lnSpcReduction="20000"/>
          </a:bodyPr>
          <a:lstStyle/>
          <a:p>
            <a:pPr marL="0" indent="0">
              <a:buNone/>
            </a:pPr>
            <a:r>
              <a:rPr lang="en-US" b="1" dirty="0"/>
              <a:t>Observation on Top 10 Companies by Reviews</a:t>
            </a:r>
          </a:p>
          <a:p>
            <a:pPr marL="0" indent="0">
              <a:buNone/>
            </a:pPr>
            <a:endParaRPr lang="en-US" b="1" dirty="0"/>
          </a:p>
          <a:p>
            <a:r>
              <a:rPr lang="en-US" dirty="0"/>
              <a:t>TCS has highest number of reviews, indicating a large employee base or active participating in review platforms.</a:t>
            </a:r>
          </a:p>
          <a:p>
            <a:r>
              <a:rPr lang="en-US" dirty="0"/>
              <a:t>Accenture, Wipro &amp; Cognizant follow in terms of reviews count, showing high engagement.</a:t>
            </a:r>
          </a:p>
          <a:p>
            <a:r>
              <a:rPr lang="en-US" dirty="0"/>
              <a:t>The list includes both IT companies like </a:t>
            </a:r>
            <a:r>
              <a:rPr lang="en-US" dirty="0" err="1"/>
              <a:t>Infosys,HCL</a:t>
            </a:r>
            <a:r>
              <a:rPr lang="en-US" dirty="0"/>
              <a:t> Tech ,Tech Mahindra &amp; Banks are HDFC Bank , ICICI Bank suggesting that job reviews are widespread across industries.</a:t>
            </a:r>
          </a:p>
          <a:p>
            <a:pPr marL="0" indent="0">
              <a:buNone/>
            </a:pPr>
            <a:endParaRPr lang="en-IN" dirty="0"/>
          </a:p>
        </p:txBody>
      </p:sp>
      <p:pic>
        <p:nvPicPr>
          <p:cNvPr id="6" name="Content Placeholder 5">
            <a:extLst>
              <a:ext uri="{FF2B5EF4-FFF2-40B4-BE49-F238E27FC236}">
                <a16:creationId xmlns:a16="http://schemas.microsoft.com/office/drawing/2014/main" id="{FA44CF4B-E25D-5791-14EE-2A9D2BF1E0E6}"/>
              </a:ext>
            </a:extLst>
          </p:cNvPr>
          <p:cNvPicPr>
            <a:picLocks noGrp="1" noChangeAspect="1"/>
          </p:cNvPicPr>
          <p:nvPr>
            <p:ph sz="half" idx="2"/>
          </p:nvPr>
        </p:nvPicPr>
        <p:blipFill>
          <a:blip r:embed="rId2"/>
          <a:stretch>
            <a:fillRect/>
          </a:stretch>
        </p:blipFill>
        <p:spPr>
          <a:xfrm>
            <a:off x="6181725" y="2628759"/>
            <a:ext cx="4718050" cy="3310127"/>
          </a:xfrm>
        </p:spPr>
      </p:pic>
    </p:spTree>
    <p:extLst>
      <p:ext uri="{BB962C8B-B14F-4D97-AF65-F5344CB8AC3E}">
        <p14:creationId xmlns:p14="http://schemas.microsoft.com/office/powerpoint/2010/main" val="1644021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1BA00-6612-7BB0-871A-518DF839423A}"/>
              </a:ext>
            </a:extLst>
          </p:cNvPr>
          <p:cNvSpPr>
            <a:spLocks noGrp="1"/>
          </p:cNvSpPr>
          <p:nvPr>
            <p:ph type="title"/>
          </p:nvPr>
        </p:nvSpPr>
        <p:spPr/>
        <p:txBody>
          <a:bodyPr/>
          <a:lstStyle/>
          <a:p>
            <a:r>
              <a:rPr lang="en-IN" b="1" dirty="0"/>
              <a:t>Company Profile – </a:t>
            </a:r>
            <a:r>
              <a:rPr lang="en-IN" b="1" dirty="0" err="1"/>
              <a:t>AmbitionBox</a:t>
            </a:r>
            <a:endParaRPr lang="en-IN" b="1" dirty="0"/>
          </a:p>
        </p:txBody>
      </p:sp>
      <p:sp>
        <p:nvSpPr>
          <p:cNvPr id="3" name="Content Placeholder 2">
            <a:extLst>
              <a:ext uri="{FF2B5EF4-FFF2-40B4-BE49-F238E27FC236}">
                <a16:creationId xmlns:a16="http://schemas.microsoft.com/office/drawing/2014/main" id="{42714ED1-C2F6-1CAA-8DF8-838F231550FF}"/>
              </a:ext>
            </a:extLst>
          </p:cNvPr>
          <p:cNvSpPr>
            <a:spLocks noGrp="1"/>
          </p:cNvSpPr>
          <p:nvPr>
            <p:ph sz="half" idx="1"/>
          </p:nvPr>
        </p:nvSpPr>
        <p:spPr/>
        <p:txBody>
          <a:bodyPr>
            <a:normAutofit fontScale="92500" lnSpcReduction="10000"/>
          </a:bodyPr>
          <a:lstStyle/>
          <a:p>
            <a:pPr marL="0" indent="0">
              <a:buNone/>
            </a:pPr>
            <a:r>
              <a:rPr lang="en-US" dirty="0"/>
              <a:t>Ambition Box is a platform focused on helping job seekers make informed career decisions by providing company reviews, salary insights, and interview information. It was founded in 2015 and is now part of </a:t>
            </a:r>
            <a:r>
              <a:rPr lang="en-US" dirty="0">
                <a:hlinkClick r:id="rId2"/>
              </a:rPr>
              <a:t>Naukri.com</a:t>
            </a:r>
            <a:r>
              <a:rPr lang="en-US" dirty="0"/>
              <a:t>. The platform aims to increase workplace transparency and empower job seekers with the information they need to find a fulfilling career.</a:t>
            </a:r>
            <a:endParaRPr lang="en-IN" dirty="0"/>
          </a:p>
        </p:txBody>
      </p:sp>
      <p:pic>
        <p:nvPicPr>
          <p:cNvPr id="10" name="Content Placeholder 9">
            <a:extLst>
              <a:ext uri="{FF2B5EF4-FFF2-40B4-BE49-F238E27FC236}">
                <a16:creationId xmlns:a16="http://schemas.microsoft.com/office/drawing/2014/main" id="{DBDD0BBD-3968-98FE-A8EA-29DB8B073E6C}"/>
              </a:ext>
            </a:extLst>
          </p:cNvPr>
          <p:cNvPicPr>
            <a:picLocks noGrp="1" noChangeAspect="1"/>
          </p:cNvPicPr>
          <p:nvPr>
            <p:ph sz="half" idx="2"/>
          </p:nvPr>
        </p:nvPicPr>
        <p:blipFill>
          <a:blip r:embed="rId3"/>
          <a:stretch>
            <a:fillRect/>
          </a:stretch>
        </p:blipFill>
        <p:spPr>
          <a:xfrm>
            <a:off x="6181724" y="2560320"/>
            <a:ext cx="5187001" cy="3310128"/>
          </a:xfrm>
        </p:spPr>
      </p:pic>
    </p:spTree>
    <p:extLst>
      <p:ext uri="{BB962C8B-B14F-4D97-AF65-F5344CB8AC3E}">
        <p14:creationId xmlns:p14="http://schemas.microsoft.com/office/powerpoint/2010/main" val="616584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DDCA7-394C-D435-EC0A-2712E77A5B4C}"/>
              </a:ext>
            </a:extLst>
          </p:cNvPr>
          <p:cNvSpPr>
            <a:spLocks noGrp="1"/>
          </p:cNvSpPr>
          <p:nvPr>
            <p:ph type="title"/>
          </p:nvPr>
        </p:nvSpPr>
        <p:spPr/>
        <p:txBody>
          <a:bodyPr>
            <a:normAutofit fontScale="90000"/>
          </a:bodyPr>
          <a:lstStyle/>
          <a:p>
            <a:r>
              <a:rPr lang="en-US" sz="3600" b="1" dirty="0"/>
              <a:t>What Are The Top 10 Companies With Number Of Jobs ?</a:t>
            </a:r>
            <a:br>
              <a:rPr lang="en-US" b="1" dirty="0"/>
            </a:br>
            <a:endParaRPr lang="en-IN" b="1" dirty="0"/>
          </a:p>
        </p:txBody>
      </p:sp>
      <p:sp>
        <p:nvSpPr>
          <p:cNvPr id="3" name="Content Placeholder 2">
            <a:extLst>
              <a:ext uri="{FF2B5EF4-FFF2-40B4-BE49-F238E27FC236}">
                <a16:creationId xmlns:a16="http://schemas.microsoft.com/office/drawing/2014/main" id="{1FABA9BE-F1D0-A303-8E89-8F3A504C36C3}"/>
              </a:ext>
            </a:extLst>
          </p:cNvPr>
          <p:cNvSpPr>
            <a:spLocks noGrp="1"/>
          </p:cNvSpPr>
          <p:nvPr>
            <p:ph sz="half" idx="1"/>
          </p:nvPr>
        </p:nvSpPr>
        <p:spPr/>
        <p:txBody>
          <a:bodyPr>
            <a:normAutofit fontScale="62500" lnSpcReduction="20000"/>
          </a:bodyPr>
          <a:lstStyle/>
          <a:p>
            <a:pPr marL="0" indent="0">
              <a:buNone/>
            </a:pPr>
            <a:r>
              <a:rPr lang="en-US" b="1" dirty="0"/>
              <a:t>Observation on Top 10 Companies by jobs</a:t>
            </a:r>
          </a:p>
          <a:p>
            <a:r>
              <a:rPr lang="en-US" dirty="0"/>
              <a:t>Accenture leads by large margin with over 1.2millions job posting it indicating strong demand.</a:t>
            </a:r>
          </a:p>
          <a:p>
            <a:r>
              <a:rPr lang="en-US" dirty="0"/>
              <a:t>Wipro comes next, followed by Amazon and IBM , showing active recruitment in both IT services.</a:t>
            </a:r>
          </a:p>
          <a:p>
            <a:r>
              <a:rPr lang="en-US" dirty="0"/>
              <a:t>Other companies with notable job postings including Infosys, Capgemini &amp; AXIS Bank showing that both IT and banking sectors are active.</a:t>
            </a:r>
          </a:p>
          <a:p>
            <a:r>
              <a:rPr lang="en-US" dirty="0"/>
              <a:t>Cognizant , Tech Mahindra &amp; HCL Tech also made it to the top 10, though with relatively fewer jobs.</a:t>
            </a:r>
          </a:p>
          <a:p>
            <a:endParaRPr lang="en-IN" dirty="0"/>
          </a:p>
        </p:txBody>
      </p:sp>
      <p:pic>
        <p:nvPicPr>
          <p:cNvPr id="6" name="Content Placeholder 5">
            <a:extLst>
              <a:ext uri="{FF2B5EF4-FFF2-40B4-BE49-F238E27FC236}">
                <a16:creationId xmlns:a16="http://schemas.microsoft.com/office/drawing/2014/main" id="{DC6B31A4-C7F7-2A73-2C93-FCBDE91F742E}"/>
              </a:ext>
            </a:extLst>
          </p:cNvPr>
          <p:cNvPicPr>
            <a:picLocks noGrp="1" noChangeAspect="1"/>
          </p:cNvPicPr>
          <p:nvPr>
            <p:ph sz="half" idx="2"/>
          </p:nvPr>
        </p:nvPicPr>
        <p:blipFill>
          <a:blip r:embed="rId2"/>
          <a:stretch>
            <a:fillRect/>
          </a:stretch>
        </p:blipFill>
        <p:spPr>
          <a:xfrm>
            <a:off x="6181725" y="2658359"/>
            <a:ext cx="4718050" cy="3310128"/>
          </a:xfrm>
        </p:spPr>
      </p:pic>
    </p:spTree>
    <p:extLst>
      <p:ext uri="{BB962C8B-B14F-4D97-AF65-F5344CB8AC3E}">
        <p14:creationId xmlns:p14="http://schemas.microsoft.com/office/powerpoint/2010/main" val="2489476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F15B1-B2EF-F06C-5AC6-5C1CA4AAAA93}"/>
              </a:ext>
            </a:extLst>
          </p:cNvPr>
          <p:cNvSpPr>
            <a:spLocks noGrp="1"/>
          </p:cNvSpPr>
          <p:nvPr>
            <p:ph type="title"/>
          </p:nvPr>
        </p:nvSpPr>
        <p:spPr/>
        <p:txBody>
          <a:bodyPr>
            <a:normAutofit fontScale="90000"/>
          </a:bodyPr>
          <a:lstStyle/>
          <a:p>
            <a:r>
              <a:rPr lang="en-US" b="1" dirty="0"/>
              <a:t>What Are The Top 10 Industries by Average Salary ?</a:t>
            </a:r>
            <a:endParaRPr lang="en-IN" b="1" dirty="0"/>
          </a:p>
        </p:txBody>
      </p:sp>
      <p:sp>
        <p:nvSpPr>
          <p:cNvPr id="3" name="Content Placeholder 2">
            <a:extLst>
              <a:ext uri="{FF2B5EF4-FFF2-40B4-BE49-F238E27FC236}">
                <a16:creationId xmlns:a16="http://schemas.microsoft.com/office/drawing/2014/main" id="{8BB2F573-4B9D-D86F-0F80-D3A1223F9AFA}"/>
              </a:ext>
            </a:extLst>
          </p:cNvPr>
          <p:cNvSpPr>
            <a:spLocks noGrp="1"/>
          </p:cNvSpPr>
          <p:nvPr>
            <p:ph sz="half" idx="1"/>
          </p:nvPr>
        </p:nvSpPr>
        <p:spPr/>
        <p:txBody>
          <a:bodyPr>
            <a:normAutofit fontScale="62500" lnSpcReduction="20000"/>
          </a:bodyPr>
          <a:lstStyle/>
          <a:p>
            <a:pPr marL="0" indent="0">
              <a:buNone/>
            </a:pPr>
            <a:r>
              <a:rPr lang="en-US" b="1" dirty="0"/>
              <a:t>Observation on Top Industries by Average Salary</a:t>
            </a:r>
            <a:endParaRPr lang="en-US" dirty="0"/>
          </a:p>
          <a:p>
            <a:pPr marL="0" indent="0">
              <a:buNone/>
            </a:pPr>
            <a:r>
              <a:rPr lang="en-US" b="1" dirty="0"/>
              <a:t>IT Services &amp; Consulting leads</a:t>
            </a:r>
          </a:p>
          <a:p>
            <a:pPr marL="0" indent="0">
              <a:buNone/>
            </a:pPr>
            <a:r>
              <a:rPr lang="en-US" dirty="0"/>
              <a:t>This industry has the highest average salary by a subnational margin of 433,636.</a:t>
            </a:r>
          </a:p>
          <a:p>
            <a:pPr marL="0" indent="0">
              <a:buNone/>
            </a:pPr>
            <a:r>
              <a:rPr lang="en-US" b="1" dirty="0"/>
              <a:t>Banking and Internet industries follows</a:t>
            </a:r>
          </a:p>
          <a:p>
            <a:pPr marL="0" indent="0">
              <a:buNone/>
            </a:pPr>
            <a:r>
              <a:rPr lang="en-US" dirty="0"/>
              <a:t>These two are industries show the next highest average salaries , both falling in the range of 130,000.Much lower than IT Services &amp; consulting.</a:t>
            </a:r>
          </a:p>
          <a:p>
            <a:pPr marL="0" indent="0">
              <a:buNone/>
            </a:pPr>
            <a:r>
              <a:rPr lang="en-US" b="1" dirty="0"/>
              <a:t>BPO , Retail &amp; Telecom</a:t>
            </a:r>
          </a:p>
          <a:p>
            <a:pPr marL="0" indent="0">
              <a:buNone/>
            </a:pPr>
            <a:r>
              <a:rPr lang="en-US" dirty="0"/>
              <a:t>have Lower averages </a:t>
            </a:r>
            <a:r>
              <a:rPr lang="en-US" dirty="0" err="1"/>
              <a:t>salaries.These</a:t>
            </a:r>
            <a:r>
              <a:rPr lang="en-US" dirty="0"/>
              <a:t> industries show significantly lower average salaries, all below 100,000 units. With Telecom having lowest among the displayed industries.</a:t>
            </a:r>
          </a:p>
          <a:p>
            <a:endParaRPr lang="en-IN" dirty="0"/>
          </a:p>
        </p:txBody>
      </p:sp>
      <p:pic>
        <p:nvPicPr>
          <p:cNvPr id="6" name="Content Placeholder 5">
            <a:extLst>
              <a:ext uri="{FF2B5EF4-FFF2-40B4-BE49-F238E27FC236}">
                <a16:creationId xmlns:a16="http://schemas.microsoft.com/office/drawing/2014/main" id="{B6B22068-88EF-5461-C282-2E9A760FF46E}"/>
              </a:ext>
            </a:extLst>
          </p:cNvPr>
          <p:cNvPicPr>
            <a:picLocks noGrp="1" noChangeAspect="1"/>
          </p:cNvPicPr>
          <p:nvPr>
            <p:ph sz="half" idx="2"/>
          </p:nvPr>
        </p:nvPicPr>
        <p:blipFill>
          <a:blip r:embed="rId2"/>
          <a:stretch>
            <a:fillRect/>
          </a:stretch>
        </p:blipFill>
        <p:spPr>
          <a:xfrm>
            <a:off x="6181725" y="2560320"/>
            <a:ext cx="4718050" cy="3576529"/>
          </a:xfrm>
        </p:spPr>
      </p:pic>
    </p:spTree>
    <p:extLst>
      <p:ext uri="{BB962C8B-B14F-4D97-AF65-F5344CB8AC3E}">
        <p14:creationId xmlns:p14="http://schemas.microsoft.com/office/powerpoint/2010/main" val="132393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8DA4-A040-47F2-AF68-926646CC36F3}"/>
              </a:ext>
            </a:extLst>
          </p:cNvPr>
          <p:cNvSpPr>
            <a:spLocks noGrp="1"/>
          </p:cNvSpPr>
          <p:nvPr>
            <p:ph type="title"/>
          </p:nvPr>
        </p:nvSpPr>
        <p:spPr/>
        <p:txBody>
          <a:bodyPr>
            <a:normAutofit fontScale="90000"/>
          </a:bodyPr>
          <a:lstStyle/>
          <a:p>
            <a:r>
              <a:rPr lang="en-US" b="1" dirty="0"/>
              <a:t>What Are The Total Job Openings by Primary City ?</a:t>
            </a:r>
            <a:endParaRPr lang="en-IN" b="1" dirty="0"/>
          </a:p>
        </p:txBody>
      </p:sp>
      <p:sp>
        <p:nvSpPr>
          <p:cNvPr id="3" name="Content Placeholder 2">
            <a:extLst>
              <a:ext uri="{FF2B5EF4-FFF2-40B4-BE49-F238E27FC236}">
                <a16:creationId xmlns:a16="http://schemas.microsoft.com/office/drawing/2014/main" id="{19562E3C-577A-3466-530F-28DE3F31FDA1}"/>
              </a:ext>
            </a:extLst>
          </p:cNvPr>
          <p:cNvSpPr>
            <a:spLocks noGrp="1"/>
          </p:cNvSpPr>
          <p:nvPr>
            <p:ph sz="half" idx="1"/>
          </p:nvPr>
        </p:nvSpPr>
        <p:spPr/>
        <p:txBody>
          <a:bodyPr>
            <a:normAutofit fontScale="62500" lnSpcReduction="20000"/>
          </a:bodyPr>
          <a:lstStyle/>
          <a:p>
            <a:r>
              <a:rPr lang="en-US" b="1" dirty="0"/>
              <a:t>Observation on Total Job Openings by Primary City</a:t>
            </a:r>
            <a:endParaRPr lang="en-US" dirty="0"/>
          </a:p>
          <a:p>
            <a:pPr marL="0" indent="0">
              <a:buNone/>
            </a:pPr>
            <a:r>
              <a:rPr lang="en-US" b="1" dirty="0"/>
              <a:t>Bengaluru dominates job opening</a:t>
            </a:r>
          </a:p>
          <a:p>
            <a:pPr marL="0" indent="0">
              <a:buNone/>
            </a:pPr>
            <a:r>
              <a:rPr lang="en-US" dirty="0"/>
              <a:t>Bengaluru has a significantly higher number of job openings compared to all other </a:t>
            </a:r>
            <a:r>
              <a:rPr lang="en-US" dirty="0" err="1"/>
              <a:t>cities,with</a:t>
            </a:r>
            <a:r>
              <a:rPr lang="en-US" dirty="0"/>
              <a:t> its bar reaching approximately 2.75 millions opening.</a:t>
            </a:r>
          </a:p>
          <a:p>
            <a:r>
              <a:rPr lang="en-US" b="1" dirty="0"/>
              <a:t>Mumbai &amp; Hyderabad</a:t>
            </a:r>
          </a:p>
          <a:p>
            <a:pPr marL="0" indent="0">
              <a:buNone/>
            </a:pPr>
            <a:r>
              <a:rPr lang="en-US" dirty="0"/>
              <a:t>Mumbai and Hyderabad show the next highest number of jobs opening, but they are dramatically lower than Bengaluru appearing 130000.</a:t>
            </a:r>
          </a:p>
          <a:p>
            <a:r>
              <a:rPr lang="en-US" b="1" dirty="0"/>
              <a:t>Chennai &amp; Noida</a:t>
            </a:r>
          </a:p>
          <a:p>
            <a:pPr marL="0" indent="0">
              <a:buNone/>
            </a:pPr>
            <a:r>
              <a:rPr lang="en-US" dirty="0"/>
              <a:t>There's a very clearly Chennai and Noida are lowest job opening , even have a fewer job openings compared to Mumbai</a:t>
            </a:r>
          </a:p>
          <a:p>
            <a:endParaRPr lang="en-IN" dirty="0"/>
          </a:p>
        </p:txBody>
      </p:sp>
      <p:pic>
        <p:nvPicPr>
          <p:cNvPr id="6" name="Content Placeholder 5">
            <a:extLst>
              <a:ext uri="{FF2B5EF4-FFF2-40B4-BE49-F238E27FC236}">
                <a16:creationId xmlns:a16="http://schemas.microsoft.com/office/drawing/2014/main" id="{1A16F365-EA7D-26F0-05E4-49A73DB9E0F4}"/>
              </a:ext>
            </a:extLst>
          </p:cNvPr>
          <p:cNvPicPr>
            <a:picLocks noGrp="1" noChangeAspect="1"/>
          </p:cNvPicPr>
          <p:nvPr>
            <p:ph sz="half" idx="2"/>
          </p:nvPr>
        </p:nvPicPr>
        <p:blipFill>
          <a:blip r:embed="rId2"/>
          <a:stretch>
            <a:fillRect/>
          </a:stretch>
        </p:blipFill>
        <p:spPr>
          <a:xfrm>
            <a:off x="6181725" y="2675893"/>
            <a:ext cx="4718050" cy="3310128"/>
          </a:xfrm>
        </p:spPr>
      </p:pic>
    </p:spTree>
    <p:extLst>
      <p:ext uri="{BB962C8B-B14F-4D97-AF65-F5344CB8AC3E}">
        <p14:creationId xmlns:p14="http://schemas.microsoft.com/office/powerpoint/2010/main" val="479209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F5DEB-FA1A-A690-31FC-D4D1E4DE689F}"/>
              </a:ext>
            </a:extLst>
          </p:cNvPr>
          <p:cNvSpPr>
            <a:spLocks noGrp="1"/>
          </p:cNvSpPr>
          <p:nvPr>
            <p:ph type="title"/>
          </p:nvPr>
        </p:nvSpPr>
        <p:spPr>
          <a:xfrm>
            <a:off x="1295402" y="982133"/>
            <a:ext cx="9601196" cy="752400"/>
          </a:xfrm>
        </p:spPr>
        <p:txBody>
          <a:bodyPr>
            <a:normAutofit fontScale="90000"/>
          </a:bodyPr>
          <a:lstStyle/>
          <a:p>
            <a:r>
              <a:rPr lang="en-IN" b="1" dirty="0"/>
              <a:t>Correlation Matrix</a:t>
            </a:r>
          </a:p>
        </p:txBody>
      </p:sp>
      <p:sp>
        <p:nvSpPr>
          <p:cNvPr id="3" name="Content Placeholder 2">
            <a:extLst>
              <a:ext uri="{FF2B5EF4-FFF2-40B4-BE49-F238E27FC236}">
                <a16:creationId xmlns:a16="http://schemas.microsoft.com/office/drawing/2014/main" id="{D50660A4-308B-B4A1-0D97-7C0437EBE2C7}"/>
              </a:ext>
            </a:extLst>
          </p:cNvPr>
          <p:cNvSpPr>
            <a:spLocks noGrp="1"/>
          </p:cNvSpPr>
          <p:nvPr>
            <p:ph sz="half" idx="1"/>
          </p:nvPr>
        </p:nvSpPr>
        <p:spPr>
          <a:xfrm>
            <a:off x="1298448" y="2205872"/>
            <a:ext cx="4253940" cy="3664576"/>
          </a:xfrm>
        </p:spPr>
        <p:txBody>
          <a:bodyPr>
            <a:normAutofit fontScale="40000" lnSpcReduction="20000"/>
          </a:bodyPr>
          <a:lstStyle/>
          <a:p>
            <a:pPr marL="0" indent="0">
              <a:buNone/>
            </a:pPr>
            <a:r>
              <a:rPr lang="en-US" b="1" dirty="0"/>
              <a:t>Observations on the correlation matrix</a:t>
            </a:r>
            <a:r>
              <a:rPr lang="en-US" dirty="0"/>
              <a:t>:</a:t>
            </a:r>
          </a:p>
          <a:p>
            <a:pPr marL="0" indent="0">
              <a:buNone/>
            </a:pPr>
            <a:r>
              <a:rPr lang="en-US" b="1" dirty="0"/>
              <a:t>Strong positive correlations</a:t>
            </a:r>
            <a:r>
              <a:rPr lang="en-US" dirty="0"/>
              <a:t>:</a:t>
            </a:r>
          </a:p>
          <a:p>
            <a:r>
              <a:rPr lang="en-US" dirty="0"/>
              <a:t>Salaries &amp; Interviews: correlation = 0.93, Most interviews are associated with higher salary data.</a:t>
            </a:r>
          </a:p>
          <a:p>
            <a:r>
              <a:rPr lang="en-US" dirty="0"/>
              <a:t>salaries &amp; Reviews : correlation = 0.91 Companies with more reviews tend to report higher salaries.</a:t>
            </a:r>
          </a:p>
          <a:p>
            <a:r>
              <a:rPr lang="en-US" dirty="0"/>
              <a:t>Interviews &amp; Reviews: correlation = 0.86 companies with more reviews also have more interviews data.</a:t>
            </a:r>
          </a:p>
          <a:p>
            <a:r>
              <a:rPr lang="en-US" dirty="0"/>
              <a:t>salaries &amp; jobs: correlation = 0.39 moderate positive relationship: more jobs might relate to higher salary data.</a:t>
            </a:r>
          </a:p>
          <a:p>
            <a:pPr marL="0" indent="0">
              <a:buNone/>
            </a:pPr>
            <a:r>
              <a:rPr lang="en-US" b="1" dirty="0"/>
              <a:t>Negative Correlation</a:t>
            </a:r>
            <a:r>
              <a:rPr lang="en-US" dirty="0"/>
              <a:t>:</a:t>
            </a:r>
          </a:p>
          <a:p>
            <a:r>
              <a:rPr lang="en-US" dirty="0"/>
              <a:t>Rating &amp; Salaries: correlation = -0.54 surprisingly, companies with higher salaries tend to lower ratings</a:t>
            </a:r>
          </a:p>
          <a:p>
            <a:r>
              <a:rPr lang="en-US" dirty="0"/>
              <a:t>Rating &amp; Interviews: correlation = -0.50 companies with more interviews data often receive lower ratings.</a:t>
            </a:r>
          </a:p>
          <a:p>
            <a:pPr marL="0" indent="0">
              <a:buNone/>
            </a:pPr>
            <a:r>
              <a:rPr lang="en-US" b="1" dirty="0"/>
              <a:t>Weak Or Negligible Correlation</a:t>
            </a:r>
            <a:r>
              <a:rPr lang="en-US" dirty="0"/>
              <a:t>:</a:t>
            </a:r>
          </a:p>
          <a:p>
            <a:r>
              <a:rPr lang="en-US" dirty="0"/>
              <a:t>Rating &amp; Jobs: correlations = -0.14</a:t>
            </a:r>
          </a:p>
          <a:p>
            <a:r>
              <a:rPr lang="en-US" dirty="0" err="1"/>
              <a:t>num_other_location</a:t>
            </a:r>
            <a:r>
              <a:rPr lang="en-US" dirty="0"/>
              <a:t> has weak or negatives with most features.</a:t>
            </a:r>
          </a:p>
          <a:p>
            <a:endParaRPr lang="en-IN" dirty="0"/>
          </a:p>
        </p:txBody>
      </p:sp>
      <p:pic>
        <p:nvPicPr>
          <p:cNvPr id="6" name="Content Placeholder 5">
            <a:extLst>
              <a:ext uri="{FF2B5EF4-FFF2-40B4-BE49-F238E27FC236}">
                <a16:creationId xmlns:a16="http://schemas.microsoft.com/office/drawing/2014/main" id="{52FFC05A-E7F0-3058-C2E2-8E15815C4ECC}"/>
              </a:ext>
            </a:extLst>
          </p:cNvPr>
          <p:cNvPicPr>
            <a:picLocks noGrp="1" noChangeAspect="1"/>
          </p:cNvPicPr>
          <p:nvPr>
            <p:ph sz="half" idx="2"/>
          </p:nvPr>
        </p:nvPicPr>
        <p:blipFill>
          <a:blip r:embed="rId2"/>
          <a:stretch>
            <a:fillRect/>
          </a:stretch>
        </p:blipFill>
        <p:spPr>
          <a:xfrm>
            <a:off x="5722070" y="2205872"/>
            <a:ext cx="5177705" cy="3912125"/>
          </a:xfrm>
        </p:spPr>
      </p:pic>
    </p:spTree>
    <p:extLst>
      <p:ext uri="{BB962C8B-B14F-4D97-AF65-F5344CB8AC3E}">
        <p14:creationId xmlns:p14="http://schemas.microsoft.com/office/powerpoint/2010/main" val="872261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7C2213-78F2-25E6-D664-41A871B50306}"/>
              </a:ext>
            </a:extLst>
          </p:cNvPr>
          <p:cNvSpPr>
            <a:spLocks noGrp="1"/>
          </p:cNvSpPr>
          <p:nvPr>
            <p:ph type="title"/>
          </p:nvPr>
        </p:nvSpPr>
        <p:spPr/>
        <p:txBody>
          <a:bodyPr/>
          <a:lstStyle/>
          <a:p>
            <a:r>
              <a:rPr lang="en-IN" b="1" dirty="0"/>
              <a:t>✅ Conclusion</a:t>
            </a:r>
          </a:p>
        </p:txBody>
      </p:sp>
      <p:sp>
        <p:nvSpPr>
          <p:cNvPr id="6" name="Content Placeholder 5">
            <a:extLst>
              <a:ext uri="{FF2B5EF4-FFF2-40B4-BE49-F238E27FC236}">
                <a16:creationId xmlns:a16="http://schemas.microsoft.com/office/drawing/2014/main" id="{47DCD4B6-AC3F-6FA1-2FAC-95A804CA843E}"/>
              </a:ext>
            </a:extLst>
          </p:cNvPr>
          <p:cNvSpPr>
            <a:spLocks noGrp="1"/>
          </p:cNvSpPr>
          <p:nvPr>
            <p:ph idx="1"/>
          </p:nvPr>
        </p:nvSpPr>
        <p:spPr/>
        <p:txBody>
          <a:bodyPr>
            <a:normAutofit fontScale="85000" lnSpcReduction="20000"/>
          </a:bodyPr>
          <a:lstStyle/>
          <a:p>
            <a:r>
              <a:rPr lang="en-US" dirty="0"/>
              <a:t>This analysis of the Ambition Box dataset offered a comprehensive view of </a:t>
            </a:r>
            <a:r>
              <a:rPr lang="en-US" b="1" dirty="0"/>
              <a:t>job availability</a:t>
            </a:r>
            <a:r>
              <a:rPr lang="en-US" dirty="0"/>
              <a:t>, </a:t>
            </a:r>
            <a:r>
              <a:rPr lang="en-US" b="1" dirty="0"/>
              <a:t>salary trends</a:t>
            </a:r>
            <a:r>
              <a:rPr lang="en-US" dirty="0"/>
              <a:t>, and </a:t>
            </a:r>
            <a:r>
              <a:rPr lang="en-US" b="1" dirty="0"/>
              <a:t>industry dynamics</a:t>
            </a:r>
            <a:r>
              <a:rPr lang="en-US" dirty="0"/>
              <a:t> across major Indian cities.</a:t>
            </a:r>
          </a:p>
          <a:p>
            <a:r>
              <a:rPr lang="en-US" dirty="0"/>
              <a:t>Cities like </a:t>
            </a:r>
            <a:r>
              <a:rPr lang="en-US" b="1" dirty="0"/>
              <a:t>Bengaluru</a:t>
            </a:r>
            <a:r>
              <a:rPr lang="en-US" dirty="0"/>
              <a:t>, </a:t>
            </a:r>
            <a:r>
              <a:rPr lang="en-US" b="1" dirty="0"/>
              <a:t>Mumbai</a:t>
            </a:r>
            <a:r>
              <a:rPr lang="en-US" dirty="0"/>
              <a:t>, and </a:t>
            </a:r>
            <a:r>
              <a:rPr lang="en-US" b="1" dirty="0"/>
              <a:t>Hyderabad</a:t>
            </a:r>
            <a:r>
              <a:rPr lang="en-US" dirty="0"/>
              <a:t> continue to lead India's employment landscape, especially in the </a:t>
            </a:r>
            <a:r>
              <a:rPr lang="en-US" b="1" dirty="0"/>
              <a:t>technology and services</a:t>
            </a:r>
            <a:r>
              <a:rPr lang="en-US" dirty="0"/>
              <a:t> sectors.</a:t>
            </a:r>
          </a:p>
          <a:p>
            <a:r>
              <a:rPr lang="en-US" dirty="0"/>
              <a:t>The data revealed </a:t>
            </a:r>
            <a:r>
              <a:rPr lang="en-US" b="1" dirty="0"/>
              <a:t>significant disparities in average salaries</a:t>
            </a:r>
            <a:r>
              <a:rPr lang="en-US" dirty="0"/>
              <a:t> across industries, helping identify </a:t>
            </a:r>
            <a:r>
              <a:rPr lang="en-US" b="1" dirty="0"/>
              <a:t>high-paying sectors</a:t>
            </a:r>
            <a:r>
              <a:rPr lang="en-US" dirty="0"/>
              <a:t> and potential career opportunities.</a:t>
            </a:r>
          </a:p>
          <a:p>
            <a:r>
              <a:rPr lang="en-US" dirty="0"/>
              <a:t>By combining data on </a:t>
            </a:r>
            <a:r>
              <a:rPr lang="en-US" b="1" dirty="0"/>
              <a:t>location</a:t>
            </a:r>
            <a:r>
              <a:rPr lang="en-US" dirty="0"/>
              <a:t>, </a:t>
            </a:r>
            <a:r>
              <a:rPr lang="en-US" b="1" dirty="0"/>
              <a:t>job roles</a:t>
            </a:r>
            <a:r>
              <a:rPr lang="en-US" dirty="0"/>
              <a:t>, and </a:t>
            </a:r>
            <a:r>
              <a:rPr lang="en-US" b="1" dirty="0"/>
              <a:t>industry sectors</a:t>
            </a:r>
            <a:r>
              <a:rPr lang="en-US" dirty="0"/>
              <a:t>, the analysis uncovered meaningful patterns useful for </a:t>
            </a:r>
            <a:r>
              <a:rPr lang="en-US" b="1" dirty="0"/>
              <a:t>career planning</a:t>
            </a:r>
            <a:r>
              <a:rPr lang="en-US" dirty="0"/>
              <a:t> and </a:t>
            </a:r>
            <a:r>
              <a:rPr lang="en-US" b="1" dirty="0"/>
              <a:t>recruitment strategies</a:t>
            </a:r>
            <a:r>
              <a:rPr lang="en-US" dirty="0"/>
              <a:t>.</a:t>
            </a:r>
          </a:p>
          <a:p>
            <a:r>
              <a:rPr lang="en-US" dirty="0"/>
              <a:t>The project underscores the power of </a:t>
            </a:r>
            <a:r>
              <a:rPr lang="en-US" b="1" dirty="0"/>
              <a:t>exploratory data analysis (EDA)</a:t>
            </a:r>
            <a:r>
              <a:rPr lang="en-US" dirty="0"/>
              <a:t> in deriving actionable insights from real-world employment data.</a:t>
            </a:r>
          </a:p>
          <a:p>
            <a:endParaRPr lang="en-IN" dirty="0"/>
          </a:p>
        </p:txBody>
      </p:sp>
    </p:spTree>
    <p:extLst>
      <p:ext uri="{BB962C8B-B14F-4D97-AF65-F5344CB8AC3E}">
        <p14:creationId xmlns:p14="http://schemas.microsoft.com/office/powerpoint/2010/main" val="1321900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2585C-2776-88BF-01DA-37550AAFD850}"/>
              </a:ext>
            </a:extLst>
          </p:cNvPr>
          <p:cNvSpPr>
            <a:spLocks noGrp="1"/>
          </p:cNvSpPr>
          <p:nvPr>
            <p:ph type="title"/>
          </p:nvPr>
        </p:nvSpPr>
        <p:spPr/>
        <p:txBody>
          <a:bodyPr/>
          <a:lstStyle/>
          <a:p>
            <a:r>
              <a:rPr lang="en-IN" b="1" dirty="0"/>
              <a:t>Problem Statement</a:t>
            </a:r>
          </a:p>
        </p:txBody>
      </p:sp>
      <p:sp>
        <p:nvSpPr>
          <p:cNvPr id="3" name="Content Placeholder 2">
            <a:extLst>
              <a:ext uri="{FF2B5EF4-FFF2-40B4-BE49-F238E27FC236}">
                <a16:creationId xmlns:a16="http://schemas.microsoft.com/office/drawing/2014/main" id="{00B98C32-3A4A-E409-A29C-591B8EA93053}"/>
              </a:ext>
            </a:extLst>
          </p:cNvPr>
          <p:cNvSpPr>
            <a:spLocks noGrp="1"/>
          </p:cNvSpPr>
          <p:nvPr>
            <p:ph sz="half" idx="1"/>
          </p:nvPr>
        </p:nvSpPr>
        <p:spPr/>
        <p:txBody>
          <a:bodyPr>
            <a:normAutofit fontScale="70000" lnSpcReduction="20000"/>
          </a:bodyPr>
          <a:lstStyle/>
          <a:p>
            <a:r>
              <a:rPr lang="en-US" dirty="0"/>
              <a:t>The goal of this project is to perform comprehensive exploratory data analysis (EDA) on the Ambition Box dataset, which includes employee reviews, salary data, job roles, company ratings, and other company-specific insights. The analysis aims to uncover patterns and trends in:</a:t>
            </a:r>
          </a:p>
          <a:p>
            <a:r>
              <a:rPr lang="en-US" dirty="0"/>
              <a:t>Job satisfaction across roles and industries</a:t>
            </a:r>
          </a:p>
          <a:p>
            <a:r>
              <a:rPr lang="en-US" dirty="0"/>
              <a:t>Salary distribution by company, experience, and job title</a:t>
            </a:r>
          </a:p>
          <a:p>
            <a:r>
              <a:rPr lang="en-US" dirty="0"/>
              <a:t>Rating trends for top companies and roles</a:t>
            </a:r>
          </a:p>
          <a:p>
            <a:r>
              <a:rPr lang="en-US" dirty="0"/>
              <a:t>Key factors influencing employee reviews and company ratings</a:t>
            </a:r>
          </a:p>
          <a:p>
            <a:endParaRPr lang="en-IN" dirty="0"/>
          </a:p>
        </p:txBody>
      </p:sp>
      <p:pic>
        <p:nvPicPr>
          <p:cNvPr id="6" name="Content Placeholder 5">
            <a:extLst>
              <a:ext uri="{FF2B5EF4-FFF2-40B4-BE49-F238E27FC236}">
                <a16:creationId xmlns:a16="http://schemas.microsoft.com/office/drawing/2014/main" id="{4D0DC66F-6A93-6E6C-DB6B-A50CAFFD57E1}"/>
              </a:ext>
            </a:extLst>
          </p:cNvPr>
          <p:cNvPicPr>
            <a:picLocks noGrp="1" noChangeAspect="1"/>
          </p:cNvPicPr>
          <p:nvPr>
            <p:ph sz="half" idx="2"/>
          </p:nvPr>
        </p:nvPicPr>
        <p:blipFill>
          <a:blip r:embed="rId2"/>
          <a:stretch>
            <a:fillRect/>
          </a:stretch>
        </p:blipFill>
        <p:spPr>
          <a:xfrm>
            <a:off x="6181725" y="2560321"/>
            <a:ext cx="4718050" cy="3152322"/>
          </a:xfrm>
        </p:spPr>
      </p:pic>
    </p:spTree>
    <p:extLst>
      <p:ext uri="{BB962C8B-B14F-4D97-AF65-F5344CB8AC3E}">
        <p14:creationId xmlns:p14="http://schemas.microsoft.com/office/powerpoint/2010/main" val="2511982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7CD764-DF31-CD95-E15D-C772F80086FE}"/>
              </a:ext>
            </a:extLst>
          </p:cNvPr>
          <p:cNvSpPr>
            <a:spLocks noGrp="1"/>
          </p:cNvSpPr>
          <p:nvPr>
            <p:ph type="title"/>
          </p:nvPr>
        </p:nvSpPr>
        <p:spPr/>
        <p:txBody>
          <a:bodyPr/>
          <a:lstStyle/>
          <a:p>
            <a:r>
              <a:rPr lang="en-US" b="1" dirty="0"/>
              <a:t>Tools Used</a:t>
            </a:r>
            <a:endParaRPr lang="en-IN" b="1" dirty="0"/>
          </a:p>
        </p:txBody>
      </p:sp>
      <p:sp>
        <p:nvSpPr>
          <p:cNvPr id="6" name="Content Placeholder 5">
            <a:extLst>
              <a:ext uri="{FF2B5EF4-FFF2-40B4-BE49-F238E27FC236}">
                <a16:creationId xmlns:a16="http://schemas.microsoft.com/office/drawing/2014/main" id="{E40BD8F8-7DFF-FB03-EEEA-69BADAE7C16D}"/>
              </a:ext>
            </a:extLst>
          </p:cNvPr>
          <p:cNvSpPr>
            <a:spLocks noGrp="1"/>
          </p:cNvSpPr>
          <p:nvPr>
            <p:ph idx="1"/>
          </p:nvPr>
        </p:nvSpPr>
        <p:spPr/>
        <p:txBody>
          <a:bodyPr>
            <a:normAutofit lnSpcReduction="10000"/>
          </a:bodyPr>
          <a:lstStyle/>
          <a:p>
            <a:r>
              <a:rPr lang="en-IN" dirty="0"/>
              <a:t>Requests: </a:t>
            </a:r>
            <a:r>
              <a:rPr lang="en-US" dirty="0"/>
              <a:t>Used to send HTTP requests to websites and fetch web page content.</a:t>
            </a:r>
          </a:p>
          <a:p>
            <a:r>
              <a:rPr lang="en-IN" dirty="0"/>
              <a:t>Beautiful Soup : </a:t>
            </a:r>
            <a:r>
              <a:rPr lang="en-US" dirty="0"/>
              <a:t>Parses HTML/XML documents and extracts specific data.</a:t>
            </a:r>
          </a:p>
          <a:p>
            <a:r>
              <a:rPr lang="en-IN" dirty="0"/>
              <a:t>Pandas: </a:t>
            </a:r>
            <a:r>
              <a:rPr lang="en-US" dirty="0"/>
              <a:t>Essential library for data cleaning, wrangling, and exploration.</a:t>
            </a:r>
          </a:p>
          <a:p>
            <a:r>
              <a:rPr lang="en-IN" dirty="0"/>
              <a:t>NumPy:</a:t>
            </a:r>
            <a:r>
              <a:rPr lang="en-US" dirty="0"/>
              <a:t>Supports numerical operations and handling arrays.</a:t>
            </a:r>
          </a:p>
          <a:p>
            <a:r>
              <a:rPr lang="en-IN" dirty="0"/>
              <a:t>Matplotlib: </a:t>
            </a:r>
            <a:r>
              <a:rPr lang="en-US" dirty="0"/>
              <a:t>Basic plotting library for visualizing data distributions.</a:t>
            </a:r>
          </a:p>
          <a:p>
            <a:r>
              <a:rPr lang="en-IN" dirty="0"/>
              <a:t>Seaborn: </a:t>
            </a:r>
            <a:r>
              <a:rPr lang="en-US" dirty="0"/>
              <a:t>Enhances matplotlib with beautiful statistical plots.</a:t>
            </a:r>
            <a:endParaRPr lang="en-IN" dirty="0"/>
          </a:p>
        </p:txBody>
      </p:sp>
    </p:spTree>
    <p:extLst>
      <p:ext uri="{BB962C8B-B14F-4D97-AF65-F5344CB8AC3E}">
        <p14:creationId xmlns:p14="http://schemas.microsoft.com/office/powerpoint/2010/main" val="2247640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EC17ED-5015-82ED-CF3C-38A65A36D296}"/>
              </a:ext>
            </a:extLst>
          </p:cNvPr>
          <p:cNvSpPr>
            <a:spLocks noGrp="1"/>
          </p:cNvSpPr>
          <p:nvPr>
            <p:ph type="title"/>
          </p:nvPr>
        </p:nvSpPr>
        <p:spPr/>
        <p:txBody>
          <a:bodyPr/>
          <a:lstStyle/>
          <a:p>
            <a:r>
              <a:rPr lang="en-US" b="1" dirty="0">
                <a:solidFill>
                  <a:schemeClr val="tx1"/>
                </a:solidFill>
                <a:latin typeface="Times New Roman" panose="02020603050405020304" pitchFamily="18" charset="0"/>
                <a:ea typeface="Lato Black"/>
                <a:cs typeface="Times New Roman" panose="02020603050405020304" pitchFamily="18" charset="0"/>
                <a:sym typeface="Lato Black"/>
              </a:rPr>
              <a:t>Web Scrapping</a:t>
            </a:r>
            <a:endParaRPr lang="en-IN" dirty="0"/>
          </a:p>
        </p:txBody>
      </p:sp>
      <p:pic>
        <p:nvPicPr>
          <p:cNvPr id="8" name="Content Placeholder 7">
            <a:extLst>
              <a:ext uri="{FF2B5EF4-FFF2-40B4-BE49-F238E27FC236}">
                <a16:creationId xmlns:a16="http://schemas.microsoft.com/office/drawing/2014/main" id="{D2DC77A7-9045-E14D-8595-7BF2F643EEE9}"/>
              </a:ext>
            </a:extLst>
          </p:cNvPr>
          <p:cNvPicPr>
            <a:picLocks noGrp="1" noChangeAspect="1"/>
          </p:cNvPicPr>
          <p:nvPr>
            <p:ph idx="1"/>
          </p:nvPr>
        </p:nvPicPr>
        <p:blipFill>
          <a:blip r:embed="rId2"/>
          <a:stretch>
            <a:fillRect/>
          </a:stretch>
        </p:blipFill>
        <p:spPr>
          <a:xfrm>
            <a:off x="1295401" y="2187019"/>
            <a:ext cx="9856507" cy="3688319"/>
          </a:xfrm>
        </p:spPr>
      </p:pic>
    </p:spTree>
    <p:extLst>
      <p:ext uri="{BB962C8B-B14F-4D97-AF65-F5344CB8AC3E}">
        <p14:creationId xmlns:p14="http://schemas.microsoft.com/office/powerpoint/2010/main" val="2287056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AE1A7-EE06-D78D-DD06-1A8F553A3DB0}"/>
              </a:ext>
            </a:extLst>
          </p:cNvPr>
          <p:cNvSpPr>
            <a:spLocks noGrp="1"/>
          </p:cNvSpPr>
          <p:nvPr>
            <p:ph type="title"/>
          </p:nvPr>
        </p:nvSpPr>
        <p:spPr/>
        <p:txBody>
          <a:bodyPr/>
          <a:lstStyle/>
          <a:p>
            <a:r>
              <a:rPr lang="en-US" b="1" dirty="0"/>
              <a:t>Columns Names</a:t>
            </a:r>
            <a:endParaRPr lang="en-IN" b="1" dirty="0"/>
          </a:p>
        </p:txBody>
      </p:sp>
      <p:pic>
        <p:nvPicPr>
          <p:cNvPr id="5" name="Content Placeholder 4">
            <a:extLst>
              <a:ext uri="{FF2B5EF4-FFF2-40B4-BE49-F238E27FC236}">
                <a16:creationId xmlns:a16="http://schemas.microsoft.com/office/drawing/2014/main" id="{D906CD8B-5D2C-C445-4D12-2BA4AC2E2B3D}"/>
              </a:ext>
            </a:extLst>
          </p:cNvPr>
          <p:cNvPicPr>
            <a:picLocks noGrp="1" noChangeAspect="1"/>
          </p:cNvPicPr>
          <p:nvPr>
            <p:ph sz="half" idx="1"/>
          </p:nvPr>
        </p:nvPicPr>
        <p:blipFill>
          <a:blip r:embed="rId2"/>
          <a:stretch>
            <a:fillRect/>
          </a:stretch>
        </p:blipFill>
        <p:spPr>
          <a:xfrm>
            <a:off x="1298575" y="2479250"/>
            <a:ext cx="4718050" cy="3391198"/>
          </a:xfrm>
        </p:spPr>
      </p:pic>
      <p:sp>
        <p:nvSpPr>
          <p:cNvPr id="6" name="Content Placeholder 5">
            <a:extLst>
              <a:ext uri="{FF2B5EF4-FFF2-40B4-BE49-F238E27FC236}">
                <a16:creationId xmlns:a16="http://schemas.microsoft.com/office/drawing/2014/main" id="{11615F9B-D1CC-7A81-AF31-F027A68C150D}"/>
              </a:ext>
            </a:extLst>
          </p:cNvPr>
          <p:cNvSpPr>
            <a:spLocks noGrp="1"/>
          </p:cNvSpPr>
          <p:nvPr>
            <p:ph sz="half" idx="2"/>
          </p:nvPr>
        </p:nvSpPr>
        <p:spPr/>
        <p:txBody>
          <a:bodyPr>
            <a:normAutofit fontScale="70000" lnSpcReduction="20000"/>
          </a:bodyPr>
          <a:lstStyle/>
          <a:p>
            <a:pPr marL="0" indent="0">
              <a:buNone/>
            </a:pPr>
            <a:r>
              <a:rPr lang="en-US" b="1" dirty="0"/>
              <a:t>List of Columns In Dataset</a:t>
            </a:r>
          </a:p>
          <a:p>
            <a:r>
              <a:rPr lang="en-US" b="1" dirty="0"/>
              <a:t>Rating</a:t>
            </a:r>
            <a:r>
              <a:rPr lang="en-US" dirty="0"/>
              <a:t> – Average company rating from employee reviews</a:t>
            </a:r>
          </a:p>
          <a:p>
            <a:r>
              <a:rPr lang="en-US" b="1" dirty="0"/>
              <a:t>Reviews</a:t>
            </a:r>
            <a:r>
              <a:rPr lang="en-US" dirty="0"/>
              <a:t> – Number of employee reviews submitted</a:t>
            </a:r>
          </a:p>
          <a:p>
            <a:r>
              <a:rPr lang="en-US" b="1" dirty="0"/>
              <a:t>Salaries</a:t>
            </a:r>
            <a:r>
              <a:rPr lang="en-US" dirty="0"/>
              <a:t> – Number of salary records shared</a:t>
            </a:r>
          </a:p>
          <a:p>
            <a:r>
              <a:rPr lang="en-US" b="1" dirty="0"/>
              <a:t>Interviews</a:t>
            </a:r>
            <a:r>
              <a:rPr lang="en-US" dirty="0"/>
              <a:t> – Number of interview experiences posted</a:t>
            </a:r>
          </a:p>
          <a:p>
            <a:r>
              <a:rPr lang="en-US" b="1" dirty="0"/>
              <a:t>Jobs</a:t>
            </a:r>
            <a:r>
              <a:rPr lang="en-US" dirty="0"/>
              <a:t> – Number of job listings per company</a:t>
            </a:r>
          </a:p>
          <a:p>
            <a:r>
              <a:rPr lang="en-US" b="1" dirty="0" err="1"/>
              <a:t>Num_Other_Locations</a:t>
            </a:r>
            <a:r>
              <a:rPr lang="en-US" dirty="0"/>
              <a:t> – Number of other locations a company operates in</a:t>
            </a:r>
          </a:p>
          <a:p>
            <a:endParaRPr lang="en-IN" dirty="0"/>
          </a:p>
        </p:txBody>
      </p:sp>
    </p:spTree>
    <p:extLst>
      <p:ext uri="{BB962C8B-B14F-4D97-AF65-F5344CB8AC3E}">
        <p14:creationId xmlns:p14="http://schemas.microsoft.com/office/powerpoint/2010/main" val="2659017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5E479B-BC87-0C82-3E28-458D34289023}"/>
              </a:ext>
            </a:extLst>
          </p:cNvPr>
          <p:cNvSpPr>
            <a:spLocks noGrp="1"/>
          </p:cNvSpPr>
          <p:nvPr>
            <p:ph type="title"/>
          </p:nvPr>
        </p:nvSpPr>
        <p:spPr/>
        <p:txBody>
          <a:bodyPr/>
          <a:lstStyle/>
          <a:p>
            <a:r>
              <a:rPr lang="en-US" b="1" dirty="0"/>
              <a:t>Loding Dataset</a:t>
            </a:r>
            <a:endParaRPr lang="en-IN" b="1" dirty="0"/>
          </a:p>
        </p:txBody>
      </p:sp>
      <p:pic>
        <p:nvPicPr>
          <p:cNvPr id="8" name="Content Placeholder 7">
            <a:extLst>
              <a:ext uri="{FF2B5EF4-FFF2-40B4-BE49-F238E27FC236}">
                <a16:creationId xmlns:a16="http://schemas.microsoft.com/office/drawing/2014/main" id="{AD084CF0-577B-0532-483A-CAF0ACB51CFE}"/>
              </a:ext>
            </a:extLst>
          </p:cNvPr>
          <p:cNvPicPr>
            <a:picLocks noGrp="1" noChangeAspect="1"/>
          </p:cNvPicPr>
          <p:nvPr>
            <p:ph idx="1"/>
          </p:nvPr>
        </p:nvPicPr>
        <p:blipFill>
          <a:blip r:embed="rId2"/>
          <a:stretch>
            <a:fillRect/>
          </a:stretch>
        </p:blipFill>
        <p:spPr>
          <a:xfrm>
            <a:off x="1295401" y="2488676"/>
            <a:ext cx="9781093" cy="3387192"/>
          </a:xfrm>
        </p:spPr>
      </p:pic>
    </p:spTree>
    <p:extLst>
      <p:ext uri="{BB962C8B-B14F-4D97-AF65-F5344CB8AC3E}">
        <p14:creationId xmlns:p14="http://schemas.microsoft.com/office/powerpoint/2010/main" val="2239944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6026D-AC76-38AB-2C7B-FB8D026E7098}"/>
              </a:ext>
            </a:extLst>
          </p:cNvPr>
          <p:cNvSpPr>
            <a:spLocks noGrp="1"/>
          </p:cNvSpPr>
          <p:nvPr>
            <p:ph type="title"/>
          </p:nvPr>
        </p:nvSpPr>
        <p:spPr/>
        <p:txBody>
          <a:bodyPr/>
          <a:lstStyle/>
          <a:p>
            <a:r>
              <a:rPr lang="en-IN" dirty="0"/>
              <a:t> </a:t>
            </a:r>
            <a:r>
              <a:rPr lang="en-IN" b="1" dirty="0"/>
              <a:t>Checking For Unique Values</a:t>
            </a:r>
          </a:p>
        </p:txBody>
      </p:sp>
      <p:pic>
        <p:nvPicPr>
          <p:cNvPr id="5" name="Content Placeholder 4">
            <a:extLst>
              <a:ext uri="{FF2B5EF4-FFF2-40B4-BE49-F238E27FC236}">
                <a16:creationId xmlns:a16="http://schemas.microsoft.com/office/drawing/2014/main" id="{59593FAA-A7B0-A23E-6D6D-A53D2780DB04}"/>
              </a:ext>
            </a:extLst>
          </p:cNvPr>
          <p:cNvPicPr>
            <a:picLocks noGrp="1" noChangeAspect="1"/>
          </p:cNvPicPr>
          <p:nvPr>
            <p:ph idx="1"/>
          </p:nvPr>
        </p:nvPicPr>
        <p:blipFill>
          <a:blip r:embed="rId2"/>
          <a:stretch>
            <a:fillRect/>
          </a:stretch>
        </p:blipFill>
        <p:spPr>
          <a:xfrm>
            <a:off x="2586874" y="2469823"/>
            <a:ext cx="7273563" cy="3406045"/>
          </a:xfrm>
        </p:spPr>
      </p:pic>
    </p:spTree>
    <p:extLst>
      <p:ext uri="{BB962C8B-B14F-4D97-AF65-F5344CB8AC3E}">
        <p14:creationId xmlns:p14="http://schemas.microsoft.com/office/powerpoint/2010/main" val="2449433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F487B-DFAF-DD11-6969-175A38770298}"/>
              </a:ext>
            </a:extLst>
          </p:cNvPr>
          <p:cNvSpPr>
            <a:spLocks noGrp="1"/>
          </p:cNvSpPr>
          <p:nvPr>
            <p:ph type="title"/>
          </p:nvPr>
        </p:nvSpPr>
        <p:spPr/>
        <p:txBody>
          <a:bodyPr>
            <a:normAutofit fontScale="90000"/>
          </a:bodyPr>
          <a:lstStyle/>
          <a:p>
            <a:r>
              <a:rPr lang="en-US" b="1" dirty="0">
                <a:solidFill>
                  <a:schemeClr val="tx1"/>
                </a:solidFill>
                <a:latin typeface="More Sugar"/>
                <a:ea typeface="More Sugar"/>
                <a:cs typeface="More Sugar"/>
                <a:sym typeface="More Sugar"/>
              </a:rPr>
              <a:t>Description Of Data Before Cleaning</a:t>
            </a:r>
            <a:br>
              <a:rPr lang="en-US" b="1" dirty="0">
                <a:solidFill>
                  <a:schemeClr val="tx1"/>
                </a:solidFill>
                <a:latin typeface="More Sugar"/>
                <a:ea typeface="More Sugar"/>
                <a:cs typeface="More Sugar"/>
                <a:sym typeface="More Sugar"/>
              </a:rPr>
            </a:br>
            <a:endParaRPr lang="en-IN" b="1" dirty="0">
              <a:solidFill>
                <a:schemeClr val="tx1"/>
              </a:solidFill>
            </a:endParaRPr>
          </a:p>
        </p:txBody>
      </p:sp>
      <p:pic>
        <p:nvPicPr>
          <p:cNvPr id="9" name="Content Placeholder 8">
            <a:extLst>
              <a:ext uri="{FF2B5EF4-FFF2-40B4-BE49-F238E27FC236}">
                <a16:creationId xmlns:a16="http://schemas.microsoft.com/office/drawing/2014/main" id="{C28C0A86-C85E-0D54-9BB4-701BBCC6DFD9}"/>
              </a:ext>
            </a:extLst>
          </p:cNvPr>
          <p:cNvPicPr>
            <a:picLocks noGrp="1" noChangeAspect="1"/>
          </p:cNvPicPr>
          <p:nvPr>
            <p:ph idx="1"/>
          </p:nvPr>
        </p:nvPicPr>
        <p:blipFill>
          <a:blip r:embed="rId2"/>
          <a:stretch>
            <a:fillRect/>
          </a:stretch>
        </p:blipFill>
        <p:spPr>
          <a:xfrm>
            <a:off x="1725105" y="2007910"/>
            <a:ext cx="8361575" cy="3949830"/>
          </a:xfrm>
        </p:spPr>
      </p:pic>
    </p:spTree>
    <p:extLst>
      <p:ext uri="{BB962C8B-B14F-4D97-AF65-F5344CB8AC3E}">
        <p14:creationId xmlns:p14="http://schemas.microsoft.com/office/powerpoint/2010/main" val="20947618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301</TotalTime>
  <Words>1289</Words>
  <Application>Microsoft Office PowerPoint</Application>
  <PresentationFormat>Widescreen</PresentationFormat>
  <Paragraphs>120</Paragraphs>
  <Slides>25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Times New Roman</vt:lpstr>
      <vt:lpstr>Garamond</vt:lpstr>
      <vt:lpstr>Arial</vt:lpstr>
      <vt:lpstr>Libre Baskerville</vt:lpstr>
      <vt:lpstr>More Sugar</vt:lpstr>
      <vt:lpstr>Calibri</vt:lpstr>
      <vt:lpstr>Organic</vt:lpstr>
      <vt:lpstr>PowerPoint Presentation</vt:lpstr>
      <vt:lpstr>Company Profile – AmbitionBox</vt:lpstr>
      <vt:lpstr>Problem Statement</vt:lpstr>
      <vt:lpstr>Tools Used</vt:lpstr>
      <vt:lpstr>Web Scrapping</vt:lpstr>
      <vt:lpstr>Columns Names</vt:lpstr>
      <vt:lpstr>Loding Dataset</vt:lpstr>
      <vt:lpstr> Checking For Unique Values</vt:lpstr>
      <vt:lpstr>Description Of Data Before Cleaning </vt:lpstr>
      <vt:lpstr>Description Of Data After Cleaning </vt:lpstr>
      <vt:lpstr>Descriptive Statistics</vt:lpstr>
      <vt:lpstr>Descriptive Statistics Summary</vt:lpstr>
      <vt:lpstr>Distribution By Rating</vt:lpstr>
      <vt:lpstr>Distribution By Reviews</vt:lpstr>
      <vt:lpstr>Distribution By Salaries</vt:lpstr>
      <vt:lpstr>Distribution By Interviews</vt:lpstr>
      <vt:lpstr>Count Plot of Industry</vt:lpstr>
      <vt:lpstr>Count Plot of Primary City</vt:lpstr>
      <vt:lpstr>What Are The Top 10 Companies by Reviews? </vt:lpstr>
      <vt:lpstr>What Are The Top 10 Companies With Number Of Jobs ? </vt:lpstr>
      <vt:lpstr>What Are The Top 10 Industries by Average Salary ?</vt:lpstr>
      <vt:lpstr>What Are The Total Job Openings by Primary City ?</vt:lpstr>
      <vt:lpstr>Correlation Matrix</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c sujith</cp:lastModifiedBy>
  <cp:revision>9</cp:revision>
  <dcterms:created xsi:type="dcterms:W3CDTF">2021-02-16T05:19:01Z</dcterms:created>
  <dcterms:modified xsi:type="dcterms:W3CDTF">2025-07-08T07:49:40Z</dcterms:modified>
</cp:coreProperties>
</file>