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61" r:id="rId4"/>
    <p:sldId id="262" r:id="rId5"/>
    <p:sldId id="260" r:id="rId6"/>
    <p:sldId id="258" r:id="rId7"/>
    <p:sldId id="259" r:id="rId8"/>
    <p:sldId id="266" r:id="rId9"/>
    <p:sldId id="316" r:id="rId10"/>
    <p:sldId id="264" r:id="rId11"/>
    <p:sldId id="268" r:id="rId12"/>
    <p:sldId id="267" r:id="rId13"/>
    <p:sldId id="263" r:id="rId14"/>
    <p:sldId id="265" r:id="rId15"/>
    <p:sldId id="269" r:id="rId16"/>
    <p:sldId id="270" r:id="rId17"/>
    <p:sldId id="271" r:id="rId18"/>
    <p:sldId id="272" r:id="rId19"/>
    <p:sldId id="309" r:id="rId20"/>
    <p:sldId id="311" r:id="rId21"/>
    <p:sldId id="312" r:id="rId22"/>
    <p:sldId id="313" r:id="rId23"/>
    <p:sldId id="314" r:id="rId24"/>
    <p:sldId id="274" r:id="rId25"/>
    <p:sldId id="276" r:id="rId26"/>
    <p:sldId id="278" r:id="rId27"/>
    <p:sldId id="280" r:id="rId28"/>
    <p:sldId id="283" r:id="rId29"/>
    <p:sldId id="286" r:id="rId30"/>
    <p:sldId id="287" r:id="rId31"/>
    <p:sldId id="288" r:id="rId32"/>
    <p:sldId id="289" r:id="rId33"/>
    <p:sldId id="284" r:id="rId34"/>
    <p:sldId id="315"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28F11-FAD9-4867-B456-2CC5546A4E6D}"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FE98E-AE38-45C5-B2A1-377C055EFB05}" type="slidenum">
              <a:rPr lang="en-US" smtClean="0"/>
              <a:t>‹#›</a:t>
            </a:fld>
            <a:endParaRPr lang="en-US"/>
          </a:p>
        </p:txBody>
      </p:sp>
    </p:spTree>
    <p:extLst>
      <p:ext uri="{BB962C8B-B14F-4D97-AF65-F5344CB8AC3E}">
        <p14:creationId xmlns:p14="http://schemas.microsoft.com/office/powerpoint/2010/main" val="39176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ARM is designed to efficiently access memory using a single memory access cycle.  So word accesses must be on a word address boundary, </a:t>
            </a:r>
            <a:r>
              <a:rPr lang="en-US" err="1"/>
              <a:t>halfword</a:t>
            </a:r>
            <a:r>
              <a:rPr lang="en-US"/>
              <a:t> accesses must be on a </a:t>
            </a:r>
            <a:r>
              <a:rPr lang="en-US" err="1"/>
              <a:t>halfword</a:t>
            </a:r>
            <a:r>
              <a:rPr lang="en-US"/>
              <a:t> address boundary.  This includes instruction fetches.</a:t>
            </a:r>
          </a:p>
          <a:p>
            <a:r>
              <a:rPr lang="en-US"/>
              <a:t>Point out that strictly, the bottom bits of the PC simply do not exist within the ARM core - hence they are ‘undefined’.  Memory system must ignore these for instruction fetches.</a:t>
            </a:r>
          </a:p>
          <a:p>
            <a:r>
              <a:rPr lang="en-US"/>
              <a:t>In </a:t>
            </a:r>
            <a:r>
              <a:rPr lang="en-US" err="1"/>
              <a:t>Jazelle</a:t>
            </a:r>
            <a:r>
              <a:rPr lang="en-US"/>
              <a:t> state, the processor doesn’t perform 8-bit fetches from memory.  Instead it does aligned 32-bit fetches (4-byte prefetching) which is more efficient.  Note we don’t mention the PC in </a:t>
            </a:r>
            <a:r>
              <a:rPr lang="en-US" err="1"/>
              <a:t>Jazelle</a:t>
            </a:r>
            <a:r>
              <a:rPr lang="en-US"/>
              <a:t> state because the ‘</a:t>
            </a:r>
            <a:r>
              <a:rPr lang="en-US" err="1"/>
              <a:t>Jazelle</a:t>
            </a:r>
            <a:r>
              <a:rPr lang="en-US"/>
              <a:t> PC’ is actually stored in r14 - this is technical detail that is not relevant as it is completely hidden by the </a:t>
            </a:r>
            <a:r>
              <a:rPr lang="en-US" err="1"/>
              <a:t>Jazelle</a:t>
            </a:r>
            <a:r>
              <a:rPr lang="en-US"/>
              <a:t> support code.</a:t>
            </a:r>
          </a:p>
          <a:p>
            <a:endParaRPr lang="en-IN"/>
          </a:p>
        </p:txBody>
      </p:sp>
      <p:sp>
        <p:nvSpPr>
          <p:cNvPr id="4" name="Slide Number Placeholder 3"/>
          <p:cNvSpPr>
            <a:spLocks noGrp="1"/>
          </p:cNvSpPr>
          <p:nvPr>
            <p:ph type="sldNum" sz="quarter" idx="10"/>
          </p:nvPr>
        </p:nvSpPr>
        <p:spPr/>
        <p:txBody>
          <a:bodyPr/>
          <a:lstStyle/>
          <a:p>
            <a:fld id="{1A42B12C-C3A5-4257-BDD8-D6DE03EF909D}" type="slidenum">
              <a:rPr lang="en-IN" smtClean="0"/>
              <a:t>23</a:t>
            </a:fld>
            <a:endParaRPr lang="en-IN"/>
          </a:p>
        </p:txBody>
      </p:sp>
    </p:spTree>
    <p:extLst>
      <p:ext uri="{BB962C8B-B14F-4D97-AF65-F5344CB8AC3E}">
        <p14:creationId xmlns:p14="http://schemas.microsoft.com/office/powerpoint/2010/main" val="348916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AE646-5FEB-493D-B16F-0A15571E4EBC}" type="slidenum">
              <a:rPr lang="en-GB" altLang="en-US"/>
              <a:pPr/>
              <a:t>24</a:t>
            </a:fld>
            <a:endParaRPr lang="en-GB" altLang="en-US"/>
          </a:p>
        </p:txBody>
      </p:sp>
      <p:sp>
        <p:nvSpPr>
          <p:cNvPr id="243714" name="Rectangle 2"/>
          <p:cNvSpPr>
            <a:spLocks noGrp="1" noRot="1" noChangeAspect="1" noChangeArrowheads="1" noTextEdit="1"/>
          </p:cNvSpPr>
          <p:nvPr>
            <p:ph type="sldImg"/>
          </p:nvPr>
        </p:nvSpPr>
        <p:spPr>
          <a:xfrm>
            <a:off x="566738" y="842963"/>
            <a:ext cx="5710237" cy="3213100"/>
          </a:xfrm>
          <a:ln/>
        </p:spPr>
      </p:sp>
      <p:sp>
        <p:nvSpPr>
          <p:cNvPr id="243715" name="Rectangle 3"/>
          <p:cNvSpPr>
            <a:spLocks noGrp="1" noChangeArrowheads="1"/>
          </p:cNvSpPr>
          <p:nvPr>
            <p:ph type="body" idx="1"/>
          </p:nvPr>
        </p:nvSpPr>
        <p:spPr>
          <a:xfrm>
            <a:off x="912813" y="4359275"/>
            <a:ext cx="5030787" cy="4133850"/>
          </a:xfrm>
        </p:spPr>
        <p:txBody>
          <a:bodyPr/>
          <a:lstStyle/>
          <a:p>
            <a:pPr>
              <a:lnSpc>
                <a:spcPct val="90000"/>
              </a:lnSpc>
            </a:pPr>
            <a:r>
              <a:rPr lang="en-US" altLang="en-US">
                <a:solidFill>
                  <a:srgbClr val="000000"/>
                </a:solidFill>
              </a:rPr>
              <a:t>Green psr bits are only in certain versions of the ARM architecture</a:t>
            </a:r>
          </a:p>
          <a:p>
            <a:pPr>
              <a:lnSpc>
                <a:spcPct val="90000"/>
              </a:lnSpc>
            </a:pPr>
            <a:r>
              <a:rPr lang="en-US" altLang="en-US">
                <a:solidFill>
                  <a:srgbClr val="000000"/>
                </a:solidFill>
              </a:rPr>
              <a:t>ALU status flags (set if "S" bit set, implied in Thumb state).</a:t>
            </a:r>
            <a:endParaRPr lang="en-US" altLang="en-US"/>
          </a:p>
          <a:p>
            <a:r>
              <a:rPr lang="en-US" altLang="en-US"/>
              <a:t>Sticky overflow flag (Q flag) is set either when </a:t>
            </a:r>
          </a:p>
          <a:p>
            <a:pPr lvl="1"/>
            <a:r>
              <a:rPr lang="en-US" altLang="en-US"/>
              <a:t>saturation occurs during QADD, QDADD, QSUB or QDSUB, or </a:t>
            </a:r>
          </a:p>
          <a:p>
            <a:pPr lvl="1"/>
            <a:r>
              <a:rPr lang="en-US" altLang="en-US"/>
              <a:t>the result of SMLAxy or SMLAWx overflows 32-bits</a:t>
            </a:r>
          </a:p>
          <a:p>
            <a:r>
              <a:rPr lang="en-US" altLang="en-US"/>
              <a:t>Once flag has been set can not be modified by one of the above instructions and must write to CPSR using MSR instruction to cleared</a:t>
            </a:r>
          </a:p>
          <a:p>
            <a:r>
              <a:rPr lang="en-US" altLang="en-US"/>
              <a:t>PSRs split into four 8-bit fields that can be individually written: </a:t>
            </a:r>
          </a:p>
          <a:p>
            <a:r>
              <a:rPr lang="en-US" altLang="en-US"/>
              <a:t>Control	(c)	bits 0-7    </a:t>
            </a:r>
          </a:p>
          <a:p>
            <a:r>
              <a:rPr lang="en-US" altLang="en-US"/>
              <a:t>Extension	(x)	bits 8-15	Reserved for future use</a:t>
            </a:r>
          </a:p>
          <a:p>
            <a:r>
              <a:rPr lang="en-US" altLang="en-US"/>
              <a:t>Status	(s)	bits 16-23	Reserved for future use</a:t>
            </a:r>
          </a:p>
          <a:p>
            <a:r>
              <a:rPr lang="en-US" altLang="en-US"/>
              <a:t>Flags	(f)	bits 24-31</a:t>
            </a:r>
          </a:p>
          <a:p>
            <a:r>
              <a:rPr lang="en-US" altLang="en-US"/>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altLang="en-US"/>
              <a:t>However, in cases where the processor state is known in advance (e.g. on reset, following an interrupt, or some other exception), an immediate value may be written directly into the status registers, to change only specific bits (e.g. to change mode).</a:t>
            </a:r>
          </a:p>
          <a:p>
            <a:r>
              <a:rPr lang="en-US" altLang="en-US"/>
              <a:t>New ARM V6 bits now shown.</a:t>
            </a:r>
          </a:p>
        </p:txBody>
      </p:sp>
    </p:spTree>
    <p:extLst>
      <p:ext uri="{BB962C8B-B14F-4D97-AF65-F5344CB8AC3E}">
        <p14:creationId xmlns:p14="http://schemas.microsoft.com/office/powerpoint/2010/main" val="18816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914093" y="4359019"/>
            <a:ext cx="5029815" cy="4133259"/>
          </a:xfrm>
        </p:spPr>
        <p:txBody>
          <a:bodyPr>
            <a:normAutofit lnSpcReduction="10000"/>
          </a:bodyPr>
          <a:lstStyle/>
          <a:p>
            <a:pPr>
              <a:spcAft>
                <a:spcPts val="1109"/>
              </a:spcAft>
            </a:pPr>
            <a:r>
              <a:rPr lang="en-GB">
                <a:solidFill>
                  <a:srgbClr val="000000"/>
                </a:solidFill>
                <a:latin typeface="CG Times"/>
              </a:rPr>
              <a:t>The Programmers Model can be split into two elements - first of all, the processor modes and secondly, the processor registers. So let’s start by looking at the modes.</a:t>
            </a:r>
          </a:p>
          <a:p>
            <a:pPr>
              <a:spcAft>
                <a:spcPts val="1109"/>
              </a:spcAft>
            </a:pPr>
            <a:r>
              <a:rPr lang="en-GB">
                <a:solidFill>
                  <a:srgbClr val="000000"/>
                </a:solidFill>
                <a:latin typeface="CG Times"/>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Aft>
                <a:spcPts val="1109"/>
              </a:spcAft>
            </a:pPr>
            <a:r>
              <a:rPr lang="en-GB" b="1">
                <a:solidFill>
                  <a:srgbClr val="000000"/>
                </a:solidFill>
                <a:latin typeface="CG Times"/>
              </a:rPr>
              <a:t>NB - spell out the word FIQ, otherwise you are saying something rude in German!</a:t>
            </a:r>
          </a:p>
          <a:p>
            <a:pPr>
              <a:spcAft>
                <a:spcPts val="1109"/>
              </a:spcAft>
            </a:pPr>
            <a:r>
              <a:rPr lang="en-GB">
                <a:solidFill>
                  <a:srgbClr val="000000"/>
                </a:solidFill>
                <a:latin typeface="CG Times"/>
              </a:rPr>
              <a:t>One question here is what is the difference between the privileged and unprivileged modes? Well in reality very little really - the ARM core has an output signal (</a:t>
            </a:r>
            <a:r>
              <a:rPr lang="en-GB" err="1">
                <a:solidFill>
                  <a:srgbClr val="000000"/>
                </a:solidFill>
                <a:latin typeface="CG Times"/>
              </a:rPr>
              <a:t>nTRANS</a:t>
            </a:r>
            <a:r>
              <a:rPr lang="en-GB">
                <a:solidFill>
                  <a:srgbClr val="000000"/>
                </a:solidFill>
                <a:latin typeface="CG Times"/>
              </a:rPr>
              <a:t> on ARM7TDMI, </a:t>
            </a:r>
            <a:r>
              <a:rPr lang="en-GB" err="1">
                <a:solidFill>
                  <a:srgbClr val="000000"/>
                </a:solidFill>
                <a:latin typeface="CG Times"/>
              </a:rPr>
              <a:t>InTRANS</a:t>
            </a:r>
            <a:r>
              <a:rPr lang="en-GB">
                <a:solidFill>
                  <a:srgbClr val="000000"/>
                </a:solidFill>
                <a:latin typeface="CG Times"/>
              </a:rPr>
              <a:t>, </a:t>
            </a:r>
            <a:r>
              <a:rPr lang="en-GB" err="1">
                <a:solidFill>
                  <a:srgbClr val="000000"/>
                </a:solidFill>
                <a:latin typeface="CG Times"/>
              </a:rPr>
              <a:t>DnTRANS</a:t>
            </a:r>
            <a:r>
              <a:rPr lang="en-GB">
                <a:solidFill>
                  <a:srgbClr val="000000"/>
                </a:solidFill>
                <a:latin typeface="CG Times"/>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Aft>
                <a:spcPts val="1109"/>
              </a:spcAft>
            </a:pPr>
            <a:r>
              <a:rPr lang="en-GB">
                <a:solidFill>
                  <a:srgbClr val="000000"/>
                </a:solidFill>
                <a:latin typeface="CG Times"/>
              </a:rPr>
              <a:t>All current ARM cores implement system mode (added in architecture v4). This is simply a privileged version of user mode.  Important for re-entrant exceptions because no exceptions can cause system mode to be entered.</a:t>
            </a:r>
          </a:p>
          <a:p>
            <a:endParaRPr lang="en-US"/>
          </a:p>
        </p:txBody>
      </p:sp>
      <p:sp>
        <p:nvSpPr>
          <p:cNvPr id="104452" name="Rectangle 4"/>
          <p:cNvSpPr>
            <a:spLocks noGrp="1" noRot="1" noChangeAspect="1" noChangeArrowheads="1"/>
          </p:cNvSpPr>
          <p:nvPr>
            <p:ph type="sldImg"/>
          </p:nvPr>
        </p:nvSpPr>
        <p:spPr bwMode="auto">
          <a:xfrm>
            <a:off x="565150" y="841375"/>
            <a:ext cx="5713413" cy="3214688"/>
          </a:xfrm>
          <a:prstGeom prst="rect">
            <a:avLst/>
          </a:prstGeom>
          <a:noFill/>
          <a:ln>
            <a:solidFill>
              <a:srgbClr val="000000"/>
            </a:solidFill>
            <a:miter lim="800000"/>
            <a:headEnd/>
            <a:tailEnd/>
          </a:ln>
        </p:spPr>
      </p:sp>
    </p:spTree>
    <p:extLst>
      <p:ext uri="{BB962C8B-B14F-4D97-AF65-F5344CB8AC3E}">
        <p14:creationId xmlns:p14="http://schemas.microsoft.com/office/powerpoint/2010/main" val="2548189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This </a:t>
            </a:r>
            <a:r>
              <a:rPr lang="en-US" b="1">
                <a:solidFill>
                  <a:schemeClr val="hlink"/>
                </a:solidFill>
              </a:rPr>
              <a:t>animated</a:t>
            </a:r>
            <a:r>
              <a:rPr lang="en-US"/>
              <a:t> slide shows the way that the banking of registers works. On the left the currently visible set of registers are shown for a particular mode.</a:t>
            </a:r>
          </a:p>
          <a:p>
            <a:r>
              <a:rPr lang="en-US"/>
              <a:t>On the right are the registers that are banked out whilst in that mode.</a:t>
            </a:r>
          </a:p>
          <a:p>
            <a:endParaRPr lang="en-US"/>
          </a:p>
          <a:p>
            <a:r>
              <a:rPr lang="en-US"/>
              <a:t>Each key press will switch mode:</a:t>
            </a:r>
          </a:p>
          <a:p>
            <a:endParaRPr lang="en-US"/>
          </a:p>
          <a:p>
            <a:r>
              <a:rPr lang="en-US"/>
              <a:t>user -&gt; FIQ -&gt;user -&gt; IRQ -&gt; user -&gt;SVC -&gt; User -&gt; Undef -&gt; User -&gt; Abort and then back to user.</a:t>
            </a:r>
          </a:p>
          <a:p>
            <a:endParaRPr lang="en-US"/>
          </a:p>
          <a:p>
            <a:r>
              <a:rPr lang="en-US"/>
              <a:t>The following slide then shows this in a more static way that is more useful for reference</a:t>
            </a:r>
          </a:p>
        </p:txBody>
      </p:sp>
    </p:spTree>
    <p:extLst>
      <p:ext uri="{BB962C8B-B14F-4D97-AF65-F5344CB8AC3E}">
        <p14:creationId xmlns:p14="http://schemas.microsoft.com/office/powerpoint/2010/main" val="8665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F7ABB-9978-4D75-B096-175A998CBE1F}" type="slidenum">
              <a:rPr lang="en-GB" altLang="en-US"/>
              <a:pPr/>
              <a:t>34</a:t>
            </a:fld>
            <a:endParaRPr lang="en-GB" altLang="en-US"/>
          </a:p>
        </p:txBody>
      </p:sp>
      <p:sp>
        <p:nvSpPr>
          <p:cNvPr id="284674" name="Rectangle 2"/>
          <p:cNvSpPr>
            <a:spLocks noGrp="1" noRot="1" noChangeAspect="1" noChangeArrowheads="1" noTextEdit="1"/>
          </p:cNvSpPr>
          <p:nvPr>
            <p:ph type="sldImg"/>
          </p:nvPr>
        </p:nvSpPr>
        <p:spPr>
          <a:xfrm>
            <a:off x="563563" y="841375"/>
            <a:ext cx="5715000" cy="3214688"/>
          </a:xfrm>
          <a:ln/>
        </p:spPr>
      </p:sp>
      <p:sp>
        <p:nvSpPr>
          <p:cNvPr id="284675" name="Rectangle 3"/>
          <p:cNvSpPr>
            <a:spLocks noGrp="1" noChangeArrowheads="1"/>
          </p:cNvSpPr>
          <p:nvPr>
            <p:ph type="body" idx="1"/>
          </p:nvPr>
        </p:nvSpPr>
        <p:spPr>
          <a:xfrm>
            <a:off x="912813" y="4359275"/>
            <a:ext cx="5030787" cy="4132263"/>
          </a:xfrm>
        </p:spPr>
        <p:txBody>
          <a:bodyPr/>
          <a:lstStyle/>
          <a:p>
            <a:endParaRPr lang="en-US" altLang="en-US"/>
          </a:p>
        </p:txBody>
      </p:sp>
    </p:spTree>
    <p:extLst>
      <p:ext uri="{BB962C8B-B14F-4D97-AF65-F5344CB8AC3E}">
        <p14:creationId xmlns:p14="http://schemas.microsoft.com/office/powerpoint/2010/main" val="290985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This slide shows the registers visible in each mode - basically in a more static fashion than the previous animated slide that is more useful for reference.</a:t>
            </a:r>
          </a:p>
          <a:p>
            <a:endParaRPr lang="en-US"/>
          </a:p>
          <a:p>
            <a:r>
              <a:rPr lang="en-US"/>
              <a:t>The main point to state here is the splitting of the registers in Thumb state into Low and High registers.</a:t>
            </a:r>
          </a:p>
          <a:p>
            <a:endParaRPr lang="en-US"/>
          </a:p>
          <a:p>
            <a:r>
              <a:rPr lang="en-US"/>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extLst>
      <p:ext uri="{BB962C8B-B14F-4D97-AF65-F5344CB8AC3E}">
        <p14:creationId xmlns:p14="http://schemas.microsoft.com/office/powerpoint/2010/main" val="116462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116952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351143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E8C7C3-685B-4F38-A1F5-90AAE4003D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09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6F2FE9-EDC4-4C00-A38B-FFCEE2742C02}"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8081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6F2FE9-EDC4-4C00-A38B-FFCEE2742C02}"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C7C3-685B-4F38-A1F5-90AAE4003D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998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6F2FE9-EDC4-4C00-A38B-FFCEE2742C02}"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1127692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4233820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233089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200159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F2FE9-EDC4-4C00-A38B-FFCEE2742C02}"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243509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6F2FE9-EDC4-4C00-A38B-FFCEE2742C02}"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233152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F2FE9-EDC4-4C00-A38B-FFCEE2742C02}"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47465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6F2FE9-EDC4-4C00-A38B-FFCEE2742C02}"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132137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2FE9-EDC4-4C00-A38B-FFCEE2742C02}"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359805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F2FE9-EDC4-4C00-A38B-FFCEE2742C02}"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34857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F2FE9-EDC4-4C00-A38B-FFCEE2742C02}"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E8C7C3-685B-4F38-A1F5-90AAE4003D52}" type="slidenum">
              <a:rPr lang="en-US" smtClean="0"/>
              <a:t>‹#›</a:t>
            </a:fld>
            <a:endParaRPr lang="en-US"/>
          </a:p>
        </p:txBody>
      </p:sp>
    </p:spTree>
    <p:extLst>
      <p:ext uri="{BB962C8B-B14F-4D97-AF65-F5344CB8AC3E}">
        <p14:creationId xmlns:p14="http://schemas.microsoft.com/office/powerpoint/2010/main" val="8995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6F2FE9-EDC4-4C00-A38B-FFCEE2742C02}" type="datetimeFigureOut">
              <a:rPr lang="en-US" smtClean="0"/>
              <a:t>11/15/2023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E8C7C3-685B-4F38-A1F5-90AAE4003D52}" type="slidenum">
              <a:rPr lang="en-US" smtClean="0"/>
              <a:t>‹#›</a:t>
            </a:fld>
            <a:endParaRPr lang="en-US"/>
          </a:p>
        </p:txBody>
      </p:sp>
    </p:spTree>
    <p:extLst>
      <p:ext uri="{BB962C8B-B14F-4D97-AF65-F5344CB8AC3E}">
        <p14:creationId xmlns:p14="http://schemas.microsoft.com/office/powerpoint/2010/main" val="33926468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11E2-D9D6-8966-99E2-1380D4A9C898}"/>
              </a:ext>
            </a:extLst>
          </p:cNvPr>
          <p:cNvSpPr>
            <a:spLocks noGrp="1"/>
          </p:cNvSpPr>
          <p:nvPr>
            <p:ph type="ctrTitle"/>
          </p:nvPr>
        </p:nvSpPr>
        <p:spPr>
          <a:xfrm>
            <a:off x="2579914" y="2297609"/>
            <a:ext cx="8708571" cy="2262781"/>
          </a:xfrm>
        </p:spPr>
        <p:txBody>
          <a:bodyPr/>
          <a:lstStyle/>
          <a:p>
            <a:pPr algn="ctr"/>
            <a:r>
              <a:rPr lang="en-US" b="1" dirty="0">
                <a:latin typeface="Arial Rounded MT Bold" panose="020F0704030504030204" pitchFamily="34" charset="0"/>
              </a:rPr>
              <a:t>ARM Processor - Introduction</a:t>
            </a:r>
          </a:p>
        </p:txBody>
      </p:sp>
    </p:spTree>
    <p:extLst>
      <p:ext uri="{BB962C8B-B14F-4D97-AF65-F5344CB8AC3E}">
        <p14:creationId xmlns:p14="http://schemas.microsoft.com/office/powerpoint/2010/main" val="217208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4A21-F953-A20E-B819-091CCF990790}"/>
              </a:ext>
            </a:extLst>
          </p:cNvPr>
          <p:cNvSpPr>
            <a:spLocks noGrp="1"/>
          </p:cNvSpPr>
          <p:nvPr>
            <p:ph type="title"/>
          </p:nvPr>
        </p:nvSpPr>
        <p:spPr>
          <a:xfrm>
            <a:off x="304800" y="90710"/>
            <a:ext cx="11199812" cy="714833"/>
          </a:xfrm>
        </p:spPr>
        <p:txBody>
          <a:bodyPr/>
          <a:lstStyle/>
          <a:p>
            <a:r>
              <a:rPr lang="en-US" dirty="0"/>
              <a:t>ARM processor can be divided into 3 categories:</a:t>
            </a:r>
          </a:p>
        </p:txBody>
      </p:sp>
      <p:sp>
        <p:nvSpPr>
          <p:cNvPr id="3" name="Content Placeholder 2">
            <a:extLst>
              <a:ext uri="{FF2B5EF4-FFF2-40B4-BE49-F238E27FC236}">
                <a16:creationId xmlns:a16="http://schemas.microsoft.com/office/drawing/2014/main" id="{2AC552DF-E9FC-CA5F-E378-9B99C660F3E5}"/>
              </a:ext>
            </a:extLst>
          </p:cNvPr>
          <p:cNvSpPr>
            <a:spLocks noGrp="1"/>
          </p:cNvSpPr>
          <p:nvPr>
            <p:ph idx="1"/>
          </p:nvPr>
        </p:nvSpPr>
        <p:spPr>
          <a:xfrm>
            <a:off x="1970314" y="1480457"/>
            <a:ext cx="9534298" cy="4942393"/>
          </a:xfrm>
        </p:spPr>
        <p:txBody>
          <a:bodyPr/>
          <a:lstStyle/>
          <a:p>
            <a:r>
              <a:rPr lang="en-US" b="1" dirty="0"/>
              <a:t>ARM Classic Processor</a:t>
            </a:r>
          </a:p>
          <a:p>
            <a:pPr lvl="1"/>
            <a:r>
              <a:rPr lang="en-US" dirty="0"/>
              <a:t>ARM7, ARM9,ARM11 families</a:t>
            </a:r>
          </a:p>
          <a:p>
            <a:pPr lvl="1"/>
            <a:r>
              <a:rPr lang="en-US" dirty="0"/>
              <a:t>ARM7TDMI- highest shipping 32-bit processor</a:t>
            </a:r>
          </a:p>
          <a:p>
            <a:pPr lvl="1"/>
            <a:r>
              <a:rPr lang="en-US" dirty="0"/>
              <a:t>Arm7 based processor used in many small scale embedded application</a:t>
            </a:r>
          </a:p>
          <a:p>
            <a:r>
              <a:rPr lang="en-US" b="1" dirty="0"/>
              <a:t>ARM Embedded Processor</a:t>
            </a:r>
          </a:p>
          <a:p>
            <a:pPr lvl="1"/>
            <a:r>
              <a:rPr lang="en-US" dirty="0"/>
              <a:t>Used in advanced ARM embedded systems</a:t>
            </a:r>
          </a:p>
          <a:p>
            <a:pPr lvl="1"/>
            <a:r>
              <a:rPr lang="en-US" dirty="0"/>
              <a:t>Cortex-M &amp; Cortex-R processors</a:t>
            </a:r>
          </a:p>
          <a:p>
            <a:pPr lvl="1"/>
            <a:r>
              <a:rPr lang="en-US" dirty="0"/>
              <a:t>Cortex-M : energy efficient, simple to implement</a:t>
            </a:r>
          </a:p>
          <a:p>
            <a:r>
              <a:rPr lang="en-US" b="1" dirty="0"/>
              <a:t>ARM Application Processor</a:t>
            </a:r>
          </a:p>
          <a:p>
            <a:pPr lvl="1"/>
            <a:r>
              <a:rPr lang="en-US" dirty="0"/>
              <a:t>Cortex-A series of processor</a:t>
            </a:r>
          </a:p>
          <a:p>
            <a:pPr lvl="1"/>
            <a:r>
              <a:rPr lang="en-US" dirty="0"/>
              <a:t>Highest performance processors of ARM</a:t>
            </a:r>
          </a:p>
          <a:p>
            <a:pPr lvl="1"/>
            <a:r>
              <a:rPr lang="en-US" dirty="0"/>
              <a:t>Used in powerful mobile devices, network devices etc..</a:t>
            </a:r>
          </a:p>
        </p:txBody>
      </p:sp>
    </p:spTree>
    <p:extLst>
      <p:ext uri="{BB962C8B-B14F-4D97-AF65-F5344CB8AC3E}">
        <p14:creationId xmlns:p14="http://schemas.microsoft.com/office/powerpoint/2010/main" val="162789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D332-F391-A41E-192F-4D13E35EA1FF}"/>
              </a:ext>
            </a:extLst>
          </p:cNvPr>
          <p:cNvSpPr>
            <a:spLocks noGrp="1"/>
          </p:cNvSpPr>
          <p:nvPr>
            <p:ph type="title"/>
          </p:nvPr>
        </p:nvSpPr>
        <p:spPr>
          <a:xfrm>
            <a:off x="121868" y="0"/>
            <a:ext cx="3056762" cy="609600"/>
          </a:xfrm>
        </p:spPr>
        <p:txBody>
          <a:bodyPr>
            <a:normAutofit fontScale="90000"/>
          </a:bodyPr>
          <a:lstStyle/>
          <a:p>
            <a:r>
              <a:rPr lang="en-US" dirty="0"/>
              <a:t>ARM Features</a:t>
            </a:r>
          </a:p>
        </p:txBody>
      </p:sp>
      <p:sp>
        <p:nvSpPr>
          <p:cNvPr id="3" name="Content Placeholder 2">
            <a:extLst>
              <a:ext uri="{FF2B5EF4-FFF2-40B4-BE49-F238E27FC236}">
                <a16:creationId xmlns:a16="http://schemas.microsoft.com/office/drawing/2014/main" id="{8F239367-CBC3-AC13-1947-3FF5620EA96F}"/>
              </a:ext>
            </a:extLst>
          </p:cNvPr>
          <p:cNvSpPr>
            <a:spLocks noGrp="1"/>
          </p:cNvSpPr>
          <p:nvPr>
            <p:ph idx="1"/>
          </p:nvPr>
        </p:nvSpPr>
        <p:spPr>
          <a:xfrm>
            <a:off x="1186543" y="609600"/>
            <a:ext cx="11005457" cy="6912429"/>
          </a:xfrm>
        </p:spPr>
        <p:txBody>
          <a:bodyPr>
            <a:normAutofit/>
          </a:bodyPr>
          <a:lstStyle/>
          <a:p>
            <a:pPr lvl="1"/>
            <a:r>
              <a:rPr lang="en-US" dirty="0"/>
              <a:t>The ARM is a 32-bit architecture.</a:t>
            </a:r>
          </a:p>
          <a:p>
            <a:pPr marL="457200" lvl="1" indent="0">
              <a:buNone/>
            </a:pPr>
            <a:r>
              <a:rPr lang="en-US" dirty="0"/>
              <a:t>When used in relation to the ARM:</a:t>
            </a:r>
          </a:p>
          <a:p>
            <a:pPr lvl="2"/>
            <a:r>
              <a:rPr lang="en-US" dirty="0"/>
              <a:t>Byte means 8 bits</a:t>
            </a:r>
          </a:p>
          <a:p>
            <a:pPr lvl="2"/>
            <a:r>
              <a:rPr lang="en-US" dirty="0"/>
              <a:t>Half  means 16 bits (two bytes)</a:t>
            </a:r>
          </a:p>
          <a:p>
            <a:pPr lvl="2"/>
            <a:r>
              <a:rPr lang="en-US" dirty="0"/>
              <a:t>Word means 32 bits (four bytes)</a:t>
            </a:r>
          </a:p>
          <a:p>
            <a:pPr lvl="1"/>
            <a:r>
              <a:rPr lang="en-US" dirty="0"/>
              <a:t>Most ARM’s implement two instruction sets for improved code density</a:t>
            </a:r>
          </a:p>
          <a:p>
            <a:pPr lvl="2"/>
            <a:r>
              <a:rPr lang="en-US" dirty="0"/>
              <a:t>32-bit ARM Instruction Set</a:t>
            </a:r>
          </a:p>
          <a:p>
            <a:pPr lvl="2"/>
            <a:r>
              <a:rPr lang="en-US" dirty="0"/>
              <a:t>16-bit Thumb Instruction Set</a:t>
            </a:r>
          </a:p>
          <a:p>
            <a:pPr lvl="1"/>
            <a:r>
              <a:rPr lang="en-US" dirty="0"/>
              <a:t>Jazelle added instruction for directly handling Java byte code</a:t>
            </a:r>
          </a:p>
          <a:p>
            <a:pPr lvl="1"/>
            <a:r>
              <a:rPr lang="en-US" altLang="en-US" dirty="0"/>
              <a:t>Based upon RISC Architecture with enhancements to meet requirements of embedded applications</a:t>
            </a:r>
          </a:p>
          <a:p>
            <a:pPr lvl="2"/>
            <a:r>
              <a:rPr lang="en-US" altLang="en-US" dirty="0"/>
              <a:t>Load-store architecture, where data processing operations operate on register contents only.</a:t>
            </a:r>
          </a:p>
          <a:p>
            <a:pPr lvl="2"/>
            <a:r>
              <a:rPr lang="en-US" altLang="en-US" dirty="0"/>
              <a:t>A large uniform register file</a:t>
            </a:r>
          </a:p>
          <a:p>
            <a:pPr lvl="2"/>
            <a:r>
              <a:rPr lang="en-US" altLang="en-US" dirty="0"/>
              <a:t>Uniform and fixed length instructions only</a:t>
            </a:r>
          </a:p>
          <a:p>
            <a:pPr lvl="2"/>
            <a:r>
              <a:rPr lang="en-US" altLang="en-US" dirty="0"/>
              <a:t>32 bit processor</a:t>
            </a:r>
          </a:p>
          <a:p>
            <a:pPr lvl="2"/>
            <a:r>
              <a:rPr lang="en-US" altLang="en-US" dirty="0"/>
              <a:t>instructions are 32 bit long</a:t>
            </a:r>
          </a:p>
          <a:p>
            <a:pPr lvl="2"/>
            <a:r>
              <a:rPr lang="en-US" altLang="en-US" dirty="0"/>
              <a:t>Good speed / power consumption</a:t>
            </a:r>
          </a:p>
          <a:p>
            <a:pPr lvl="2"/>
            <a:r>
              <a:rPr lang="en-US" altLang="en-US" dirty="0"/>
              <a:t>High code density</a:t>
            </a:r>
            <a:endParaRPr lang="en-IN" altLang="en-US" dirty="0"/>
          </a:p>
          <a:p>
            <a:pPr lvl="1"/>
            <a:endParaRPr lang="en-US" dirty="0"/>
          </a:p>
          <a:p>
            <a:pPr>
              <a:buFont typeface="Wingdings" panose="05000000000000000000" pitchFamily="2" charset="2"/>
              <a:buChar char="v"/>
            </a:pPr>
            <a:endParaRPr lang="en-US" sz="7400" dirty="0">
              <a:latin typeface="Gill Sans MT" panose="020B0502020104020203" pitchFamily="34" charset="0"/>
            </a:endParaRPr>
          </a:p>
          <a:p>
            <a:endParaRPr lang="en-US" dirty="0"/>
          </a:p>
        </p:txBody>
      </p:sp>
    </p:spTree>
    <p:extLst>
      <p:ext uri="{BB962C8B-B14F-4D97-AF65-F5344CB8AC3E}">
        <p14:creationId xmlns:p14="http://schemas.microsoft.com/office/powerpoint/2010/main" val="46251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7C2D-CE6D-E982-4325-9C388AD508DD}"/>
              </a:ext>
            </a:extLst>
          </p:cNvPr>
          <p:cNvSpPr>
            <a:spLocks noGrp="1"/>
          </p:cNvSpPr>
          <p:nvPr>
            <p:ph type="title"/>
          </p:nvPr>
        </p:nvSpPr>
        <p:spPr/>
        <p:txBody>
          <a:bodyPr/>
          <a:lstStyle/>
          <a:p>
            <a:r>
              <a:rPr lang="en-IN" dirty="0"/>
              <a:t>Enhanced RISC Features</a:t>
            </a:r>
            <a:endParaRPr lang="en-US" dirty="0"/>
          </a:p>
        </p:txBody>
      </p:sp>
      <p:sp>
        <p:nvSpPr>
          <p:cNvPr id="3" name="Content Placeholder 2">
            <a:extLst>
              <a:ext uri="{FF2B5EF4-FFF2-40B4-BE49-F238E27FC236}">
                <a16:creationId xmlns:a16="http://schemas.microsoft.com/office/drawing/2014/main" id="{C82FB3DE-AF80-B3EC-4F26-129FB5344841}"/>
              </a:ext>
            </a:extLst>
          </p:cNvPr>
          <p:cNvSpPr>
            <a:spLocks noGrp="1"/>
          </p:cNvSpPr>
          <p:nvPr>
            <p:ph idx="1"/>
          </p:nvPr>
        </p:nvSpPr>
        <p:spPr/>
        <p:txBody>
          <a:bodyPr/>
          <a:lstStyle/>
          <a:p>
            <a:pPr lvl="0">
              <a:buFont typeface="Wingdings" panose="05000000000000000000" pitchFamily="2" charset="2"/>
              <a:buChar char="v"/>
            </a:pPr>
            <a:r>
              <a:rPr lang="en-US" sz="1800" dirty="0">
                <a:latin typeface="Gill Sans MT" panose="020B0502020104020203" pitchFamily="34" charset="0"/>
              </a:rPr>
              <a:t>Control over ALU and shifter for every data processing operations to maximize their usage.</a:t>
            </a:r>
          </a:p>
          <a:p>
            <a:pPr lvl="0">
              <a:buFont typeface="Wingdings" panose="05000000000000000000" pitchFamily="2" charset="2"/>
              <a:buChar char="v"/>
            </a:pPr>
            <a:r>
              <a:rPr lang="en-US" sz="1800" dirty="0">
                <a:latin typeface="Gill Sans MT" panose="020B0502020104020203" pitchFamily="34" charset="0"/>
              </a:rPr>
              <a:t>Auto increment and decrement addressing modes to optimize program loops</a:t>
            </a:r>
          </a:p>
          <a:p>
            <a:pPr lvl="0">
              <a:buFont typeface="Wingdings" panose="05000000000000000000" pitchFamily="2" charset="2"/>
              <a:buChar char="v"/>
            </a:pPr>
            <a:r>
              <a:rPr lang="en-US" sz="1800" dirty="0">
                <a:latin typeface="Gill Sans MT" panose="020B0502020104020203" pitchFamily="34" charset="0"/>
              </a:rPr>
              <a:t>Load and store multiple instructions to maximize data throughput.</a:t>
            </a:r>
          </a:p>
          <a:p>
            <a:pPr lvl="0">
              <a:buFont typeface="Wingdings" panose="05000000000000000000" pitchFamily="2" charset="2"/>
              <a:buChar char="v"/>
            </a:pPr>
            <a:r>
              <a:rPr lang="en-US" sz="1800" dirty="0">
                <a:latin typeface="Gill Sans MT" panose="020B0502020104020203" pitchFamily="34" charset="0"/>
              </a:rPr>
              <a:t>Conditional execution of instruction to maximize execution throughput</a:t>
            </a:r>
            <a:r>
              <a:rPr lang="en-US" dirty="0"/>
              <a:t>.</a:t>
            </a:r>
            <a:endParaRPr lang="en-IN" dirty="0"/>
          </a:p>
          <a:p>
            <a:endParaRPr lang="en-US" dirty="0"/>
          </a:p>
        </p:txBody>
      </p:sp>
    </p:spTree>
    <p:extLst>
      <p:ext uri="{BB962C8B-B14F-4D97-AF65-F5344CB8AC3E}">
        <p14:creationId xmlns:p14="http://schemas.microsoft.com/office/powerpoint/2010/main" val="28701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1910-BE78-5094-F8CE-0E61C7455E89}"/>
              </a:ext>
            </a:extLst>
          </p:cNvPr>
          <p:cNvSpPr>
            <a:spLocks noGrp="1"/>
          </p:cNvSpPr>
          <p:nvPr>
            <p:ph type="title"/>
          </p:nvPr>
        </p:nvSpPr>
        <p:spPr>
          <a:xfrm>
            <a:off x="2048639" y="177796"/>
            <a:ext cx="8911687" cy="1280890"/>
          </a:xfrm>
        </p:spPr>
        <p:txBody>
          <a:bodyPr/>
          <a:lstStyle/>
          <a:p>
            <a:r>
              <a:rPr lang="en-US" dirty="0"/>
              <a:t>ARM Nomenclature</a:t>
            </a:r>
          </a:p>
        </p:txBody>
      </p:sp>
      <p:pic>
        <p:nvPicPr>
          <p:cNvPr id="4" name="Picture 3">
            <a:extLst>
              <a:ext uri="{FF2B5EF4-FFF2-40B4-BE49-F238E27FC236}">
                <a16:creationId xmlns:a16="http://schemas.microsoft.com/office/drawing/2014/main" id="{9B308CF4-24EE-DCDA-56C6-E261A91A66D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589212" y="979494"/>
            <a:ext cx="8013474" cy="546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4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8F7E-0645-2A54-748F-EA71BD94AFDB}"/>
              </a:ext>
            </a:extLst>
          </p:cNvPr>
          <p:cNvSpPr>
            <a:spLocks noGrp="1"/>
          </p:cNvSpPr>
          <p:nvPr>
            <p:ph type="title"/>
          </p:nvPr>
        </p:nvSpPr>
        <p:spPr/>
        <p:txBody>
          <a:bodyPr/>
          <a:lstStyle/>
          <a:p>
            <a:r>
              <a:rPr lang="en-US" dirty="0"/>
              <a:t>Where to begin?</a:t>
            </a:r>
          </a:p>
        </p:txBody>
      </p:sp>
      <p:sp>
        <p:nvSpPr>
          <p:cNvPr id="3" name="Content Placeholder 2">
            <a:extLst>
              <a:ext uri="{FF2B5EF4-FFF2-40B4-BE49-F238E27FC236}">
                <a16:creationId xmlns:a16="http://schemas.microsoft.com/office/drawing/2014/main" id="{5F312724-D322-0182-2056-C538A698BD4A}"/>
              </a:ext>
            </a:extLst>
          </p:cNvPr>
          <p:cNvSpPr>
            <a:spLocks noGrp="1"/>
          </p:cNvSpPr>
          <p:nvPr>
            <p:ph idx="1"/>
          </p:nvPr>
        </p:nvSpPr>
        <p:spPr/>
        <p:txBody>
          <a:bodyPr/>
          <a:lstStyle/>
          <a:p>
            <a:r>
              <a:rPr lang="en-US" dirty="0"/>
              <a:t>Advised to start from LPC214x series</a:t>
            </a:r>
          </a:p>
          <a:p>
            <a:r>
              <a:rPr lang="en-US" dirty="0"/>
              <a:t>Best processor to begin ARM based application development</a:t>
            </a:r>
          </a:p>
          <a:p>
            <a:r>
              <a:rPr lang="en-US" dirty="0"/>
              <a:t>LPC214x series – ARM7 based processor with ARM7TDMI-S processor core</a:t>
            </a:r>
          </a:p>
          <a:p>
            <a:r>
              <a:rPr lang="en-US" dirty="0"/>
              <a:t>Based on ARMv-4 architecture</a:t>
            </a:r>
          </a:p>
          <a:p>
            <a:r>
              <a:rPr lang="en-US" dirty="0"/>
              <a:t>Introduction of 16-bit Thumb instruction set</a:t>
            </a:r>
          </a:p>
        </p:txBody>
      </p:sp>
    </p:spTree>
    <p:extLst>
      <p:ext uri="{BB962C8B-B14F-4D97-AF65-F5344CB8AC3E}">
        <p14:creationId xmlns:p14="http://schemas.microsoft.com/office/powerpoint/2010/main" val="253116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B899-08F1-E930-A112-7B0EAAA4DDBD}"/>
              </a:ext>
            </a:extLst>
          </p:cNvPr>
          <p:cNvSpPr>
            <a:spLocks noGrp="1"/>
          </p:cNvSpPr>
          <p:nvPr>
            <p:ph type="title"/>
          </p:nvPr>
        </p:nvSpPr>
        <p:spPr>
          <a:xfrm>
            <a:off x="448439" y="0"/>
            <a:ext cx="8911687" cy="1280890"/>
          </a:xfrm>
        </p:spPr>
        <p:txBody>
          <a:bodyPr/>
          <a:lstStyle/>
          <a:p>
            <a:r>
              <a:rPr lang="en-US" dirty="0"/>
              <a:t>Memory</a:t>
            </a:r>
          </a:p>
        </p:txBody>
      </p:sp>
      <p:sp>
        <p:nvSpPr>
          <p:cNvPr id="3" name="Content Placeholder 2">
            <a:extLst>
              <a:ext uri="{FF2B5EF4-FFF2-40B4-BE49-F238E27FC236}">
                <a16:creationId xmlns:a16="http://schemas.microsoft.com/office/drawing/2014/main" id="{1BF7851B-5B16-241D-7EB0-B536534F3452}"/>
              </a:ext>
            </a:extLst>
          </p:cNvPr>
          <p:cNvSpPr>
            <a:spLocks noGrp="1"/>
          </p:cNvSpPr>
          <p:nvPr>
            <p:ph idx="1"/>
          </p:nvPr>
        </p:nvSpPr>
        <p:spPr>
          <a:xfrm>
            <a:off x="2589212" y="1698171"/>
            <a:ext cx="8915400" cy="4213051"/>
          </a:xfrm>
        </p:spPr>
        <p:txBody>
          <a:bodyPr>
            <a:normAutofit/>
          </a:bodyPr>
          <a:lstStyle/>
          <a:p>
            <a:pPr>
              <a:buFont typeface="Wingdings" panose="05000000000000000000" pitchFamily="2" charset="2"/>
              <a:buChar char="v"/>
            </a:pPr>
            <a:r>
              <a:rPr lang="en-US" altLang="en-US" dirty="0">
                <a:latin typeface="+mj-lt"/>
              </a:rPr>
              <a:t>Viewed as a large, single-dimension array, with an address.</a:t>
            </a:r>
          </a:p>
          <a:p>
            <a:pPr>
              <a:buFont typeface="Wingdings" panose="05000000000000000000" pitchFamily="2" charset="2"/>
              <a:buChar char="v"/>
            </a:pPr>
            <a:r>
              <a:rPr lang="en-US" altLang="en-US" dirty="0">
                <a:latin typeface="+mj-lt"/>
              </a:rPr>
              <a:t>A memory address is an index into the array.</a:t>
            </a:r>
          </a:p>
          <a:p>
            <a:pPr>
              <a:buFont typeface="Wingdings" panose="05000000000000000000" pitchFamily="2" charset="2"/>
              <a:buChar char="v"/>
            </a:pPr>
            <a:r>
              <a:rPr lang="en-US" altLang="en-US" dirty="0">
                <a:latin typeface="+mj-lt"/>
              </a:rPr>
              <a:t>"Byte addressing" means that the index points to a byte of memory.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FBCB630-A22D-8FC8-13AA-395C9209A1A0}"/>
              </a:ext>
            </a:extLst>
          </p:cNvPr>
          <p:cNvPicPr>
            <a:picLocks noChangeAspect="1"/>
          </p:cNvPicPr>
          <p:nvPr/>
        </p:nvPicPr>
        <p:blipFill>
          <a:blip r:embed="rId2"/>
          <a:stretch>
            <a:fillRect/>
          </a:stretch>
        </p:blipFill>
        <p:spPr>
          <a:xfrm>
            <a:off x="5003781" y="3195960"/>
            <a:ext cx="2184438" cy="2466909"/>
          </a:xfrm>
          <a:prstGeom prst="rect">
            <a:avLst/>
          </a:prstGeom>
        </p:spPr>
      </p:pic>
    </p:spTree>
    <p:extLst>
      <p:ext uri="{BB962C8B-B14F-4D97-AF65-F5344CB8AC3E}">
        <p14:creationId xmlns:p14="http://schemas.microsoft.com/office/powerpoint/2010/main" val="281681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7F2D-ABFA-DC49-9816-81DB54EB1D4A}"/>
              </a:ext>
            </a:extLst>
          </p:cNvPr>
          <p:cNvSpPr>
            <a:spLocks noGrp="1"/>
          </p:cNvSpPr>
          <p:nvPr>
            <p:ph type="title"/>
          </p:nvPr>
        </p:nvSpPr>
        <p:spPr>
          <a:xfrm>
            <a:off x="252496" y="79824"/>
            <a:ext cx="8911687" cy="856347"/>
          </a:xfrm>
        </p:spPr>
        <p:txBody>
          <a:bodyPr/>
          <a:lstStyle/>
          <a:p>
            <a:r>
              <a:rPr lang="en-IN" dirty="0"/>
              <a:t>Memory Organization</a:t>
            </a:r>
            <a:endParaRPr lang="en-US" dirty="0"/>
          </a:p>
        </p:txBody>
      </p:sp>
      <p:sp>
        <p:nvSpPr>
          <p:cNvPr id="3" name="Content Placeholder 2">
            <a:extLst>
              <a:ext uri="{FF2B5EF4-FFF2-40B4-BE49-F238E27FC236}">
                <a16:creationId xmlns:a16="http://schemas.microsoft.com/office/drawing/2014/main" id="{F3E8826A-724B-F135-E461-93463CFE7F08}"/>
              </a:ext>
            </a:extLst>
          </p:cNvPr>
          <p:cNvSpPr>
            <a:spLocks noGrp="1"/>
          </p:cNvSpPr>
          <p:nvPr>
            <p:ph idx="1"/>
          </p:nvPr>
        </p:nvSpPr>
        <p:spPr>
          <a:xfrm>
            <a:off x="1881640" y="1262743"/>
            <a:ext cx="8915400" cy="3777622"/>
          </a:xfrm>
        </p:spPr>
        <p:txBody>
          <a:bodyPr/>
          <a:lstStyle/>
          <a:p>
            <a:pPr>
              <a:lnSpc>
                <a:spcPct val="90000"/>
              </a:lnSpc>
              <a:buFont typeface="Wingdings" panose="05000000000000000000" pitchFamily="2" charset="2"/>
              <a:buChar char="v"/>
            </a:pPr>
            <a:r>
              <a:rPr lang="en-US" altLang="en-US" sz="1800" dirty="0">
                <a:latin typeface="Gill Sans MT" panose="020B0502020104020203" pitchFamily="34" charset="0"/>
              </a:rPr>
              <a:t>Bytes are nice, but most data items use larger "words"</a:t>
            </a:r>
          </a:p>
          <a:p>
            <a:pPr>
              <a:lnSpc>
                <a:spcPct val="90000"/>
              </a:lnSpc>
              <a:buFont typeface="Wingdings" panose="05000000000000000000" pitchFamily="2" charset="2"/>
              <a:buChar char="v"/>
            </a:pPr>
            <a:r>
              <a:rPr lang="en-US" altLang="en-US" sz="1800" dirty="0">
                <a:latin typeface="Gill Sans MT" panose="020B0502020104020203" pitchFamily="34" charset="0"/>
              </a:rPr>
              <a:t>For ARM, a word is 32 bits or 4 bytes</a:t>
            </a:r>
            <a:r>
              <a:rPr lang="en-US" altLang="en-US" sz="1800" dirty="0"/>
              <a:t>.</a:t>
            </a:r>
          </a:p>
          <a:p>
            <a:pPr>
              <a:lnSpc>
                <a:spcPct val="90000"/>
              </a:lnSpc>
              <a:buFont typeface="Wingdings" panose="05000000000000000000" pitchFamily="2" charset="2"/>
              <a:buChar char="v"/>
            </a:pPr>
            <a:r>
              <a:rPr lang="en-US" altLang="en-US" sz="1800" dirty="0">
                <a:latin typeface="Gill Sans MT" panose="020B0502020104020203" pitchFamily="34" charset="0"/>
              </a:rPr>
              <a:t>2</a:t>
            </a:r>
            <a:r>
              <a:rPr lang="en-US" altLang="en-US" sz="1800" baseline="30000" dirty="0">
                <a:latin typeface="Gill Sans MT" panose="020B0502020104020203" pitchFamily="34" charset="0"/>
              </a:rPr>
              <a:t>32</a:t>
            </a:r>
            <a:r>
              <a:rPr lang="en-US" altLang="en-US" sz="1800" dirty="0">
                <a:latin typeface="Gill Sans MT" panose="020B0502020104020203" pitchFamily="34" charset="0"/>
              </a:rPr>
              <a:t> bytes with byte addresses from 0 to 2</a:t>
            </a:r>
            <a:r>
              <a:rPr lang="en-US" altLang="en-US" sz="1800" baseline="30000" dirty="0">
                <a:latin typeface="Gill Sans MT" panose="020B0502020104020203" pitchFamily="34" charset="0"/>
              </a:rPr>
              <a:t>32 </a:t>
            </a:r>
            <a:r>
              <a:rPr lang="en-US" altLang="en-US" sz="1800" dirty="0">
                <a:latin typeface="Gill Sans MT" panose="020B0502020104020203" pitchFamily="34" charset="0"/>
              </a:rPr>
              <a:t>– 1 </a:t>
            </a:r>
          </a:p>
          <a:p>
            <a:pPr>
              <a:lnSpc>
                <a:spcPct val="90000"/>
              </a:lnSpc>
              <a:buFont typeface="Wingdings" panose="05000000000000000000" pitchFamily="2" charset="2"/>
              <a:buChar char="v"/>
            </a:pPr>
            <a:r>
              <a:rPr lang="en-US" altLang="en-US" sz="1800" dirty="0">
                <a:latin typeface="Gill Sans MT" panose="020B0502020104020203" pitchFamily="34" charset="0"/>
              </a:rPr>
              <a:t>2</a:t>
            </a:r>
            <a:r>
              <a:rPr lang="en-US" altLang="en-US" sz="1800" baseline="30000" dirty="0">
                <a:latin typeface="Gill Sans MT" panose="020B0502020104020203" pitchFamily="34" charset="0"/>
              </a:rPr>
              <a:t>30</a:t>
            </a:r>
            <a:r>
              <a:rPr lang="en-US" altLang="en-US" sz="1800" dirty="0">
                <a:latin typeface="Gill Sans MT" panose="020B0502020104020203" pitchFamily="34" charset="0"/>
              </a:rPr>
              <a:t> words with byte addresses 0, 4, 8, ... 2</a:t>
            </a:r>
            <a:r>
              <a:rPr lang="en-US" altLang="en-US" sz="1800" baseline="30000" dirty="0">
                <a:latin typeface="Gill Sans MT" panose="020B0502020104020203" pitchFamily="34" charset="0"/>
              </a:rPr>
              <a:t>32 </a:t>
            </a:r>
            <a:r>
              <a:rPr lang="en-US" altLang="en-US" sz="1800" dirty="0">
                <a:latin typeface="Gill Sans MT" panose="020B0502020104020203" pitchFamily="34" charset="0"/>
              </a:rPr>
              <a:t>– 4 </a:t>
            </a:r>
          </a:p>
          <a:p>
            <a:pPr>
              <a:lnSpc>
                <a:spcPct val="90000"/>
              </a:lnSpc>
              <a:buFont typeface="Wingdings" panose="05000000000000000000" pitchFamily="2" charset="2"/>
              <a:buChar char="v"/>
            </a:pPr>
            <a:r>
              <a:rPr lang="en-US" altLang="en-US" sz="1800" dirty="0">
                <a:latin typeface="Gill Sans MT" panose="020B0502020104020203" pitchFamily="34" charset="0"/>
              </a:rPr>
              <a:t>Words are aligned</a:t>
            </a:r>
            <a:br>
              <a:rPr lang="en-US" altLang="en-US" sz="1800" dirty="0">
                <a:latin typeface="Gill Sans MT" panose="020B0502020104020203" pitchFamily="34" charset="0"/>
              </a:rPr>
            </a:br>
            <a:r>
              <a:rPr lang="en-US" altLang="en-US" sz="1800" dirty="0">
                <a:latin typeface="Gill Sans MT" panose="020B0502020104020203" pitchFamily="34" charset="0"/>
              </a:rPr>
              <a:t>	i.e., what are the least 2 significant bits of a word address?</a:t>
            </a:r>
          </a:p>
          <a:p>
            <a:pPr>
              <a:lnSpc>
                <a:spcPct val="90000"/>
              </a:lnSpc>
              <a:buFont typeface="Wingdings" panose="05000000000000000000" pitchFamily="2" charset="2"/>
              <a:buChar char="v"/>
            </a:pPr>
            <a:r>
              <a:rPr lang="en-US" altLang="en-US" sz="1800" dirty="0">
                <a:latin typeface="Gill Sans MT" panose="020B0502020104020203" pitchFamily="34" charset="0"/>
              </a:rPr>
              <a:t>Standard little-endian organization</a:t>
            </a:r>
          </a:p>
          <a:p>
            <a:endParaRPr lang="en-US" dirty="0"/>
          </a:p>
        </p:txBody>
      </p:sp>
      <p:pic>
        <p:nvPicPr>
          <p:cNvPr id="4" name="Picture 2">
            <a:extLst>
              <a:ext uri="{FF2B5EF4-FFF2-40B4-BE49-F238E27FC236}">
                <a16:creationId xmlns:a16="http://schemas.microsoft.com/office/drawing/2014/main" id="{F41C520B-6343-7536-1AB1-B182E1047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248" y="3919763"/>
            <a:ext cx="6510112" cy="274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20">
            <a:extLst>
              <a:ext uri="{FF2B5EF4-FFF2-40B4-BE49-F238E27FC236}">
                <a16:creationId xmlns:a16="http://schemas.microsoft.com/office/drawing/2014/main" id="{C77A7B54-62E5-14DA-E2A8-DCF754F622CF}"/>
              </a:ext>
            </a:extLst>
          </p:cNvPr>
          <p:cNvSpPr txBox="1">
            <a:spLocks noChangeArrowheads="1"/>
          </p:cNvSpPr>
          <p:nvPr/>
        </p:nvSpPr>
        <p:spPr bwMode="auto">
          <a:xfrm>
            <a:off x="10071414" y="936171"/>
            <a:ext cx="1752600" cy="1739900"/>
          </a:xfrm>
          <a:prstGeom prst="rect">
            <a:avLst/>
          </a:prstGeom>
          <a:solidFill>
            <a:srgbClr val="FB684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C000"/>
                </a:solidFill>
              </a:rPr>
              <a:t>32 bits of data</a:t>
            </a:r>
          </a:p>
          <a:p>
            <a:pPr algn="ctr" eaLnBrk="1" hangingPunct="1"/>
            <a:r>
              <a:rPr lang="en-US" altLang="en-US" b="1" dirty="0">
                <a:solidFill>
                  <a:srgbClr val="FFC000"/>
                </a:solidFill>
              </a:rPr>
              <a:t>32 bits of data</a:t>
            </a:r>
          </a:p>
          <a:p>
            <a:pPr algn="ctr" eaLnBrk="1" hangingPunct="1"/>
            <a:r>
              <a:rPr lang="en-US" altLang="en-US" b="1" dirty="0">
                <a:solidFill>
                  <a:srgbClr val="FFC000"/>
                </a:solidFill>
              </a:rPr>
              <a:t>32 bits of data</a:t>
            </a:r>
          </a:p>
          <a:p>
            <a:pPr algn="ctr" eaLnBrk="1" hangingPunct="1"/>
            <a:r>
              <a:rPr lang="en-US" altLang="en-US" b="1" dirty="0">
                <a:solidFill>
                  <a:srgbClr val="FFC000"/>
                </a:solidFill>
              </a:rPr>
              <a:t>32 bits of data</a:t>
            </a:r>
          </a:p>
          <a:p>
            <a:pPr algn="ctr" eaLnBrk="1" hangingPunct="1"/>
            <a:r>
              <a:rPr lang="en-US" altLang="en-US" b="1" dirty="0">
                <a:solidFill>
                  <a:srgbClr val="FFC000"/>
                </a:solidFill>
              </a:rPr>
              <a:t>…</a:t>
            </a:r>
          </a:p>
          <a:p>
            <a:pPr algn="ctr" eaLnBrk="1" hangingPunct="1"/>
            <a:r>
              <a:rPr lang="en-US" altLang="en-US" b="1" dirty="0">
                <a:solidFill>
                  <a:srgbClr val="FFC000"/>
                </a:solidFill>
              </a:rPr>
              <a:t>…</a:t>
            </a:r>
          </a:p>
        </p:txBody>
      </p:sp>
      <p:sp>
        <p:nvSpPr>
          <p:cNvPr id="7" name="Text Box 21">
            <a:extLst>
              <a:ext uri="{FF2B5EF4-FFF2-40B4-BE49-F238E27FC236}">
                <a16:creationId xmlns:a16="http://schemas.microsoft.com/office/drawing/2014/main" id="{0AAA7C02-257A-E20C-A922-C17CA64A75EB}"/>
              </a:ext>
            </a:extLst>
          </p:cNvPr>
          <p:cNvSpPr txBox="1">
            <a:spLocks noChangeArrowheads="1"/>
          </p:cNvSpPr>
          <p:nvPr/>
        </p:nvSpPr>
        <p:spPr bwMode="auto">
          <a:xfrm>
            <a:off x="9398723" y="936171"/>
            <a:ext cx="4381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C000"/>
                </a:solidFill>
              </a:rPr>
              <a:t>0</a:t>
            </a:r>
          </a:p>
          <a:p>
            <a:pPr algn="ctr" eaLnBrk="1" hangingPunct="1"/>
            <a:r>
              <a:rPr lang="en-US" altLang="en-US" b="1" dirty="0">
                <a:solidFill>
                  <a:srgbClr val="FFC000"/>
                </a:solidFill>
              </a:rPr>
              <a:t>4</a:t>
            </a:r>
          </a:p>
          <a:p>
            <a:pPr algn="ctr" eaLnBrk="1" hangingPunct="1"/>
            <a:r>
              <a:rPr lang="en-US" altLang="en-US" b="1" dirty="0">
                <a:solidFill>
                  <a:srgbClr val="FFC000"/>
                </a:solidFill>
              </a:rPr>
              <a:t>8</a:t>
            </a:r>
          </a:p>
          <a:p>
            <a:pPr algn="ctr" eaLnBrk="1" hangingPunct="1"/>
            <a:r>
              <a:rPr lang="en-US" altLang="en-US" b="1" dirty="0">
                <a:solidFill>
                  <a:srgbClr val="FFC000"/>
                </a:solidFill>
              </a:rPr>
              <a:t>12</a:t>
            </a:r>
          </a:p>
          <a:p>
            <a:pPr algn="ctr" eaLnBrk="1" hangingPunct="1"/>
            <a:r>
              <a:rPr lang="en-US" altLang="en-US" b="1" dirty="0">
                <a:solidFill>
                  <a:srgbClr val="FFC000"/>
                </a:solidFill>
              </a:rPr>
              <a:t>.</a:t>
            </a:r>
          </a:p>
          <a:p>
            <a:pPr algn="ctr" eaLnBrk="1" hangingPunct="1"/>
            <a:r>
              <a:rPr lang="en-US" altLang="en-US" b="1" dirty="0">
                <a:solidFill>
                  <a:srgbClr val="FFC000"/>
                </a:solidFill>
              </a:rPr>
              <a:t>.</a:t>
            </a:r>
          </a:p>
        </p:txBody>
      </p:sp>
    </p:spTree>
    <p:extLst>
      <p:ext uri="{BB962C8B-B14F-4D97-AF65-F5344CB8AC3E}">
        <p14:creationId xmlns:p14="http://schemas.microsoft.com/office/powerpoint/2010/main" val="415597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B972-3601-61CD-916A-B175275EBD01}"/>
              </a:ext>
            </a:extLst>
          </p:cNvPr>
          <p:cNvSpPr>
            <a:spLocks noGrp="1"/>
          </p:cNvSpPr>
          <p:nvPr>
            <p:ph type="title"/>
          </p:nvPr>
        </p:nvSpPr>
        <p:spPr/>
        <p:txBody>
          <a:bodyPr/>
          <a:lstStyle/>
          <a:p>
            <a:r>
              <a:rPr lang="en-US" dirty="0"/>
              <a:t>Big Endian and Little Endian</a:t>
            </a:r>
          </a:p>
        </p:txBody>
      </p:sp>
      <p:sp>
        <p:nvSpPr>
          <p:cNvPr id="3" name="Content Placeholder 2">
            <a:extLst>
              <a:ext uri="{FF2B5EF4-FFF2-40B4-BE49-F238E27FC236}">
                <a16:creationId xmlns:a16="http://schemas.microsoft.com/office/drawing/2014/main" id="{4A9689AC-9868-5CCF-5A93-D82B3BEF7FD4}"/>
              </a:ext>
            </a:extLst>
          </p:cNvPr>
          <p:cNvSpPr>
            <a:spLocks noGrp="1"/>
          </p:cNvSpPr>
          <p:nvPr>
            <p:ph idx="1"/>
          </p:nvPr>
        </p:nvSpPr>
        <p:spPr>
          <a:xfrm>
            <a:off x="2592925" y="1654628"/>
            <a:ext cx="8915400" cy="4343400"/>
          </a:xfrm>
        </p:spPr>
        <p:txBody>
          <a:bodyPr>
            <a:normAutofit fontScale="70000" lnSpcReduction="20000"/>
          </a:bodyPr>
          <a:lstStyle/>
          <a:p>
            <a:pPr eaLnBrk="1" hangingPunct="1">
              <a:lnSpc>
                <a:spcPct val="150000"/>
              </a:lnSpc>
              <a:spcBef>
                <a:spcPct val="40000"/>
              </a:spcBef>
            </a:pPr>
            <a:r>
              <a:rPr lang="en-US" altLang="en-US" sz="2900" dirty="0">
                <a:latin typeface="+mj-lt"/>
              </a:rPr>
              <a:t>Byte ordering, or endianness, is another major architectural consideration.</a:t>
            </a:r>
          </a:p>
          <a:p>
            <a:pPr eaLnBrk="1" hangingPunct="1">
              <a:lnSpc>
                <a:spcPct val="150000"/>
              </a:lnSpc>
              <a:spcBef>
                <a:spcPct val="40000"/>
              </a:spcBef>
            </a:pPr>
            <a:r>
              <a:rPr lang="en-US" altLang="en-US" sz="2900" dirty="0">
                <a:latin typeface="+mj-lt"/>
              </a:rPr>
              <a:t>If we have a two-byte integer, the integer may be stored so that the least significant byte is followed by the most significant byte or vice versa.</a:t>
            </a:r>
          </a:p>
          <a:p>
            <a:pPr lvl="1" eaLnBrk="1" hangingPunct="1">
              <a:lnSpc>
                <a:spcPct val="150000"/>
              </a:lnSpc>
              <a:spcBef>
                <a:spcPct val="40000"/>
              </a:spcBef>
            </a:pPr>
            <a:r>
              <a:rPr lang="en-US" altLang="en-US" sz="2900" dirty="0">
                <a:latin typeface="+mj-lt"/>
              </a:rPr>
              <a:t>In little endian machines, the least significant byte is followed by the most significant byte.</a:t>
            </a:r>
          </a:p>
          <a:p>
            <a:pPr lvl="1" eaLnBrk="1" hangingPunct="1">
              <a:lnSpc>
                <a:spcPct val="150000"/>
              </a:lnSpc>
              <a:spcBef>
                <a:spcPct val="40000"/>
              </a:spcBef>
            </a:pPr>
            <a:r>
              <a:rPr lang="en-US" altLang="en-US" sz="2900" dirty="0">
                <a:latin typeface="+mj-lt"/>
              </a:rPr>
              <a:t>Big endian machines store the most significant byte first (at the lower address). </a:t>
            </a:r>
          </a:p>
          <a:p>
            <a:pPr marL="0" indent="0">
              <a:buNone/>
            </a:pPr>
            <a:endParaRPr lang="en-US" dirty="0"/>
          </a:p>
        </p:txBody>
      </p:sp>
    </p:spTree>
    <p:extLst>
      <p:ext uri="{BB962C8B-B14F-4D97-AF65-F5344CB8AC3E}">
        <p14:creationId xmlns:p14="http://schemas.microsoft.com/office/powerpoint/2010/main" val="98300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388B9E1D-ADDF-08E4-B0F5-DA398B13D2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841727" y="207056"/>
            <a:ext cx="6353175" cy="1976437"/>
          </a:xfrm>
          <a:prstGeom prst="rect">
            <a:avLst/>
          </a:prstGeom>
        </p:spPr>
      </p:pic>
      <p:pic>
        <p:nvPicPr>
          <p:cNvPr id="5" name="table">
            <a:extLst>
              <a:ext uri="{FF2B5EF4-FFF2-40B4-BE49-F238E27FC236}">
                <a16:creationId xmlns:a16="http://schemas.microsoft.com/office/drawing/2014/main" id="{84264751-EC4E-6C9C-A966-4357D82D37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2431" y="3380002"/>
            <a:ext cx="7656513"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wpdocs\Julie\Org&amp;Arch\Ch5\PPT\5-1.TIF">
            <a:extLst>
              <a:ext uri="{FF2B5EF4-FFF2-40B4-BE49-F238E27FC236}">
                <a16:creationId xmlns:a16="http://schemas.microsoft.com/office/drawing/2014/main" id="{58692EC3-5DBE-6CF2-4DCA-F0097C488FB1}"/>
              </a:ext>
            </a:extLst>
          </p:cNvPr>
          <p:cNvPicPr>
            <a:picLocks noChangeAspect="1" noChangeArrowheads="1"/>
          </p:cNvPicPr>
          <p:nvPr/>
        </p:nvPicPr>
        <p:blipFill>
          <a:blip r:embed="rId4"/>
          <a:srcRect/>
          <a:stretch>
            <a:fillRect/>
          </a:stretch>
        </p:blipFill>
        <p:spPr bwMode="auto">
          <a:xfrm>
            <a:off x="2942431" y="5281096"/>
            <a:ext cx="7924800" cy="128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7">
            <a:extLst>
              <a:ext uri="{FF2B5EF4-FFF2-40B4-BE49-F238E27FC236}">
                <a16:creationId xmlns:a16="http://schemas.microsoft.com/office/drawing/2014/main" id="{8D9E1238-F104-A524-AFF9-72F0E8AC7F1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70496" y="1390650"/>
            <a:ext cx="27717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73F4C0F-B26D-5CA6-2002-25A5735D9E8D}"/>
              </a:ext>
            </a:extLst>
          </p:cNvPr>
          <p:cNvSpPr txBox="1"/>
          <p:nvPr/>
        </p:nvSpPr>
        <p:spPr>
          <a:xfrm>
            <a:off x="1841727" y="2497626"/>
            <a:ext cx="6096000" cy="369332"/>
          </a:xfrm>
          <a:prstGeom prst="rect">
            <a:avLst/>
          </a:prstGeom>
          <a:noFill/>
        </p:spPr>
        <p:txBody>
          <a:bodyPr wrap="square">
            <a:spAutoFit/>
          </a:bodyPr>
          <a:lstStyle/>
          <a:p>
            <a:pPr eaLnBrk="1" hangingPunct="1">
              <a:lnSpc>
                <a:spcPct val="100000"/>
              </a:lnSpc>
              <a:spcBef>
                <a:spcPct val="20000"/>
              </a:spcBef>
            </a:pPr>
            <a:r>
              <a:rPr lang="en-US" altLang="en-US" sz="1800" b="1" dirty="0"/>
              <a:t>Ex. Represent the String </a:t>
            </a:r>
          </a:p>
        </p:txBody>
      </p:sp>
      <p:sp>
        <p:nvSpPr>
          <p:cNvPr id="11" name="TextBox 10">
            <a:extLst>
              <a:ext uri="{FF2B5EF4-FFF2-40B4-BE49-F238E27FC236}">
                <a16:creationId xmlns:a16="http://schemas.microsoft.com/office/drawing/2014/main" id="{F360081B-5797-BDAF-6CE2-5BF4383B9AD1}"/>
              </a:ext>
            </a:extLst>
          </p:cNvPr>
          <p:cNvSpPr txBox="1"/>
          <p:nvPr/>
        </p:nvSpPr>
        <p:spPr>
          <a:xfrm>
            <a:off x="2209801" y="2866958"/>
            <a:ext cx="6096000" cy="400110"/>
          </a:xfrm>
          <a:prstGeom prst="rect">
            <a:avLst/>
          </a:prstGeom>
          <a:noFill/>
        </p:spPr>
        <p:txBody>
          <a:bodyPr wrap="square">
            <a:spAutoFit/>
          </a:bodyPr>
          <a:lstStyle/>
          <a:p>
            <a:pPr algn="ctr" eaLnBrk="1" hangingPunct="1">
              <a:lnSpc>
                <a:spcPct val="100000"/>
              </a:lnSpc>
              <a:spcBef>
                <a:spcPct val="20000"/>
              </a:spcBef>
              <a:buFont typeface="Arial" panose="020B0604020202020204" pitchFamily="34" charset="0"/>
              <a:buNone/>
            </a:pPr>
            <a:r>
              <a:rPr lang="en-US" altLang="en-US" sz="2000" b="1" dirty="0"/>
              <a:t>APPLE</a:t>
            </a:r>
          </a:p>
        </p:txBody>
      </p:sp>
    </p:spTree>
    <p:extLst>
      <p:ext uri="{BB962C8B-B14F-4D97-AF65-F5344CB8AC3E}">
        <p14:creationId xmlns:p14="http://schemas.microsoft.com/office/powerpoint/2010/main" val="57180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64DCC90-FDDF-4FAC-834E-44637C3B7945}"/>
              </a:ext>
            </a:extLst>
          </p:cNvPr>
          <p:cNvSpPr>
            <a:spLocks noGrp="1" noChangeArrowheads="1"/>
          </p:cNvSpPr>
          <p:nvPr>
            <p:ph type="title"/>
          </p:nvPr>
        </p:nvSpPr>
        <p:spPr>
          <a:xfrm>
            <a:off x="2473182" y="0"/>
            <a:ext cx="8911687" cy="1280890"/>
          </a:xfrm>
        </p:spPr>
        <p:txBody>
          <a:bodyPr/>
          <a:lstStyle/>
          <a:p>
            <a:pPr eaLnBrk="1" hangingPunct="1"/>
            <a:br>
              <a:rPr lang="en-US" altLang="en-US" dirty="0"/>
            </a:br>
            <a:r>
              <a:rPr lang="en-US" altLang="en-US" dirty="0"/>
              <a:t>Load-Store Architecture</a:t>
            </a:r>
          </a:p>
        </p:txBody>
      </p:sp>
      <p:sp>
        <p:nvSpPr>
          <p:cNvPr id="13315" name="Rectangle 3">
            <a:extLst>
              <a:ext uri="{FF2B5EF4-FFF2-40B4-BE49-F238E27FC236}">
                <a16:creationId xmlns:a16="http://schemas.microsoft.com/office/drawing/2014/main" id="{F868CADF-C58A-4092-8C4A-5957732968C8}"/>
              </a:ext>
            </a:extLst>
          </p:cNvPr>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Char char="v"/>
            </a:pPr>
            <a:r>
              <a:rPr lang="en-US" altLang="en-US" sz="2800" dirty="0">
                <a:latin typeface="Gill Sans MT" panose="020B0502020104020203" pitchFamily="34" charset="0"/>
              </a:rPr>
              <a:t>Instruction set will operate only on registers.</a:t>
            </a:r>
          </a:p>
          <a:p>
            <a:pPr eaLnBrk="1" hangingPunct="1">
              <a:buFont typeface="Wingdings" panose="05000000000000000000" pitchFamily="2" charset="2"/>
              <a:buChar char="v"/>
            </a:pPr>
            <a:endParaRPr lang="en-US" altLang="en-US" sz="2800" dirty="0">
              <a:latin typeface="Gill Sans MT" panose="020B0502020104020203" pitchFamily="34" charset="0"/>
            </a:endParaRPr>
          </a:p>
          <a:p>
            <a:pPr eaLnBrk="1" hangingPunct="1">
              <a:buFont typeface="Wingdings" panose="05000000000000000000" pitchFamily="2" charset="2"/>
              <a:buChar char="v"/>
            </a:pPr>
            <a:r>
              <a:rPr lang="en-US" altLang="en-US" sz="2800" dirty="0">
                <a:latin typeface="Gill Sans MT" panose="020B0502020104020203" pitchFamily="34" charset="0"/>
              </a:rPr>
              <a:t>Only memory access:</a:t>
            </a:r>
          </a:p>
          <a:p>
            <a:pPr lvl="1" eaLnBrk="1" hangingPunct="1">
              <a:buFont typeface="Wingdings" panose="05000000000000000000" pitchFamily="2" charset="2"/>
              <a:buChar char="ü"/>
            </a:pPr>
            <a:r>
              <a:rPr lang="en-US" altLang="en-US" sz="2400" dirty="0">
                <a:latin typeface="Gill Sans MT" panose="020B0502020104020203" pitchFamily="34" charset="0"/>
              </a:rPr>
              <a:t>Copy memory values to registers (load) read</a:t>
            </a:r>
          </a:p>
          <a:p>
            <a:pPr lvl="1" eaLnBrk="1" hangingPunct="1">
              <a:buFont typeface="Wingdings" panose="05000000000000000000" pitchFamily="2" charset="2"/>
              <a:buChar char="ü"/>
            </a:pPr>
            <a:r>
              <a:rPr lang="en-US" altLang="en-US" sz="2400" dirty="0">
                <a:latin typeface="Gill Sans MT" panose="020B0502020104020203" pitchFamily="34" charset="0"/>
              </a:rPr>
              <a:t>Copy register values to memory (store) write</a:t>
            </a:r>
          </a:p>
          <a:p>
            <a:pPr lvl="1" eaLnBrk="1" hangingPunct="1">
              <a:buFont typeface="Wingdings" panose="05000000000000000000" pitchFamily="2" charset="2"/>
              <a:buChar char="v"/>
            </a:pPr>
            <a:endParaRPr lang="en-US" altLang="en-US" sz="2400" dirty="0">
              <a:latin typeface="Gill Sans MT" panose="020B0502020104020203" pitchFamily="34" charset="0"/>
            </a:endParaRPr>
          </a:p>
          <a:p>
            <a:pPr eaLnBrk="1" hangingPunct="1">
              <a:buFont typeface="Wingdings" panose="05000000000000000000" pitchFamily="2" charset="2"/>
              <a:buChar char="v"/>
            </a:pPr>
            <a:r>
              <a:rPr lang="en-US" altLang="en-US" sz="2800" dirty="0">
                <a:latin typeface="Gill Sans MT" panose="020B0502020104020203" pitchFamily="34" charset="0"/>
              </a:rPr>
              <a:t>Unlike in CISC processors, memory-to-memory operations are not supported.</a:t>
            </a:r>
          </a:p>
        </p:txBody>
      </p:sp>
    </p:spTree>
    <p:extLst>
      <p:ext uri="{BB962C8B-B14F-4D97-AF65-F5344CB8AC3E}">
        <p14:creationId xmlns:p14="http://schemas.microsoft.com/office/powerpoint/2010/main" val="418744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60AB-3ED1-376C-D2D2-5144A5195563}"/>
              </a:ext>
            </a:extLst>
          </p:cNvPr>
          <p:cNvSpPr>
            <a:spLocks noGrp="1"/>
          </p:cNvSpPr>
          <p:nvPr>
            <p:ph type="title"/>
          </p:nvPr>
        </p:nvSpPr>
        <p:spPr>
          <a:xfrm>
            <a:off x="407152" y="99503"/>
            <a:ext cx="8911687" cy="1280890"/>
          </a:xfrm>
        </p:spPr>
        <p:txBody>
          <a:bodyPr/>
          <a:lstStyle/>
          <a:p>
            <a:r>
              <a:rPr lang="en-US" dirty="0"/>
              <a:t>Introduction</a:t>
            </a:r>
          </a:p>
        </p:txBody>
      </p:sp>
      <p:sp>
        <p:nvSpPr>
          <p:cNvPr id="3" name="Content Placeholder 2">
            <a:extLst>
              <a:ext uri="{FF2B5EF4-FFF2-40B4-BE49-F238E27FC236}">
                <a16:creationId xmlns:a16="http://schemas.microsoft.com/office/drawing/2014/main" id="{79CAE4E8-E6D1-8394-AD9D-E2CD2A307FBF}"/>
              </a:ext>
            </a:extLst>
          </p:cNvPr>
          <p:cNvSpPr>
            <a:spLocks noGrp="1"/>
          </p:cNvSpPr>
          <p:nvPr>
            <p:ph idx="1"/>
          </p:nvPr>
        </p:nvSpPr>
        <p:spPr>
          <a:xfrm>
            <a:off x="1850571" y="859971"/>
            <a:ext cx="9731829" cy="4822653"/>
          </a:xfrm>
        </p:spPr>
        <p:txBody>
          <a:bodyPr>
            <a:noAutofit/>
          </a:bodyPr>
          <a:lstStyle/>
          <a:p>
            <a:pPr algn="just"/>
            <a:r>
              <a:rPr lang="en-US" sz="1900" dirty="0"/>
              <a:t>ARM processor – Reduced Instruction set computer</a:t>
            </a:r>
          </a:p>
          <a:p>
            <a:pPr algn="just"/>
            <a:r>
              <a:rPr lang="en-US" sz="1900" dirty="0"/>
              <a:t>Originally developed by Acorn Computers Limited of Cambridge</a:t>
            </a:r>
          </a:p>
          <a:p>
            <a:pPr algn="just"/>
            <a:r>
              <a:rPr lang="en-US" sz="1900" dirty="0"/>
              <a:t>Started in 1983 as a project for Acorn Computers Limited</a:t>
            </a:r>
          </a:p>
          <a:p>
            <a:pPr algn="just"/>
            <a:r>
              <a:rPr lang="en-US" sz="1900" dirty="0"/>
              <a:t>ARM stood for Acorn RISC Machine</a:t>
            </a:r>
          </a:p>
          <a:p>
            <a:pPr algn="just"/>
            <a:r>
              <a:rPr lang="en-US" sz="1900" dirty="0"/>
              <a:t>In 1980’s Apple Computer started working with Acorn and the company later known as Advanced RISC Machine</a:t>
            </a:r>
          </a:p>
          <a:p>
            <a:pPr algn="just"/>
            <a:r>
              <a:rPr lang="en-US" sz="1900" dirty="0"/>
              <a:t>Develops architecture and license it to other companies, who design their own product that implement one of those architecture</a:t>
            </a:r>
          </a:p>
          <a:p>
            <a:pPr algn="just"/>
            <a:r>
              <a:rPr lang="en-US" sz="1900" dirty="0"/>
              <a:t>Selling IP cores which licensees use to create microcontrollers, CPUs, SoC on their cores</a:t>
            </a:r>
          </a:p>
          <a:p>
            <a:pPr algn="just"/>
            <a:r>
              <a:rPr lang="en-US" sz="1900" dirty="0"/>
              <a:t>ARM do not make IC, instead grant licenses of core to different Si vendors like ATMEL, NXP, Cirrus Logic</a:t>
            </a:r>
          </a:p>
          <a:p>
            <a:r>
              <a:rPr lang="en-US" sz="1900" dirty="0" err="1"/>
              <a:t>Eg</a:t>
            </a:r>
            <a:r>
              <a:rPr lang="en-US" sz="1900" dirty="0"/>
              <a:t>: </a:t>
            </a:r>
          </a:p>
          <a:p>
            <a:pPr lvl="1"/>
            <a:r>
              <a:rPr lang="en-US" sz="1900" dirty="0"/>
              <a:t>LPC2148 from NXP</a:t>
            </a:r>
          </a:p>
          <a:p>
            <a:pPr lvl="1"/>
            <a:r>
              <a:rPr lang="en-US" sz="1900" dirty="0"/>
              <a:t>AT91RM9200 from ATMEL</a:t>
            </a:r>
          </a:p>
          <a:p>
            <a:pPr algn="just"/>
            <a:endParaRPr lang="en-US" sz="2100" dirty="0"/>
          </a:p>
        </p:txBody>
      </p:sp>
    </p:spTree>
    <p:extLst>
      <p:ext uri="{BB962C8B-B14F-4D97-AF65-F5344CB8AC3E}">
        <p14:creationId xmlns:p14="http://schemas.microsoft.com/office/powerpoint/2010/main" val="2505503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D18370C-0DCA-46FB-8F61-8FF25BE8E210}"/>
              </a:ext>
            </a:extLst>
          </p:cNvPr>
          <p:cNvSpPr>
            <a:spLocks noGrp="1" noChangeArrowheads="1"/>
          </p:cNvSpPr>
          <p:nvPr>
            <p:ph type="title"/>
          </p:nvPr>
        </p:nvSpPr>
        <p:spPr>
          <a:xfrm>
            <a:off x="1970851" y="-130629"/>
            <a:ext cx="8911687" cy="946778"/>
          </a:xfrm>
        </p:spPr>
        <p:txBody>
          <a:bodyPr>
            <a:normAutofit fontScale="90000"/>
          </a:bodyPr>
          <a:lstStyle/>
          <a:p>
            <a:pPr eaLnBrk="1" hangingPunct="1"/>
            <a:br>
              <a:rPr lang="en-US" altLang="en-US" dirty="0"/>
            </a:br>
            <a:r>
              <a:rPr lang="en-US" altLang="en-US" dirty="0"/>
              <a:t>Instruction categories</a:t>
            </a:r>
          </a:p>
        </p:txBody>
      </p:sp>
      <p:sp>
        <p:nvSpPr>
          <p:cNvPr id="14339" name="Rectangle 3">
            <a:extLst>
              <a:ext uri="{FF2B5EF4-FFF2-40B4-BE49-F238E27FC236}">
                <a16:creationId xmlns:a16="http://schemas.microsoft.com/office/drawing/2014/main" id="{A352646A-E220-483C-B078-C9615774D0E6}"/>
              </a:ext>
            </a:extLst>
          </p:cNvPr>
          <p:cNvSpPr>
            <a:spLocks noGrp="1" noChangeArrowheads="1"/>
          </p:cNvSpPr>
          <p:nvPr>
            <p:ph type="body" idx="1"/>
          </p:nvPr>
        </p:nvSpPr>
        <p:spPr>
          <a:xfrm>
            <a:off x="2589212" y="1785257"/>
            <a:ext cx="8915400" cy="4125965"/>
          </a:xfrm>
        </p:spPr>
        <p:txBody>
          <a:bodyPr>
            <a:normAutofit/>
          </a:bodyPr>
          <a:lstStyle/>
          <a:p>
            <a:pPr eaLnBrk="1" hangingPunct="1">
              <a:buFont typeface="Wingdings" panose="05000000000000000000" pitchFamily="2" charset="2"/>
              <a:buChar char="v"/>
            </a:pPr>
            <a:r>
              <a:rPr lang="en-US" altLang="en-US" sz="2400" dirty="0">
                <a:latin typeface="Gill Sans MT" panose="020B0502020104020203" pitchFamily="34" charset="0"/>
              </a:rPr>
              <a:t>Data processing instructions</a:t>
            </a:r>
          </a:p>
          <a:p>
            <a:pPr lvl="2" eaLnBrk="1" hangingPunct="1">
              <a:buFont typeface="Wingdings" panose="05000000000000000000" pitchFamily="2" charset="2"/>
              <a:buChar char="ü"/>
            </a:pPr>
            <a:r>
              <a:rPr lang="en-US" altLang="en-US" sz="2400" dirty="0">
                <a:latin typeface="Gill Sans MT" panose="020B0502020104020203" pitchFamily="34" charset="0"/>
              </a:rPr>
              <a:t>Use and change register values.</a:t>
            </a:r>
          </a:p>
          <a:p>
            <a:pPr eaLnBrk="1" hangingPunct="1">
              <a:buFont typeface="Wingdings" panose="05000000000000000000" pitchFamily="2" charset="2"/>
              <a:buChar char="v"/>
            </a:pPr>
            <a:r>
              <a:rPr lang="en-US" altLang="en-US" sz="2400" dirty="0">
                <a:latin typeface="Gill Sans MT" panose="020B0502020104020203" pitchFamily="34" charset="0"/>
              </a:rPr>
              <a:t>Data transfer instructions</a:t>
            </a:r>
          </a:p>
          <a:p>
            <a:pPr lvl="2" eaLnBrk="1" hangingPunct="1">
              <a:buFont typeface="Wingdings" panose="05000000000000000000" pitchFamily="2" charset="2"/>
              <a:buChar char="ü"/>
            </a:pPr>
            <a:r>
              <a:rPr lang="en-US" altLang="en-US" sz="2400" dirty="0">
                <a:latin typeface="Gill Sans MT" panose="020B0502020104020203" pitchFamily="34" charset="0"/>
              </a:rPr>
              <a:t>Load and store</a:t>
            </a:r>
          </a:p>
          <a:p>
            <a:pPr eaLnBrk="1" hangingPunct="1">
              <a:buFont typeface="Wingdings" panose="05000000000000000000" pitchFamily="2" charset="2"/>
              <a:buChar char="v"/>
            </a:pPr>
            <a:r>
              <a:rPr lang="en-US" altLang="en-US" sz="2400" dirty="0">
                <a:latin typeface="Gill Sans MT" panose="020B0502020104020203" pitchFamily="34" charset="0"/>
              </a:rPr>
              <a:t>Control flow instructions</a:t>
            </a:r>
          </a:p>
          <a:p>
            <a:pPr lvl="2" eaLnBrk="1" hangingPunct="1">
              <a:buFont typeface="Wingdings" panose="05000000000000000000" pitchFamily="2" charset="2"/>
              <a:buChar char="ü"/>
            </a:pPr>
            <a:r>
              <a:rPr lang="en-US" altLang="en-US" sz="2400" dirty="0">
                <a:latin typeface="Gill Sans MT" panose="020B0502020104020203" pitchFamily="34" charset="0"/>
              </a:rPr>
              <a:t>Execution switching </a:t>
            </a:r>
          </a:p>
        </p:txBody>
      </p:sp>
    </p:spTree>
    <p:extLst>
      <p:ext uri="{BB962C8B-B14F-4D97-AF65-F5344CB8AC3E}">
        <p14:creationId xmlns:p14="http://schemas.microsoft.com/office/powerpoint/2010/main" val="157161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440" y="0"/>
            <a:ext cx="8911687" cy="1219200"/>
          </a:xfrm>
        </p:spPr>
        <p:txBody>
          <a:bodyPr>
            <a:normAutofit/>
          </a:bodyPr>
          <a:lstStyle/>
          <a:p>
            <a:br>
              <a:rPr lang="en-IN" dirty="0"/>
            </a:br>
            <a:r>
              <a:rPr lang="en-IN" dirty="0"/>
              <a:t>Registers</a:t>
            </a:r>
          </a:p>
        </p:txBody>
      </p:sp>
      <p:sp>
        <p:nvSpPr>
          <p:cNvPr id="3" name="Content Placeholder 2"/>
          <p:cNvSpPr>
            <a:spLocks noGrp="1"/>
          </p:cNvSpPr>
          <p:nvPr>
            <p:ph idx="1"/>
          </p:nvPr>
        </p:nvSpPr>
        <p:spPr>
          <a:xfrm>
            <a:off x="2928258" y="1513114"/>
            <a:ext cx="8534399" cy="4278365"/>
          </a:xfrm>
        </p:spPr>
        <p:txBody>
          <a:bodyPr>
            <a:normAutofit fontScale="85000" lnSpcReduction="20000"/>
          </a:bodyPr>
          <a:lstStyle/>
          <a:p>
            <a:pPr lvl="0">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General purpose registers hold either data or address.</a:t>
            </a:r>
          </a:p>
          <a:p>
            <a:pPr lvl="0">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All registers are of 32 bit </a:t>
            </a:r>
          </a:p>
          <a:p>
            <a:pPr lvl="0">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In user mode, 16 data registers and 2 status registers are visible.</a:t>
            </a:r>
          </a:p>
          <a:p>
            <a:pPr lvl="0">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Data registers :r0 to r15</a:t>
            </a:r>
          </a:p>
          <a:p>
            <a:pPr lvl="0">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Three registers r13,r14,r15 perform special functions</a:t>
            </a:r>
          </a:p>
          <a:p>
            <a:pPr lvl="1">
              <a:lnSpc>
                <a:spcPct val="150000"/>
              </a:lnSpc>
              <a:spcBef>
                <a:spcPct val="0"/>
              </a:spcBef>
              <a:buFont typeface="Wingdings" panose="05000000000000000000" pitchFamily="2" charset="2"/>
              <a:buChar char="v"/>
              <a:defRPr/>
            </a:pPr>
            <a:r>
              <a:rPr lang="en-US" sz="2200" dirty="0">
                <a:latin typeface="Gill Sans MT" panose="020B0502020104020203" pitchFamily="34" charset="0"/>
              </a:rPr>
              <a:t>r13 stack pointer</a:t>
            </a:r>
          </a:p>
          <a:p>
            <a:pPr lvl="1">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r14 link register (where return address is put whenever a 		  	                       subroutine is called)</a:t>
            </a:r>
          </a:p>
          <a:p>
            <a:pPr lvl="1">
              <a:lnSpc>
                <a:spcPct val="150000"/>
              </a:lnSpc>
              <a:spcBef>
                <a:spcPct val="0"/>
              </a:spcBef>
              <a:buFont typeface="Wingdings" panose="05000000000000000000" pitchFamily="2" charset="2"/>
              <a:buChar char="v"/>
              <a:defRPr/>
            </a:pPr>
            <a:r>
              <a:rPr lang="en-US" sz="2400" dirty="0">
                <a:latin typeface="Gill Sans MT" panose="020B0502020104020203" pitchFamily="34" charset="0"/>
              </a:rPr>
              <a:t>r15 program counter</a:t>
            </a:r>
            <a:endParaRPr lang="en-IN" sz="2400" dirty="0">
              <a:latin typeface="Gill Sans MT" panose="020B0502020104020203" pitchFamily="34" charset="0"/>
            </a:endParaRPr>
          </a:p>
          <a:p>
            <a:pPr lvl="0">
              <a:spcBef>
                <a:spcPct val="0"/>
              </a:spcBef>
              <a:buFont typeface="Wingdings" panose="05000000000000000000" pitchFamily="2" charset="2"/>
              <a:buChar char="v"/>
              <a:defRPr/>
            </a:pPr>
            <a:endParaRPr lang="en-US" dirty="0">
              <a:latin typeface="Gill Sans MT" panose="020B0502020104020203" pitchFamily="34" charset="0"/>
            </a:endParaRPr>
          </a:p>
          <a:p>
            <a:pPr marL="0" lvl="0" indent="0">
              <a:spcBef>
                <a:spcPct val="0"/>
              </a:spcBef>
              <a:buNone/>
              <a:defRPr/>
            </a:pPr>
            <a:r>
              <a:rPr lang="en-US" dirty="0">
                <a:latin typeface="Gill Sans MT" panose="020B0502020104020203" pitchFamily="34" charset="0"/>
              </a:rPr>
              <a:t> </a:t>
            </a:r>
            <a:endParaRPr lang="en-IN" dirty="0"/>
          </a:p>
        </p:txBody>
      </p:sp>
    </p:spTree>
    <p:extLst>
      <p:ext uri="{BB962C8B-B14F-4D97-AF65-F5344CB8AC3E}">
        <p14:creationId xmlns:p14="http://schemas.microsoft.com/office/powerpoint/2010/main" val="3558103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371600"/>
          </a:xfrm>
        </p:spPr>
        <p:txBody>
          <a:bodyPr>
            <a:normAutofit/>
          </a:bodyPr>
          <a:lstStyle/>
          <a:p>
            <a:br>
              <a:rPr lang="en-IN" dirty="0"/>
            </a:br>
            <a:r>
              <a:rPr lang="en-IN" dirty="0"/>
              <a:t>Registers</a:t>
            </a:r>
          </a:p>
        </p:txBody>
      </p:sp>
      <p:sp>
        <p:nvSpPr>
          <p:cNvPr id="3" name="Content Placeholder 2"/>
          <p:cNvSpPr>
            <a:spLocks noGrp="1"/>
          </p:cNvSpPr>
          <p:nvPr>
            <p:ph idx="1"/>
          </p:nvPr>
        </p:nvSpPr>
        <p:spPr>
          <a:xfrm>
            <a:off x="2592925" y="1540189"/>
            <a:ext cx="8915400" cy="3777622"/>
          </a:xfrm>
        </p:spPr>
        <p:txBody>
          <a:bodyPr/>
          <a:lstStyle/>
          <a:p>
            <a:pPr lvl="0">
              <a:lnSpc>
                <a:spcPct val="200000"/>
              </a:lnSpc>
              <a:spcBef>
                <a:spcPct val="0"/>
              </a:spcBef>
              <a:buFont typeface="Wingdings" panose="05000000000000000000" pitchFamily="2" charset="2"/>
              <a:buChar char="v"/>
              <a:defRPr/>
            </a:pPr>
            <a:r>
              <a:rPr lang="en-US" sz="2000" dirty="0">
                <a:latin typeface="Gill Sans MT" panose="020B0502020104020203" pitchFamily="34" charset="0"/>
              </a:rPr>
              <a:t>Depending upon context, r13 and r14 can also be used as GPR.</a:t>
            </a:r>
          </a:p>
          <a:p>
            <a:pPr lvl="0">
              <a:lnSpc>
                <a:spcPct val="200000"/>
              </a:lnSpc>
              <a:spcBef>
                <a:spcPct val="0"/>
              </a:spcBef>
              <a:buFont typeface="Wingdings" panose="05000000000000000000" pitchFamily="2" charset="2"/>
              <a:buChar char="v"/>
              <a:defRPr/>
            </a:pPr>
            <a:r>
              <a:rPr lang="en-US" sz="2000" dirty="0">
                <a:latin typeface="Gill Sans MT" panose="020B0502020104020203" pitchFamily="34" charset="0"/>
              </a:rPr>
              <a:t>Any instruction which use r0 can be used with any other GPR(r1-r13).</a:t>
            </a:r>
          </a:p>
          <a:p>
            <a:pPr lvl="0">
              <a:lnSpc>
                <a:spcPct val="200000"/>
              </a:lnSpc>
              <a:spcBef>
                <a:spcPct val="0"/>
              </a:spcBef>
              <a:buFont typeface="Wingdings" panose="05000000000000000000" pitchFamily="2" charset="2"/>
              <a:buChar char="v"/>
              <a:defRPr/>
            </a:pPr>
            <a:r>
              <a:rPr lang="en-US" sz="2000" dirty="0">
                <a:latin typeface="Gill Sans MT" panose="020B0502020104020203" pitchFamily="34" charset="0"/>
              </a:rPr>
              <a:t>In addition, there are two status registers,</a:t>
            </a:r>
          </a:p>
          <a:p>
            <a:pPr lvl="1">
              <a:lnSpc>
                <a:spcPct val="200000"/>
              </a:lnSpc>
              <a:spcBef>
                <a:spcPct val="0"/>
              </a:spcBef>
              <a:buFont typeface="Wingdings" panose="05000000000000000000" pitchFamily="2" charset="2"/>
              <a:buChar char="v"/>
              <a:defRPr/>
            </a:pPr>
            <a:r>
              <a:rPr lang="en-US" sz="1800" dirty="0">
                <a:latin typeface="Gill Sans MT" panose="020B0502020104020203" pitchFamily="34" charset="0"/>
              </a:rPr>
              <a:t>CPSR :Current program status register</a:t>
            </a:r>
          </a:p>
          <a:p>
            <a:pPr lvl="1">
              <a:lnSpc>
                <a:spcPct val="200000"/>
              </a:lnSpc>
              <a:spcBef>
                <a:spcPct val="0"/>
              </a:spcBef>
              <a:buFont typeface="Wingdings" panose="05000000000000000000" pitchFamily="2" charset="2"/>
              <a:buChar char="v"/>
              <a:defRPr/>
            </a:pPr>
            <a:r>
              <a:rPr lang="en-US" sz="2000" dirty="0">
                <a:latin typeface="Gill Sans MT" panose="020B0502020104020203" pitchFamily="34" charset="0"/>
              </a:rPr>
              <a:t>SPSR: Saved program  status register</a:t>
            </a:r>
          </a:p>
          <a:p>
            <a:pPr>
              <a:lnSpc>
                <a:spcPct val="200000"/>
              </a:lnSpc>
              <a:spcBef>
                <a:spcPct val="0"/>
              </a:spcBef>
              <a:buFont typeface="Wingdings" panose="05000000000000000000" pitchFamily="2" charset="2"/>
              <a:buChar char="v"/>
              <a:defRPr/>
            </a:pPr>
            <a:r>
              <a:rPr lang="en-US" sz="2000" dirty="0">
                <a:latin typeface="Gill Sans MT" panose="020B0502020104020203" pitchFamily="34" charset="0"/>
              </a:rPr>
              <a:t>PC (r15) value is stored in bits [31:2] with [1:0] bits undefined</a:t>
            </a:r>
          </a:p>
          <a:p>
            <a:pPr marL="0" lvl="0" indent="0">
              <a:spcBef>
                <a:spcPct val="0"/>
              </a:spcBef>
              <a:buNone/>
              <a:defRPr/>
            </a:pPr>
            <a:endParaRPr lang="en-US" dirty="0">
              <a:latin typeface="Times New Roman" pitchFamily="18" charset="0"/>
              <a:ea typeface="SimHei" pitchFamily="49" charset="-122"/>
              <a:cs typeface="Times New Roman" pitchFamily="18" charset="0"/>
            </a:endParaRPr>
          </a:p>
          <a:p>
            <a:endParaRPr lang="en-IN" dirty="0"/>
          </a:p>
        </p:txBody>
      </p:sp>
    </p:spTree>
    <p:extLst>
      <p:ext uri="{BB962C8B-B14F-4D97-AF65-F5344CB8AC3E}">
        <p14:creationId xmlns:p14="http://schemas.microsoft.com/office/powerpoint/2010/main" val="72978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0" y="291190"/>
            <a:ext cx="8911687" cy="1280890"/>
          </a:xfrm>
        </p:spPr>
        <p:txBody>
          <a:bodyPr/>
          <a:lstStyle/>
          <a:p>
            <a:pPr algn="ctr"/>
            <a:r>
              <a:rPr lang="en-IN" dirty="0"/>
              <a:t>ARM: Execution States</a:t>
            </a:r>
          </a:p>
        </p:txBody>
      </p:sp>
      <p:sp>
        <p:nvSpPr>
          <p:cNvPr id="3" name="Content Placeholder 2"/>
          <p:cNvSpPr>
            <a:spLocks noGrp="1"/>
          </p:cNvSpPr>
          <p:nvPr>
            <p:ph idx="1"/>
          </p:nvPr>
        </p:nvSpPr>
        <p:spPr>
          <a:xfrm>
            <a:off x="1729239" y="1306285"/>
            <a:ext cx="9602789" cy="4844143"/>
          </a:xfrm>
        </p:spPr>
        <p:txBody>
          <a:bodyPr>
            <a:noAutofit/>
          </a:bodyPr>
          <a:lstStyle/>
          <a:p>
            <a:pPr>
              <a:buFont typeface="Wingdings" panose="05000000000000000000" pitchFamily="2" charset="2"/>
              <a:buChar char="v"/>
            </a:pPr>
            <a:r>
              <a:rPr lang="en-US" sz="2000" dirty="0">
                <a:latin typeface="Gill Sans MT" panose="020B0502020104020203" pitchFamily="34" charset="0"/>
              </a:rPr>
              <a:t>When the processor is executing in ARM state:</a:t>
            </a:r>
          </a:p>
          <a:p>
            <a:pPr lvl="1">
              <a:buFont typeface="Wingdings" panose="05000000000000000000" pitchFamily="2" charset="2"/>
              <a:buChar char="ü"/>
            </a:pPr>
            <a:r>
              <a:rPr lang="en-US" sz="2000" dirty="0">
                <a:latin typeface="Gill Sans MT" panose="020B0502020104020203" pitchFamily="34" charset="0"/>
              </a:rPr>
              <a:t>All instructions are 32 bits wide</a:t>
            </a:r>
          </a:p>
          <a:p>
            <a:pPr lvl="1">
              <a:buFont typeface="Wingdings" panose="05000000000000000000" pitchFamily="2" charset="2"/>
              <a:buChar char="ü"/>
            </a:pPr>
            <a:r>
              <a:rPr lang="en-US" sz="2000" dirty="0">
                <a:latin typeface="Gill Sans MT" panose="020B0502020104020203" pitchFamily="34" charset="0"/>
              </a:rPr>
              <a:t>All instructions must be word aligned</a:t>
            </a:r>
          </a:p>
          <a:p>
            <a:pPr>
              <a:buFont typeface="Wingdings" panose="05000000000000000000" pitchFamily="2" charset="2"/>
              <a:buChar char="v"/>
            </a:pPr>
            <a:endParaRPr lang="en-US" sz="2000" dirty="0">
              <a:latin typeface="Gill Sans MT" panose="020B0502020104020203" pitchFamily="34" charset="0"/>
            </a:endParaRPr>
          </a:p>
          <a:p>
            <a:pPr>
              <a:buFont typeface="Wingdings" panose="05000000000000000000" pitchFamily="2" charset="2"/>
              <a:buChar char="v"/>
            </a:pPr>
            <a:r>
              <a:rPr lang="en-US" sz="2000" dirty="0">
                <a:latin typeface="Gill Sans MT" panose="020B0502020104020203" pitchFamily="34" charset="0"/>
              </a:rPr>
              <a:t>When the processor is executing in Thumb state:</a:t>
            </a:r>
          </a:p>
          <a:p>
            <a:pPr lvl="1">
              <a:buFont typeface="Wingdings" panose="05000000000000000000" pitchFamily="2" charset="2"/>
              <a:buChar char="ü"/>
            </a:pPr>
            <a:r>
              <a:rPr lang="en-US" sz="2000" dirty="0">
                <a:latin typeface="Gill Sans MT" panose="020B0502020104020203" pitchFamily="34" charset="0"/>
              </a:rPr>
              <a:t>All instructions are 16 bits wide</a:t>
            </a:r>
          </a:p>
          <a:p>
            <a:pPr lvl="1">
              <a:buFont typeface="Wingdings" panose="05000000000000000000" pitchFamily="2" charset="2"/>
              <a:buChar char="ü"/>
            </a:pPr>
            <a:r>
              <a:rPr lang="en-US" sz="2000" dirty="0">
                <a:latin typeface="Gill Sans MT" panose="020B0502020104020203" pitchFamily="34" charset="0"/>
              </a:rPr>
              <a:t>All instructions must be halfword aligned</a:t>
            </a:r>
          </a:p>
          <a:p>
            <a:pPr>
              <a:buFont typeface="Wingdings" panose="05000000000000000000" pitchFamily="2" charset="2"/>
              <a:buChar char="v"/>
            </a:pPr>
            <a:endParaRPr lang="en-US" sz="2000" dirty="0">
              <a:latin typeface="Gill Sans MT" panose="020B0502020104020203" pitchFamily="34" charset="0"/>
            </a:endParaRPr>
          </a:p>
          <a:p>
            <a:pPr>
              <a:buFont typeface="Wingdings" panose="05000000000000000000" pitchFamily="2" charset="2"/>
              <a:buChar char="v"/>
            </a:pPr>
            <a:r>
              <a:rPr lang="en-US" sz="2000" dirty="0">
                <a:latin typeface="Gill Sans MT" panose="020B0502020104020203" pitchFamily="34" charset="0"/>
              </a:rPr>
              <a:t>When the processor is executing in Jazelle state:</a:t>
            </a:r>
          </a:p>
          <a:p>
            <a:pPr lvl="1">
              <a:buFont typeface="Wingdings" panose="05000000000000000000" pitchFamily="2" charset="2"/>
              <a:buChar char="ü"/>
            </a:pPr>
            <a:r>
              <a:rPr lang="en-US" sz="2000" dirty="0">
                <a:latin typeface="Gill Sans MT" panose="020B0502020104020203" pitchFamily="34" charset="0"/>
              </a:rPr>
              <a:t>All instructions are 8 bits wide</a:t>
            </a:r>
          </a:p>
          <a:p>
            <a:pPr lvl="1">
              <a:buFont typeface="Wingdings" panose="05000000000000000000" pitchFamily="2" charset="2"/>
              <a:buChar char="ü"/>
            </a:pPr>
            <a:r>
              <a:rPr lang="en-US" sz="2000" dirty="0">
                <a:latin typeface="Gill Sans MT" panose="020B0502020104020203" pitchFamily="34" charset="0"/>
              </a:rPr>
              <a:t>Processor performs a word access to read 4 instructions at once</a:t>
            </a:r>
          </a:p>
          <a:p>
            <a:pPr>
              <a:buFont typeface="Wingdings" panose="05000000000000000000" pitchFamily="2" charset="2"/>
              <a:buChar char="v"/>
            </a:pPr>
            <a:endParaRPr lang="en-IN" sz="1600" dirty="0">
              <a:latin typeface="Gill Sans MT" panose="020B0502020104020203" pitchFamily="34" charset="0"/>
            </a:endParaRP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618186" y="3429000"/>
            <a:ext cx="4495350" cy="185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08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78131" y="0"/>
            <a:ext cx="8770571" cy="1560716"/>
          </a:xfrm>
        </p:spPr>
        <p:txBody>
          <a:bodyPr>
            <a:normAutofit/>
          </a:bodyPr>
          <a:lstStyle/>
          <a:p>
            <a:r>
              <a:rPr lang="en-US" altLang="en-US" dirty="0"/>
              <a:t>Current</a:t>
            </a:r>
            <a:r>
              <a:rPr lang="en-US" altLang="en-US" sz="4000" dirty="0"/>
              <a:t> Program Status Registers</a:t>
            </a:r>
          </a:p>
        </p:txBody>
      </p:sp>
      <p:sp>
        <p:nvSpPr>
          <p:cNvPr id="242691" name="Rectangle 3"/>
          <p:cNvSpPr>
            <a:spLocks noGrp="1" noChangeArrowheads="1"/>
          </p:cNvSpPr>
          <p:nvPr>
            <p:ph type="body" sz="half" idx="1"/>
          </p:nvPr>
        </p:nvSpPr>
        <p:spPr>
          <a:xfrm>
            <a:off x="1621972" y="2802467"/>
            <a:ext cx="5009806" cy="4143375"/>
          </a:xfrm>
        </p:spPr>
        <p:txBody>
          <a:bodyPr anchorCtr="1">
            <a:noAutofit/>
          </a:bodyPr>
          <a:lstStyle/>
          <a:p>
            <a:pPr marL="266700" indent="-266700"/>
            <a:r>
              <a:rPr lang="en-US" altLang="en-US" sz="1700" dirty="0">
                <a:latin typeface="Gill Sans MT" panose="020B0502020104020203" pitchFamily="34" charset="0"/>
              </a:rPr>
              <a:t>Condition code flags</a:t>
            </a:r>
          </a:p>
          <a:p>
            <a:pPr marL="768350" lvl="1" indent="-234950"/>
            <a:r>
              <a:rPr lang="en-US" altLang="en-US" sz="1400" dirty="0">
                <a:latin typeface="Gill Sans MT" panose="020B0502020104020203" pitchFamily="34" charset="0"/>
              </a:rPr>
              <a:t>N =</a:t>
            </a:r>
            <a:r>
              <a:rPr lang="en-US" altLang="en-US" sz="1400" dirty="0">
                <a:solidFill>
                  <a:schemeClr val="bg2"/>
                </a:solidFill>
                <a:latin typeface="Gill Sans MT" panose="020B0502020104020203" pitchFamily="34" charset="0"/>
              </a:rPr>
              <a:t> </a:t>
            </a:r>
            <a:r>
              <a:rPr lang="en-US" altLang="en-US" sz="1400" b="1" dirty="0">
                <a:solidFill>
                  <a:schemeClr val="tx1"/>
                </a:solidFill>
                <a:latin typeface="Gill Sans MT" panose="020B0502020104020203" pitchFamily="34" charset="0"/>
              </a:rPr>
              <a:t>N</a:t>
            </a:r>
            <a:r>
              <a:rPr lang="en-US" altLang="en-US" sz="1400" dirty="0">
                <a:latin typeface="Gill Sans MT" panose="020B0502020104020203" pitchFamily="34" charset="0"/>
              </a:rPr>
              <a:t>egative result from ALU </a:t>
            </a:r>
          </a:p>
          <a:p>
            <a:pPr marL="768350" lvl="1" indent="-234950"/>
            <a:r>
              <a:rPr lang="en-US" altLang="en-US" sz="1400" dirty="0">
                <a:latin typeface="Gill Sans MT" panose="020B0502020104020203" pitchFamily="34" charset="0"/>
              </a:rPr>
              <a:t>Z = </a:t>
            </a:r>
            <a:r>
              <a:rPr lang="en-US" altLang="en-US" sz="1400" b="1" dirty="0">
                <a:solidFill>
                  <a:schemeClr val="tx1"/>
                </a:solidFill>
                <a:latin typeface="Gill Sans MT" panose="020B0502020104020203" pitchFamily="34" charset="0"/>
              </a:rPr>
              <a:t>Z</a:t>
            </a:r>
            <a:r>
              <a:rPr lang="en-US" altLang="en-US" sz="1400" dirty="0">
                <a:latin typeface="Gill Sans MT" panose="020B0502020104020203" pitchFamily="34" charset="0"/>
              </a:rPr>
              <a:t>ero result from ALU</a:t>
            </a:r>
          </a:p>
          <a:p>
            <a:pPr marL="768350" lvl="1" indent="-234950"/>
            <a:r>
              <a:rPr lang="en-US" altLang="en-US" sz="1400" dirty="0">
                <a:latin typeface="Gill Sans MT" panose="020B0502020104020203" pitchFamily="34" charset="0"/>
              </a:rPr>
              <a:t>C = ALU operation Carried out</a:t>
            </a:r>
          </a:p>
          <a:p>
            <a:pPr marL="768350" lvl="1" indent="-234950"/>
            <a:r>
              <a:rPr lang="en-US" altLang="en-US" sz="1400" dirty="0">
                <a:latin typeface="Gill Sans MT" panose="020B0502020104020203" pitchFamily="34" charset="0"/>
              </a:rPr>
              <a:t>V = ALU operation </a:t>
            </a:r>
            <a:r>
              <a:rPr lang="en-US" altLang="en-US" sz="1400" dirty="0" err="1">
                <a:latin typeface="Gill Sans MT" panose="020B0502020104020203" pitchFamily="34" charset="0"/>
              </a:rPr>
              <a:t>oVerflowed</a:t>
            </a:r>
            <a:endParaRPr lang="en-US" altLang="en-US" sz="1400" dirty="0">
              <a:latin typeface="Gill Sans MT" panose="020B0502020104020203" pitchFamily="34" charset="0"/>
            </a:endParaRPr>
          </a:p>
          <a:p>
            <a:pPr marL="266700" indent="-266700"/>
            <a:r>
              <a:rPr lang="en-US" altLang="en-US" sz="1700" dirty="0">
                <a:latin typeface="Gill Sans MT" panose="020B0502020104020203" pitchFamily="34" charset="0"/>
              </a:rPr>
              <a:t>Sticky Overflow flag - Q flag</a:t>
            </a:r>
          </a:p>
          <a:p>
            <a:pPr marL="768350" lvl="1" indent="-234950"/>
            <a:r>
              <a:rPr lang="en-US" altLang="en-US" sz="1400" dirty="0">
                <a:latin typeface="Gill Sans MT" panose="020B0502020104020203" pitchFamily="34" charset="0"/>
              </a:rPr>
              <a:t>Architecture 5TE/J only</a:t>
            </a:r>
          </a:p>
          <a:p>
            <a:pPr marL="768350" lvl="1" indent="-234950"/>
            <a:r>
              <a:rPr lang="en-US" altLang="en-US" sz="1400" dirty="0">
                <a:latin typeface="Gill Sans MT" panose="020B0502020104020203" pitchFamily="34" charset="0"/>
              </a:rPr>
              <a:t>Indicates if saturation has occurred</a:t>
            </a:r>
          </a:p>
          <a:p>
            <a:pPr marL="266700" indent="-266700"/>
            <a:r>
              <a:rPr lang="en-US" altLang="en-US" sz="1700" dirty="0">
                <a:latin typeface="Gill Sans MT" panose="020B0502020104020203" pitchFamily="34" charset="0"/>
              </a:rPr>
              <a:t>J bit</a:t>
            </a:r>
          </a:p>
          <a:p>
            <a:pPr marL="768350" lvl="1" indent="-234950"/>
            <a:r>
              <a:rPr lang="en-US" altLang="en-US" sz="1400" dirty="0">
                <a:latin typeface="Gill Sans MT" panose="020B0502020104020203" pitchFamily="34" charset="0"/>
              </a:rPr>
              <a:t>Architecture 5TEJ only</a:t>
            </a:r>
          </a:p>
          <a:p>
            <a:pPr marL="768350" lvl="1" indent="-234950"/>
            <a:r>
              <a:rPr lang="en-US" altLang="en-US" sz="1400" dirty="0">
                <a:latin typeface="Gill Sans MT" panose="020B0502020104020203" pitchFamily="34" charset="0"/>
              </a:rPr>
              <a:t>J = 1: Processor in </a:t>
            </a:r>
            <a:r>
              <a:rPr lang="en-US" altLang="en-US" sz="1400" dirty="0" err="1">
                <a:latin typeface="Gill Sans MT" panose="020B0502020104020203" pitchFamily="34" charset="0"/>
              </a:rPr>
              <a:t>Jazelle</a:t>
            </a:r>
            <a:r>
              <a:rPr lang="en-US" altLang="en-US" sz="1400" dirty="0">
                <a:latin typeface="Gill Sans MT" panose="020B0502020104020203" pitchFamily="34" charset="0"/>
              </a:rPr>
              <a:t> state</a:t>
            </a:r>
          </a:p>
          <a:p>
            <a:pPr marL="768350" lvl="1" indent="-234950"/>
            <a:endParaRPr lang="en-US" altLang="en-US" sz="1400" dirty="0">
              <a:latin typeface="Gill Sans MT" panose="020B0502020104020203" pitchFamily="34" charset="0"/>
            </a:endParaRPr>
          </a:p>
          <a:p>
            <a:pPr marL="768350" lvl="1" indent="-234950"/>
            <a:endParaRPr lang="en-US" altLang="en-US" sz="1400" dirty="0">
              <a:latin typeface="Gill Sans MT" panose="020B0502020104020203" pitchFamily="34" charset="0"/>
            </a:endParaRPr>
          </a:p>
        </p:txBody>
      </p:sp>
      <p:sp>
        <p:nvSpPr>
          <p:cNvPr id="242692" name="Rectangle 4"/>
          <p:cNvSpPr>
            <a:spLocks noGrp="1" noChangeArrowheads="1"/>
          </p:cNvSpPr>
          <p:nvPr>
            <p:ph type="body" sz="half" idx="2"/>
          </p:nvPr>
        </p:nvSpPr>
        <p:spPr>
          <a:xfrm>
            <a:off x="6835661" y="3072354"/>
            <a:ext cx="4373562" cy="3887787"/>
          </a:xfrm>
        </p:spPr>
        <p:txBody>
          <a:bodyPr vert="horz" lIns="91440" tIns="45720" rIns="91440" bIns="45720" rtlCol="0" anchorCtr="1">
            <a:normAutofit/>
          </a:bodyPr>
          <a:lstStyle/>
          <a:p>
            <a:pPr marL="266700" indent="-266700"/>
            <a:r>
              <a:rPr lang="en-US" altLang="en-US" sz="1700" dirty="0">
                <a:latin typeface="Gill Sans MT" panose="020B0502020104020203" pitchFamily="34" charset="0"/>
              </a:rPr>
              <a:t>Interrupt Disable bits.</a:t>
            </a:r>
          </a:p>
          <a:p>
            <a:pPr marL="695325" lvl="1"/>
            <a:r>
              <a:rPr lang="en-US" altLang="en-US" sz="1400" dirty="0">
                <a:latin typeface="Gill Sans MT" panose="020B0502020104020203" pitchFamily="34" charset="0"/>
              </a:rPr>
              <a:t>I  = 1: Disables the IRQ.</a:t>
            </a:r>
          </a:p>
          <a:p>
            <a:pPr marL="695325" lvl="1"/>
            <a:r>
              <a:rPr lang="en-US" altLang="en-US" sz="1400" dirty="0">
                <a:latin typeface="Gill Sans MT" panose="020B0502020104020203" pitchFamily="34" charset="0"/>
              </a:rPr>
              <a:t>F = 1: Disables the FIQ.</a:t>
            </a:r>
          </a:p>
          <a:p>
            <a:pPr marL="266700" indent="-266700"/>
            <a:r>
              <a:rPr lang="en-US" altLang="en-US" sz="1700" dirty="0">
                <a:latin typeface="Gill Sans MT" panose="020B0502020104020203" pitchFamily="34" charset="0"/>
              </a:rPr>
              <a:t>T Bit</a:t>
            </a:r>
          </a:p>
          <a:p>
            <a:pPr marL="695325" lvl="1"/>
            <a:r>
              <a:rPr lang="en-US" altLang="en-US" sz="1400" dirty="0">
                <a:latin typeface="Gill Sans MT" panose="020B0502020104020203" pitchFamily="34" charset="0"/>
              </a:rPr>
              <a:t>Architecture </a:t>
            </a:r>
            <a:r>
              <a:rPr lang="en-US" altLang="en-US" sz="1400" dirty="0" err="1">
                <a:latin typeface="Gill Sans MT" panose="020B0502020104020203" pitchFamily="34" charset="0"/>
              </a:rPr>
              <a:t>xT</a:t>
            </a:r>
            <a:r>
              <a:rPr lang="en-US" altLang="en-US" sz="1400" dirty="0">
                <a:latin typeface="Gill Sans MT" panose="020B0502020104020203" pitchFamily="34" charset="0"/>
              </a:rPr>
              <a:t> only</a:t>
            </a:r>
          </a:p>
          <a:p>
            <a:pPr marL="695325" lvl="1"/>
            <a:r>
              <a:rPr lang="en-US" altLang="en-US" sz="1400" dirty="0">
                <a:latin typeface="Gill Sans MT" panose="020B0502020104020203" pitchFamily="34" charset="0"/>
              </a:rPr>
              <a:t>T = 0: Processor in ARM state</a:t>
            </a:r>
          </a:p>
          <a:p>
            <a:pPr marL="695325" lvl="1"/>
            <a:r>
              <a:rPr lang="en-US" altLang="en-US" sz="1400" dirty="0">
                <a:latin typeface="Gill Sans MT" panose="020B0502020104020203" pitchFamily="34" charset="0"/>
              </a:rPr>
              <a:t>T = 1: Processor in Thumb state</a:t>
            </a:r>
          </a:p>
          <a:p>
            <a:pPr marL="266700" indent="-266700"/>
            <a:r>
              <a:rPr lang="en-US" altLang="en-US" sz="1700" dirty="0">
                <a:latin typeface="Gill Sans MT" panose="020B0502020104020203" pitchFamily="34" charset="0"/>
              </a:rPr>
              <a:t>Mode bits</a:t>
            </a:r>
          </a:p>
          <a:p>
            <a:pPr marL="695325" lvl="1"/>
            <a:r>
              <a:rPr lang="en-US" altLang="en-US" sz="1400" dirty="0">
                <a:latin typeface="Gill Sans MT" panose="020B0502020104020203" pitchFamily="34" charset="0"/>
              </a:rPr>
              <a:t>Specify the processor mode</a:t>
            </a:r>
          </a:p>
        </p:txBody>
      </p:sp>
      <p:pic>
        <p:nvPicPr>
          <p:cNvPr id="49"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26866" y="780358"/>
            <a:ext cx="8565504" cy="20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04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350" y="241773"/>
            <a:ext cx="9156700" cy="1118941"/>
          </a:xfrm>
        </p:spPr>
        <p:txBody>
          <a:bodyPr/>
          <a:lstStyle/>
          <a:p>
            <a:r>
              <a:rPr lang="en-US" altLang="en-US" dirty="0"/>
              <a:t>Current Program Status Registers</a:t>
            </a:r>
            <a:endParaRPr lang="en-US" dirty="0"/>
          </a:p>
        </p:txBody>
      </p:sp>
      <p:pic>
        <p:nvPicPr>
          <p:cNvPr id="43010" name="Picture 2"/>
          <p:cNvPicPr>
            <a:picLocks noChangeAspect="1" noChangeArrowheads="1"/>
          </p:cNvPicPr>
          <p:nvPr/>
        </p:nvPicPr>
        <p:blipFill>
          <a:blip r:embed="rId2"/>
          <a:srcRect/>
          <a:stretch>
            <a:fillRect/>
          </a:stretch>
        </p:blipFill>
        <p:spPr bwMode="auto">
          <a:xfrm>
            <a:off x="2247899" y="1506357"/>
            <a:ext cx="8770571" cy="4700880"/>
          </a:xfrm>
          <a:prstGeom prst="rect">
            <a:avLst/>
          </a:prstGeom>
          <a:noFill/>
          <a:ln w="9525">
            <a:noFill/>
            <a:miter lim="800000"/>
            <a:headEnd/>
            <a:tailEnd/>
          </a:ln>
          <a:effectLst/>
        </p:spPr>
      </p:pic>
    </p:spTree>
    <p:extLst>
      <p:ext uri="{BB962C8B-B14F-4D97-AF65-F5344CB8AC3E}">
        <p14:creationId xmlns:p14="http://schemas.microsoft.com/office/powerpoint/2010/main" val="282342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233311"/>
            <a:ext cx="9169400" cy="857684"/>
          </a:xfrm>
        </p:spPr>
        <p:txBody>
          <a:bodyPr/>
          <a:lstStyle/>
          <a:p>
            <a:r>
              <a:rPr lang="en-US" altLang="en-US" dirty="0"/>
              <a:t>Current Program Status Registers</a:t>
            </a:r>
            <a:endParaRPr lang="en-US" dirty="0"/>
          </a:p>
        </p:txBody>
      </p:sp>
      <p:pic>
        <p:nvPicPr>
          <p:cNvPr id="44034" name="Picture 2"/>
          <p:cNvPicPr>
            <a:picLocks noChangeAspect="1" noChangeArrowheads="1"/>
          </p:cNvPicPr>
          <p:nvPr/>
        </p:nvPicPr>
        <p:blipFill>
          <a:blip r:embed="rId2"/>
          <a:srcRect/>
          <a:stretch>
            <a:fillRect/>
          </a:stretch>
        </p:blipFill>
        <p:spPr bwMode="auto">
          <a:xfrm>
            <a:off x="2051956" y="1381359"/>
            <a:ext cx="8770571" cy="4847145"/>
          </a:xfrm>
          <a:prstGeom prst="rect">
            <a:avLst/>
          </a:prstGeom>
          <a:noFill/>
          <a:ln w="9525">
            <a:noFill/>
            <a:miter lim="800000"/>
            <a:headEnd/>
            <a:tailEnd/>
          </a:ln>
          <a:effectLst/>
        </p:spPr>
      </p:pic>
    </p:spTree>
    <p:extLst>
      <p:ext uri="{BB962C8B-B14F-4D97-AF65-F5344CB8AC3E}">
        <p14:creationId xmlns:p14="http://schemas.microsoft.com/office/powerpoint/2010/main" val="2993052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9258300" cy="1560716"/>
          </a:xfrm>
        </p:spPr>
        <p:txBody>
          <a:bodyPr/>
          <a:lstStyle/>
          <a:p>
            <a:r>
              <a:rPr lang="en-US" altLang="en-US" dirty="0"/>
              <a:t>Current Program Status Registers</a:t>
            </a:r>
            <a:endParaRPr lang="en-US" dirty="0"/>
          </a:p>
        </p:txBody>
      </p:sp>
      <p:pic>
        <p:nvPicPr>
          <p:cNvPr id="45058" name="Picture 2"/>
          <p:cNvPicPr>
            <a:picLocks noChangeAspect="1" noChangeArrowheads="1"/>
          </p:cNvPicPr>
          <p:nvPr/>
        </p:nvPicPr>
        <p:blipFill>
          <a:blip r:embed="rId2"/>
          <a:srcRect/>
          <a:stretch>
            <a:fillRect/>
          </a:stretch>
        </p:blipFill>
        <p:spPr bwMode="auto">
          <a:xfrm>
            <a:off x="2933699" y="1594944"/>
            <a:ext cx="8770571" cy="4892355"/>
          </a:xfrm>
          <a:prstGeom prst="rect">
            <a:avLst/>
          </a:prstGeom>
          <a:noFill/>
          <a:ln w="9525">
            <a:noFill/>
            <a:miter lim="800000"/>
            <a:headEnd/>
            <a:tailEnd/>
          </a:ln>
          <a:effectLst/>
        </p:spPr>
      </p:pic>
    </p:spTree>
    <p:extLst>
      <p:ext uri="{BB962C8B-B14F-4D97-AF65-F5344CB8AC3E}">
        <p14:creationId xmlns:p14="http://schemas.microsoft.com/office/powerpoint/2010/main" val="3847418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048640" y="411714"/>
            <a:ext cx="5625790" cy="1019633"/>
          </a:xfrm>
          <a:noFill/>
          <a:ln/>
        </p:spPr>
        <p:txBody>
          <a:bodyPr vert="horz" lIns="92075" tIns="46038" rIns="92075" bIns="46038" rtlCol="0" anchor="t">
            <a:normAutofit/>
          </a:bodyPr>
          <a:lstStyle/>
          <a:p>
            <a:r>
              <a:rPr lang="en-US" sz="4000" dirty="0"/>
              <a:t>Processor Modes</a:t>
            </a:r>
          </a:p>
        </p:txBody>
      </p:sp>
      <p:sp>
        <p:nvSpPr>
          <p:cNvPr id="103427" name="Rectangle 3"/>
          <p:cNvSpPr>
            <a:spLocks noGrp="1" noChangeArrowheads="1"/>
          </p:cNvSpPr>
          <p:nvPr>
            <p:ph type="body" idx="1"/>
          </p:nvPr>
        </p:nvSpPr>
        <p:spPr>
          <a:xfrm>
            <a:off x="2383971" y="1691040"/>
            <a:ext cx="9309414" cy="4154589"/>
          </a:xfrm>
          <a:noFill/>
          <a:ln/>
        </p:spPr>
        <p:txBody>
          <a:bodyPr vert="horz" lIns="92075" tIns="46038" rIns="92075" bIns="46038" rtlCol="0">
            <a:normAutofit/>
          </a:bodyPr>
          <a:lstStyle/>
          <a:p>
            <a:pPr marL="0" indent="0">
              <a:buNone/>
            </a:pPr>
            <a:r>
              <a:rPr lang="en-US" dirty="0">
                <a:latin typeface="Gill Sans MT" panose="020B0502020104020203" pitchFamily="34" charset="0"/>
              </a:rPr>
              <a:t> </a:t>
            </a:r>
            <a:r>
              <a:rPr lang="en-US" b="1" i="1" dirty="0">
                <a:latin typeface="Gill Sans MT" panose="020B0502020104020203" pitchFamily="34" charset="0"/>
              </a:rPr>
              <a:t>The ARM has seven basic operating modes:</a:t>
            </a:r>
          </a:p>
          <a:p>
            <a:pPr lvl="1">
              <a:buFont typeface="Wingdings" panose="05000000000000000000" pitchFamily="2" charset="2"/>
              <a:buChar char="v"/>
            </a:pPr>
            <a:r>
              <a:rPr lang="en-US" sz="2000" b="1" i="1"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User: </a:t>
            </a:r>
            <a:r>
              <a:rPr lang="en-US" sz="2000" dirty="0">
                <a:solidFill>
                  <a:schemeClr val="tx1"/>
                </a:solidFill>
                <a:latin typeface="Gill Sans MT" panose="020B0502020104020203" pitchFamily="34" charset="0"/>
              </a:rPr>
              <a:t>unprivileged mode under which most tasks run</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FIQ: </a:t>
            </a:r>
            <a:r>
              <a:rPr lang="en-US" sz="2000" dirty="0">
                <a:solidFill>
                  <a:schemeClr val="tx1"/>
                </a:solidFill>
                <a:latin typeface="Gill Sans MT" panose="020B0502020104020203" pitchFamily="34" charset="0"/>
              </a:rPr>
              <a:t>entered when a high priority (fast) interrupt is raised</a:t>
            </a:r>
          </a:p>
          <a:p>
            <a:pPr lvl="1">
              <a:buFont typeface="Wingdings" panose="05000000000000000000" pitchFamily="2" charset="2"/>
              <a:buChar char="v"/>
            </a:pP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  IRQ: </a:t>
            </a:r>
            <a:r>
              <a:rPr lang="en-US" sz="2000" dirty="0">
                <a:solidFill>
                  <a:schemeClr val="tx1"/>
                </a:solidFill>
                <a:latin typeface="Gill Sans MT" panose="020B0502020104020203" pitchFamily="34" charset="0"/>
              </a:rPr>
              <a:t>entered when a low priority (normal) interrupt is raised</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Supervisor : </a:t>
            </a:r>
            <a:r>
              <a:rPr lang="en-US" sz="2000" dirty="0">
                <a:solidFill>
                  <a:schemeClr val="tx1"/>
                </a:solidFill>
                <a:latin typeface="Gill Sans MT" panose="020B0502020104020203" pitchFamily="34" charset="0"/>
              </a:rPr>
              <a:t>entered on reset and when a Software Interrupt</a:t>
            </a:r>
          </a:p>
          <a:p>
            <a:pPr marL="320040" lvl="1" indent="0">
              <a:buNone/>
            </a:pPr>
            <a:r>
              <a:rPr lang="en-US" sz="2000" dirty="0">
                <a:solidFill>
                  <a:schemeClr val="tx1"/>
                </a:solidFill>
                <a:latin typeface="Gill Sans MT" panose="020B0502020104020203" pitchFamily="34" charset="0"/>
              </a:rPr>
              <a:t>        instruction is executed</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Abort</a:t>
            </a:r>
            <a:r>
              <a:rPr lang="en-US" sz="2000" dirty="0">
                <a:solidFill>
                  <a:schemeClr val="tx1"/>
                </a:solidFill>
                <a:latin typeface="Gill Sans MT" panose="020B0502020104020203" pitchFamily="34" charset="0"/>
              </a:rPr>
              <a:t>: used to handle memory access violations</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err="1">
                <a:solidFill>
                  <a:schemeClr val="tx1"/>
                </a:solidFill>
                <a:effectLst>
                  <a:outerShdw blurRad="38100" dist="38100" dir="2700000" algn="tl">
                    <a:srgbClr val="000000">
                      <a:alpha val="43137"/>
                    </a:srgbClr>
                  </a:outerShdw>
                </a:effectLst>
                <a:latin typeface="Gill Sans MT" panose="020B0502020104020203" pitchFamily="34" charset="0"/>
              </a:rPr>
              <a:t>Undef</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 : </a:t>
            </a:r>
            <a:r>
              <a:rPr lang="en-US" sz="2000" dirty="0">
                <a:solidFill>
                  <a:schemeClr val="tx1"/>
                </a:solidFill>
                <a:latin typeface="Gill Sans MT" panose="020B0502020104020203" pitchFamily="34" charset="0"/>
              </a:rPr>
              <a:t>used to handle undefined instructions</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System: </a:t>
            </a:r>
            <a:r>
              <a:rPr lang="en-US" sz="2000" dirty="0">
                <a:solidFill>
                  <a:schemeClr val="tx1"/>
                </a:solidFill>
                <a:latin typeface="Gill Sans MT" panose="020B0502020104020203" pitchFamily="34" charset="0"/>
              </a:rPr>
              <a:t>privileged mode using the </a:t>
            </a:r>
            <a:r>
              <a:rPr lang="en-US" sz="2000" dirty="0">
                <a:latin typeface="Gill Sans MT" panose="020B0502020104020203" pitchFamily="34" charset="0"/>
              </a:rPr>
              <a:t>same registers as user mode</a:t>
            </a:r>
          </a:p>
        </p:txBody>
      </p:sp>
    </p:spTree>
    <p:extLst>
      <p:ext uri="{BB962C8B-B14F-4D97-AF65-F5344CB8AC3E}">
        <p14:creationId xmlns:p14="http://schemas.microsoft.com/office/powerpoint/2010/main" val="384189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811" y="169826"/>
            <a:ext cx="4417476" cy="725719"/>
          </a:xfrm>
        </p:spPr>
        <p:txBody>
          <a:bodyPr/>
          <a:lstStyle/>
          <a:p>
            <a:r>
              <a:rPr lang="en-US" dirty="0"/>
              <a:t>Processor Modes</a:t>
            </a:r>
          </a:p>
        </p:txBody>
      </p:sp>
      <p:sp>
        <p:nvSpPr>
          <p:cNvPr id="3" name="Rectangle 2"/>
          <p:cNvSpPr/>
          <p:nvPr/>
        </p:nvSpPr>
        <p:spPr>
          <a:xfrm>
            <a:off x="2432957" y="1240972"/>
            <a:ext cx="8382000" cy="419307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000" dirty="0">
                <a:latin typeface="Gill Sans MT" panose="020B0502020104020203" pitchFamily="34" charset="0"/>
                <a:cs typeface="Times New Roman" pitchFamily="18" charset="0"/>
              </a:rPr>
              <a:t>Processor Modes determines</a:t>
            </a:r>
          </a:p>
          <a:p>
            <a:pPr marL="1257300" lvl="2" indent="-342900">
              <a:lnSpc>
                <a:spcPct val="150000"/>
              </a:lnSpc>
              <a:buFont typeface="Wingdings" panose="05000000000000000000" pitchFamily="2" charset="2"/>
              <a:buChar char="ü"/>
            </a:pPr>
            <a:r>
              <a:rPr lang="en-US" sz="2000" dirty="0">
                <a:latin typeface="Gill Sans MT" panose="020B0502020104020203" pitchFamily="34" charset="0"/>
                <a:cs typeface="Times New Roman" pitchFamily="18" charset="0"/>
              </a:rPr>
              <a:t>Which registers are Active</a:t>
            </a:r>
          </a:p>
          <a:p>
            <a:pPr marL="1257300" lvl="2" indent="-342900">
              <a:lnSpc>
                <a:spcPct val="150000"/>
              </a:lnSpc>
              <a:buFont typeface="Wingdings" panose="05000000000000000000" pitchFamily="2" charset="2"/>
              <a:buChar char="ü"/>
            </a:pPr>
            <a:r>
              <a:rPr lang="en-US" sz="2000" dirty="0">
                <a:latin typeface="Gill Sans MT" panose="020B0502020104020203" pitchFamily="34" charset="0"/>
                <a:cs typeface="Times New Roman" pitchFamily="18" charset="0"/>
              </a:rPr>
              <a:t>Access Rights to CPSR Register itself</a:t>
            </a:r>
          </a:p>
          <a:p>
            <a:pPr marL="342900" indent="-342900">
              <a:lnSpc>
                <a:spcPct val="150000"/>
              </a:lnSpc>
              <a:buFont typeface="Wingdings" panose="05000000000000000000" pitchFamily="2" charset="2"/>
              <a:buChar char="v"/>
            </a:pPr>
            <a:r>
              <a:rPr lang="en-US" sz="2000" dirty="0">
                <a:latin typeface="Gill Sans MT" panose="020B0502020104020203" pitchFamily="34" charset="0"/>
                <a:cs typeface="Times New Roman" pitchFamily="18" charset="0"/>
              </a:rPr>
              <a:t>Each Processor Mode is either</a:t>
            </a:r>
          </a:p>
          <a:p>
            <a:pPr marL="1257300" lvl="2" indent="-342900">
              <a:lnSpc>
                <a:spcPct val="150000"/>
              </a:lnSpc>
              <a:buFont typeface="Wingdings" panose="05000000000000000000" pitchFamily="2" charset="2"/>
              <a:buChar char="ü"/>
            </a:pPr>
            <a:r>
              <a:rPr lang="en-US" sz="2000" b="1" dirty="0">
                <a:latin typeface="Gill Sans MT" panose="020B0502020104020203" pitchFamily="34" charset="0"/>
                <a:cs typeface="Times New Roman" pitchFamily="18" charset="0"/>
              </a:rPr>
              <a:t>Privileged :</a:t>
            </a:r>
          </a:p>
          <a:p>
            <a:pPr>
              <a:lnSpc>
                <a:spcPct val="150000"/>
              </a:lnSpc>
            </a:pPr>
            <a:r>
              <a:rPr lang="en-US" sz="2000" dirty="0">
                <a:latin typeface="Gill Sans MT" panose="020B0502020104020203" pitchFamily="34" charset="0"/>
                <a:cs typeface="Times New Roman" pitchFamily="18" charset="0"/>
              </a:rPr>
              <a:t>		• Full Read-Write access to the CPSR</a:t>
            </a:r>
          </a:p>
          <a:p>
            <a:pPr marL="1257300" lvl="2" indent="-342900">
              <a:lnSpc>
                <a:spcPct val="150000"/>
              </a:lnSpc>
              <a:buFont typeface="Wingdings" panose="05000000000000000000" pitchFamily="2" charset="2"/>
              <a:buChar char="ü"/>
            </a:pPr>
            <a:r>
              <a:rPr lang="en-US" sz="2000" b="1" dirty="0">
                <a:latin typeface="Gill Sans MT" panose="020B0502020104020203" pitchFamily="34" charset="0"/>
                <a:cs typeface="Times New Roman" pitchFamily="18" charset="0"/>
              </a:rPr>
              <a:t>Non-Privileged :</a:t>
            </a:r>
          </a:p>
          <a:p>
            <a:pPr marL="2171700" lvl="4" indent="-342900">
              <a:lnSpc>
                <a:spcPct val="150000"/>
              </a:lnSpc>
              <a:buFont typeface="Arial" panose="020B0604020202020204" pitchFamily="34" charset="0"/>
              <a:buChar char="•"/>
            </a:pPr>
            <a:r>
              <a:rPr lang="en-US" sz="2000" dirty="0">
                <a:latin typeface="Gill Sans MT" panose="020B0502020104020203" pitchFamily="34" charset="0"/>
                <a:cs typeface="Times New Roman" pitchFamily="18" charset="0"/>
              </a:rPr>
              <a:t>Only Read access to the Control Field of</a:t>
            </a:r>
          </a:p>
          <a:p>
            <a:pPr marL="2171700" lvl="4" indent="-342900">
              <a:lnSpc>
                <a:spcPct val="150000"/>
              </a:lnSpc>
              <a:buFont typeface="Arial" panose="020B0604020202020204" pitchFamily="34" charset="0"/>
              <a:buChar char="•"/>
            </a:pPr>
            <a:r>
              <a:rPr lang="en-US" sz="2000" dirty="0">
                <a:latin typeface="Gill Sans MT" panose="020B0502020104020203" pitchFamily="34" charset="0"/>
                <a:cs typeface="Times New Roman" pitchFamily="18" charset="0"/>
              </a:rPr>
              <a:t>CPSR but Read-Write access to the Condition Flags</a:t>
            </a:r>
          </a:p>
        </p:txBody>
      </p:sp>
    </p:spTree>
    <p:extLst>
      <p:ext uri="{BB962C8B-B14F-4D97-AF65-F5344CB8AC3E}">
        <p14:creationId xmlns:p14="http://schemas.microsoft.com/office/powerpoint/2010/main" val="60734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B09A-6E45-2845-FB81-647D9AF65B39}"/>
              </a:ext>
            </a:extLst>
          </p:cNvPr>
          <p:cNvSpPr>
            <a:spLocks noGrp="1"/>
          </p:cNvSpPr>
          <p:nvPr>
            <p:ph type="title"/>
          </p:nvPr>
        </p:nvSpPr>
        <p:spPr>
          <a:xfrm>
            <a:off x="1897048" y="5733146"/>
            <a:ext cx="9414017" cy="725439"/>
          </a:xfrm>
        </p:spPr>
        <p:txBody>
          <a:bodyPr>
            <a:normAutofit fontScale="90000"/>
          </a:bodyPr>
          <a:lstStyle/>
          <a:p>
            <a:r>
              <a:rPr lang="en-US" sz="3000" b="1" dirty="0"/>
              <a:t>Some products that currently use ARM technology</a:t>
            </a:r>
          </a:p>
        </p:txBody>
      </p:sp>
      <p:pic>
        <p:nvPicPr>
          <p:cNvPr id="5" name="Picture 4">
            <a:extLst>
              <a:ext uri="{FF2B5EF4-FFF2-40B4-BE49-F238E27FC236}">
                <a16:creationId xmlns:a16="http://schemas.microsoft.com/office/drawing/2014/main" id="{461B88C4-95D5-2642-BA8D-4121D7D7C990}"/>
              </a:ext>
            </a:extLst>
          </p:cNvPr>
          <p:cNvPicPr>
            <a:picLocks noChangeAspect="1"/>
          </p:cNvPicPr>
          <p:nvPr/>
        </p:nvPicPr>
        <p:blipFill>
          <a:blip r:embed="rId2"/>
          <a:stretch>
            <a:fillRect/>
          </a:stretch>
        </p:blipFill>
        <p:spPr>
          <a:xfrm>
            <a:off x="1035459" y="550987"/>
            <a:ext cx="10504206" cy="4964444"/>
          </a:xfrm>
          <a:prstGeom prst="rect">
            <a:avLst/>
          </a:prstGeom>
        </p:spPr>
      </p:pic>
    </p:spTree>
    <p:extLst>
      <p:ext uri="{BB962C8B-B14F-4D97-AF65-F5344CB8AC3E}">
        <p14:creationId xmlns:p14="http://schemas.microsoft.com/office/powerpoint/2010/main" val="2115156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381" y="156024"/>
            <a:ext cx="4994419" cy="834576"/>
          </a:xfrm>
        </p:spPr>
        <p:txBody>
          <a:bodyPr/>
          <a:lstStyle/>
          <a:p>
            <a:r>
              <a:rPr lang="en-US" dirty="0"/>
              <a:t>Processor Modes (2)</a:t>
            </a:r>
          </a:p>
        </p:txBody>
      </p:sp>
      <p:sp>
        <p:nvSpPr>
          <p:cNvPr id="3" name="Rectangle 2"/>
          <p:cNvSpPr/>
          <p:nvPr/>
        </p:nvSpPr>
        <p:spPr>
          <a:xfrm>
            <a:off x="2933700" y="1571296"/>
            <a:ext cx="8077200" cy="3903954"/>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 ARM has Seven Modes</a:t>
            </a:r>
          </a:p>
          <a:p>
            <a:pPr marL="800100" lvl="1" indent="-342900">
              <a:lnSpc>
                <a:spcPct val="150000"/>
              </a:lnSpc>
              <a:buFont typeface="Wingdings" panose="05000000000000000000" pitchFamily="2" charset="2"/>
              <a:buChar char="v"/>
            </a:pPr>
            <a:r>
              <a:rPr lang="en-US" sz="2400" b="1" dirty="0">
                <a:latin typeface="Times New Roman" pitchFamily="18" charset="0"/>
                <a:cs typeface="Times New Roman" pitchFamily="18" charset="0"/>
              </a:rPr>
              <a:t>Privileged :</a:t>
            </a:r>
          </a:p>
          <a:p>
            <a:pPr marL="1257300" lvl="2" indent="-342900">
              <a:lnSpc>
                <a:spcPct val="150000"/>
              </a:lnSpc>
              <a:buFont typeface="Arial" panose="020B0604020202020204" pitchFamily="34" charset="0"/>
              <a:buChar char="•"/>
            </a:pPr>
            <a:r>
              <a:rPr lang="en-US" sz="2400" dirty="0">
                <a:latin typeface="Times New Roman" pitchFamily="18" charset="0"/>
                <a:cs typeface="Times New Roman" pitchFamily="18" charset="0"/>
              </a:rPr>
              <a:t> Abort, Fast Interrupt Request (FIQ), Interrupt Request (IRQ), Supervisor, System &amp; Undefined</a:t>
            </a:r>
          </a:p>
          <a:p>
            <a:pPr marL="800100" lvl="1" indent="-342900">
              <a:lnSpc>
                <a:spcPct val="150000"/>
              </a:lnSpc>
              <a:buFont typeface="Wingdings" panose="05000000000000000000" pitchFamily="2" charset="2"/>
              <a:buChar char="v"/>
            </a:pPr>
            <a:r>
              <a:rPr lang="en-US" sz="2400" b="1" dirty="0">
                <a:latin typeface="Times New Roman" pitchFamily="18" charset="0"/>
                <a:cs typeface="Times New Roman" pitchFamily="18" charset="0"/>
              </a:rPr>
              <a:t>Non-Privileged :</a:t>
            </a:r>
          </a:p>
          <a:p>
            <a:pPr lvl="2">
              <a:lnSpc>
                <a:spcPct val="150000"/>
              </a:lnSpc>
            </a:pPr>
            <a:r>
              <a:rPr lang="en-US" sz="2400" dirty="0">
                <a:latin typeface="Times New Roman" pitchFamily="18" charset="0"/>
                <a:cs typeface="Times New Roman" pitchFamily="18" charset="0"/>
              </a:rPr>
              <a:t>• User</a:t>
            </a:r>
          </a:p>
          <a:p>
            <a:pPr>
              <a:lnSpc>
                <a:spcPct val="150000"/>
              </a:lnSpc>
            </a:pPr>
            <a:r>
              <a:rPr lang="en-US" sz="2400" dirty="0">
                <a:latin typeface="Times New Roman" pitchFamily="18" charset="0"/>
                <a:cs typeface="Times New Roman" pitchFamily="18" charset="0"/>
              </a:rPr>
              <a:t>              User Mode is used for Programs and Applications</a:t>
            </a:r>
          </a:p>
        </p:txBody>
      </p:sp>
    </p:spTree>
    <p:extLst>
      <p:ext uri="{BB962C8B-B14F-4D97-AF65-F5344CB8AC3E}">
        <p14:creationId xmlns:p14="http://schemas.microsoft.com/office/powerpoint/2010/main" val="26572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981" y="395510"/>
            <a:ext cx="4537219" cy="1280890"/>
          </a:xfrm>
        </p:spPr>
        <p:txBody>
          <a:bodyPr/>
          <a:lstStyle/>
          <a:p>
            <a:r>
              <a:rPr lang="en-US" dirty="0"/>
              <a:t>Privileged Modes</a:t>
            </a:r>
          </a:p>
        </p:txBody>
      </p:sp>
      <p:sp>
        <p:nvSpPr>
          <p:cNvPr id="3" name="Rectangle 2"/>
          <p:cNvSpPr/>
          <p:nvPr/>
        </p:nvSpPr>
        <p:spPr>
          <a:xfrm>
            <a:off x="2666999" y="1676400"/>
            <a:ext cx="8414658" cy="3903954"/>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itchFamily="18" charset="0"/>
                <a:cs typeface="Times New Roman" pitchFamily="18" charset="0"/>
              </a:rPr>
              <a:t>Abort :</a:t>
            </a:r>
          </a:p>
          <a:p>
            <a:pPr lvl="1">
              <a:lnSpc>
                <a:spcPct val="150000"/>
              </a:lnSpc>
            </a:pPr>
            <a:r>
              <a:rPr lang="en-US" sz="2400" dirty="0">
                <a:latin typeface="Times New Roman" pitchFamily="18" charset="0"/>
                <a:cs typeface="Times New Roman" pitchFamily="18" charset="0"/>
              </a:rPr>
              <a:t>•   When there is a failed attempt to access memory</a:t>
            </a:r>
          </a:p>
          <a:p>
            <a:pPr marL="342900" indent="-342900">
              <a:lnSpc>
                <a:spcPct val="150000"/>
              </a:lnSpc>
              <a:buFont typeface="Wingdings" panose="05000000000000000000" pitchFamily="2" charset="2"/>
              <a:buChar char="v"/>
            </a:pPr>
            <a:r>
              <a:rPr lang="fr-FR" sz="2400" b="1" dirty="0">
                <a:latin typeface="Times New Roman" pitchFamily="18" charset="0"/>
                <a:cs typeface="Times New Roman" pitchFamily="18" charset="0"/>
              </a:rPr>
              <a:t>Fast </a:t>
            </a:r>
            <a:r>
              <a:rPr lang="fr-FR" sz="2400" b="1" dirty="0" err="1">
                <a:latin typeface="Times New Roman" pitchFamily="18" charset="0"/>
                <a:cs typeface="Times New Roman" pitchFamily="18" charset="0"/>
              </a:rPr>
              <a:t>Interrupt</a:t>
            </a:r>
            <a:r>
              <a:rPr lang="fr-FR" sz="2400" b="1" dirty="0">
                <a:latin typeface="Times New Roman" pitchFamily="18" charset="0"/>
                <a:cs typeface="Times New Roman" pitchFamily="18" charset="0"/>
              </a:rPr>
              <a:t> </a:t>
            </a:r>
            <a:r>
              <a:rPr lang="fr-FR" sz="2400" b="1" dirty="0" err="1">
                <a:latin typeface="Times New Roman" pitchFamily="18" charset="0"/>
                <a:cs typeface="Times New Roman" pitchFamily="18" charset="0"/>
              </a:rPr>
              <a:t>Request</a:t>
            </a:r>
            <a:r>
              <a:rPr lang="fr-FR" sz="2400" b="1" dirty="0">
                <a:latin typeface="Times New Roman" pitchFamily="18" charset="0"/>
                <a:cs typeface="Times New Roman" pitchFamily="18" charset="0"/>
              </a:rPr>
              <a:t> (FIQ) &amp; </a:t>
            </a:r>
            <a:r>
              <a:rPr lang="fr-FR" sz="2400" b="1" dirty="0" err="1">
                <a:latin typeface="Times New Roman" pitchFamily="18" charset="0"/>
                <a:cs typeface="Times New Roman" pitchFamily="18" charset="0"/>
              </a:rPr>
              <a:t>Interrupt</a:t>
            </a:r>
            <a:r>
              <a:rPr lang="fr-FR" sz="2400" b="1" dirty="0">
                <a:latin typeface="Times New Roman" pitchFamily="18" charset="0"/>
                <a:cs typeface="Times New Roman" pitchFamily="18" charset="0"/>
              </a:rPr>
              <a:t> </a:t>
            </a:r>
            <a:r>
              <a:rPr lang="fr-FR" sz="2400" b="1" dirty="0" err="1">
                <a:latin typeface="Times New Roman" pitchFamily="18" charset="0"/>
                <a:cs typeface="Times New Roman" pitchFamily="18" charset="0"/>
              </a:rPr>
              <a:t>Request</a:t>
            </a:r>
            <a:r>
              <a:rPr lang="fr-FR" sz="2400" b="1" dirty="0">
                <a:latin typeface="Times New Roman" pitchFamily="18" charset="0"/>
                <a:cs typeface="Times New Roman" pitchFamily="18" charset="0"/>
              </a:rPr>
              <a:t> :</a:t>
            </a:r>
          </a:p>
          <a:p>
            <a:pPr marL="800100" lvl="1" indent="-342900">
              <a:lnSpc>
                <a:spcPct val="150000"/>
              </a:lnSpc>
              <a:buFont typeface="Arial" panose="020B0604020202020204" pitchFamily="34" charset="0"/>
              <a:buChar char="•"/>
            </a:pPr>
            <a:r>
              <a:rPr lang="en-US" sz="2400" dirty="0">
                <a:latin typeface="Times New Roman" pitchFamily="18" charset="0"/>
                <a:cs typeface="Times New Roman" pitchFamily="18" charset="0"/>
              </a:rPr>
              <a:t>Correspond to Interrupt levels available on ARM</a:t>
            </a:r>
          </a:p>
          <a:p>
            <a:pPr marL="342900" indent="-342900">
              <a:lnSpc>
                <a:spcPct val="150000"/>
              </a:lnSpc>
              <a:buFont typeface="Wingdings" panose="05000000000000000000" pitchFamily="2" charset="2"/>
              <a:buChar char="v"/>
            </a:pPr>
            <a:r>
              <a:rPr lang="en-US" sz="2400" b="1" dirty="0">
                <a:latin typeface="Times New Roman" pitchFamily="18" charset="0"/>
                <a:cs typeface="Times New Roman" pitchFamily="18" charset="0"/>
              </a:rPr>
              <a:t>Supervisor Mode :</a:t>
            </a:r>
          </a:p>
          <a:p>
            <a:pPr marL="800100" lvl="1" indent="-342900">
              <a:lnSpc>
                <a:spcPct val="150000"/>
              </a:lnSpc>
              <a:buFont typeface="Arial" panose="020B0604020202020204" pitchFamily="34" charset="0"/>
              <a:buChar char="•"/>
            </a:pPr>
            <a:r>
              <a:rPr lang="en-US" sz="2400" dirty="0">
                <a:latin typeface="Times New Roman" pitchFamily="18" charset="0"/>
                <a:cs typeface="Times New Roman" pitchFamily="18" charset="0"/>
              </a:rPr>
              <a:t>State after Reset and generally the mode in which OS kernel executes</a:t>
            </a:r>
          </a:p>
        </p:txBody>
      </p:sp>
    </p:spTree>
    <p:extLst>
      <p:ext uri="{BB962C8B-B14F-4D97-AF65-F5344CB8AC3E}">
        <p14:creationId xmlns:p14="http://schemas.microsoft.com/office/powerpoint/2010/main" val="606401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610" y="275768"/>
            <a:ext cx="6202734" cy="1280890"/>
          </a:xfrm>
        </p:spPr>
        <p:txBody>
          <a:bodyPr/>
          <a:lstStyle/>
          <a:p>
            <a:r>
              <a:rPr lang="en-US" dirty="0"/>
              <a:t>Privileged Modes (2)</a:t>
            </a:r>
          </a:p>
        </p:txBody>
      </p:sp>
      <p:sp>
        <p:nvSpPr>
          <p:cNvPr id="3" name="Rectangle 2"/>
          <p:cNvSpPr/>
          <p:nvPr/>
        </p:nvSpPr>
        <p:spPr>
          <a:xfrm>
            <a:off x="2895599" y="1676400"/>
            <a:ext cx="8196943" cy="2795958"/>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b="1" dirty="0">
                <a:latin typeface="Times New Roman" pitchFamily="18" charset="0"/>
                <a:cs typeface="Times New Roman" pitchFamily="18" charset="0"/>
              </a:rPr>
              <a:t>System Mode :</a:t>
            </a:r>
          </a:p>
          <a:p>
            <a:pPr marL="800100" lvl="1" indent="-342900">
              <a:lnSpc>
                <a:spcPct val="150000"/>
              </a:lnSpc>
              <a:buFont typeface="Wingdings" panose="05000000000000000000" pitchFamily="2" charset="2"/>
              <a:buChar char="v"/>
            </a:pPr>
            <a:r>
              <a:rPr lang="en-US" sz="2400" dirty="0">
                <a:latin typeface="Times New Roman" pitchFamily="18" charset="0"/>
                <a:cs typeface="Times New Roman" pitchFamily="18" charset="0"/>
              </a:rPr>
              <a:t>Special Version of User Mode that allows Full Read</a:t>
            </a:r>
          </a:p>
          <a:p>
            <a:pPr lvl="1">
              <a:lnSpc>
                <a:spcPct val="150000"/>
              </a:lnSpc>
            </a:pPr>
            <a:r>
              <a:rPr lang="en-US" sz="2400" dirty="0">
                <a:latin typeface="Times New Roman" pitchFamily="18" charset="0"/>
                <a:cs typeface="Times New Roman" pitchFamily="18" charset="0"/>
              </a:rPr>
              <a:t>Write access of CPSR</a:t>
            </a:r>
          </a:p>
          <a:p>
            <a:pPr marL="342900" indent="-342900">
              <a:lnSpc>
                <a:spcPct val="150000"/>
              </a:lnSpc>
              <a:buFont typeface="Wingdings" panose="05000000000000000000" pitchFamily="2" charset="2"/>
              <a:buChar char="v"/>
            </a:pPr>
            <a:r>
              <a:rPr lang="en-US" sz="2400" b="1" dirty="0">
                <a:latin typeface="Times New Roman" pitchFamily="18" charset="0"/>
                <a:cs typeface="Times New Roman" pitchFamily="18" charset="0"/>
              </a:rPr>
              <a:t>Undefined :</a:t>
            </a:r>
          </a:p>
          <a:p>
            <a:pPr marL="800100" lvl="1" indent="-342900">
              <a:lnSpc>
                <a:spcPct val="150000"/>
              </a:lnSpc>
              <a:buFont typeface="Wingdings" panose="05000000000000000000" pitchFamily="2" charset="2"/>
              <a:buChar char="v"/>
            </a:pPr>
            <a:r>
              <a:rPr lang="en-US" sz="2400" dirty="0">
                <a:latin typeface="Times New Roman" pitchFamily="18" charset="0"/>
                <a:cs typeface="Times New Roman" pitchFamily="18" charset="0"/>
              </a:rPr>
              <a:t>When the Processor encounters and Undefined Instruction</a:t>
            </a:r>
          </a:p>
        </p:txBody>
      </p:sp>
    </p:spTree>
    <p:extLst>
      <p:ext uri="{BB962C8B-B14F-4D97-AF65-F5344CB8AC3E}">
        <p14:creationId xmlns:p14="http://schemas.microsoft.com/office/powerpoint/2010/main" val="1696060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277" name="Rectangle 293"/>
          <p:cNvSpPr>
            <a:spLocks noGrp="1" noChangeArrowheads="1"/>
          </p:cNvSpPr>
          <p:nvPr>
            <p:ph type="title"/>
          </p:nvPr>
        </p:nvSpPr>
        <p:spPr>
          <a:xfrm>
            <a:off x="1592629" y="99429"/>
            <a:ext cx="8770571" cy="853071"/>
          </a:xfrm>
        </p:spPr>
        <p:txBody>
          <a:bodyPr/>
          <a:lstStyle/>
          <a:p>
            <a:r>
              <a:rPr lang="en-US" dirty="0"/>
              <a:t>The ARM Register Set</a:t>
            </a:r>
          </a:p>
        </p:txBody>
      </p:sp>
      <p:sp>
        <p:nvSpPr>
          <p:cNvPr id="298446" name="Rectangle 462"/>
          <p:cNvSpPr>
            <a:spLocks noChangeArrowheads="1"/>
          </p:cNvSpPr>
          <p:nvPr/>
        </p:nvSpPr>
        <p:spPr bwMode="gray">
          <a:xfrm>
            <a:off x="9372600" y="12192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298279" name="Rectangle 295"/>
          <p:cNvSpPr>
            <a:spLocks noChangeArrowheads="1"/>
          </p:cNvSpPr>
          <p:nvPr/>
        </p:nvSpPr>
        <p:spPr bwMode="gray">
          <a:xfrm>
            <a:off x="9372600" y="12192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0" name="Rectangle 296"/>
          <p:cNvSpPr>
            <a:spLocks noChangeArrowheads="1"/>
          </p:cNvSpPr>
          <p:nvPr/>
        </p:nvSpPr>
        <p:spPr bwMode="gray">
          <a:xfrm>
            <a:off x="9372600" y="12954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1" name="Rectangle 297"/>
          <p:cNvSpPr>
            <a:spLocks noChangeArrowheads="1"/>
          </p:cNvSpPr>
          <p:nvPr/>
        </p:nvSpPr>
        <p:spPr bwMode="gray">
          <a:xfrm>
            <a:off x="9372600" y="13716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343" name="Rectangle 359"/>
          <p:cNvSpPr>
            <a:spLocks noChangeArrowheads="1"/>
          </p:cNvSpPr>
          <p:nvPr/>
        </p:nvSpPr>
        <p:spPr bwMode="gray">
          <a:xfrm>
            <a:off x="9372600" y="1143000"/>
            <a:ext cx="990600" cy="685800"/>
          </a:xfrm>
          <a:prstGeom prst="rect">
            <a:avLst/>
          </a:prstGeom>
          <a:solidFill>
            <a:schemeClr val="bg1"/>
          </a:solidFill>
          <a:ln w="38100">
            <a:noFill/>
            <a:miter lim="800000"/>
            <a:headEnd/>
            <a:tailEnd/>
          </a:ln>
          <a:effectLst/>
        </p:spPr>
        <p:txBody>
          <a:bodyPr wrap="none" anchor="ctr"/>
          <a:lstStyle/>
          <a:p>
            <a:endParaRPr lang="en-IN"/>
          </a:p>
        </p:txBody>
      </p:sp>
      <p:pic>
        <p:nvPicPr>
          <p:cNvPr id="338"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458686" y="1295400"/>
            <a:ext cx="9829800" cy="497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99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gray">
          <a:xfrm>
            <a:off x="9494472" y="5424951"/>
            <a:ext cx="1827213" cy="400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8" tIns="47625" rIns="96838" bIns="47625" anchor="ctr">
            <a:spAutoFit/>
          </a:bodyPr>
          <a:lstStyle/>
          <a:p>
            <a:pPr fontAlgn="base">
              <a:lnSpc>
                <a:spcPct val="100000"/>
              </a:lnSpc>
              <a:spcBef>
                <a:spcPct val="0"/>
              </a:spcBef>
              <a:buClrTx/>
              <a:buSzTx/>
              <a:buFontTx/>
              <a:buNone/>
            </a:pPr>
            <a:r>
              <a:rPr lang="en-US" altLang="en-US" sz="2000" b="1">
                <a:solidFill>
                  <a:schemeClr val="bg2"/>
                </a:solidFill>
              </a:rPr>
              <a:t>Vector Table</a:t>
            </a:r>
          </a:p>
        </p:txBody>
      </p:sp>
      <p:sp>
        <p:nvSpPr>
          <p:cNvPr id="283651" name="Rectangle 3"/>
          <p:cNvSpPr>
            <a:spLocks noGrp="1" noChangeArrowheads="1"/>
          </p:cNvSpPr>
          <p:nvPr>
            <p:ph type="title"/>
          </p:nvPr>
        </p:nvSpPr>
        <p:spPr>
          <a:xfrm>
            <a:off x="1537011" y="195485"/>
            <a:ext cx="5429846" cy="1280890"/>
          </a:xfrm>
        </p:spPr>
        <p:txBody>
          <a:bodyPr/>
          <a:lstStyle/>
          <a:p>
            <a:r>
              <a:rPr lang="en-US" altLang="en-US" dirty="0"/>
              <a:t>Exception Handling</a:t>
            </a:r>
          </a:p>
        </p:txBody>
      </p:sp>
      <p:sp>
        <p:nvSpPr>
          <p:cNvPr id="283652" name="Rectangle 4"/>
          <p:cNvSpPr>
            <a:spLocks noGrp="1" noChangeArrowheads="1"/>
          </p:cNvSpPr>
          <p:nvPr>
            <p:ph type="body" idx="1"/>
          </p:nvPr>
        </p:nvSpPr>
        <p:spPr>
          <a:xfrm>
            <a:off x="1859328" y="1047750"/>
            <a:ext cx="8810625" cy="4902200"/>
          </a:xfrm>
        </p:spPr>
        <p:txBody>
          <a:bodyPr>
            <a:noAutofit/>
          </a:bodyPr>
          <a:lstStyle/>
          <a:p>
            <a:pPr>
              <a:buFont typeface="Wingdings" panose="05000000000000000000" pitchFamily="2" charset="2"/>
              <a:buChar char="v"/>
            </a:pPr>
            <a:r>
              <a:rPr lang="en-US" altLang="en-US" sz="2000" dirty="0"/>
              <a:t>When an exception occurs, the ARM:</a:t>
            </a:r>
          </a:p>
          <a:p>
            <a:pPr lvl="1">
              <a:buFont typeface="Wingdings" panose="05000000000000000000" pitchFamily="2" charset="2"/>
              <a:buChar char="ü"/>
            </a:pPr>
            <a:r>
              <a:rPr lang="en-US" altLang="en-US" sz="2000" dirty="0"/>
              <a:t>Copies CPSR into SPSR_&lt;mode&gt;</a:t>
            </a:r>
          </a:p>
          <a:p>
            <a:pPr lvl="1">
              <a:buFont typeface="Wingdings" panose="05000000000000000000" pitchFamily="2" charset="2"/>
              <a:buChar char="ü"/>
            </a:pPr>
            <a:r>
              <a:rPr lang="en-US" altLang="en-US" sz="2000" dirty="0"/>
              <a:t>Sets appropriate CPSR bits </a:t>
            </a:r>
          </a:p>
          <a:p>
            <a:pPr lvl="2">
              <a:buFont typeface="Courier New" panose="02070309020205020404" pitchFamily="49" charset="0"/>
              <a:buChar char="o"/>
            </a:pPr>
            <a:r>
              <a:rPr lang="en-US" altLang="en-US" sz="2000" dirty="0"/>
              <a:t>Change to ARM state</a:t>
            </a:r>
          </a:p>
          <a:p>
            <a:pPr lvl="2">
              <a:buFont typeface="Courier New" panose="02070309020205020404" pitchFamily="49" charset="0"/>
              <a:buChar char="o"/>
            </a:pPr>
            <a:r>
              <a:rPr lang="en-US" altLang="en-US" sz="2000" dirty="0"/>
              <a:t>Change to exception mode </a:t>
            </a:r>
          </a:p>
          <a:p>
            <a:pPr lvl="2">
              <a:buFont typeface="Courier New" panose="02070309020205020404" pitchFamily="49" charset="0"/>
              <a:buChar char="o"/>
            </a:pPr>
            <a:r>
              <a:rPr lang="en-US" altLang="en-US" sz="2000" dirty="0"/>
              <a:t>Disable interrupts (if appropriate)</a:t>
            </a:r>
          </a:p>
          <a:p>
            <a:pPr lvl="1">
              <a:buFont typeface="Wingdings" panose="05000000000000000000" pitchFamily="2" charset="2"/>
              <a:buChar char="ü"/>
            </a:pPr>
            <a:r>
              <a:rPr lang="en-US" altLang="en-US" sz="2000" dirty="0"/>
              <a:t>Stores the return address in LR_&lt;mode&gt;</a:t>
            </a:r>
          </a:p>
          <a:p>
            <a:pPr lvl="1">
              <a:buFont typeface="Wingdings" panose="05000000000000000000" pitchFamily="2" charset="2"/>
              <a:buChar char="ü"/>
            </a:pPr>
            <a:r>
              <a:rPr lang="en-US" altLang="en-US" sz="2000" dirty="0"/>
              <a:t>Sets PC to vector address</a:t>
            </a:r>
          </a:p>
          <a:p>
            <a:pPr>
              <a:buFont typeface="Wingdings" panose="05000000000000000000" pitchFamily="2" charset="2"/>
              <a:buChar char="v"/>
            </a:pPr>
            <a:r>
              <a:rPr lang="en-US" altLang="en-US" sz="2000" dirty="0"/>
              <a:t>To return, exception handler needs to:</a:t>
            </a:r>
          </a:p>
          <a:p>
            <a:pPr lvl="1">
              <a:buFont typeface="Wingdings" panose="05000000000000000000" pitchFamily="2" charset="2"/>
              <a:buChar char="ü"/>
            </a:pPr>
            <a:r>
              <a:rPr lang="en-US" altLang="en-US" sz="2000" dirty="0"/>
              <a:t>Restore CPSR from SPSR_&lt;mode&gt;</a:t>
            </a:r>
          </a:p>
          <a:p>
            <a:pPr lvl="1">
              <a:buFont typeface="Wingdings" panose="05000000000000000000" pitchFamily="2" charset="2"/>
              <a:buChar char="ü"/>
            </a:pPr>
            <a:r>
              <a:rPr lang="en-US" altLang="en-US" sz="2000" dirty="0"/>
              <a:t>Restore PC from LR_&lt;mode&gt;</a:t>
            </a:r>
          </a:p>
          <a:p>
            <a:pPr>
              <a:buFont typeface="Wingdings" panose="05000000000000000000" pitchFamily="2" charset="2"/>
              <a:buNone/>
            </a:pPr>
            <a:r>
              <a:rPr lang="en-US" altLang="en-US" sz="2000" dirty="0"/>
              <a:t>	</a:t>
            </a:r>
            <a:r>
              <a:rPr lang="en-US" altLang="en-US" sz="2000" i="1" dirty="0"/>
              <a:t>This can only be done in ARM state</a:t>
            </a:r>
            <a:r>
              <a:rPr lang="en-US" altLang="en-US" sz="2000" dirty="0"/>
              <a:t>.</a:t>
            </a:r>
          </a:p>
        </p:txBody>
      </p:sp>
      <p:sp>
        <p:nvSpPr>
          <p:cNvPr id="283653" name="Rectangle 5"/>
          <p:cNvSpPr>
            <a:spLocks noChangeArrowheads="1"/>
          </p:cNvSpPr>
          <p:nvPr/>
        </p:nvSpPr>
        <p:spPr bwMode="black">
          <a:xfrm>
            <a:off x="8961071" y="5786020"/>
            <a:ext cx="2743200" cy="77328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8" tIns="47625" rIns="96838" bIns="47625" anchor="ctr">
            <a:spAutoFit/>
          </a:bodyPr>
          <a:lstStyle/>
          <a:p>
            <a:pPr fontAlgn="base">
              <a:lnSpc>
                <a:spcPct val="100000"/>
              </a:lnSpc>
              <a:spcBef>
                <a:spcPct val="0"/>
              </a:spcBef>
              <a:buClrTx/>
              <a:buSzTx/>
              <a:buFontTx/>
              <a:buNone/>
            </a:pPr>
            <a:r>
              <a:rPr lang="en-US" altLang="en-US" sz="1400"/>
              <a:t>Vector table can be at </a:t>
            </a:r>
            <a:br>
              <a:rPr lang="en-US" altLang="en-US" sz="1400"/>
            </a:br>
            <a:r>
              <a:rPr lang="en-US" altLang="en-US" sz="1600" b="1">
                <a:latin typeface="Courier New" panose="02070309020205020404" pitchFamily="49" charset="0"/>
              </a:rPr>
              <a:t>0xFFFF0000</a:t>
            </a:r>
            <a:r>
              <a:rPr lang="en-US" altLang="en-US" sz="1400"/>
              <a:t> on ARM720T</a:t>
            </a:r>
            <a:br>
              <a:rPr lang="en-US" altLang="en-US" sz="1400"/>
            </a:br>
            <a:r>
              <a:rPr lang="en-US" altLang="en-US" sz="1400"/>
              <a:t> and on ARM9/10 family devices</a:t>
            </a:r>
          </a:p>
        </p:txBody>
      </p:sp>
      <p:sp>
        <p:nvSpPr>
          <p:cNvPr id="283654" name="Line 6"/>
          <p:cNvSpPr>
            <a:spLocks noChangeShapeType="1"/>
          </p:cNvSpPr>
          <p:nvPr/>
        </p:nvSpPr>
        <p:spPr bwMode="auto">
          <a:xfrm flipH="1">
            <a:off x="9265871" y="2072151"/>
            <a:ext cx="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3655" name="Line 7"/>
          <p:cNvSpPr>
            <a:spLocks noChangeShapeType="1"/>
          </p:cNvSpPr>
          <p:nvPr/>
        </p:nvSpPr>
        <p:spPr bwMode="gray">
          <a:xfrm>
            <a:off x="10332671" y="2224551"/>
            <a:ext cx="0" cy="533400"/>
          </a:xfrm>
          <a:prstGeom prst="line">
            <a:avLst/>
          </a:prstGeom>
          <a:noFill/>
          <a:ln w="50800" cap="rnd">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3656" name="Rectangle 8"/>
          <p:cNvSpPr>
            <a:spLocks noChangeArrowheads="1"/>
          </p:cNvSpPr>
          <p:nvPr/>
        </p:nvSpPr>
        <p:spPr bwMode="gray">
          <a:xfrm>
            <a:off x="9265871" y="29865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FIQ</a:t>
            </a:r>
            <a:endParaRPr lang="en-US" altLang="en-US" sz="2400">
              <a:solidFill>
                <a:schemeClr val="bg1"/>
              </a:solidFill>
              <a:latin typeface="Times New Roman" panose="02020603050405020304" pitchFamily="18" charset="0"/>
            </a:endParaRPr>
          </a:p>
        </p:txBody>
      </p:sp>
      <p:sp>
        <p:nvSpPr>
          <p:cNvPr id="283657" name="Rectangle 9"/>
          <p:cNvSpPr>
            <a:spLocks noChangeArrowheads="1"/>
          </p:cNvSpPr>
          <p:nvPr/>
        </p:nvSpPr>
        <p:spPr bwMode="gray">
          <a:xfrm>
            <a:off x="9265871" y="32913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IRQ</a:t>
            </a:r>
            <a:endParaRPr lang="en-US" altLang="en-US" sz="1600" b="1">
              <a:solidFill>
                <a:schemeClr val="bg1"/>
              </a:solidFill>
              <a:latin typeface="Courier New" panose="02070309020205020404" pitchFamily="49" charset="0"/>
            </a:endParaRPr>
          </a:p>
        </p:txBody>
      </p:sp>
      <p:sp>
        <p:nvSpPr>
          <p:cNvPr id="283658" name="Rectangle 10"/>
          <p:cNvSpPr>
            <a:spLocks noChangeArrowheads="1"/>
          </p:cNvSpPr>
          <p:nvPr/>
        </p:nvSpPr>
        <p:spPr bwMode="gray">
          <a:xfrm>
            <a:off x="9265871" y="3596151"/>
            <a:ext cx="2209800" cy="3048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(Reserved)</a:t>
            </a:r>
            <a:endParaRPr lang="en-US" altLang="en-US" sz="2400">
              <a:solidFill>
                <a:schemeClr val="bg1"/>
              </a:solidFill>
              <a:latin typeface="Times New Roman" panose="02020603050405020304" pitchFamily="18" charset="0"/>
            </a:endParaRPr>
          </a:p>
        </p:txBody>
      </p:sp>
      <p:sp>
        <p:nvSpPr>
          <p:cNvPr id="283659" name="Rectangle 11"/>
          <p:cNvSpPr>
            <a:spLocks noChangeArrowheads="1"/>
          </p:cNvSpPr>
          <p:nvPr/>
        </p:nvSpPr>
        <p:spPr bwMode="gray">
          <a:xfrm>
            <a:off x="9265871" y="39009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Data Abort</a:t>
            </a:r>
            <a:endParaRPr lang="en-US" altLang="en-US" sz="1600" b="1">
              <a:solidFill>
                <a:schemeClr val="bg1"/>
              </a:solidFill>
              <a:latin typeface="Courier New" panose="02070309020205020404" pitchFamily="49" charset="0"/>
            </a:endParaRPr>
          </a:p>
        </p:txBody>
      </p:sp>
      <p:sp>
        <p:nvSpPr>
          <p:cNvPr id="283660" name="Rectangle 12"/>
          <p:cNvSpPr>
            <a:spLocks noChangeArrowheads="1"/>
          </p:cNvSpPr>
          <p:nvPr/>
        </p:nvSpPr>
        <p:spPr bwMode="gray">
          <a:xfrm>
            <a:off x="9265871" y="42057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Prefetch Abort</a:t>
            </a:r>
            <a:endParaRPr lang="en-US" altLang="en-US" sz="1600" b="1">
              <a:solidFill>
                <a:schemeClr val="bg1"/>
              </a:solidFill>
              <a:latin typeface="Courier New" panose="02070309020205020404" pitchFamily="49" charset="0"/>
            </a:endParaRPr>
          </a:p>
        </p:txBody>
      </p:sp>
      <p:sp>
        <p:nvSpPr>
          <p:cNvPr id="283661" name="Rectangle 13"/>
          <p:cNvSpPr>
            <a:spLocks noChangeArrowheads="1"/>
          </p:cNvSpPr>
          <p:nvPr/>
        </p:nvSpPr>
        <p:spPr bwMode="gray">
          <a:xfrm>
            <a:off x="9265871" y="45105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300" b="1">
                <a:solidFill>
                  <a:schemeClr val="bg1"/>
                </a:solidFill>
              </a:rPr>
              <a:t>Software Interrupt</a:t>
            </a:r>
            <a:endParaRPr lang="en-US" altLang="en-US" sz="1300" b="1">
              <a:solidFill>
                <a:schemeClr val="bg1"/>
              </a:solidFill>
              <a:latin typeface="Courier New" panose="02070309020205020404" pitchFamily="49" charset="0"/>
            </a:endParaRPr>
          </a:p>
        </p:txBody>
      </p:sp>
      <p:sp>
        <p:nvSpPr>
          <p:cNvPr id="283662" name="Rectangle 14"/>
          <p:cNvSpPr>
            <a:spLocks noChangeArrowheads="1"/>
          </p:cNvSpPr>
          <p:nvPr/>
        </p:nvSpPr>
        <p:spPr bwMode="gray">
          <a:xfrm>
            <a:off x="9265871" y="48153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300" b="1">
                <a:solidFill>
                  <a:schemeClr val="bg1"/>
                </a:solidFill>
              </a:rPr>
              <a:t>Undefined Instruction</a:t>
            </a:r>
            <a:endParaRPr lang="en-US" altLang="en-US" sz="1600" b="1">
              <a:solidFill>
                <a:schemeClr val="bg1"/>
              </a:solidFill>
              <a:latin typeface="Courier New" panose="02070309020205020404" pitchFamily="49" charset="0"/>
            </a:endParaRPr>
          </a:p>
        </p:txBody>
      </p:sp>
      <p:sp>
        <p:nvSpPr>
          <p:cNvPr id="283663" name="Rectangle 15"/>
          <p:cNvSpPr>
            <a:spLocks noChangeArrowheads="1"/>
          </p:cNvSpPr>
          <p:nvPr/>
        </p:nvSpPr>
        <p:spPr bwMode="gray">
          <a:xfrm>
            <a:off x="9265871" y="51201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Reset</a:t>
            </a:r>
            <a:endParaRPr lang="en-US" altLang="en-US" sz="1600" b="1">
              <a:solidFill>
                <a:schemeClr val="bg1"/>
              </a:solidFill>
              <a:latin typeface="Courier New" panose="02070309020205020404" pitchFamily="49" charset="0"/>
            </a:endParaRPr>
          </a:p>
        </p:txBody>
      </p:sp>
      <p:grpSp>
        <p:nvGrpSpPr>
          <p:cNvPr id="283664" name="Group 16"/>
          <p:cNvGrpSpPr>
            <a:grpSpLocks/>
          </p:cNvGrpSpPr>
          <p:nvPr/>
        </p:nvGrpSpPr>
        <p:grpSpPr bwMode="auto">
          <a:xfrm>
            <a:off x="8503871" y="2986551"/>
            <a:ext cx="596900" cy="2438400"/>
            <a:chOff x="3888" y="1296"/>
            <a:chExt cx="1384" cy="1536"/>
          </a:xfrm>
        </p:grpSpPr>
        <p:sp>
          <p:nvSpPr>
            <p:cNvPr id="283665" name="Rectangle 17"/>
            <p:cNvSpPr>
              <a:spLocks noChangeArrowheads="1"/>
            </p:cNvSpPr>
            <p:nvPr/>
          </p:nvSpPr>
          <p:spPr bwMode="gray">
            <a:xfrm>
              <a:off x="3888" y="1296"/>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0x1C</a:t>
              </a:r>
              <a:endParaRPr lang="en-US" altLang="en-US" sz="2400">
                <a:latin typeface="Times New Roman" panose="02020603050405020304" pitchFamily="18" charset="0"/>
              </a:endParaRPr>
            </a:p>
          </p:txBody>
        </p:sp>
        <p:sp>
          <p:nvSpPr>
            <p:cNvPr id="283666" name="Rectangle 18"/>
            <p:cNvSpPr>
              <a:spLocks noChangeArrowheads="1"/>
            </p:cNvSpPr>
            <p:nvPr/>
          </p:nvSpPr>
          <p:spPr bwMode="gray">
            <a:xfrm>
              <a:off x="3888" y="1488"/>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0x18</a:t>
              </a:r>
              <a:endParaRPr lang="en-US" altLang="en-US" sz="1600" b="1">
                <a:latin typeface="Courier New" panose="02070309020205020404" pitchFamily="49" charset="0"/>
              </a:endParaRPr>
            </a:p>
          </p:txBody>
        </p:sp>
        <p:sp>
          <p:nvSpPr>
            <p:cNvPr id="283667" name="Rectangle 19"/>
            <p:cNvSpPr>
              <a:spLocks noChangeArrowheads="1"/>
            </p:cNvSpPr>
            <p:nvPr/>
          </p:nvSpPr>
          <p:spPr bwMode="gray">
            <a:xfrm>
              <a:off x="3888" y="1680"/>
              <a:ext cx="1384" cy="192"/>
            </a:xfrm>
            <a:prstGeom prst="rect">
              <a:avLst/>
            </a:prstGeom>
            <a:noFill/>
            <a:ln>
              <a:noFill/>
            </a:ln>
            <a:effectLst/>
            <a:extLst>
              <a:ext uri="{909E8E84-426E-40DD-AFC4-6F175D3DCCD1}">
                <a14:hiddenFill xmlns:a14="http://schemas.microsoft.com/office/drawing/2010/main">
                  <a:solidFill>
                    <a:srgbClr val="FDE3B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0x14</a:t>
              </a:r>
              <a:endParaRPr lang="en-US" altLang="en-US" sz="2400">
                <a:latin typeface="Times New Roman" panose="02020603050405020304" pitchFamily="18" charset="0"/>
              </a:endParaRPr>
            </a:p>
          </p:txBody>
        </p:sp>
        <p:sp>
          <p:nvSpPr>
            <p:cNvPr id="283668" name="Rectangle 20"/>
            <p:cNvSpPr>
              <a:spLocks noChangeArrowheads="1"/>
            </p:cNvSpPr>
            <p:nvPr/>
          </p:nvSpPr>
          <p:spPr bwMode="gray">
            <a:xfrm>
              <a:off x="3888" y="1872"/>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0x10</a:t>
              </a:r>
            </a:p>
          </p:txBody>
        </p:sp>
        <p:sp>
          <p:nvSpPr>
            <p:cNvPr id="283669" name="Rectangle 21"/>
            <p:cNvSpPr>
              <a:spLocks noChangeArrowheads="1"/>
            </p:cNvSpPr>
            <p:nvPr/>
          </p:nvSpPr>
          <p:spPr bwMode="gray">
            <a:xfrm>
              <a:off x="3888" y="2064"/>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0x0C</a:t>
              </a:r>
              <a:endParaRPr lang="en-US" altLang="en-US" sz="1600" b="1">
                <a:latin typeface="Courier New" panose="02070309020205020404" pitchFamily="49" charset="0"/>
              </a:endParaRPr>
            </a:p>
          </p:txBody>
        </p:sp>
        <p:sp>
          <p:nvSpPr>
            <p:cNvPr id="283670" name="Rectangle 22"/>
            <p:cNvSpPr>
              <a:spLocks noChangeArrowheads="1"/>
            </p:cNvSpPr>
            <p:nvPr/>
          </p:nvSpPr>
          <p:spPr bwMode="gray">
            <a:xfrm>
              <a:off x="3888" y="2256"/>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0x08</a:t>
              </a:r>
              <a:endParaRPr lang="en-US" altLang="en-US" sz="1300" b="1">
                <a:latin typeface="Courier New" panose="02070309020205020404" pitchFamily="49" charset="0"/>
              </a:endParaRPr>
            </a:p>
          </p:txBody>
        </p:sp>
        <p:sp>
          <p:nvSpPr>
            <p:cNvPr id="283671" name="Rectangle 23"/>
            <p:cNvSpPr>
              <a:spLocks noChangeArrowheads="1"/>
            </p:cNvSpPr>
            <p:nvPr/>
          </p:nvSpPr>
          <p:spPr bwMode="gray">
            <a:xfrm>
              <a:off x="3888" y="2448"/>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0x04</a:t>
              </a:r>
            </a:p>
          </p:txBody>
        </p:sp>
        <p:sp>
          <p:nvSpPr>
            <p:cNvPr id="283672" name="Rectangle 24"/>
            <p:cNvSpPr>
              <a:spLocks noChangeArrowheads="1"/>
            </p:cNvSpPr>
            <p:nvPr/>
          </p:nvSpPr>
          <p:spPr bwMode="gray">
            <a:xfrm>
              <a:off x="3888" y="2640"/>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0x00</a:t>
              </a:r>
            </a:p>
          </p:txBody>
        </p:sp>
      </p:grpSp>
      <p:sp>
        <p:nvSpPr>
          <p:cNvPr id="283673" name="Line 25"/>
          <p:cNvSpPr>
            <a:spLocks noChangeShapeType="1"/>
          </p:cNvSpPr>
          <p:nvPr/>
        </p:nvSpPr>
        <p:spPr bwMode="auto">
          <a:xfrm flipH="1">
            <a:off x="11475671" y="2009089"/>
            <a:ext cx="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1178761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title"/>
          </p:nvPr>
        </p:nvSpPr>
        <p:spPr>
          <a:xfrm>
            <a:off x="957629" y="0"/>
            <a:ext cx="8770571" cy="1560716"/>
          </a:xfrm>
        </p:spPr>
        <p:txBody>
          <a:bodyPr/>
          <a:lstStyle/>
          <a:p>
            <a:r>
              <a:rPr lang="en-US" dirty="0"/>
              <a:t>Register Organization Summary</a:t>
            </a:r>
          </a:p>
        </p:txBody>
      </p:sp>
      <p:sp>
        <p:nvSpPr>
          <p:cNvPr id="219206" name="Rectangle 70"/>
          <p:cNvSpPr>
            <a:spLocks noChangeArrowheads="1"/>
          </p:cNvSpPr>
          <p:nvPr/>
        </p:nvSpPr>
        <p:spPr bwMode="gray">
          <a:xfrm>
            <a:off x="2794000" y="6286501"/>
            <a:ext cx="6934200" cy="339725"/>
          </a:xfrm>
          <a:prstGeom prst="rect">
            <a:avLst/>
          </a:prstGeom>
          <a:noFill/>
          <a:ln w="12700">
            <a:noFill/>
            <a:miter lim="800000"/>
            <a:headEnd/>
            <a:tailEnd/>
          </a:ln>
          <a:effectLst/>
        </p:spPr>
        <p:txBody>
          <a:bodyPr lIns="96838" tIns="47625" rIns="96838" bIns="47625" anchor="ctr">
            <a:spAutoFit/>
          </a:bodyPr>
          <a:lstStyle/>
          <a:p>
            <a:r>
              <a:rPr lang="en-US" sz="1600" dirty="0">
                <a:latin typeface="Arial" pitchFamily="34" charset="0"/>
              </a:rPr>
              <a:t>Note: System mode uses the User mode register set </a:t>
            </a:r>
            <a:endParaRPr lang="en-US" sz="1600" dirty="0">
              <a:solidFill>
                <a:schemeClr val="hlink"/>
              </a:solidFill>
              <a:latin typeface="Arial" pitchFamily="34" charset="0"/>
            </a:endParaRPr>
          </a:p>
        </p:txBody>
      </p:sp>
      <p:pic>
        <p:nvPicPr>
          <p:cNvPr id="67"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991717" y="1030711"/>
            <a:ext cx="8926179" cy="5255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22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835B8-AA37-A0B6-9999-5013E6FFE9DF}"/>
              </a:ext>
            </a:extLst>
          </p:cNvPr>
          <p:cNvSpPr>
            <a:spLocks noGrp="1"/>
          </p:cNvSpPr>
          <p:nvPr>
            <p:ph idx="1"/>
          </p:nvPr>
        </p:nvSpPr>
        <p:spPr/>
        <p:txBody>
          <a:bodyPr/>
          <a:lstStyle/>
          <a:p>
            <a:endParaRPr lang="en-US"/>
          </a:p>
        </p:txBody>
      </p:sp>
      <p:pic>
        <p:nvPicPr>
          <p:cNvPr id="4" name="Picture 4" descr="partner map">
            <a:extLst>
              <a:ext uri="{FF2B5EF4-FFF2-40B4-BE49-F238E27FC236}">
                <a16:creationId xmlns:a16="http://schemas.microsoft.com/office/drawing/2014/main" id="{97754E40-5685-7405-7DC0-2BFAAB419F01}"/>
              </a:ext>
            </a:extLst>
          </p:cNvPr>
          <p:cNvPicPr>
            <a:picLocks noChangeAspect="1" noChangeArrowheads="1"/>
          </p:cNvPicPr>
          <p:nvPr/>
        </p:nvPicPr>
        <p:blipFill>
          <a:blip r:embed="rId2"/>
          <a:srcRect/>
          <a:stretch>
            <a:fillRect/>
          </a:stretch>
        </p:blipFill>
        <p:spPr bwMode="gray">
          <a:xfrm>
            <a:off x="1729014" y="946778"/>
            <a:ext cx="9668329" cy="5656393"/>
          </a:xfrm>
          <a:prstGeom prst="rect">
            <a:avLst/>
          </a:prstGeom>
          <a:noFill/>
        </p:spPr>
      </p:pic>
      <p:sp>
        <p:nvSpPr>
          <p:cNvPr id="6" name="TextBox 5">
            <a:extLst>
              <a:ext uri="{FF2B5EF4-FFF2-40B4-BE49-F238E27FC236}">
                <a16:creationId xmlns:a16="http://schemas.microsoft.com/office/drawing/2014/main" id="{F8EC915C-986D-E4D4-0DAC-313F68ECD496}"/>
              </a:ext>
            </a:extLst>
          </p:cNvPr>
          <p:cNvSpPr txBox="1"/>
          <p:nvPr/>
        </p:nvSpPr>
        <p:spPr>
          <a:xfrm>
            <a:off x="4176260" y="254829"/>
            <a:ext cx="7112226" cy="507831"/>
          </a:xfrm>
          <a:prstGeom prst="rect">
            <a:avLst/>
          </a:prstGeom>
          <a:noFill/>
        </p:spPr>
        <p:txBody>
          <a:bodyPr wrap="square">
            <a:spAutoFit/>
          </a:bodyPr>
          <a:lstStyle/>
          <a:p>
            <a:r>
              <a:rPr lang="en-US" sz="2700" b="1" dirty="0">
                <a:solidFill>
                  <a:schemeClr val="tx1">
                    <a:lumMod val="85000"/>
                    <a:lumOff val="15000"/>
                  </a:schemeClr>
                </a:solidFill>
                <a:latin typeface="+mj-lt"/>
                <a:ea typeface="+mj-ea"/>
                <a:cs typeface="+mj-cs"/>
              </a:rPr>
              <a:t>ARM Partnership Model</a:t>
            </a:r>
          </a:p>
        </p:txBody>
      </p:sp>
    </p:spTree>
    <p:extLst>
      <p:ext uri="{BB962C8B-B14F-4D97-AF65-F5344CB8AC3E}">
        <p14:creationId xmlns:p14="http://schemas.microsoft.com/office/powerpoint/2010/main" val="405849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474F-9883-1B45-B3C5-85A79D5ED288}"/>
              </a:ext>
            </a:extLst>
          </p:cNvPr>
          <p:cNvSpPr>
            <a:spLocks noGrp="1"/>
          </p:cNvSpPr>
          <p:nvPr>
            <p:ph type="title"/>
          </p:nvPr>
        </p:nvSpPr>
        <p:spPr>
          <a:xfrm>
            <a:off x="230725" y="134253"/>
            <a:ext cx="8911687" cy="1280890"/>
          </a:xfrm>
        </p:spPr>
        <p:txBody>
          <a:bodyPr/>
          <a:lstStyle/>
          <a:p>
            <a:r>
              <a:rPr lang="en-US" dirty="0"/>
              <a:t>Evolution of the ARM Architecture</a:t>
            </a:r>
          </a:p>
        </p:txBody>
      </p:sp>
      <p:pic>
        <p:nvPicPr>
          <p:cNvPr id="5" name="Content Placeholder 4">
            <a:extLst>
              <a:ext uri="{FF2B5EF4-FFF2-40B4-BE49-F238E27FC236}">
                <a16:creationId xmlns:a16="http://schemas.microsoft.com/office/drawing/2014/main" id="{9890EE43-A90B-647F-93C1-1B4B60362B30}"/>
              </a:ext>
            </a:extLst>
          </p:cNvPr>
          <p:cNvPicPr>
            <a:picLocks noGrp="1" noChangeAspect="1"/>
          </p:cNvPicPr>
          <p:nvPr>
            <p:ph idx="1"/>
          </p:nvPr>
        </p:nvPicPr>
        <p:blipFill>
          <a:blip r:embed="rId2"/>
          <a:stretch>
            <a:fillRect/>
          </a:stretch>
        </p:blipFill>
        <p:spPr>
          <a:xfrm>
            <a:off x="1217604" y="1338943"/>
            <a:ext cx="10329397" cy="4865914"/>
          </a:xfrm>
        </p:spPr>
      </p:pic>
    </p:spTree>
    <p:extLst>
      <p:ext uri="{BB962C8B-B14F-4D97-AF65-F5344CB8AC3E}">
        <p14:creationId xmlns:p14="http://schemas.microsoft.com/office/powerpoint/2010/main" val="21969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DDDA-BA47-0FA9-FFEA-F98933EF0DB1}"/>
              </a:ext>
            </a:extLst>
          </p:cNvPr>
          <p:cNvSpPr>
            <a:spLocks noGrp="1"/>
          </p:cNvSpPr>
          <p:nvPr>
            <p:ph type="title"/>
          </p:nvPr>
        </p:nvSpPr>
        <p:spPr>
          <a:xfrm>
            <a:off x="281440" y="0"/>
            <a:ext cx="8911687" cy="693061"/>
          </a:xfrm>
        </p:spPr>
        <p:txBody>
          <a:bodyPr/>
          <a:lstStyle/>
          <a:p>
            <a:r>
              <a:rPr lang="en-US" dirty="0"/>
              <a:t>Generations of ARM</a:t>
            </a:r>
          </a:p>
        </p:txBody>
      </p:sp>
      <p:sp>
        <p:nvSpPr>
          <p:cNvPr id="3" name="Content Placeholder 2">
            <a:extLst>
              <a:ext uri="{FF2B5EF4-FFF2-40B4-BE49-F238E27FC236}">
                <a16:creationId xmlns:a16="http://schemas.microsoft.com/office/drawing/2014/main" id="{E66856A7-20A1-1253-A77E-67FF48CC5DF1}"/>
              </a:ext>
            </a:extLst>
          </p:cNvPr>
          <p:cNvSpPr>
            <a:spLocks noGrp="1"/>
          </p:cNvSpPr>
          <p:nvPr>
            <p:ph idx="1"/>
          </p:nvPr>
        </p:nvSpPr>
        <p:spPr>
          <a:xfrm>
            <a:off x="1839686" y="1088571"/>
            <a:ext cx="9664926" cy="4822651"/>
          </a:xfrm>
        </p:spPr>
        <p:txBody>
          <a:bodyPr>
            <a:normAutofit lnSpcReduction="10000"/>
          </a:bodyPr>
          <a:lstStyle/>
          <a:p>
            <a:r>
              <a:rPr lang="en-US" b="1" dirty="0"/>
              <a:t>ARM1</a:t>
            </a:r>
          </a:p>
          <a:p>
            <a:pPr lvl="1"/>
            <a:r>
              <a:rPr lang="en-US" dirty="0"/>
              <a:t>Completed in 1985</a:t>
            </a:r>
          </a:p>
          <a:p>
            <a:r>
              <a:rPr lang="en-US" b="1" dirty="0"/>
              <a:t>ARM2</a:t>
            </a:r>
          </a:p>
          <a:p>
            <a:pPr lvl="1"/>
            <a:r>
              <a:rPr lang="en-US" dirty="0"/>
              <a:t>First “real” production systems</a:t>
            </a:r>
          </a:p>
          <a:p>
            <a:pPr lvl="1"/>
            <a:r>
              <a:rPr lang="en-US" dirty="0"/>
              <a:t>32-bit data bus</a:t>
            </a:r>
          </a:p>
          <a:p>
            <a:pPr lvl="1"/>
            <a:r>
              <a:rPr lang="en-US" dirty="0"/>
              <a:t>26-bit address space</a:t>
            </a:r>
          </a:p>
          <a:p>
            <a:pPr lvl="1"/>
            <a:r>
              <a:rPr lang="en-US" dirty="0"/>
              <a:t>16 32-bit registers</a:t>
            </a:r>
          </a:p>
          <a:p>
            <a:pPr lvl="1"/>
            <a:r>
              <a:rPr lang="en-US" dirty="0"/>
              <a:t>Only 30000 transistors</a:t>
            </a:r>
          </a:p>
          <a:p>
            <a:pPr lvl="1"/>
            <a:r>
              <a:rPr lang="en-US" dirty="0"/>
              <a:t>Did not have microcode</a:t>
            </a:r>
          </a:p>
          <a:p>
            <a:pPr lvl="1"/>
            <a:r>
              <a:rPr lang="en-US" dirty="0"/>
              <a:t>No cache</a:t>
            </a:r>
          </a:p>
          <a:p>
            <a:pPr lvl="1"/>
            <a:r>
              <a:rPr lang="en-US" dirty="0"/>
              <a:t>4 million instructions per seconds</a:t>
            </a:r>
          </a:p>
          <a:p>
            <a:r>
              <a:rPr lang="en-US" b="1" dirty="0"/>
              <a:t>ARM3</a:t>
            </a:r>
          </a:p>
          <a:p>
            <a:pPr lvl="1"/>
            <a:r>
              <a:rPr lang="en-US" dirty="0"/>
              <a:t>32-address space [ for several generations up to ARMv7 remained as 32-bit address space]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1560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8E1F0-1E20-09A9-426D-39D613BF37E9}"/>
              </a:ext>
            </a:extLst>
          </p:cNvPr>
          <p:cNvSpPr>
            <a:spLocks noGrp="1"/>
          </p:cNvSpPr>
          <p:nvPr>
            <p:ph idx="1"/>
          </p:nvPr>
        </p:nvSpPr>
        <p:spPr>
          <a:xfrm>
            <a:off x="1579224" y="1284235"/>
            <a:ext cx="9207726" cy="5573765"/>
          </a:xfrm>
        </p:spPr>
        <p:txBody>
          <a:bodyPr>
            <a:normAutofit lnSpcReduction="10000"/>
          </a:bodyPr>
          <a:lstStyle/>
          <a:p>
            <a:pPr marL="0" indent="0">
              <a:buNone/>
            </a:pPr>
            <a:r>
              <a:rPr lang="en-US" altLang="en-US" sz="1800" b="1" i="1" dirty="0">
                <a:latin typeface="Gill Sans MT" panose="020B0502020104020203" pitchFamily="34" charset="0"/>
              </a:rPr>
              <a:t>Version 1</a:t>
            </a:r>
          </a:p>
          <a:p>
            <a:pPr marL="0" indent="0">
              <a:buNone/>
            </a:pPr>
            <a:r>
              <a:rPr lang="en-US" altLang="en-US" sz="1800" dirty="0">
                <a:latin typeface="Gill Sans MT" panose="020B0502020104020203" pitchFamily="34" charset="0"/>
              </a:rPr>
              <a:t>           26 bit addressing , no multiply or coprocessor.</a:t>
            </a:r>
          </a:p>
          <a:p>
            <a:pPr marL="0" indent="0">
              <a:buNone/>
            </a:pPr>
            <a:r>
              <a:rPr lang="en-US" altLang="en-US" sz="1800" b="1" i="1" dirty="0">
                <a:latin typeface="Gill Sans MT" panose="020B0502020104020203" pitchFamily="34" charset="0"/>
              </a:rPr>
              <a:t>Version2</a:t>
            </a:r>
          </a:p>
          <a:p>
            <a:pPr marL="0" indent="0">
              <a:buNone/>
            </a:pPr>
            <a:r>
              <a:rPr lang="en-US" altLang="en-US" sz="1800" dirty="0">
                <a:latin typeface="Gill Sans MT" panose="020B0502020104020203" pitchFamily="34" charset="0"/>
              </a:rPr>
              <a:t>            Includes 32 bit result multiply coprocessor.</a:t>
            </a:r>
          </a:p>
          <a:p>
            <a:pPr marL="0" indent="0">
              <a:buNone/>
            </a:pPr>
            <a:r>
              <a:rPr lang="en-US" altLang="en-US" sz="1800" b="1" i="1" dirty="0">
                <a:latin typeface="Gill Sans MT" panose="020B0502020104020203" pitchFamily="34" charset="0"/>
              </a:rPr>
              <a:t>Version3</a:t>
            </a:r>
          </a:p>
          <a:p>
            <a:pPr marL="0" indent="0">
              <a:buNone/>
            </a:pPr>
            <a:r>
              <a:rPr lang="en-US" altLang="en-US" sz="1800" dirty="0">
                <a:latin typeface="Gill Sans MT" panose="020B0502020104020203" pitchFamily="34" charset="0"/>
              </a:rPr>
              <a:t>           32 bit addressing.</a:t>
            </a:r>
          </a:p>
          <a:p>
            <a:pPr marL="0" indent="0">
              <a:buNone/>
            </a:pPr>
            <a:r>
              <a:rPr lang="en-US" altLang="en-US" sz="1800" b="1" i="1" dirty="0">
                <a:latin typeface="Gill Sans MT" panose="020B0502020104020203" pitchFamily="34" charset="0"/>
              </a:rPr>
              <a:t>Version4</a:t>
            </a:r>
          </a:p>
          <a:p>
            <a:pPr marL="0" indent="0">
              <a:buNone/>
            </a:pPr>
            <a:r>
              <a:rPr lang="en-US" altLang="en-US" sz="1800" dirty="0">
                <a:latin typeface="Gill Sans MT" panose="020B0502020104020203" pitchFamily="34" charset="0"/>
              </a:rPr>
              <a:t>            add signed, unsigned half-word and signed byte load and store instructions</a:t>
            </a:r>
          </a:p>
          <a:p>
            <a:pPr marL="0" indent="0">
              <a:buNone/>
            </a:pPr>
            <a:r>
              <a:rPr lang="en-US" altLang="en-US" sz="1800" b="1" i="1" dirty="0">
                <a:latin typeface="Gill Sans MT" panose="020B0502020104020203" pitchFamily="34" charset="0"/>
              </a:rPr>
              <a:t>Version4T</a:t>
            </a:r>
          </a:p>
          <a:p>
            <a:pPr marL="0" indent="0">
              <a:buNone/>
            </a:pPr>
            <a:r>
              <a:rPr lang="en-US" altLang="en-US" sz="1800" dirty="0">
                <a:latin typeface="Gill Sans MT" panose="020B0502020104020203" pitchFamily="34" charset="0"/>
              </a:rPr>
              <a:t>            16 bit Thumb compressed form of instruction introduced</a:t>
            </a:r>
          </a:p>
          <a:p>
            <a:pPr marL="0" indent="0">
              <a:buNone/>
            </a:pPr>
            <a:r>
              <a:rPr lang="en-US" altLang="en-US" b="1" i="1" dirty="0">
                <a:latin typeface="Gill Sans MT" panose="020B0502020104020203" pitchFamily="34" charset="0"/>
              </a:rPr>
              <a:t>Version5T</a:t>
            </a:r>
          </a:p>
          <a:p>
            <a:pPr marL="0" indent="0">
              <a:buNone/>
            </a:pPr>
            <a:r>
              <a:rPr lang="en-US" altLang="en-US" dirty="0">
                <a:latin typeface="Gill Sans MT" panose="020B0502020104020203" pitchFamily="34" charset="0"/>
              </a:rPr>
              <a:t>        Superset of 4T adding new instruction</a:t>
            </a:r>
          </a:p>
          <a:p>
            <a:pPr marL="0" indent="0">
              <a:buNone/>
            </a:pPr>
            <a:r>
              <a:rPr lang="en-US" altLang="en-US" b="1" i="1" dirty="0">
                <a:latin typeface="Gill Sans MT" panose="020B0502020104020203" pitchFamily="34" charset="0"/>
              </a:rPr>
              <a:t>Version 5TE</a:t>
            </a:r>
          </a:p>
          <a:p>
            <a:pPr marL="0" indent="0">
              <a:buNone/>
            </a:pPr>
            <a:r>
              <a:rPr lang="en-US" altLang="en-US" dirty="0">
                <a:latin typeface="Gill Sans MT" panose="020B0502020104020203" pitchFamily="34" charset="0"/>
              </a:rPr>
              <a:t>        Add signal processing signal extension</a:t>
            </a:r>
          </a:p>
          <a:p>
            <a:pPr marL="0" indent="0">
              <a:buNone/>
            </a:pPr>
            <a:endParaRPr lang="en-US" altLang="en-US" sz="1800" dirty="0">
              <a:latin typeface="Gill Sans MT" panose="020B0502020104020203" pitchFamily="34" charset="0"/>
            </a:endParaRPr>
          </a:p>
          <a:p>
            <a:endParaRPr lang="en-US" dirty="0"/>
          </a:p>
        </p:txBody>
      </p:sp>
      <p:pic>
        <p:nvPicPr>
          <p:cNvPr id="4" name="Picture 3">
            <a:extLst>
              <a:ext uri="{FF2B5EF4-FFF2-40B4-BE49-F238E27FC236}">
                <a16:creationId xmlns:a16="http://schemas.microsoft.com/office/drawing/2014/main" id="{A6008613-20F8-44F4-CF59-12675B885A76}"/>
              </a:ext>
            </a:extLst>
          </p:cNvPr>
          <p:cNvPicPr>
            <a:picLocks noChangeAspect="1"/>
          </p:cNvPicPr>
          <p:nvPr/>
        </p:nvPicPr>
        <p:blipFill rotWithShape="1">
          <a:blip r:embed="rId2"/>
          <a:srcRect l="27140" t="36962" r="35539" b="11099"/>
          <a:stretch/>
        </p:blipFill>
        <p:spPr>
          <a:xfrm>
            <a:off x="7336220" y="0"/>
            <a:ext cx="4855780" cy="3799490"/>
          </a:xfrm>
          <a:prstGeom prst="rect">
            <a:avLst/>
          </a:prstGeom>
        </p:spPr>
      </p:pic>
    </p:spTree>
    <p:extLst>
      <p:ext uri="{BB962C8B-B14F-4D97-AF65-F5344CB8AC3E}">
        <p14:creationId xmlns:p14="http://schemas.microsoft.com/office/powerpoint/2010/main" val="179299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92A7-1E1D-6658-5271-C3B65F236AEE}"/>
              </a:ext>
            </a:extLst>
          </p:cNvPr>
          <p:cNvSpPr>
            <a:spLocks noGrp="1"/>
          </p:cNvSpPr>
          <p:nvPr>
            <p:ph type="title"/>
          </p:nvPr>
        </p:nvSpPr>
        <p:spPr>
          <a:xfrm>
            <a:off x="328697" y="117243"/>
            <a:ext cx="8911687" cy="1280890"/>
          </a:xfrm>
        </p:spPr>
        <p:txBody>
          <a:bodyPr/>
          <a:lstStyle/>
          <a:p>
            <a:r>
              <a:rPr lang="en-US" dirty="0"/>
              <a:t>RISC and CISC</a:t>
            </a:r>
          </a:p>
        </p:txBody>
      </p:sp>
      <p:sp>
        <p:nvSpPr>
          <p:cNvPr id="6" name="Rectangle 5">
            <a:extLst>
              <a:ext uri="{FF2B5EF4-FFF2-40B4-BE49-F238E27FC236}">
                <a16:creationId xmlns:a16="http://schemas.microsoft.com/office/drawing/2014/main" id="{3CE96854-E131-487D-D95D-C390E579FBA8}"/>
              </a:ext>
            </a:extLst>
          </p:cNvPr>
          <p:cNvSpPr/>
          <p:nvPr/>
        </p:nvSpPr>
        <p:spPr>
          <a:xfrm>
            <a:off x="953292" y="986441"/>
            <a:ext cx="5632565" cy="5774007"/>
          </a:xfrm>
          <a:prstGeom prst="rect">
            <a:avLst/>
          </a:prstGeom>
          <a:ln cmpd="thinThick"/>
        </p:spPr>
        <p:style>
          <a:lnRef idx="2">
            <a:schemeClr val="accent6"/>
          </a:lnRef>
          <a:fillRef idx="1">
            <a:schemeClr val="lt1"/>
          </a:fillRef>
          <a:effectRef idx="0">
            <a:schemeClr val="accent6"/>
          </a:effectRef>
          <a:fontRef idx="minor">
            <a:schemeClr val="dk1"/>
          </a:fontRef>
        </p:style>
        <p:txBody>
          <a:bodyPr rtlCol="0" anchor="ctr"/>
          <a:lstStyle/>
          <a:p>
            <a:pPr>
              <a:buClrTx/>
              <a:buSzPct val="100000"/>
            </a:pPr>
            <a:r>
              <a:rPr lang="en-US" sz="2000" b="1" dirty="0">
                <a:cs typeface="Times New Roman" pitchFamily="18" charset="0"/>
              </a:rPr>
              <a:t>RISC</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Simpler instruction</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Execution time is very less</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Smaller set of instructions. </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Complex design of compiler.</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Few addressing modes &amp; less data types</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Simple addressing modes</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Can perform register to register operations</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Pipelining is possible </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Has a hardwired unit</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Require less transistors &amp; more general-purpose registers</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Cheaper</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Not requires external memory for calculations</a:t>
            </a:r>
          </a:p>
          <a:p>
            <a:pPr marL="342900" indent="-342900">
              <a:lnSpc>
                <a:spcPct val="150000"/>
              </a:lnSpc>
              <a:buClrTx/>
              <a:buSzPct val="100000"/>
              <a:buFont typeface="Arial" panose="020B0604020202020204" pitchFamily="34" charset="0"/>
              <a:buChar char="•"/>
            </a:pPr>
            <a:r>
              <a:rPr lang="en-US" sz="1600" dirty="0">
                <a:cs typeface="Times New Roman" pitchFamily="18" charset="0"/>
              </a:rPr>
              <a:t>ARM, AVR, MIPS, PIC etc.</a:t>
            </a:r>
          </a:p>
          <a:p>
            <a:pPr algn="ctr"/>
            <a:endParaRPr lang="en-US" dirty="0"/>
          </a:p>
        </p:txBody>
      </p:sp>
      <p:sp>
        <p:nvSpPr>
          <p:cNvPr id="7" name="Rectangle 6">
            <a:extLst>
              <a:ext uri="{FF2B5EF4-FFF2-40B4-BE49-F238E27FC236}">
                <a16:creationId xmlns:a16="http://schemas.microsoft.com/office/drawing/2014/main" id="{F557D1A1-9AB8-8158-DEE5-C2B324A7DC31}"/>
              </a:ext>
            </a:extLst>
          </p:cNvPr>
          <p:cNvSpPr/>
          <p:nvPr/>
        </p:nvSpPr>
        <p:spPr>
          <a:xfrm>
            <a:off x="6999513" y="986441"/>
            <a:ext cx="5192487" cy="5774007"/>
          </a:xfrm>
          <a:prstGeom prst="rect">
            <a:avLst/>
          </a:prstGeom>
          <a:ln cmpd="thinThick"/>
        </p:spPr>
        <p:style>
          <a:lnRef idx="2">
            <a:schemeClr val="accent6"/>
          </a:lnRef>
          <a:fillRef idx="1">
            <a:schemeClr val="lt1"/>
          </a:fillRef>
          <a:effectRef idx="0">
            <a:schemeClr val="accent6"/>
          </a:effectRef>
          <a:fontRef idx="minor">
            <a:schemeClr val="dk1"/>
          </a:fontRef>
        </p:style>
        <p:txBody>
          <a:bodyPr rtlCol="0" anchor="ctr"/>
          <a:lstStyle/>
          <a:p>
            <a:pPr>
              <a:buSzPct val="100000"/>
            </a:pPr>
            <a:r>
              <a:rPr lang="en-US" sz="2000" b="1" dirty="0">
                <a:cs typeface="Times New Roman" pitchFamily="18" charset="0"/>
              </a:rPr>
              <a:t>CISC</a:t>
            </a:r>
          </a:p>
          <a:p>
            <a:pPr marL="342900" indent="-342900">
              <a:lnSpc>
                <a:spcPct val="150000"/>
              </a:lnSpc>
              <a:buSzPct val="100000"/>
              <a:buFont typeface="Arial" panose="020B0604020202020204" pitchFamily="34" charset="0"/>
              <a:buChar char="•"/>
            </a:pPr>
            <a:r>
              <a:rPr lang="en-US" sz="1600" dirty="0">
                <a:cs typeface="Times New Roman" pitchFamily="18" charset="0"/>
              </a:rPr>
              <a:t>Complex instruction</a:t>
            </a:r>
          </a:p>
          <a:p>
            <a:pPr marL="342900" indent="-342900">
              <a:lnSpc>
                <a:spcPct val="150000"/>
              </a:lnSpc>
              <a:buSzPct val="100000"/>
              <a:buFont typeface="Arial" panose="020B0604020202020204" pitchFamily="34" charset="0"/>
              <a:buChar char="•"/>
            </a:pPr>
            <a:r>
              <a:rPr lang="en-US" sz="1600" dirty="0">
                <a:cs typeface="Times New Roman" pitchFamily="18" charset="0"/>
              </a:rPr>
              <a:t>Execution time is very high</a:t>
            </a:r>
          </a:p>
          <a:p>
            <a:pPr marL="342900" indent="-342900">
              <a:lnSpc>
                <a:spcPct val="150000"/>
              </a:lnSpc>
              <a:buSzPct val="100000"/>
              <a:buFont typeface="Arial" panose="020B0604020202020204" pitchFamily="34" charset="0"/>
              <a:buChar char="•"/>
            </a:pPr>
            <a:r>
              <a:rPr lang="en-US" sz="1600" dirty="0">
                <a:cs typeface="Times New Roman" pitchFamily="18" charset="0"/>
              </a:rPr>
              <a:t>Larger set of instructions. </a:t>
            </a:r>
          </a:p>
          <a:p>
            <a:pPr marL="342900" indent="-342900">
              <a:lnSpc>
                <a:spcPct val="150000"/>
              </a:lnSpc>
              <a:buSzPct val="100000"/>
              <a:buFont typeface="Arial" panose="020B0604020202020204" pitchFamily="34" charset="0"/>
              <a:buChar char="•"/>
            </a:pPr>
            <a:r>
              <a:rPr lang="en-US" sz="1600" dirty="0">
                <a:cs typeface="Times New Roman" pitchFamily="18" charset="0"/>
              </a:rPr>
              <a:t>Simpler design of compiler</a:t>
            </a:r>
          </a:p>
          <a:p>
            <a:pPr marL="342900" indent="-342900">
              <a:lnSpc>
                <a:spcPct val="150000"/>
              </a:lnSpc>
              <a:buSzPct val="100000"/>
              <a:buFont typeface="Arial" panose="020B0604020202020204" pitchFamily="34" charset="0"/>
              <a:buChar char="•"/>
            </a:pPr>
            <a:r>
              <a:rPr lang="en-US" sz="1600" dirty="0">
                <a:cs typeface="Times New Roman" pitchFamily="18" charset="0"/>
              </a:rPr>
              <a:t>More addressing modes &amp; data types</a:t>
            </a:r>
          </a:p>
          <a:p>
            <a:pPr marL="342900" indent="-342900">
              <a:lnSpc>
                <a:spcPct val="150000"/>
              </a:lnSpc>
              <a:buSzPct val="100000"/>
              <a:buFont typeface="Arial" panose="020B0604020202020204" pitchFamily="34" charset="0"/>
              <a:buChar char="•"/>
            </a:pPr>
            <a:r>
              <a:rPr lang="en-US" sz="1600" dirty="0">
                <a:cs typeface="Times New Roman" pitchFamily="18" charset="0"/>
              </a:rPr>
              <a:t>Complex addressing modes</a:t>
            </a:r>
          </a:p>
          <a:p>
            <a:pPr marL="342900" indent="-342900">
              <a:lnSpc>
                <a:spcPct val="150000"/>
              </a:lnSpc>
              <a:buSzPct val="100000"/>
              <a:buFont typeface="Arial" panose="020B0604020202020204" pitchFamily="34" charset="0"/>
              <a:buChar char="•"/>
            </a:pPr>
            <a:r>
              <a:rPr lang="en-US" sz="1600" dirty="0">
                <a:cs typeface="Times New Roman" pitchFamily="18" charset="0"/>
              </a:rPr>
              <a:t>Can perform memory to memory operations</a:t>
            </a:r>
          </a:p>
          <a:p>
            <a:pPr marL="342900" indent="-342900">
              <a:lnSpc>
                <a:spcPct val="150000"/>
              </a:lnSpc>
              <a:buSzPct val="100000"/>
              <a:buFont typeface="Arial" panose="020B0604020202020204" pitchFamily="34" charset="0"/>
              <a:buChar char="•"/>
            </a:pPr>
            <a:r>
              <a:rPr lang="en-US" sz="1600" dirty="0">
                <a:cs typeface="Times New Roman" pitchFamily="18" charset="0"/>
              </a:rPr>
              <a:t>Pipelining is not possible </a:t>
            </a:r>
          </a:p>
          <a:p>
            <a:pPr marL="342900" indent="-342900">
              <a:lnSpc>
                <a:spcPct val="150000"/>
              </a:lnSpc>
              <a:buSzPct val="100000"/>
              <a:buFont typeface="Arial" panose="020B0604020202020204" pitchFamily="34" charset="0"/>
              <a:buChar char="•"/>
            </a:pPr>
            <a:r>
              <a:rPr lang="en-US" sz="1600" dirty="0">
                <a:cs typeface="Times New Roman" pitchFamily="18" charset="0"/>
              </a:rPr>
              <a:t>Has a microprogramming unit</a:t>
            </a:r>
          </a:p>
          <a:p>
            <a:pPr marL="342900" indent="-342900">
              <a:lnSpc>
                <a:spcPct val="150000"/>
              </a:lnSpc>
              <a:buSzPct val="100000"/>
              <a:buFont typeface="Arial" panose="020B0604020202020204" pitchFamily="34" charset="0"/>
              <a:buChar char="•"/>
            </a:pPr>
            <a:r>
              <a:rPr lang="en-US" sz="1600" dirty="0">
                <a:cs typeface="Times New Roman" pitchFamily="18" charset="0"/>
              </a:rPr>
              <a:t>Require more transistors &amp; less general-purpose registers</a:t>
            </a:r>
          </a:p>
          <a:p>
            <a:pPr marL="342900" indent="-342900">
              <a:lnSpc>
                <a:spcPct val="150000"/>
              </a:lnSpc>
              <a:buSzPct val="100000"/>
              <a:buFont typeface="Arial" panose="020B0604020202020204" pitchFamily="34" charset="0"/>
              <a:buChar char="•"/>
            </a:pPr>
            <a:r>
              <a:rPr lang="en-US" sz="1600" dirty="0">
                <a:cs typeface="Times New Roman" pitchFamily="18" charset="0"/>
              </a:rPr>
              <a:t>Expensive</a:t>
            </a:r>
          </a:p>
          <a:p>
            <a:pPr marL="342900" indent="-342900">
              <a:lnSpc>
                <a:spcPct val="150000"/>
              </a:lnSpc>
              <a:buSzPct val="100000"/>
              <a:buFont typeface="Arial" panose="020B0604020202020204" pitchFamily="34" charset="0"/>
              <a:buChar char="•"/>
            </a:pPr>
            <a:r>
              <a:rPr lang="en-US" sz="1600" dirty="0">
                <a:cs typeface="Times New Roman" pitchFamily="18" charset="0"/>
              </a:rPr>
              <a:t>Requires external memory for calculations</a:t>
            </a:r>
          </a:p>
          <a:p>
            <a:pPr marL="342900" indent="-342900">
              <a:lnSpc>
                <a:spcPct val="150000"/>
              </a:lnSpc>
              <a:buSzPct val="100000"/>
              <a:buFont typeface="Arial" panose="020B0604020202020204" pitchFamily="34" charset="0"/>
              <a:buChar char="•"/>
            </a:pPr>
            <a:r>
              <a:rPr lang="en-US" sz="1600" dirty="0">
                <a:cs typeface="Times New Roman" pitchFamily="18" charset="0"/>
              </a:rPr>
              <a:t>Motorola 68000 family, AMD</a:t>
            </a:r>
          </a:p>
          <a:p>
            <a:pPr algn="ctr"/>
            <a:endParaRPr lang="en-US" dirty="0"/>
          </a:p>
        </p:txBody>
      </p:sp>
    </p:spTree>
    <p:extLst>
      <p:ext uri="{BB962C8B-B14F-4D97-AF65-F5344CB8AC3E}">
        <p14:creationId xmlns:p14="http://schemas.microsoft.com/office/powerpoint/2010/main" val="257110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DAB-7723-C185-C5AE-54EFEDDA6531}"/>
              </a:ext>
            </a:extLst>
          </p:cNvPr>
          <p:cNvSpPr>
            <a:spLocks noGrp="1"/>
          </p:cNvSpPr>
          <p:nvPr>
            <p:ph type="title"/>
          </p:nvPr>
        </p:nvSpPr>
        <p:spPr>
          <a:xfrm>
            <a:off x="1820039" y="145138"/>
            <a:ext cx="8911687" cy="1280890"/>
          </a:xfrm>
        </p:spPr>
        <p:txBody>
          <a:bodyPr/>
          <a:lstStyle/>
          <a:p>
            <a:r>
              <a:rPr lang="en-US" altLang="en-US" dirty="0"/>
              <a:t>CISC vs. RISC</a:t>
            </a:r>
            <a:endParaRPr lang="en-US" dirty="0"/>
          </a:p>
        </p:txBody>
      </p:sp>
      <p:sp>
        <p:nvSpPr>
          <p:cNvPr id="3" name="Content Placeholder 2">
            <a:extLst>
              <a:ext uri="{FF2B5EF4-FFF2-40B4-BE49-F238E27FC236}">
                <a16:creationId xmlns:a16="http://schemas.microsoft.com/office/drawing/2014/main" id="{F945C965-8903-4460-36AC-B96CAC7B6DC0}"/>
              </a:ext>
            </a:extLst>
          </p:cNvPr>
          <p:cNvSpPr>
            <a:spLocks noGrp="1"/>
          </p:cNvSpPr>
          <p:nvPr>
            <p:ph idx="1"/>
          </p:nvPr>
        </p:nvSpPr>
        <p:spPr>
          <a:xfrm>
            <a:off x="2589212" y="1186543"/>
            <a:ext cx="8915400" cy="5236028"/>
          </a:xfrm>
        </p:spPr>
        <p:txBody>
          <a:bodyPr>
            <a:normAutofit fontScale="92500" lnSpcReduction="10000"/>
          </a:bodyPr>
          <a:lstStyle/>
          <a:p>
            <a:pPr algn="just" eaLnBrk="1" fontAlgn="auto" hangingPunct="1">
              <a:lnSpc>
                <a:spcPct val="150000"/>
              </a:lnSpc>
              <a:spcAft>
                <a:spcPts val="0"/>
              </a:spcAft>
              <a:defRPr/>
            </a:pPr>
            <a:r>
              <a:rPr lang="en-US" b="1" dirty="0"/>
              <a:t>Which is better? </a:t>
            </a:r>
          </a:p>
          <a:p>
            <a:pPr lvl="1" algn="just" eaLnBrk="1" fontAlgn="auto" hangingPunct="1">
              <a:lnSpc>
                <a:spcPct val="150000"/>
              </a:lnSpc>
              <a:spcAft>
                <a:spcPts val="0"/>
              </a:spcAft>
              <a:defRPr/>
            </a:pPr>
            <a:r>
              <a:rPr lang="en-US" b="1" dirty="0"/>
              <a:t>Well, a big debate which can’t be answered so easily! </a:t>
            </a:r>
          </a:p>
          <a:p>
            <a:pPr lvl="1" algn="just" eaLnBrk="1" fontAlgn="auto" hangingPunct="1">
              <a:lnSpc>
                <a:spcPct val="150000"/>
              </a:lnSpc>
              <a:spcAft>
                <a:spcPts val="0"/>
              </a:spcAft>
              <a:defRPr/>
            </a:pPr>
            <a:r>
              <a:rPr lang="en-US" b="1" dirty="0"/>
              <a:t>Because, both are in existence and has not vanished completely. </a:t>
            </a:r>
          </a:p>
          <a:p>
            <a:pPr algn="just" eaLnBrk="1" fontAlgn="auto" hangingPunct="1">
              <a:lnSpc>
                <a:spcPct val="150000"/>
              </a:lnSpc>
              <a:spcAft>
                <a:spcPts val="0"/>
              </a:spcAft>
              <a:defRPr/>
            </a:pPr>
            <a:r>
              <a:rPr lang="en-US" b="1" dirty="0"/>
              <a:t>Major Computer manufacturing firms Apple and Intel have always been arguing on importance of hardware and software in CPU architecture designs. </a:t>
            </a:r>
          </a:p>
          <a:p>
            <a:pPr algn="just" eaLnBrk="1" fontAlgn="auto" hangingPunct="1">
              <a:lnSpc>
                <a:spcPct val="150000"/>
              </a:lnSpc>
              <a:spcAft>
                <a:spcPts val="0"/>
              </a:spcAft>
              <a:defRPr/>
            </a:pPr>
            <a:r>
              <a:rPr lang="en-US" b="1" dirty="0">
                <a:solidFill>
                  <a:srgbClr val="FF0000"/>
                </a:solidFill>
              </a:rPr>
              <a:t>Intel supporters want the hardware to bear more responsibility and software on the easier side.</a:t>
            </a:r>
            <a:r>
              <a:rPr lang="en-US" b="1" dirty="0"/>
              <a:t> This would impact the hardware designing to be more complex but software coding would be relatively easy. </a:t>
            </a:r>
          </a:p>
          <a:p>
            <a:pPr algn="just" eaLnBrk="1" fontAlgn="auto" hangingPunct="1">
              <a:lnSpc>
                <a:spcPct val="150000"/>
              </a:lnSpc>
              <a:spcAft>
                <a:spcPts val="0"/>
              </a:spcAft>
              <a:defRPr/>
            </a:pPr>
            <a:r>
              <a:rPr lang="en-US" b="1" dirty="0"/>
              <a:t>On the other hand</a:t>
            </a:r>
            <a:r>
              <a:rPr lang="en-US" b="1" dirty="0">
                <a:solidFill>
                  <a:srgbClr val="FF0000"/>
                </a:solidFill>
              </a:rPr>
              <a:t>, Apple supporters want the hardware to be simple and easy and software to take the major role</a:t>
            </a:r>
            <a:r>
              <a:rPr lang="en-US" b="1" dirty="0"/>
              <a:t>. </a:t>
            </a:r>
          </a:p>
          <a:p>
            <a:pPr algn="just" eaLnBrk="1" fontAlgn="auto" hangingPunct="1">
              <a:lnSpc>
                <a:spcPct val="150000"/>
              </a:lnSpc>
              <a:spcAft>
                <a:spcPts val="0"/>
              </a:spcAft>
              <a:defRPr/>
            </a:pPr>
            <a:r>
              <a:rPr lang="en-US" b="1" i="1" dirty="0">
                <a:solidFill>
                  <a:srgbClr val="002060"/>
                </a:solidFill>
              </a:rPr>
              <a:t>Intel’s hardware oriented approach is termed as </a:t>
            </a:r>
            <a:r>
              <a:rPr lang="en-US" b="1" i="1" dirty="0">
                <a:solidFill>
                  <a:srgbClr val="FF0000"/>
                </a:solidFill>
              </a:rPr>
              <a:t>Complex Instruction Set Computer</a:t>
            </a:r>
            <a:r>
              <a:rPr lang="en-US" b="1" i="1" dirty="0">
                <a:solidFill>
                  <a:srgbClr val="002060"/>
                </a:solidFill>
              </a:rPr>
              <a:t> </a:t>
            </a:r>
            <a:r>
              <a:rPr lang="en-US" dirty="0"/>
              <a:t>while that of </a:t>
            </a:r>
            <a:r>
              <a:rPr lang="en-US" b="1" i="1" dirty="0">
                <a:solidFill>
                  <a:srgbClr val="002060"/>
                </a:solidFill>
              </a:rPr>
              <a:t>Apple is </a:t>
            </a:r>
            <a:r>
              <a:rPr lang="en-US" b="1" i="1" dirty="0">
                <a:solidFill>
                  <a:srgbClr val="FF0000"/>
                </a:solidFill>
              </a:rPr>
              <a:t>Reduced Instruction Set Computer</a:t>
            </a:r>
          </a:p>
          <a:p>
            <a:endParaRPr lang="en-US" dirty="0"/>
          </a:p>
        </p:txBody>
      </p:sp>
    </p:spTree>
    <p:extLst>
      <p:ext uri="{BB962C8B-B14F-4D97-AF65-F5344CB8AC3E}">
        <p14:creationId xmlns:p14="http://schemas.microsoft.com/office/powerpoint/2010/main" val="19973816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6472</TotalTime>
  <Words>2678</Words>
  <Application>Microsoft Office PowerPoint</Application>
  <PresentationFormat>Widescreen</PresentationFormat>
  <Paragraphs>342</Paragraphs>
  <Slides>35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Rounded MT Bold</vt:lpstr>
      <vt:lpstr>Calibri</vt:lpstr>
      <vt:lpstr>Century Gothic</vt:lpstr>
      <vt:lpstr>CG Times</vt:lpstr>
      <vt:lpstr>Courier New</vt:lpstr>
      <vt:lpstr>Gill Sans MT</vt:lpstr>
      <vt:lpstr>Times New Roman</vt:lpstr>
      <vt:lpstr>Wingdings</vt:lpstr>
      <vt:lpstr>Wingdings 3</vt:lpstr>
      <vt:lpstr>Wisp</vt:lpstr>
      <vt:lpstr>ARM Processor - Introduction</vt:lpstr>
      <vt:lpstr>Introduction</vt:lpstr>
      <vt:lpstr>Some products that currently use ARM technology</vt:lpstr>
      <vt:lpstr>PowerPoint Presentation</vt:lpstr>
      <vt:lpstr>Evolution of the ARM Architecture</vt:lpstr>
      <vt:lpstr>Generations of ARM</vt:lpstr>
      <vt:lpstr>PowerPoint Presentation</vt:lpstr>
      <vt:lpstr>RISC and CISC</vt:lpstr>
      <vt:lpstr>CISC vs. RISC</vt:lpstr>
      <vt:lpstr>ARM processor can be divided into 3 categories:</vt:lpstr>
      <vt:lpstr>ARM Features</vt:lpstr>
      <vt:lpstr>Enhanced RISC Features</vt:lpstr>
      <vt:lpstr>ARM Nomenclature</vt:lpstr>
      <vt:lpstr>Where to begin?</vt:lpstr>
      <vt:lpstr>Memory</vt:lpstr>
      <vt:lpstr>Memory Organization</vt:lpstr>
      <vt:lpstr>Big Endian and Little Endian</vt:lpstr>
      <vt:lpstr>PowerPoint Presentation</vt:lpstr>
      <vt:lpstr> Load-Store Architecture</vt:lpstr>
      <vt:lpstr> Instruction categories</vt:lpstr>
      <vt:lpstr> Registers</vt:lpstr>
      <vt:lpstr> Registers</vt:lpstr>
      <vt:lpstr>ARM: Execution States</vt:lpstr>
      <vt:lpstr>Current Program Status Registers</vt:lpstr>
      <vt:lpstr>Current Program Status Registers</vt:lpstr>
      <vt:lpstr>Current Program Status Registers</vt:lpstr>
      <vt:lpstr>Current Program Status Registers</vt:lpstr>
      <vt:lpstr>Processor Modes</vt:lpstr>
      <vt:lpstr>Processor Modes</vt:lpstr>
      <vt:lpstr>Processor Modes (2)</vt:lpstr>
      <vt:lpstr>Privileged Modes</vt:lpstr>
      <vt:lpstr>Privileged Modes (2)</vt:lpstr>
      <vt:lpstr>The ARM Register Set</vt:lpstr>
      <vt:lpstr>Exception Handling</vt:lpstr>
      <vt:lpstr>Register Organization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Processor - Introduction</dc:title>
  <dc:creator>Anu Chalil</dc:creator>
  <cp:lastModifiedBy>Anu Chalil</cp:lastModifiedBy>
  <cp:revision>10</cp:revision>
  <dcterms:created xsi:type="dcterms:W3CDTF">2022-09-30T11:50:01Z</dcterms:created>
  <dcterms:modified xsi:type="dcterms:W3CDTF">2023-11-15T10:27:34Z</dcterms:modified>
</cp:coreProperties>
</file>