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327" r:id="rId6"/>
    <p:sldId id="328" r:id="rId7"/>
    <p:sldId id="329" r:id="rId8"/>
    <p:sldId id="330" r:id="rId9"/>
    <p:sldId id="331" r:id="rId10"/>
    <p:sldId id="332" r:id="rId11"/>
    <p:sldId id="333" r:id="rId12"/>
    <p:sldId id="272" r:id="rId13"/>
    <p:sldId id="273" r:id="rId14"/>
    <p:sldId id="334" r:id="rId15"/>
    <p:sldId id="275" r:id="rId16"/>
    <p:sldId id="277" r:id="rId17"/>
    <p:sldId id="278" r:id="rId18"/>
    <p:sldId id="335" r:id="rId19"/>
    <p:sldId id="336" r:id="rId20"/>
    <p:sldId id="280" r:id="rId21"/>
    <p:sldId id="288" r:id="rId22"/>
    <p:sldId id="260" r:id="rId23"/>
    <p:sldId id="261" r:id="rId24"/>
    <p:sldId id="317" r:id="rId25"/>
    <p:sldId id="337" r:id="rId26"/>
    <p:sldId id="287" r:id="rId27"/>
    <p:sldId id="289" r:id="rId28"/>
    <p:sldId id="338" r:id="rId29"/>
    <p:sldId id="290" r:id="rId30"/>
    <p:sldId id="291" r:id="rId31"/>
    <p:sldId id="292" r:id="rId32"/>
    <p:sldId id="293" r:id="rId33"/>
    <p:sldId id="294" r:id="rId34"/>
    <p:sldId id="297" r:id="rId35"/>
    <p:sldId id="339" r:id="rId36"/>
    <p:sldId id="263" r:id="rId37"/>
    <p:sldId id="300" r:id="rId38"/>
    <p:sldId id="285" r:id="rId39"/>
    <p:sldId id="286" r:id="rId40"/>
    <p:sldId id="321" r:id="rId41"/>
    <p:sldId id="322" r:id="rId42"/>
    <p:sldId id="323" r:id="rId43"/>
    <p:sldId id="324" r:id="rId44"/>
    <p:sldId id="325" r:id="rId45"/>
    <p:sldId id="267" r:id="rId46"/>
    <p:sldId id="340" r:id="rId47"/>
    <p:sldId id="34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9E19-54B8-8DAE-0A07-5A95B2D23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6B8089-FFBE-C926-7E5C-DD44E9BF3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C03883-A916-DBC5-A031-EEFD7E4CF413}"/>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5" name="Footer Placeholder 4">
            <a:extLst>
              <a:ext uri="{FF2B5EF4-FFF2-40B4-BE49-F238E27FC236}">
                <a16:creationId xmlns:a16="http://schemas.microsoft.com/office/drawing/2014/main" id="{749314C1-87A5-5AD5-0AD7-9A7C327AD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A7EBC-1392-2DBF-6447-2B1A3BA8E8C7}"/>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111867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3996-B184-002C-DFDD-8104496F2E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52F6F-8145-58DD-360D-7A19A7F3C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6A8C4-8291-4E1D-F35B-970B055E1864}"/>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5" name="Footer Placeholder 4">
            <a:extLst>
              <a:ext uri="{FF2B5EF4-FFF2-40B4-BE49-F238E27FC236}">
                <a16:creationId xmlns:a16="http://schemas.microsoft.com/office/drawing/2014/main" id="{7C86EFF8-C0B2-EB5F-1606-C2AECDF88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6C3AC-D5DA-28B3-1240-531E83A1028D}"/>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176992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AE54A-4AE0-C52B-80E6-D71CB65D8E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81D507-906D-5B45-A916-6D806C99B5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4B2C2-017E-8594-E177-31921C144DEA}"/>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5" name="Footer Placeholder 4">
            <a:extLst>
              <a:ext uri="{FF2B5EF4-FFF2-40B4-BE49-F238E27FC236}">
                <a16:creationId xmlns:a16="http://schemas.microsoft.com/office/drawing/2014/main" id="{238A3506-FE35-6888-3BF6-4FC194D00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570C8-9699-ED27-E45C-DA08543273BB}"/>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340143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03E7-582B-E5DD-D2B8-849E663CE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C1819-0D70-FFF9-868D-3BB2194C7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BE4B9-A722-A3E5-3375-E12F89DF900F}"/>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5" name="Footer Placeholder 4">
            <a:extLst>
              <a:ext uri="{FF2B5EF4-FFF2-40B4-BE49-F238E27FC236}">
                <a16:creationId xmlns:a16="http://schemas.microsoft.com/office/drawing/2014/main" id="{33A157DF-F0F3-A91C-C94B-F8AEC63F2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ECC4F-F2AB-AFA2-C62C-E616E9279FB7}"/>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335532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10DB-26FF-5932-45C7-6C1CF93B1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89FCC-0F04-6328-2D7F-3CD45385E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46D60-175E-5BBE-7326-9DF89571A7F5}"/>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5" name="Footer Placeholder 4">
            <a:extLst>
              <a:ext uri="{FF2B5EF4-FFF2-40B4-BE49-F238E27FC236}">
                <a16:creationId xmlns:a16="http://schemas.microsoft.com/office/drawing/2014/main" id="{B243BE74-05BA-132E-057F-20D4B0931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99972-6716-ABF1-940A-9EB7C438A554}"/>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80767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886A-8B1E-1CA7-4AE7-D89E14B93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A781A-C178-D5F3-3C8C-1FEAD4568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ADC74-236D-50ED-CDC6-79E1B2613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D42BF8-9232-84E5-5C8A-EE2192D45A32}"/>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6" name="Footer Placeholder 5">
            <a:extLst>
              <a:ext uri="{FF2B5EF4-FFF2-40B4-BE49-F238E27FC236}">
                <a16:creationId xmlns:a16="http://schemas.microsoft.com/office/drawing/2014/main" id="{F08862EA-1507-284F-0BF2-50150C430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29C3C-E350-620F-B630-D37E2CA47FB1}"/>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55410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4C9A-3769-D64F-892A-8FD241FE19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0A8D9-98A2-7C85-C36A-FFEE970F6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DDE270-476C-AB3A-2B68-A77D65FC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029990-1491-1DD0-A3C5-1EDA33905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B0CF9-63EA-12A0-9D02-B12B121F05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DC2F4-130B-BA8E-5836-12464511D65E}"/>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8" name="Footer Placeholder 7">
            <a:extLst>
              <a:ext uri="{FF2B5EF4-FFF2-40B4-BE49-F238E27FC236}">
                <a16:creationId xmlns:a16="http://schemas.microsoft.com/office/drawing/2014/main" id="{15A9C5CA-CBA0-A44B-D36B-3E3B4DE477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94F833-430F-0CA0-E3B1-E4FEFFAD89E6}"/>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245043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CB8-0CA5-67A8-2678-E4389FBC4B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35147-5384-64D7-1AED-E675FD13E2CB}"/>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4" name="Footer Placeholder 3">
            <a:extLst>
              <a:ext uri="{FF2B5EF4-FFF2-40B4-BE49-F238E27FC236}">
                <a16:creationId xmlns:a16="http://schemas.microsoft.com/office/drawing/2014/main" id="{24B8F1E6-1586-9540-3DD7-E10D8BFC2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07C8-EEC7-887C-31AF-13AA67477912}"/>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245579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9C8DD-10DE-7863-105A-B2416F82C1C9}"/>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3" name="Footer Placeholder 2">
            <a:extLst>
              <a:ext uri="{FF2B5EF4-FFF2-40B4-BE49-F238E27FC236}">
                <a16:creationId xmlns:a16="http://schemas.microsoft.com/office/drawing/2014/main" id="{4B7C54A0-230E-ECCB-886A-3B8274DFC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1B89A-DE7C-0522-5B75-D53F149C30D7}"/>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374922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EDB8-45DF-D018-B65F-224395790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33EEC-E7FF-5948-FE46-38B3A939D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7C10B7-D78A-A66A-7213-8B74AEA9B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5265A-9C64-61D2-60AD-1E8F3909F5C7}"/>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6" name="Footer Placeholder 5">
            <a:extLst>
              <a:ext uri="{FF2B5EF4-FFF2-40B4-BE49-F238E27FC236}">
                <a16:creationId xmlns:a16="http://schemas.microsoft.com/office/drawing/2014/main" id="{1C37772B-5213-609C-4F99-AA627A793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B4EA8-C446-F1C9-359F-FA587682041F}"/>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51258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DA03-F229-BC5B-0940-A71606756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E943F8-28C1-C65C-DCF2-A2F638A2D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A9DD8C-C66D-C261-D0C3-792A55C7F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85423-7BED-4A0F-A34A-B9C03D60504A}"/>
              </a:ext>
            </a:extLst>
          </p:cNvPr>
          <p:cNvSpPr>
            <a:spLocks noGrp="1"/>
          </p:cNvSpPr>
          <p:nvPr>
            <p:ph type="dt" sz="half" idx="10"/>
          </p:nvPr>
        </p:nvSpPr>
        <p:spPr/>
        <p:txBody>
          <a:bodyPr/>
          <a:lstStyle/>
          <a:p>
            <a:fld id="{ADA4D0C9-53E2-42D8-85A3-ABAAD14610F7}" type="datetimeFigureOut">
              <a:rPr lang="en-US" smtClean="0"/>
              <a:t>1/16/2024</a:t>
            </a:fld>
            <a:endParaRPr lang="en-US"/>
          </a:p>
        </p:txBody>
      </p:sp>
      <p:sp>
        <p:nvSpPr>
          <p:cNvPr id="6" name="Footer Placeholder 5">
            <a:extLst>
              <a:ext uri="{FF2B5EF4-FFF2-40B4-BE49-F238E27FC236}">
                <a16:creationId xmlns:a16="http://schemas.microsoft.com/office/drawing/2014/main" id="{52161D5C-6BA2-0D91-2DA5-8A65C4376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51E2E-A17F-05F5-9777-B547506E4A59}"/>
              </a:ext>
            </a:extLst>
          </p:cNvPr>
          <p:cNvSpPr>
            <a:spLocks noGrp="1"/>
          </p:cNvSpPr>
          <p:nvPr>
            <p:ph type="sldNum" sz="quarter" idx="12"/>
          </p:nvPr>
        </p:nvSpPr>
        <p:spPr/>
        <p:txBody>
          <a:bodyPr/>
          <a:lstStyle/>
          <a:p>
            <a:fld id="{7F779018-D983-4716-A239-7300D529568A}" type="slidenum">
              <a:rPr lang="en-US" smtClean="0"/>
              <a:t>‹#›</a:t>
            </a:fld>
            <a:endParaRPr lang="en-US"/>
          </a:p>
        </p:txBody>
      </p:sp>
    </p:spTree>
    <p:extLst>
      <p:ext uri="{BB962C8B-B14F-4D97-AF65-F5344CB8AC3E}">
        <p14:creationId xmlns:p14="http://schemas.microsoft.com/office/powerpoint/2010/main" val="268539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88C1B-9214-EBED-9659-B9C375283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00A5F-775C-A558-90EE-848D1143A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9BEF5-B4AB-9FC5-1C0C-8C3E6FB7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4D0C9-53E2-42D8-85A3-ABAAD14610F7}" type="datetimeFigureOut">
              <a:rPr lang="en-US" smtClean="0"/>
              <a:t>1/16/2024</a:t>
            </a:fld>
            <a:endParaRPr lang="en-US"/>
          </a:p>
        </p:txBody>
      </p:sp>
      <p:sp>
        <p:nvSpPr>
          <p:cNvPr id="5" name="Footer Placeholder 4">
            <a:extLst>
              <a:ext uri="{FF2B5EF4-FFF2-40B4-BE49-F238E27FC236}">
                <a16:creationId xmlns:a16="http://schemas.microsoft.com/office/drawing/2014/main" id="{521A9F57-5420-6BE7-BF7E-6558AB50F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36C91-6BDD-EFFC-F351-1E6949DDF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79018-D983-4716-A239-7300D529568A}" type="slidenum">
              <a:rPr lang="en-US" smtClean="0"/>
              <a:t>‹#›</a:t>
            </a:fld>
            <a:endParaRPr lang="en-US"/>
          </a:p>
        </p:txBody>
      </p:sp>
    </p:spTree>
    <p:extLst>
      <p:ext uri="{BB962C8B-B14F-4D97-AF65-F5344CB8AC3E}">
        <p14:creationId xmlns:p14="http://schemas.microsoft.com/office/powerpoint/2010/main" val="1069818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png"/><Relationship Id="rId7" Type="http://schemas.openxmlformats.org/officeDocument/2006/relationships/image" Target="../media/image25.jp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0.jp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31.jpg"/><Relationship Id="rId5" Type="http://schemas.openxmlformats.org/officeDocument/2006/relationships/image" Target="../media/image13.jpg"/><Relationship Id="rId4" Type="http://schemas.openxmlformats.org/officeDocument/2006/relationships/image" Target="../media/image1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D96F-3CD6-E190-0C17-BD26E6B3ABF2}"/>
              </a:ext>
            </a:extLst>
          </p:cNvPr>
          <p:cNvSpPr>
            <a:spLocks noGrp="1"/>
          </p:cNvSpPr>
          <p:nvPr>
            <p:ph type="ctrTitle"/>
          </p:nvPr>
        </p:nvSpPr>
        <p:spPr/>
        <p:txBody>
          <a:bodyPr/>
          <a:lstStyle/>
          <a:p>
            <a:r>
              <a:rPr lang="en-US" dirty="0"/>
              <a:t>Introduction to LPC2148</a:t>
            </a:r>
          </a:p>
        </p:txBody>
      </p:sp>
      <p:sp>
        <p:nvSpPr>
          <p:cNvPr id="3" name="Subtitle 2">
            <a:extLst>
              <a:ext uri="{FF2B5EF4-FFF2-40B4-BE49-F238E27FC236}">
                <a16:creationId xmlns:a16="http://schemas.microsoft.com/office/drawing/2014/main" id="{2839D49D-3611-FEAC-ED14-2A98881457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545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2C61-A2E9-879E-7293-F25B4384F9FC}"/>
              </a:ext>
            </a:extLst>
          </p:cNvPr>
          <p:cNvSpPr>
            <a:spLocks noGrp="1"/>
          </p:cNvSpPr>
          <p:nvPr>
            <p:ph type="title"/>
          </p:nvPr>
        </p:nvSpPr>
        <p:spPr>
          <a:xfrm>
            <a:off x="838200" y="365125"/>
            <a:ext cx="10515600" cy="1033369"/>
          </a:xfrm>
        </p:spPr>
        <p:txBody>
          <a:bodyPr>
            <a:normAutofit fontScale="90000"/>
          </a:bodyPr>
          <a:lstStyle/>
          <a:p>
            <a:r>
              <a:rPr lang="en-IN" dirty="0">
                <a:solidFill>
                  <a:schemeClr val="bg1"/>
                </a:solidFill>
                <a:latin typeface="Bahnschrift Light" panose="020B0502040204020203" pitchFamily="34" charset="0"/>
              </a:rPr>
              <a:t>/are invisible pins, remaining 29 are visible </a:t>
            </a:r>
            <a:r>
              <a:rPr lang="en-US" dirty="0"/>
              <a:t>PORTS of LPC2148 (1/2)</a:t>
            </a:r>
            <a:br>
              <a:rPr lang="en-IN" dirty="0">
                <a:solidFill>
                  <a:schemeClr val="bg1"/>
                </a:solidFill>
                <a:latin typeface="Bahnschrift Light" panose="020B0502040204020203" pitchFamily="34" charset="0"/>
              </a:rPr>
            </a:br>
            <a:endParaRPr lang="en-US" dirty="0"/>
          </a:p>
        </p:txBody>
      </p:sp>
      <p:sp>
        <p:nvSpPr>
          <p:cNvPr id="3" name="Content Placeholder 2">
            <a:extLst>
              <a:ext uri="{FF2B5EF4-FFF2-40B4-BE49-F238E27FC236}">
                <a16:creationId xmlns:a16="http://schemas.microsoft.com/office/drawing/2014/main" id="{19D9A15B-09BC-570D-B628-0A34FD36B3A8}"/>
              </a:ext>
            </a:extLst>
          </p:cNvPr>
          <p:cNvSpPr>
            <a:spLocks noGrp="1"/>
          </p:cNvSpPr>
          <p:nvPr>
            <p:ph idx="1"/>
          </p:nvPr>
        </p:nvSpPr>
        <p:spPr>
          <a:xfrm>
            <a:off x="838200" y="1685365"/>
            <a:ext cx="10515600" cy="4491598"/>
          </a:xfrm>
        </p:spPr>
        <p:txBody>
          <a:bodyPr>
            <a:normAutofit fontScale="77500" lnSpcReduction="20000"/>
          </a:bodyPr>
          <a:lstStyle/>
          <a:p>
            <a:pPr algn="just">
              <a:lnSpc>
                <a:spcPct val="150000"/>
              </a:lnSpc>
            </a:pPr>
            <a:r>
              <a:rPr lang="en-US" sz="2600" dirty="0">
                <a:latin typeface="Bahnschrift Light" panose="020B0502040204020203" pitchFamily="34" charset="0"/>
              </a:rPr>
              <a:t>LPC2148 has two IO Ports namely PORT0(P0) and PORT1(P1).</a:t>
            </a:r>
          </a:p>
          <a:p>
            <a:pPr algn="just">
              <a:lnSpc>
                <a:spcPct val="150000"/>
              </a:lnSpc>
            </a:pPr>
            <a:r>
              <a:rPr lang="en-US" sz="2600" dirty="0">
                <a:latin typeface="Bahnschrift Light" panose="020B0502040204020203" pitchFamily="34" charset="0"/>
              </a:rPr>
              <a:t>These two ports are of 32-bit wide and are provided by the 64 pins of the microcontroller.</a:t>
            </a:r>
          </a:p>
          <a:p>
            <a:pPr algn="just">
              <a:lnSpc>
                <a:spcPct val="150000"/>
              </a:lnSpc>
            </a:pPr>
            <a:r>
              <a:rPr lang="en-IN" sz="2600" dirty="0">
                <a:latin typeface="Bahnschrift Light" panose="020B0502040204020203" pitchFamily="34" charset="0"/>
              </a:rPr>
              <a:t>Port 0 is a 32bit I/O port with individual direction controls for each bit.</a:t>
            </a:r>
          </a:p>
          <a:p>
            <a:pPr algn="just">
              <a:lnSpc>
                <a:spcPct val="150000"/>
              </a:lnSpc>
            </a:pPr>
            <a:r>
              <a:rPr lang="en-IN" sz="2600" dirty="0">
                <a:latin typeface="Bahnschrift Light" panose="020B0502040204020203" pitchFamily="34" charset="0"/>
              </a:rPr>
              <a:t>Total of 28 pins of Port 0 can be used as a general purpose bi directional digital I/O while P0.31 provides digital output functions only.</a:t>
            </a:r>
          </a:p>
          <a:p>
            <a:pPr algn="just">
              <a:lnSpc>
                <a:spcPct val="150000"/>
              </a:lnSpc>
            </a:pPr>
            <a:r>
              <a:rPr lang="en-IN" sz="2600" dirty="0">
                <a:latin typeface="Bahnschrift Light" panose="020B0502040204020203" pitchFamily="34" charset="0"/>
              </a:rPr>
              <a:t>The operation of Port 0 pins depends upon the pin function selected via the pin connector</a:t>
            </a:r>
          </a:p>
          <a:p>
            <a:pPr algn="just">
              <a:lnSpc>
                <a:spcPct val="150000"/>
              </a:lnSpc>
            </a:pPr>
            <a:r>
              <a:rPr lang="en-IN" sz="2600" dirty="0">
                <a:latin typeface="Bahnschrift Light" panose="020B0502040204020203" pitchFamily="34" charset="0"/>
              </a:rPr>
              <a:t>Pins P0.24, P0.26 and P0.27 are not available /are invisible pins, remaining 29 are visible </a:t>
            </a:r>
            <a:r>
              <a:rPr lang="en-IN" sz="2600" dirty="0" err="1">
                <a:latin typeface="Bahnschrift Light" panose="020B0502040204020203" pitchFamily="34" charset="0"/>
              </a:rPr>
              <a:t>i</a:t>
            </a:r>
            <a:r>
              <a:rPr lang="en-IN" sz="2600" dirty="0">
                <a:latin typeface="Bahnschrift Light" panose="020B0502040204020203" pitchFamily="34" charset="0"/>
              </a:rPr>
              <a:t>/o pins</a:t>
            </a:r>
          </a:p>
          <a:p>
            <a:endParaRPr lang="en-US" dirty="0"/>
          </a:p>
        </p:txBody>
      </p:sp>
    </p:spTree>
    <p:extLst>
      <p:ext uri="{BB962C8B-B14F-4D97-AF65-F5344CB8AC3E}">
        <p14:creationId xmlns:p14="http://schemas.microsoft.com/office/powerpoint/2010/main" val="375725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74A-717C-39AB-1B1C-AB8142E40C3F}"/>
              </a:ext>
            </a:extLst>
          </p:cNvPr>
          <p:cNvSpPr>
            <a:spLocks noGrp="1"/>
          </p:cNvSpPr>
          <p:nvPr>
            <p:ph type="title"/>
          </p:nvPr>
        </p:nvSpPr>
        <p:spPr/>
        <p:txBody>
          <a:bodyPr/>
          <a:lstStyle/>
          <a:p>
            <a:r>
              <a:rPr lang="en-US" dirty="0"/>
              <a:t>PORTS of LPC2148 (2/2)</a:t>
            </a:r>
          </a:p>
        </p:txBody>
      </p:sp>
      <p:sp>
        <p:nvSpPr>
          <p:cNvPr id="3" name="Content Placeholder 2">
            <a:extLst>
              <a:ext uri="{FF2B5EF4-FFF2-40B4-BE49-F238E27FC236}">
                <a16:creationId xmlns:a16="http://schemas.microsoft.com/office/drawing/2014/main" id="{266A69BB-2860-4FE6-F469-659F0F93BD74}"/>
              </a:ext>
            </a:extLst>
          </p:cNvPr>
          <p:cNvSpPr>
            <a:spLocks noGrp="1"/>
          </p:cNvSpPr>
          <p:nvPr>
            <p:ph idx="1"/>
          </p:nvPr>
        </p:nvSpPr>
        <p:spPr/>
        <p:txBody>
          <a:bodyPr/>
          <a:lstStyle/>
          <a:p>
            <a:r>
              <a:rPr lang="en-IN" sz="2400" dirty="0"/>
              <a:t>Port 1 is a 32 bit bidirectional </a:t>
            </a:r>
            <a:r>
              <a:rPr lang="en-IN" sz="2400" dirty="0" err="1"/>
              <a:t>i</a:t>
            </a:r>
            <a:r>
              <a:rPr lang="en-IN" sz="2400" dirty="0"/>
              <a:t>/o port with individual direction controls for each bit.</a:t>
            </a:r>
          </a:p>
          <a:p>
            <a:r>
              <a:rPr lang="en-IN" sz="2400" dirty="0"/>
              <a:t>The operation of Port 1 depends upon the pin function selected via to pin select. Pin 0 through 15 of port1 are not available/not visible and 16 to 31 pins are visible.</a:t>
            </a:r>
          </a:p>
          <a:p>
            <a:r>
              <a:rPr lang="en-IN" sz="2400" dirty="0"/>
              <a:t>port 0 and port 1 are controlled by groups of registers.</a:t>
            </a:r>
            <a:endParaRPr lang="en-US" sz="2400" dirty="0"/>
          </a:p>
          <a:p>
            <a:endParaRPr lang="en-US" dirty="0"/>
          </a:p>
        </p:txBody>
      </p:sp>
    </p:spTree>
    <p:extLst>
      <p:ext uri="{BB962C8B-B14F-4D97-AF65-F5344CB8AC3E}">
        <p14:creationId xmlns:p14="http://schemas.microsoft.com/office/powerpoint/2010/main" val="217846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09470F-6C24-4F7D-8DA8-AC18FD88F8C7}"/>
              </a:ext>
            </a:extLst>
          </p:cNvPr>
          <p:cNvSpPr/>
          <p:nvPr/>
        </p:nvSpPr>
        <p:spPr>
          <a:xfrm>
            <a:off x="588767" y="147062"/>
            <a:ext cx="11128104" cy="646331"/>
          </a:xfrm>
          <a:prstGeom prst="rect">
            <a:avLst/>
          </a:prstGeom>
        </p:spPr>
        <p:txBody>
          <a:bodyPr wrap="square">
            <a:spAutoFit/>
          </a:bodyPr>
          <a:lstStyle/>
          <a:p>
            <a:r>
              <a:rPr lang="en-US" dirty="0">
                <a:latin typeface="Arial" panose="020B0604020202020204" pitchFamily="34" charset="0"/>
              </a:rPr>
              <a:t>LPC2148 has two IO ports namely PORT0 (P0) and PORT1 (P1). These two IO ports are of 32-bit wide and are provided by the 64 pins of the microcontroller.</a:t>
            </a:r>
            <a:endParaRPr lang="en-US" dirty="0"/>
          </a:p>
        </p:txBody>
      </p:sp>
      <p:sp>
        <p:nvSpPr>
          <p:cNvPr id="5" name="Rectangle 4">
            <a:extLst>
              <a:ext uri="{FF2B5EF4-FFF2-40B4-BE49-F238E27FC236}">
                <a16:creationId xmlns:a16="http://schemas.microsoft.com/office/drawing/2014/main" id="{D0C65D70-7905-4670-9F61-B1F20A6DDC4D}"/>
              </a:ext>
            </a:extLst>
          </p:cNvPr>
          <p:cNvSpPr/>
          <p:nvPr/>
        </p:nvSpPr>
        <p:spPr>
          <a:xfrm>
            <a:off x="8111823" y="1594655"/>
            <a:ext cx="3820201" cy="3477875"/>
          </a:xfrm>
          <a:prstGeom prst="rect">
            <a:avLst/>
          </a:prstGeom>
        </p:spPr>
        <p:txBody>
          <a:bodyPr wrap="square">
            <a:spAutoFit/>
          </a:bodyPr>
          <a:lstStyle/>
          <a:p>
            <a:pPr algn="just"/>
            <a:r>
              <a:rPr lang="en-US" sz="2000" dirty="0">
                <a:latin typeface="Arial" panose="020B0604020202020204" pitchFamily="34" charset="0"/>
              </a:rPr>
              <a:t>The naming convention of the I/O pins on the LPC2148 Microcontroller is </a:t>
            </a:r>
            <a:r>
              <a:rPr lang="en-US" sz="2000" dirty="0" err="1">
                <a:latin typeface="Arial" panose="020B0604020202020204" pitchFamily="34" charset="0"/>
              </a:rPr>
              <a:t>Pa.bc</a:t>
            </a:r>
            <a:r>
              <a:rPr lang="en-US" sz="2000" dirty="0">
                <a:latin typeface="Arial" panose="020B0604020202020204" pitchFamily="34" charset="0"/>
              </a:rPr>
              <a:t> where ‘a’ is the number of the port i.e. 0 or 1 (as LPC2148 has only two ports) and ‘</a:t>
            </a:r>
            <a:r>
              <a:rPr lang="en-US" sz="2000" dirty="0" err="1">
                <a:latin typeface="Arial" panose="020B0604020202020204" pitchFamily="34" charset="0"/>
              </a:rPr>
              <a:t>bc</a:t>
            </a:r>
            <a:r>
              <a:rPr lang="en-US" sz="2000" dirty="0">
                <a:latin typeface="Arial" panose="020B0604020202020204" pitchFamily="34" charset="0"/>
              </a:rPr>
              <a:t>’ is the number of the pin in the port a. For example, P0.1 indicates pin number 1 of PORT0 and P1.10 indicates pin number 10 of PORT1.</a:t>
            </a:r>
            <a:endParaRPr lang="en-US" sz="2000" dirty="0"/>
          </a:p>
        </p:txBody>
      </p:sp>
      <p:pic>
        <p:nvPicPr>
          <p:cNvPr id="6" name="Picture 5">
            <a:extLst>
              <a:ext uri="{FF2B5EF4-FFF2-40B4-BE49-F238E27FC236}">
                <a16:creationId xmlns:a16="http://schemas.microsoft.com/office/drawing/2014/main" id="{05649891-3202-4A5D-B871-BED83D53C9DB}"/>
              </a:ext>
            </a:extLst>
          </p:cNvPr>
          <p:cNvPicPr>
            <a:picLocks noChangeAspect="1"/>
          </p:cNvPicPr>
          <p:nvPr/>
        </p:nvPicPr>
        <p:blipFill>
          <a:blip r:embed="rId2"/>
          <a:stretch>
            <a:fillRect/>
          </a:stretch>
        </p:blipFill>
        <p:spPr>
          <a:xfrm>
            <a:off x="588766" y="895408"/>
            <a:ext cx="7251766" cy="5815530"/>
          </a:xfrm>
          <a:prstGeom prst="rect">
            <a:avLst/>
          </a:prstGeom>
        </p:spPr>
      </p:pic>
      <p:cxnSp>
        <p:nvCxnSpPr>
          <p:cNvPr id="8" name="Straight Arrow Connector 7">
            <a:extLst>
              <a:ext uri="{FF2B5EF4-FFF2-40B4-BE49-F238E27FC236}">
                <a16:creationId xmlns:a16="http://schemas.microsoft.com/office/drawing/2014/main" id="{E59F23FA-6A47-4FE4-90E4-A7A65BA1F7A0}"/>
              </a:ext>
            </a:extLst>
          </p:cNvPr>
          <p:cNvCxnSpPr/>
          <p:nvPr/>
        </p:nvCxnSpPr>
        <p:spPr>
          <a:xfrm>
            <a:off x="6731876" y="1076834"/>
            <a:ext cx="0" cy="1390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E2316FEF-6E90-41B5-B36B-D5784C6A18AC}"/>
              </a:ext>
            </a:extLst>
          </p:cNvPr>
          <p:cNvSpPr txBox="1"/>
          <p:nvPr/>
        </p:nvSpPr>
        <p:spPr>
          <a:xfrm>
            <a:off x="8599086" y="5625386"/>
            <a:ext cx="3332938" cy="923330"/>
          </a:xfrm>
          <a:prstGeom prst="rect">
            <a:avLst/>
          </a:prstGeom>
          <a:noFill/>
        </p:spPr>
        <p:txBody>
          <a:bodyPr wrap="square" rtlCol="0">
            <a:spAutoFit/>
          </a:bodyPr>
          <a:lstStyle/>
          <a:p>
            <a:r>
              <a:rPr lang="en-US" dirty="0"/>
              <a:t>[Refer the naming given in each pin to identify the corresponding port of LPC2148]</a:t>
            </a:r>
          </a:p>
        </p:txBody>
      </p:sp>
    </p:spTree>
    <p:extLst>
      <p:ext uri="{BB962C8B-B14F-4D97-AF65-F5344CB8AC3E}">
        <p14:creationId xmlns:p14="http://schemas.microsoft.com/office/powerpoint/2010/main" val="170816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516FA-6E77-4508-A6F9-1954F7872CEC}"/>
              </a:ext>
            </a:extLst>
          </p:cNvPr>
          <p:cNvPicPr>
            <a:picLocks noChangeAspect="1"/>
          </p:cNvPicPr>
          <p:nvPr/>
        </p:nvPicPr>
        <p:blipFill>
          <a:blip r:embed="rId2"/>
          <a:stretch>
            <a:fillRect/>
          </a:stretch>
        </p:blipFill>
        <p:spPr>
          <a:xfrm>
            <a:off x="1447801" y="1447801"/>
            <a:ext cx="5600339" cy="4663529"/>
          </a:xfrm>
          <a:prstGeom prst="rect">
            <a:avLst/>
          </a:prstGeom>
        </p:spPr>
      </p:pic>
      <p:sp>
        <p:nvSpPr>
          <p:cNvPr id="5" name="Rectangle 4">
            <a:extLst>
              <a:ext uri="{FF2B5EF4-FFF2-40B4-BE49-F238E27FC236}">
                <a16:creationId xmlns:a16="http://schemas.microsoft.com/office/drawing/2014/main" id="{66F1B40F-93A5-46A8-9CD0-6CD32A10A2F6}"/>
              </a:ext>
            </a:extLst>
          </p:cNvPr>
          <p:cNvSpPr/>
          <p:nvPr/>
        </p:nvSpPr>
        <p:spPr>
          <a:xfrm>
            <a:off x="313770" y="190535"/>
            <a:ext cx="11438956" cy="923330"/>
          </a:xfrm>
          <a:prstGeom prst="rect">
            <a:avLst/>
          </a:prstGeom>
        </p:spPr>
        <p:txBody>
          <a:bodyPr wrap="square">
            <a:spAutoFit/>
          </a:bodyPr>
          <a:lstStyle/>
          <a:p>
            <a:pPr algn="just"/>
            <a:r>
              <a:rPr lang="en-US" dirty="0">
                <a:latin typeface="Arial" panose="020B0604020202020204" pitchFamily="34" charset="0"/>
              </a:rPr>
              <a:t>PORT0 is a 32-bit wide input/output port with </a:t>
            </a:r>
            <a:r>
              <a:rPr lang="en-US" b="1" dirty="0">
                <a:latin typeface="Arial" panose="020B0604020202020204" pitchFamily="34" charset="0"/>
              </a:rPr>
              <a:t>dedicated direction control bits </a:t>
            </a:r>
            <a:r>
              <a:rPr lang="en-US" dirty="0">
                <a:latin typeface="Arial" panose="020B0604020202020204" pitchFamily="34" charset="0"/>
              </a:rPr>
              <a:t>for each physical pin. Out of the 32 pins, 28 pins can be used as general purpose bidirectional I/O pins. </a:t>
            </a:r>
            <a:r>
              <a:rPr lang="en-US" dirty="0">
                <a:solidFill>
                  <a:srgbClr val="00B0F0"/>
                </a:solidFill>
                <a:latin typeface="Arial" panose="020B0604020202020204" pitchFamily="34" charset="0"/>
              </a:rPr>
              <a:t>Pin P0.31</a:t>
            </a:r>
            <a:r>
              <a:rPr lang="en-US" dirty="0">
                <a:latin typeface="Arial" panose="020B0604020202020204" pitchFamily="34" charset="0"/>
              </a:rPr>
              <a:t> is an output only pin. Pins P0.24, P0.26 and P0.27 of PORT0 are not available.</a:t>
            </a:r>
            <a:endParaRPr lang="en-US" dirty="0"/>
          </a:p>
        </p:txBody>
      </p:sp>
      <p:cxnSp>
        <p:nvCxnSpPr>
          <p:cNvPr id="15" name="Straight Arrow Connector 14">
            <a:extLst>
              <a:ext uri="{FF2B5EF4-FFF2-40B4-BE49-F238E27FC236}">
                <a16:creationId xmlns:a16="http://schemas.microsoft.com/office/drawing/2014/main" id="{F6A5D4D4-576C-4B17-A59E-B851DE0511BB}"/>
              </a:ext>
            </a:extLst>
          </p:cNvPr>
          <p:cNvCxnSpPr/>
          <p:nvPr/>
        </p:nvCxnSpPr>
        <p:spPr>
          <a:xfrm>
            <a:off x="4495800" y="12743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DDC0EE-12F7-42F7-ADAE-BA30A6FD85A7}"/>
              </a:ext>
            </a:extLst>
          </p:cNvPr>
          <p:cNvCxnSpPr/>
          <p:nvPr/>
        </p:nvCxnSpPr>
        <p:spPr>
          <a:xfrm>
            <a:off x="4648200" y="11981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99CE76-CC81-4999-9EA6-30FB6E730D66}"/>
              </a:ext>
            </a:extLst>
          </p:cNvPr>
          <p:cNvCxnSpPr/>
          <p:nvPr/>
        </p:nvCxnSpPr>
        <p:spPr>
          <a:xfrm>
            <a:off x="4800600" y="11981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B4CA6E-E7B9-474A-89FC-EEACCFD32AB0}"/>
              </a:ext>
            </a:extLst>
          </p:cNvPr>
          <p:cNvCxnSpPr>
            <a:cxnSpLocks/>
          </p:cNvCxnSpPr>
          <p:nvPr/>
        </p:nvCxnSpPr>
        <p:spPr>
          <a:xfrm flipH="1">
            <a:off x="7048139" y="29718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F3E69C-C790-4846-9D5C-97D2D4BAC769}"/>
              </a:ext>
            </a:extLst>
          </p:cNvPr>
          <p:cNvCxnSpPr>
            <a:cxnSpLocks/>
          </p:cNvCxnSpPr>
          <p:nvPr/>
        </p:nvCxnSpPr>
        <p:spPr>
          <a:xfrm flipH="1">
            <a:off x="7048139" y="3124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2A8558-FE1D-4B7B-8147-49321D01D494}"/>
              </a:ext>
            </a:extLst>
          </p:cNvPr>
          <p:cNvCxnSpPr>
            <a:cxnSpLocks/>
          </p:cNvCxnSpPr>
          <p:nvPr/>
        </p:nvCxnSpPr>
        <p:spPr>
          <a:xfrm flipH="1">
            <a:off x="6895739" y="3276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4D5158-3EDC-4AD2-B199-00B5F7356F5E}"/>
              </a:ext>
            </a:extLst>
          </p:cNvPr>
          <p:cNvCxnSpPr>
            <a:cxnSpLocks/>
          </p:cNvCxnSpPr>
          <p:nvPr/>
        </p:nvCxnSpPr>
        <p:spPr>
          <a:xfrm flipH="1">
            <a:off x="6971578" y="37338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4BA7ED-207F-4E11-9A7E-AB5EDA1618AC}"/>
              </a:ext>
            </a:extLst>
          </p:cNvPr>
          <p:cNvCxnSpPr>
            <a:cxnSpLocks/>
          </p:cNvCxnSpPr>
          <p:nvPr/>
        </p:nvCxnSpPr>
        <p:spPr>
          <a:xfrm flipH="1">
            <a:off x="6971578" y="4038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0BCF-9C50-4C4D-AA5F-59BBF363FF4B}"/>
              </a:ext>
            </a:extLst>
          </p:cNvPr>
          <p:cNvCxnSpPr>
            <a:cxnSpLocks/>
          </p:cNvCxnSpPr>
          <p:nvPr/>
        </p:nvCxnSpPr>
        <p:spPr>
          <a:xfrm flipH="1">
            <a:off x="7019203" y="41910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B626CA-7898-4765-9EDF-0AEF4F9C3237}"/>
              </a:ext>
            </a:extLst>
          </p:cNvPr>
          <p:cNvCxnSpPr>
            <a:cxnSpLocks/>
          </p:cNvCxnSpPr>
          <p:nvPr/>
        </p:nvCxnSpPr>
        <p:spPr>
          <a:xfrm flipH="1">
            <a:off x="6971578" y="45720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B67546-3844-42AB-B7A4-60E0518F2429}"/>
              </a:ext>
            </a:extLst>
          </p:cNvPr>
          <p:cNvCxnSpPr>
            <a:cxnSpLocks/>
          </p:cNvCxnSpPr>
          <p:nvPr/>
        </p:nvCxnSpPr>
        <p:spPr>
          <a:xfrm flipH="1">
            <a:off x="6895739" y="4648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AEE783-AD70-4508-A8E7-C429F6423E24}"/>
              </a:ext>
            </a:extLst>
          </p:cNvPr>
          <p:cNvCxnSpPr>
            <a:cxnSpLocks/>
          </p:cNvCxnSpPr>
          <p:nvPr/>
        </p:nvCxnSpPr>
        <p:spPr>
          <a:xfrm flipH="1">
            <a:off x="6895739" y="4800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E7A9AEB-4256-43E7-84D7-11F8FC021285}"/>
              </a:ext>
            </a:extLst>
          </p:cNvPr>
          <p:cNvCxnSpPr>
            <a:cxnSpLocks/>
          </p:cNvCxnSpPr>
          <p:nvPr/>
        </p:nvCxnSpPr>
        <p:spPr>
          <a:xfrm flipH="1">
            <a:off x="6971578" y="4267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2561379-8ABC-4AD9-807F-2A9439FCABAA}"/>
              </a:ext>
            </a:extLst>
          </p:cNvPr>
          <p:cNvCxnSpPr>
            <a:cxnSpLocks/>
          </p:cNvCxnSpPr>
          <p:nvPr/>
        </p:nvCxnSpPr>
        <p:spPr>
          <a:xfrm>
            <a:off x="1600201" y="27432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4583B3-5B35-4BD7-B4C0-58EE03E655E6}"/>
              </a:ext>
            </a:extLst>
          </p:cNvPr>
          <p:cNvCxnSpPr>
            <a:cxnSpLocks/>
          </p:cNvCxnSpPr>
          <p:nvPr/>
        </p:nvCxnSpPr>
        <p:spPr>
          <a:xfrm>
            <a:off x="1600201" y="30480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2C665D-3C6A-4A76-909E-C923E61428E7}"/>
              </a:ext>
            </a:extLst>
          </p:cNvPr>
          <p:cNvCxnSpPr>
            <a:cxnSpLocks/>
          </p:cNvCxnSpPr>
          <p:nvPr/>
        </p:nvCxnSpPr>
        <p:spPr>
          <a:xfrm>
            <a:off x="1685926" y="38862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0247CF-4390-499E-998E-25EFD851B93B}"/>
              </a:ext>
            </a:extLst>
          </p:cNvPr>
          <p:cNvCxnSpPr>
            <a:cxnSpLocks/>
          </p:cNvCxnSpPr>
          <p:nvPr/>
        </p:nvCxnSpPr>
        <p:spPr>
          <a:xfrm>
            <a:off x="1447801" y="43434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5BAC13F-963D-4185-803B-C3B8C96A670E}"/>
              </a:ext>
            </a:extLst>
          </p:cNvPr>
          <p:cNvCxnSpPr>
            <a:cxnSpLocks/>
          </p:cNvCxnSpPr>
          <p:nvPr/>
        </p:nvCxnSpPr>
        <p:spPr>
          <a:xfrm>
            <a:off x="1447801" y="45720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C0FDE32-5524-4255-A895-2ED16782BC5B}"/>
              </a:ext>
            </a:extLst>
          </p:cNvPr>
          <p:cNvCxnSpPr>
            <a:cxnSpLocks/>
          </p:cNvCxnSpPr>
          <p:nvPr/>
        </p:nvCxnSpPr>
        <p:spPr>
          <a:xfrm>
            <a:off x="1524001" y="47244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84AC996-B232-4981-97C1-C2397568423B}"/>
              </a:ext>
            </a:extLst>
          </p:cNvPr>
          <p:cNvCxnSpPr>
            <a:cxnSpLocks/>
          </p:cNvCxnSpPr>
          <p:nvPr/>
        </p:nvCxnSpPr>
        <p:spPr>
          <a:xfrm flipV="1">
            <a:off x="3152775" y="6111330"/>
            <a:ext cx="0" cy="21327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DA79B2-F31C-49D3-A3C9-CD3C560F87E1}"/>
              </a:ext>
            </a:extLst>
          </p:cNvPr>
          <p:cNvCxnSpPr>
            <a:cxnSpLocks/>
          </p:cNvCxnSpPr>
          <p:nvPr/>
        </p:nvCxnSpPr>
        <p:spPr>
          <a:xfrm flipV="1">
            <a:off x="3409950" y="57912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54F3A3-EFE5-498A-94A0-9AE6D15F5794}"/>
              </a:ext>
            </a:extLst>
          </p:cNvPr>
          <p:cNvCxnSpPr>
            <a:cxnSpLocks/>
          </p:cNvCxnSpPr>
          <p:nvPr/>
        </p:nvCxnSpPr>
        <p:spPr>
          <a:xfrm flipV="1">
            <a:off x="37338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EF3CC0A-8951-454B-A985-DFF29A2E640E}"/>
              </a:ext>
            </a:extLst>
          </p:cNvPr>
          <p:cNvCxnSpPr>
            <a:cxnSpLocks/>
          </p:cNvCxnSpPr>
          <p:nvPr/>
        </p:nvCxnSpPr>
        <p:spPr>
          <a:xfrm flipV="1">
            <a:off x="3886200" y="57912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6564AE-D91D-40B0-B613-12C42000258C}"/>
              </a:ext>
            </a:extLst>
          </p:cNvPr>
          <p:cNvCxnSpPr>
            <a:cxnSpLocks/>
          </p:cNvCxnSpPr>
          <p:nvPr/>
        </p:nvCxnSpPr>
        <p:spPr>
          <a:xfrm flipV="1">
            <a:off x="4514850" y="6086475"/>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559F59D-5131-41D1-957D-CE1E110C3393}"/>
              </a:ext>
            </a:extLst>
          </p:cNvPr>
          <p:cNvCxnSpPr>
            <a:cxnSpLocks/>
          </p:cNvCxnSpPr>
          <p:nvPr/>
        </p:nvCxnSpPr>
        <p:spPr>
          <a:xfrm flipV="1">
            <a:off x="46482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FFA888-877D-4FB3-B1C1-31B7F7E9BD69}"/>
              </a:ext>
            </a:extLst>
          </p:cNvPr>
          <p:cNvCxnSpPr>
            <a:cxnSpLocks/>
          </p:cNvCxnSpPr>
          <p:nvPr/>
        </p:nvCxnSpPr>
        <p:spPr>
          <a:xfrm flipV="1">
            <a:off x="4953000" y="6111329"/>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F637E8-FABF-4E45-9035-0060065AB90E}"/>
              </a:ext>
            </a:extLst>
          </p:cNvPr>
          <p:cNvCxnSpPr>
            <a:cxnSpLocks/>
          </p:cNvCxnSpPr>
          <p:nvPr/>
        </p:nvCxnSpPr>
        <p:spPr>
          <a:xfrm flipV="1">
            <a:off x="5105400" y="60960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210B2E1-B067-4ACA-AB02-58EBB5619C7F}"/>
              </a:ext>
            </a:extLst>
          </p:cNvPr>
          <p:cNvCxnSpPr>
            <a:cxnSpLocks/>
          </p:cNvCxnSpPr>
          <p:nvPr/>
        </p:nvCxnSpPr>
        <p:spPr>
          <a:xfrm flipV="1">
            <a:off x="52578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ADF3873-D219-4EB0-99DA-F1BE59876074}"/>
              </a:ext>
            </a:extLst>
          </p:cNvPr>
          <p:cNvSpPr txBox="1"/>
          <p:nvPr/>
        </p:nvSpPr>
        <p:spPr>
          <a:xfrm>
            <a:off x="7848600" y="3481739"/>
            <a:ext cx="2514600" cy="1200329"/>
          </a:xfrm>
          <a:prstGeom prst="rect">
            <a:avLst/>
          </a:prstGeom>
          <a:noFill/>
        </p:spPr>
        <p:txBody>
          <a:bodyPr wrap="square" rtlCol="0">
            <a:spAutoFit/>
          </a:bodyPr>
          <a:lstStyle/>
          <a:p>
            <a:r>
              <a:rPr lang="en-US" dirty="0"/>
              <a:t>Figure shows pins of PORT 0</a:t>
            </a:r>
          </a:p>
          <a:p>
            <a:r>
              <a:rPr lang="en-US" dirty="0"/>
              <a:t>Are non available pins are not represented.</a:t>
            </a:r>
          </a:p>
        </p:txBody>
      </p:sp>
    </p:spTree>
    <p:extLst>
      <p:ext uri="{BB962C8B-B14F-4D97-AF65-F5344CB8AC3E}">
        <p14:creationId xmlns:p14="http://schemas.microsoft.com/office/powerpoint/2010/main" val="219040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8780DF-5E99-45E2-A8D7-85F2BCB7433C}"/>
              </a:ext>
            </a:extLst>
          </p:cNvPr>
          <p:cNvSpPr/>
          <p:nvPr/>
        </p:nvSpPr>
        <p:spPr>
          <a:xfrm>
            <a:off x="788893" y="286870"/>
            <a:ext cx="10919012" cy="646331"/>
          </a:xfrm>
          <a:prstGeom prst="rect">
            <a:avLst/>
          </a:prstGeom>
        </p:spPr>
        <p:txBody>
          <a:bodyPr wrap="square">
            <a:spAutoFit/>
          </a:bodyPr>
          <a:lstStyle/>
          <a:p>
            <a:pPr algn="just"/>
            <a:r>
              <a:rPr lang="en-US" dirty="0">
                <a:latin typeface="Arial" panose="020B0604020202020204" pitchFamily="34" charset="0"/>
              </a:rPr>
              <a:t>PORT1 is also a 32-bit wide input/output port. In PORT1, pins P1.0 to P1.15 are not available and </a:t>
            </a:r>
            <a:r>
              <a:rPr lang="en-US" b="1" dirty="0">
                <a:latin typeface="Arial" panose="020B0604020202020204" pitchFamily="34" charset="0"/>
              </a:rPr>
              <a:t>pins P1.16 to P1.31 are the available general purpose input/output pins.</a:t>
            </a:r>
            <a:endParaRPr lang="en-US" b="1" dirty="0"/>
          </a:p>
        </p:txBody>
      </p:sp>
      <p:pic>
        <p:nvPicPr>
          <p:cNvPr id="5" name="Picture 4">
            <a:extLst>
              <a:ext uri="{FF2B5EF4-FFF2-40B4-BE49-F238E27FC236}">
                <a16:creationId xmlns:a16="http://schemas.microsoft.com/office/drawing/2014/main" id="{F911FD4B-E4BA-450C-B78B-D1F5951BAC02}"/>
              </a:ext>
            </a:extLst>
          </p:cNvPr>
          <p:cNvPicPr>
            <a:picLocks noChangeAspect="1"/>
          </p:cNvPicPr>
          <p:nvPr/>
        </p:nvPicPr>
        <p:blipFill>
          <a:blip r:embed="rId2"/>
          <a:stretch>
            <a:fillRect/>
          </a:stretch>
        </p:blipFill>
        <p:spPr>
          <a:xfrm>
            <a:off x="1425388" y="1118456"/>
            <a:ext cx="6375549" cy="5309064"/>
          </a:xfrm>
          <a:prstGeom prst="rect">
            <a:avLst/>
          </a:prstGeom>
        </p:spPr>
      </p:pic>
      <p:sp>
        <p:nvSpPr>
          <p:cNvPr id="6" name="TextBox 5">
            <a:extLst>
              <a:ext uri="{FF2B5EF4-FFF2-40B4-BE49-F238E27FC236}">
                <a16:creationId xmlns:a16="http://schemas.microsoft.com/office/drawing/2014/main" id="{ACCB8570-AD8E-497E-9CA8-3C576D1E326B}"/>
              </a:ext>
            </a:extLst>
          </p:cNvPr>
          <p:cNvSpPr txBox="1"/>
          <p:nvPr/>
        </p:nvSpPr>
        <p:spPr>
          <a:xfrm>
            <a:off x="8686800" y="3772988"/>
            <a:ext cx="1828800" cy="646331"/>
          </a:xfrm>
          <a:prstGeom prst="rect">
            <a:avLst/>
          </a:prstGeom>
          <a:noFill/>
        </p:spPr>
        <p:txBody>
          <a:bodyPr wrap="square" rtlCol="0">
            <a:spAutoFit/>
          </a:bodyPr>
          <a:lstStyle/>
          <a:p>
            <a:r>
              <a:rPr lang="en-US" dirty="0"/>
              <a:t>Find the pins for PORT1  yourself!!</a:t>
            </a:r>
          </a:p>
        </p:txBody>
      </p:sp>
    </p:spTree>
    <p:extLst>
      <p:ext uri="{BB962C8B-B14F-4D97-AF65-F5344CB8AC3E}">
        <p14:creationId xmlns:p14="http://schemas.microsoft.com/office/powerpoint/2010/main" val="343796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669565-989C-4FBD-9C14-54FA9C786865}"/>
              </a:ext>
            </a:extLst>
          </p:cNvPr>
          <p:cNvSpPr/>
          <p:nvPr/>
        </p:nvSpPr>
        <p:spPr>
          <a:xfrm>
            <a:off x="564775" y="232065"/>
            <a:ext cx="10910047" cy="1200329"/>
          </a:xfrm>
          <a:prstGeom prst="rect">
            <a:avLst/>
          </a:prstGeom>
        </p:spPr>
        <p:txBody>
          <a:bodyPr wrap="square">
            <a:spAutoFit/>
          </a:bodyPr>
          <a:lstStyle/>
          <a:p>
            <a:pPr algn="just"/>
            <a:r>
              <a:rPr lang="en-US" dirty="0">
                <a:latin typeface="Arial" panose="020B0604020202020204" pitchFamily="34" charset="0"/>
              </a:rPr>
              <a:t>Most of the pins in both the I/O ports of the LPC2148 have more than one function i.e. they are multiplexed with different functions. For example, </a:t>
            </a:r>
            <a:r>
              <a:rPr lang="en-US" dirty="0">
                <a:solidFill>
                  <a:srgbClr val="0070C0"/>
                </a:solidFill>
                <a:latin typeface="Arial" panose="020B0604020202020204" pitchFamily="34" charset="0"/>
              </a:rPr>
              <a:t>Pin 19 of the LPC2148 </a:t>
            </a:r>
            <a:r>
              <a:rPr lang="en-US" dirty="0">
                <a:latin typeface="Arial" panose="020B0604020202020204" pitchFamily="34" charset="0"/>
              </a:rPr>
              <a:t>has three functions namely P0.0, </a:t>
            </a:r>
            <a:r>
              <a:rPr lang="en-US" b="1" dirty="0">
                <a:latin typeface="Arial" panose="020B0604020202020204" pitchFamily="34" charset="0"/>
              </a:rPr>
              <a:t>a general purpose I/O pin</a:t>
            </a:r>
            <a:r>
              <a:rPr lang="en-US" dirty="0">
                <a:latin typeface="Arial" panose="020B0604020202020204" pitchFamily="34" charset="0"/>
              </a:rPr>
              <a:t>, TXD0, </a:t>
            </a:r>
            <a:r>
              <a:rPr lang="en-US" b="1" dirty="0">
                <a:latin typeface="Arial" panose="020B0604020202020204" pitchFamily="34" charset="0"/>
              </a:rPr>
              <a:t>the transmitter O/P for UART0</a:t>
            </a:r>
            <a:r>
              <a:rPr lang="en-US" dirty="0">
                <a:latin typeface="Arial" panose="020B0604020202020204" pitchFamily="34" charset="0"/>
              </a:rPr>
              <a:t> and </a:t>
            </a:r>
            <a:r>
              <a:rPr lang="en-US" b="1" dirty="0">
                <a:latin typeface="Arial" panose="020B0604020202020204" pitchFamily="34" charset="0"/>
              </a:rPr>
              <a:t>PWM1, the pulse width modulator O/P 1</a:t>
            </a:r>
            <a:r>
              <a:rPr lang="en-US" dirty="0">
                <a:latin typeface="Arial" panose="020B0604020202020204" pitchFamily="34" charset="0"/>
              </a:rPr>
              <a:t>.</a:t>
            </a:r>
            <a:endParaRPr lang="en-US" dirty="0"/>
          </a:p>
        </p:txBody>
      </p:sp>
      <p:pic>
        <p:nvPicPr>
          <p:cNvPr id="5" name="Picture 4">
            <a:extLst>
              <a:ext uri="{FF2B5EF4-FFF2-40B4-BE49-F238E27FC236}">
                <a16:creationId xmlns:a16="http://schemas.microsoft.com/office/drawing/2014/main" id="{D784D2CC-50FC-485E-9EA5-83B7C853FCA1}"/>
              </a:ext>
            </a:extLst>
          </p:cNvPr>
          <p:cNvPicPr>
            <a:picLocks noChangeAspect="1"/>
          </p:cNvPicPr>
          <p:nvPr/>
        </p:nvPicPr>
        <p:blipFill>
          <a:blip r:embed="rId2"/>
          <a:stretch>
            <a:fillRect/>
          </a:stretch>
        </p:blipFill>
        <p:spPr>
          <a:xfrm>
            <a:off x="1524000" y="1396536"/>
            <a:ext cx="6375549" cy="5309064"/>
          </a:xfrm>
          <a:prstGeom prst="rect">
            <a:avLst/>
          </a:prstGeom>
        </p:spPr>
      </p:pic>
      <p:cxnSp>
        <p:nvCxnSpPr>
          <p:cNvPr id="9" name="Connector: Curved 8">
            <a:extLst>
              <a:ext uri="{FF2B5EF4-FFF2-40B4-BE49-F238E27FC236}">
                <a16:creationId xmlns:a16="http://schemas.microsoft.com/office/drawing/2014/main" id="{807F654D-536B-4826-9142-E6CE8C3F798C}"/>
              </a:ext>
            </a:extLst>
          </p:cNvPr>
          <p:cNvCxnSpPr>
            <a:cxnSpLocks/>
          </p:cNvCxnSpPr>
          <p:nvPr/>
        </p:nvCxnSpPr>
        <p:spPr>
          <a:xfrm rot="5400000">
            <a:off x="3429000" y="990600"/>
            <a:ext cx="5715000" cy="4953000"/>
          </a:xfrm>
          <a:prstGeom prst="curvedConnector3">
            <a:avLst>
              <a:gd name="adj1" fmla="val 10782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1CD102-C211-4AA2-8C3A-BAB28FBA42AF}"/>
              </a:ext>
            </a:extLst>
          </p:cNvPr>
          <p:cNvSpPr/>
          <p:nvPr/>
        </p:nvSpPr>
        <p:spPr>
          <a:xfrm>
            <a:off x="8287870" y="4644660"/>
            <a:ext cx="3393142" cy="646331"/>
          </a:xfrm>
          <a:prstGeom prst="rect">
            <a:avLst/>
          </a:prstGeom>
        </p:spPr>
        <p:txBody>
          <a:bodyPr wrap="square">
            <a:spAutoFit/>
          </a:bodyPr>
          <a:lstStyle/>
          <a:p>
            <a:r>
              <a:rPr lang="en-US" dirty="0">
                <a:latin typeface="Arial" panose="020B0604020202020204" pitchFamily="34" charset="0"/>
              </a:rPr>
              <a:t>At any point of operation, each pin can have a single function</a:t>
            </a:r>
            <a:endParaRPr lang="en-US" dirty="0"/>
          </a:p>
        </p:txBody>
      </p:sp>
    </p:spTree>
    <p:extLst>
      <p:ext uri="{BB962C8B-B14F-4D97-AF65-F5344CB8AC3E}">
        <p14:creationId xmlns:p14="http://schemas.microsoft.com/office/powerpoint/2010/main" val="354668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38628A-1C55-4D82-A944-D8A108D02599}"/>
              </a:ext>
            </a:extLst>
          </p:cNvPr>
          <p:cNvSpPr/>
          <p:nvPr/>
        </p:nvSpPr>
        <p:spPr>
          <a:xfrm>
            <a:off x="680755" y="955378"/>
            <a:ext cx="11052811" cy="1427635"/>
          </a:xfrm>
          <a:prstGeom prst="rect">
            <a:avLst/>
          </a:prstGeom>
        </p:spPr>
        <p:txBody>
          <a:bodyPr wrap="square">
            <a:spAutoFit/>
          </a:bodyPr>
          <a:lstStyle/>
          <a:p>
            <a:pPr algn="just">
              <a:lnSpc>
                <a:spcPct val="150000"/>
              </a:lnSpc>
            </a:pPr>
            <a:r>
              <a:rPr lang="en-US" sz="2000" dirty="0">
                <a:latin typeface="Arial" panose="020B0604020202020204" pitchFamily="34" charset="0"/>
              </a:rPr>
              <a:t>At any point of operation, each pin can have a single function and the function can be selected with the help of three Configuration Registers which control the multiplexers to allow connection between the external pin and the on-chip peripheral.</a:t>
            </a:r>
            <a:endParaRPr lang="en-US" sz="2000" dirty="0"/>
          </a:p>
        </p:txBody>
      </p:sp>
      <p:sp>
        <p:nvSpPr>
          <p:cNvPr id="5" name="Rectangle 4">
            <a:extLst>
              <a:ext uri="{FF2B5EF4-FFF2-40B4-BE49-F238E27FC236}">
                <a16:creationId xmlns:a16="http://schemas.microsoft.com/office/drawing/2014/main" id="{BA126FFC-C41E-4877-9586-A293407CD016}"/>
              </a:ext>
            </a:extLst>
          </p:cNvPr>
          <p:cNvSpPr/>
          <p:nvPr/>
        </p:nvSpPr>
        <p:spPr>
          <a:xfrm>
            <a:off x="857856" y="2591609"/>
            <a:ext cx="6056466" cy="461665"/>
          </a:xfrm>
          <a:prstGeom prst="rect">
            <a:avLst/>
          </a:prstGeom>
        </p:spPr>
        <p:txBody>
          <a:bodyPr wrap="none">
            <a:spAutoFit/>
          </a:bodyPr>
          <a:lstStyle/>
          <a:p>
            <a:r>
              <a:rPr lang="en-US" sz="2400" dirty="0">
                <a:solidFill>
                  <a:srgbClr val="FF0000"/>
                </a:solidFill>
                <a:latin typeface="Arial" panose="020B0604020202020204" pitchFamily="34" charset="0"/>
              </a:rPr>
              <a:t>The configuration register is called PINSEL</a:t>
            </a:r>
            <a:endParaRPr lang="en-US" sz="2400" dirty="0">
              <a:solidFill>
                <a:srgbClr val="FF0000"/>
              </a:solidFill>
            </a:endParaRPr>
          </a:p>
        </p:txBody>
      </p:sp>
      <p:sp>
        <p:nvSpPr>
          <p:cNvPr id="6" name="Rectangle 5">
            <a:extLst>
              <a:ext uri="{FF2B5EF4-FFF2-40B4-BE49-F238E27FC236}">
                <a16:creationId xmlns:a16="http://schemas.microsoft.com/office/drawing/2014/main" id="{A0126554-4403-4CD4-9446-5DCA04D146B8}"/>
              </a:ext>
            </a:extLst>
          </p:cNvPr>
          <p:cNvSpPr/>
          <p:nvPr/>
        </p:nvSpPr>
        <p:spPr>
          <a:xfrm>
            <a:off x="857856" y="3120493"/>
            <a:ext cx="9159766" cy="461665"/>
          </a:xfrm>
          <a:prstGeom prst="rect">
            <a:avLst/>
          </a:prstGeom>
        </p:spPr>
        <p:txBody>
          <a:bodyPr wrap="square">
            <a:spAutoFit/>
          </a:bodyPr>
          <a:lstStyle/>
          <a:p>
            <a:r>
              <a:rPr lang="en-US" sz="2400" dirty="0">
                <a:solidFill>
                  <a:srgbClr val="FF0000"/>
                </a:solidFill>
                <a:latin typeface="Arial" panose="020B0604020202020204" pitchFamily="34" charset="0"/>
              </a:rPr>
              <a:t>classified in to three registers: </a:t>
            </a:r>
            <a:r>
              <a:rPr lang="en-US" sz="2400" b="1" dirty="0">
                <a:solidFill>
                  <a:srgbClr val="FF0000"/>
                </a:solidFill>
                <a:latin typeface="Arial" panose="020B0604020202020204" pitchFamily="34" charset="0"/>
              </a:rPr>
              <a:t>PINSEL0, PINSEL1 and PINSEL2</a:t>
            </a:r>
            <a:endParaRPr lang="en-US" sz="2400" b="1" dirty="0">
              <a:solidFill>
                <a:srgbClr val="FF0000"/>
              </a:solidFill>
            </a:endParaRPr>
          </a:p>
        </p:txBody>
      </p:sp>
      <p:sp>
        <p:nvSpPr>
          <p:cNvPr id="7" name="Rectangle 6">
            <a:extLst>
              <a:ext uri="{FF2B5EF4-FFF2-40B4-BE49-F238E27FC236}">
                <a16:creationId xmlns:a16="http://schemas.microsoft.com/office/drawing/2014/main" id="{A6A431BE-8331-4561-888C-C94BFC849E23}"/>
              </a:ext>
            </a:extLst>
          </p:cNvPr>
          <p:cNvSpPr/>
          <p:nvPr/>
        </p:nvSpPr>
        <p:spPr>
          <a:xfrm>
            <a:off x="4943793" y="3582158"/>
            <a:ext cx="5334000" cy="369332"/>
          </a:xfrm>
          <a:prstGeom prst="rect">
            <a:avLst/>
          </a:prstGeom>
        </p:spPr>
        <p:txBody>
          <a:bodyPr wrap="square">
            <a:spAutoFit/>
          </a:bodyPr>
          <a:lstStyle/>
          <a:p>
            <a:r>
              <a:rPr lang="en-US" dirty="0">
                <a:solidFill>
                  <a:schemeClr val="bg1"/>
                </a:solidFill>
                <a:latin typeface="Arial" panose="020B0604020202020204" pitchFamily="34" charset="0"/>
              </a:rPr>
              <a:t>These configuration registers are of </a:t>
            </a:r>
            <a:r>
              <a:rPr lang="en-US" b="1" dirty="0">
                <a:solidFill>
                  <a:schemeClr val="bg1"/>
                </a:solidFill>
                <a:latin typeface="Arial" panose="020B0604020202020204" pitchFamily="34" charset="0"/>
              </a:rPr>
              <a:t>32-bit wide</a:t>
            </a:r>
            <a:endParaRPr lang="en-US" b="1" dirty="0">
              <a:solidFill>
                <a:schemeClr val="bg1"/>
              </a:solidFill>
            </a:endParaRPr>
          </a:p>
        </p:txBody>
      </p:sp>
      <p:sp>
        <p:nvSpPr>
          <p:cNvPr id="8" name="Rectangle 7">
            <a:extLst>
              <a:ext uri="{FF2B5EF4-FFF2-40B4-BE49-F238E27FC236}">
                <a16:creationId xmlns:a16="http://schemas.microsoft.com/office/drawing/2014/main" id="{858E681F-5578-41C0-8B8B-CAC59240A79D}"/>
              </a:ext>
            </a:extLst>
          </p:cNvPr>
          <p:cNvSpPr/>
          <p:nvPr/>
        </p:nvSpPr>
        <p:spPr>
          <a:xfrm>
            <a:off x="1470302" y="3759732"/>
            <a:ext cx="7849994" cy="369332"/>
          </a:xfrm>
          <a:prstGeom prst="rect">
            <a:avLst/>
          </a:prstGeom>
        </p:spPr>
        <p:txBody>
          <a:bodyPr wrap="square">
            <a:spAutoFit/>
          </a:bodyPr>
          <a:lstStyle/>
          <a:p>
            <a:r>
              <a:rPr lang="en-US" dirty="0">
                <a:solidFill>
                  <a:srgbClr val="7030A0"/>
                </a:solidFill>
                <a:latin typeface="Arial" panose="020B0604020202020204" pitchFamily="34" charset="0"/>
              </a:rPr>
              <a:t>Any pin on the LPC2148 can have a maximum of 4 functions.</a:t>
            </a:r>
            <a:endParaRPr lang="en-US" dirty="0">
              <a:solidFill>
                <a:srgbClr val="7030A0"/>
              </a:solidFill>
            </a:endParaRPr>
          </a:p>
        </p:txBody>
      </p:sp>
      <p:sp>
        <p:nvSpPr>
          <p:cNvPr id="9" name="Rectangle 8">
            <a:extLst>
              <a:ext uri="{FF2B5EF4-FFF2-40B4-BE49-F238E27FC236}">
                <a16:creationId xmlns:a16="http://schemas.microsoft.com/office/drawing/2014/main" id="{E40FFCEA-0E88-4CE2-898A-CD6DC6922938}"/>
              </a:ext>
            </a:extLst>
          </p:cNvPr>
          <p:cNvSpPr/>
          <p:nvPr/>
        </p:nvSpPr>
        <p:spPr>
          <a:xfrm>
            <a:off x="991553" y="4278683"/>
            <a:ext cx="10052965" cy="646331"/>
          </a:xfrm>
          <a:prstGeom prst="rect">
            <a:avLst/>
          </a:prstGeom>
        </p:spPr>
        <p:txBody>
          <a:bodyPr wrap="square">
            <a:spAutoFit/>
          </a:bodyPr>
          <a:lstStyle/>
          <a:p>
            <a:r>
              <a:rPr lang="en-US" dirty="0">
                <a:solidFill>
                  <a:srgbClr val="7030A0"/>
                </a:solidFill>
                <a:latin typeface="Arial" panose="020B0604020202020204" pitchFamily="34" charset="0"/>
              </a:rPr>
              <a:t>Hence in order to select one of the four functions, two corresponding bits of the PINSEL register are needed.</a:t>
            </a:r>
            <a:endParaRPr lang="en-US" dirty="0">
              <a:solidFill>
                <a:srgbClr val="7030A0"/>
              </a:solidFill>
            </a:endParaRPr>
          </a:p>
        </p:txBody>
      </p:sp>
      <p:pic>
        <p:nvPicPr>
          <p:cNvPr id="10" name="Picture 9">
            <a:extLst>
              <a:ext uri="{FF2B5EF4-FFF2-40B4-BE49-F238E27FC236}">
                <a16:creationId xmlns:a16="http://schemas.microsoft.com/office/drawing/2014/main" id="{E865BD0A-B682-49CE-92BC-EE50BE375CD5}"/>
              </a:ext>
            </a:extLst>
          </p:cNvPr>
          <p:cNvPicPr>
            <a:picLocks noChangeAspect="1"/>
          </p:cNvPicPr>
          <p:nvPr/>
        </p:nvPicPr>
        <p:blipFill>
          <a:blip r:embed="rId2"/>
          <a:stretch>
            <a:fillRect/>
          </a:stretch>
        </p:blipFill>
        <p:spPr>
          <a:xfrm>
            <a:off x="7279183" y="5471920"/>
            <a:ext cx="3410091" cy="1112017"/>
          </a:xfrm>
          <a:prstGeom prst="rect">
            <a:avLst/>
          </a:prstGeom>
        </p:spPr>
      </p:pic>
      <p:sp>
        <p:nvSpPr>
          <p:cNvPr id="11" name="TextBox 10">
            <a:extLst>
              <a:ext uri="{FF2B5EF4-FFF2-40B4-BE49-F238E27FC236}">
                <a16:creationId xmlns:a16="http://schemas.microsoft.com/office/drawing/2014/main" id="{F9CCBA4D-EFEF-46AD-9945-377A1BE0B6A7}"/>
              </a:ext>
            </a:extLst>
          </p:cNvPr>
          <p:cNvSpPr txBox="1"/>
          <p:nvPr/>
        </p:nvSpPr>
        <p:spPr>
          <a:xfrm>
            <a:off x="780019" y="5298373"/>
            <a:ext cx="4078852" cy="369332"/>
          </a:xfrm>
          <a:prstGeom prst="rect">
            <a:avLst/>
          </a:prstGeom>
          <a:noFill/>
        </p:spPr>
        <p:txBody>
          <a:bodyPr wrap="square" rtlCol="0">
            <a:spAutoFit/>
          </a:bodyPr>
          <a:lstStyle/>
          <a:p>
            <a:r>
              <a:rPr lang="en-US" dirty="0"/>
              <a:t>For example:  pins 13, 14, 15 of LPC2148 </a:t>
            </a:r>
          </a:p>
        </p:txBody>
      </p:sp>
      <p:cxnSp>
        <p:nvCxnSpPr>
          <p:cNvPr id="13" name="Connector: Curved 12">
            <a:extLst>
              <a:ext uri="{FF2B5EF4-FFF2-40B4-BE49-F238E27FC236}">
                <a16:creationId xmlns:a16="http://schemas.microsoft.com/office/drawing/2014/main" id="{788B1787-68A1-4DAB-8BBA-1FA55932A6C9}"/>
              </a:ext>
            </a:extLst>
          </p:cNvPr>
          <p:cNvCxnSpPr>
            <a:cxnSpLocks/>
            <a:endCxn id="10" idx="1"/>
          </p:cNvCxnSpPr>
          <p:nvPr/>
        </p:nvCxnSpPr>
        <p:spPr>
          <a:xfrm>
            <a:off x="5172635" y="4825589"/>
            <a:ext cx="2106548" cy="1202340"/>
          </a:xfrm>
          <a:prstGeom prst="curvedConnector3">
            <a:avLst>
              <a:gd name="adj1" fmla="val 3614"/>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C11BD9-5A38-4771-8DD8-AC37082DF1D0}"/>
              </a:ext>
            </a:extLst>
          </p:cNvPr>
          <p:cNvSpPr txBox="1"/>
          <p:nvPr/>
        </p:nvSpPr>
        <p:spPr>
          <a:xfrm>
            <a:off x="1294164" y="201370"/>
            <a:ext cx="6103620" cy="584775"/>
          </a:xfrm>
          <a:prstGeom prst="rect">
            <a:avLst/>
          </a:prstGeom>
          <a:noFill/>
        </p:spPr>
        <p:txBody>
          <a:bodyPr wrap="square">
            <a:spAutoFit/>
          </a:bodyPr>
          <a:lstStyle/>
          <a:p>
            <a:pPr algn="l"/>
            <a:r>
              <a:rPr lang="en-IN" sz="3200" b="1" i="0" u="sng" dirty="0">
                <a:effectLst/>
                <a:latin typeface="Roboto" panose="02000000000000000000" pitchFamily="2" charset="0"/>
              </a:rPr>
              <a:t>Pin Function Select Registers </a:t>
            </a:r>
            <a:endParaRPr lang="en-IN" sz="3200" b="0" i="0" u="sng" dirty="0">
              <a:effectLst/>
              <a:latin typeface="Roboto" panose="02000000000000000000" pitchFamily="2" charset="0"/>
            </a:endParaRPr>
          </a:p>
        </p:txBody>
      </p:sp>
    </p:spTree>
    <p:extLst>
      <p:ext uri="{BB962C8B-B14F-4D97-AF65-F5344CB8AC3E}">
        <p14:creationId xmlns:p14="http://schemas.microsoft.com/office/powerpoint/2010/main" val="365217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2244EF-C4B0-45A8-A8EA-7EA6A06C6CDC}"/>
              </a:ext>
            </a:extLst>
          </p:cNvPr>
          <p:cNvSpPr/>
          <p:nvPr/>
        </p:nvSpPr>
        <p:spPr>
          <a:xfrm>
            <a:off x="1684127" y="391265"/>
            <a:ext cx="9180786" cy="461665"/>
          </a:xfrm>
          <a:prstGeom prst="rect">
            <a:avLst/>
          </a:prstGeom>
        </p:spPr>
        <p:txBody>
          <a:bodyPr wrap="square">
            <a:spAutoFit/>
          </a:bodyPr>
          <a:lstStyle/>
          <a:p>
            <a:r>
              <a:rPr lang="en-US" sz="2400" dirty="0">
                <a:solidFill>
                  <a:srgbClr val="7030A0"/>
                </a:solidFill>
                <a:latin typeface="Arial" panose="020B0604020202020204" pitchFamily="34" charset="0"/>
              </a:rPr>
              <a:t>Any pin on the LPC2148 can have a maximum of 4 functions</a:t>
            </a:r>
            <a:r>
              <a:rPr lang="en-US" dirty="0">
                <a:solidFill>
                  <a:srgbClr val="7030A0"/>
                </a:solidFill>
                <a:latin typeface="Arial" panose="020B0604020202020204" pitchFamily="34" charset="0"/>
              </a:rPr>
              <a:t>.</a:t>
            </a:r>
            <a:endParaRPr lang="en-US" dirty="0">
              <a:solidFill>
                <a:srgbClr val="7030A0"/>
              </a:solidFill>
            </a:endParaRPr>
          </a:p>
        </p:txBody>
      </p:sp>
      <p:sp>
        <p:nvSpPr>
          <p:cNvPr id="5" name="Rectangle 4">
            <a:extLst>
              <a:ext uri="{FF2B5EF4-FFF2-40B4-BE49-F238E27FC236}">
                <a16:creationId xmlns:a16="http://schemas.microsoft.com/office/drawing/2014/main" id="{BED5D7E8-A4B6-4CDC-A36F-2C61BBF988AC}"/>
              </a:ext>
            </a:extLst>
          </p:cNvPr>
          <p:cNvSpPr/>
          <p:nvPr/>
        </p:nvSpPr>
        <p:spPr>
          <a:xfrm>
            <a:off x="883425" y="976289"/>
            <a:ext cx="10425150" cy="707886"/>
          </a:xfrm>
          <a:prstGeom prst="rect">
            <a:avLst/>
          </a:prstGeom>
        </p:spPr>
        <p:txBody>
          <a:bodyPr wrap="square">
            <a:spAutoFit/>
          </a:bodyPr>
          <a:lstStyle/>
          <a:p>
            <a:r>
              <a:rPr lang="en-US" sz="2000" dirty="0">
                <a:solidFill>
                  <a:srgbClr val="7030A0"/>
                </a:solidFill>
                <a:latin typeface="Arial" panose="020B0604020202020204" pitchFamily="34" charset="0"/>
              </a:rPr>
              <a:t>Hence in order to select one of the four functions, two corresponding bits of the PINSEL register are needed.</a:t>
            </a:r>
            <a:endParaRPr lang="en-US" sz="2000" dirty="0">
              <a:solidFill>
                <a:srgbClr val="7030A0"/>
              </a:solidFill>
            </a:endParaRPr>
          </a:p>
        </p:txBody>
      </p:sp>
      <p:pic>
        <p:nvPicPr>
          <p:cNvPr id="6" name="Picture 5">
            <a:extLst>
              <a:ext uri="{FF2B5EF4-FFF2-40B4-BE49-F238E27FC236}">
                <a16:creationId xmlns:a16="http://schemas.microsoft.com/office/drawing/2014/main" id="{A3CD7916-AC29-4CBA-BFA5-B8838EB1B1E9}"/>
              </a:ext>
            </a:extLst>
          </p:cNvPr>
          <p:cNvPicPr>
            <a:picLocks noChangeAspect="1"/>
          </p:cNvPicPr>
          <p:nvPr/>
        </p:nvPicPr>
        <p:blipFill>
          <a:blip r:embed="rId2"/>
          <a:stretch>
            <a:fillRect/>
          </a:stretch>
        </p:blipFill>
        <p:spPr>
          <a:xfrm>
            <a:off x="7649758" y="1877404"/>
            <a:ext cx="3410091" cy="1112017"/>
          </a:xfrm>
          <a:prstGeom prst="rect">
            <a:avLst/>
          </a:prstGeom>
        </p:spPr>
      </p:pic>
      <p:sp>
        <p:nvSpPr>
          <p:cNvPr id="7" name="TextBox 6">
            <a:extLst>
              <a:ext uri="{FF2B5EF4-FFF2-40B4-BE49-F238E27FC236}">
                <a16:creationId xmlns:a16="http://schemas.microsoft.com/office/drawing/2014/main" id="{AF521651-7142-4C0E-8ADA-5EF2DF4FA936}"/>
              </a:ext>
            </a:extLst>
          </p:cNvPr>
          <p:cNvSpPr txBox="1"/>
          <p:nvPr/>
        </p:nvSpPr>
        <p:spPr>
          <a:xfrm>
            <a:off x="716352" y="2367962"/>
            <a:ext cx="4701336" cy="400110"/>
          </a:xfrm>
          <a:prstGeom prst="rect">
            <a:avLst/>
          </a:prstGeom>
          <a:noFill/>
        </p:spPr>
        <p:txBody>
          <a:bodyPr wrap="square" rtlCol="0">
            <a:spAutoFit/>
          </a:bodyPr>
          <a:lstStyle/>
          <a:p>
            <a:r>
              <a:rPr lang="en-US" sz="2000" dirty="0"/>
              <a:t>For example: pins 13, 14, 15 of LPC2148 </a:t>
            </a:r>
          </a:p>
        </p:txBody>
      </p:sp>
      <p:cxnSp>
        <p:nvCxnSpPr>
          <p:cNvPr id="8" name="Connector: Curved 7">
            <a:extLst>
              <a:ext uri="{FF2B5EF4-FFF2-40B4-BE49-F238E27FC236}">
                <a16:creationId xmlns:a16="http://schemas.microsoft.com/office/drawing/2014/main" id="{EA9E1C62-97FE-4242-A3C6-4773AA3824B2}"/>
              </a:ext>
            </a:extLst>
          </p:cNvPr>
          <p:cNvCxnSpPr>
            <a:endCxn id="6" idx="1"/>
          </p:cNvCxnSpPr>
          <p:nvPr/>
        </p:nvCxnSpPr>
        <p:spPr>
          <a:xfrm>
            <a:off x="5505715" y="1550426"/>
            <a:ext cx="2144042" cy="882987"/>
          </a:xfrm>
          <a:prstGeom prst="curvedConnector3">
            <a:avLst>
              <a:gd name="adj1" fmla="val -2375"/>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FFBDA3-8776-46B9-A29D-D4544A89E50E}"/>
              </a:ext>
            </a:extLst>
          </p:cNvPr>
          <p:cNvSpPr/>
          <p:nvPr/>
        </p:nvSpPr>
        <p:spPr>
          <a:xfrm>
            <a:off x="1000955" y="3509094"/>
            <a:ext cx="10547131" cy="830997"/>
          </a:xfrm>
          <a:prstGeom prst="rect">
            <a:avLst/>
          </a:prstGeom>
        </p:spPr>
        <p:txBody>
          <a:bodyPr wrap="square">
            <a:spAutoFit/>
          </a:bodyPr>
          <a:lstStyle/>
          <a:p>
            <a:r>
              <a:rPr lang="en-US" sz="2400" b="1" dirty="0">
                <a:latin typeface="Arial" panose="020B0604020202020204" pitchFamily="34" charset="0"/>
              </a:rPr>
              <a:t>So, a 32-bit PINSEL register can control 16 pins with 2-bits to control each pin.</a:t>
            </a:r>
            <a:endParaRPr lang="en-US" sz="2400" b="1" dirty="0"/>
          </a:p>
        </p:txBody>
      </p:sp>
      <p:sp>
        <p:nvSpPr>
          <p:cNvPr id="10" name="Rectangle 9">
            <a:extLst>
              <a:ext uri="{FF2B5EF4-FFF2-40B4-BE49-F238E27FC236}">
                <a16:creationId xmlns:a16="http://schemas.microsoft.com/office/drawing/2014/main" id="{FD89B972-7BDE-4578-996B-E80D2EBF0BC3}"/>
              </a:ext>
            </a:extLst>
          </p:cNvPr>
          <p:cNvSpPr/>
          <p:nvPr/>
        </p:nvSpPr>
        <p:spPr>
          <a:xfrm>
            <a:off x="1346142" y="4857832"/>
            <a:ext cx="8674963" cy="1015663"/>
          </a:xfrm>
          <a:prstGeom prst="rect">
            <a:avLst/>
          </a:prstGeom>
        </p:spPr>
        <p:txBody>
          <a:bodyPr wrap="square">
            <a:spAutoFit/>
          </a:bodyPr>
          <a:lstStyle/>
          <a:p>
            <a:r>
              <a:rPr lang="en-US" sz="2000" b="1" dirty="0">
                <a:latin typeface="Arial" panose="020B0604020202020204" pitchFamily="34" charset="0"/>
              </a:rPr>
              <a:t>PINSEL0 controls PORT0 pins P0.0 to P0.15, </a:t>
            </a:r>
          </a:p>
          <a:p>
            <a:r>
              <a:rPr lang="en-US" sz="2000" b="1" dirty="0">
                <a:latin typeface="Arial" panose="020B0604020202020204" pitchFamily="34" charset="0"/>
              </a:rPr>
              <a:t>PINSEL1 controls PORT0 pins P0.16 to P0.31 and </a:t>
            </a:r>
          </a:p>
          <a:p>
            <a:r>
              <a:rPr lang="en-US" sz="2000" b="1" dirty="0">
                <a:latin typeface="Arial" panose="020B0604020202020204" pitchFamily="34" charset="0"/>
              </a:rPr>
              <a:t>PINSEL2 controls PORT1 pins P1.16 to P1.31.</a:t>
            </a:r>
            <a:endParaRPr lang="en-US" sz="2000" b="1" dirty="0"/>
          </a:p>
        </p:txBody>
      </p:sp>
      <p:sp>
        <p:nvSpPr>
          <p:cNvPr id="11" name="TextBox 10">
            <a:extLst>
              <a:ext uri="{FF2B5EF4-FFF2-40B4-BE49-F238E27FC236}">
                <a16:creationId xmlns:a16="http://schemas.microsoft.com/office/drawing/2014/main" id="{B52314BE-EF32-4106-95D1-32094DFB027A}"/>
              </a:ext>
            </a:extLst>
          </p:cNvPr>
          <p:cNvSpPr txBox="1"/>
          <p:nvPr/>
        </p:nvSpPr>
        <p:spPr>
          <a:xfrm>
            <a:off x="8316698" y="4857832"/>
            <a:ext cx="2380985" cy="923330"/>
          </a:xfrm>
          <a:prstGeom prst="rect">
            <a:avLst/>
          </a:prstGeom>
          <a:noFill/>
        </p:spPr>
        <p:txBody>
          <a:bodyPr wrap="square" rtlCol="0">
            <a:spAutoFit/>
          </a:bodyPr>
          <a:lstStyle/>
          <a:p>
            <a:r>
              <a:rPr lang="en-US" dirty="0">
                <a:solidFill>
                  <a:srgbClr val="FF0000"/>
                </a:solidFill>
              </a:rPr>
              <a:t>Refer page 14 to 18 for more details of Pin function select register</a:t>
            </a:r>
          </a:p>
        </p:txBody>
      </p:sp>
    </p:spTree>
    <p:extLst>
      <p:ext uri="{BB962C8B-B14F-4D97-AF65-F5344CB8AC3E}">
        <p14:creationId xmlns:p14="http://schemas.microsoft.com/office/powerpoint/2010/main" val="192017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5D9C8-1E10-4B4D-B304-196C670C5A1F}"/>
              </a:ext>
            </a:extLst>
          </p:cNvPr>
          <p:cNvPicPr>
            <a:picLocks noChangeAspect="1"/>
          </p:cNvPicPr>
          <p:nvPr/>
        </p:nvPicPr>
        <p:blipFill>
          <a:blip r:embed="rId2"/>
          <a:stretch>
            <a:fillRect/>
          </a:stretch>
        </p:blipFill>
        <p:spPr>
          <a:xfrm>
            <a:off x="1752600" y="885498"/>
            <a:ext cx="8458200" cy="5772478"/>
          </a:xfrm>
          <a:prstGeom prst="rect">
            <a:avLst/>
          </a:prstGeom>
        </p:spPr>
      </p:pic>
      <p:sp>
        <p:nvSpPr>
          <p:cNvPr id="6" name="Rectangle 5">
            <a:extLst>
              <a:ext uri="{FF2B5EF4-FFF2-40B4-BE49-F238E27FC236}">
                <a16:creationId xmlns:a16="http://schemas.microsoft.com/office/drawing/2014/main" id="{AD42E1A2-475E-456E-86A9-082C2869E17C}"/>
              </a:ext>
            </a:extLst>
          </p:cNvPr>
          <p:cNvSpPr/>
          <p:nvPr/>
        </p:nvSpPr>
        <p:spPr>
          <a:xfrm>
            <a:off x="1729353" y="196149"/>
            <a:ext cx="8710047" cy="369332"/>
          </a:xfrm>
          <a:prstGeom prst="rect">
            <a:avLst/>
          </a:prstGeom>
        </p:spPr>
        <p:txBody>
          <a:bodyPr wrap="square">
            <a:spAutoFit/>
          </a:bodyPr>
          <a:lstStyle/>
          <a:p>
            <a:r>
              <a:rPr lang="en-US" dirty="0">
                <a:solidFill>
                  <a:srgbClr val="0070C0"/>
                </a:solidFill>
                <a:latin typeface="Arial" panose="020B0604020202020204" pitchFamily="34" charset="0"/>
              </a:rPr>
              <a:t>The following table shows the PINSEL0 and corresponding functions on the PORT0.</a:t>
            </a:r>
            <a:endParaRPr lang="en-US" dirty="0">
              <a:solidFill>
                <a:srgbClr val="0070C0"/>
              </a:solidFill>
            </a:endParaRPr>
          </a:p>
        </p:txBody>
      </p:sp>
      <p:sp>
        <p:nvSpPr>
          <p:cNvPr id="7" name="TextBox 6">
            <a:extLst>
              <a:ext uri="{FF2B5EF4-FFF2-40B4-BE49-F238E27FC236}">
                <a16:creationId xmlns:a16="http://schemas.microsoft.com/office/drawing/2014/main" id="{9CFDDA60-F072-4165-9D69-06178BD3BC5D}"/>
              </a:ext>
            </a:extLst>
          </p:cNvPr>
          <p:cNvSpPr txBox="1"/>
          <p:nvPr/>
        </p:nvSpPr>
        <p:spPr>
          <a:xfrm>
            <a:off x="1719020" y="565481"/>
            <a:ext cx="8743628" cy="369332"/>
          </a:xfrm>
          <a:prstGeom prst="rect">
            <a:avLst/>
          </a:prstGeom>
          <a:noFill/>
        </p:spPr>
        <p:txBody>
          <a:bodyPr wrap="square" rtlCol="0">
            <a:spAutoFit/>
          </a:bodyPr>
          <a:lstStyle/>
          <a:p>
            <a:r>
              <a:rPr lang="en-US" dirty="0">
                <a:solidFill>
                  <a:srgbClr val="FF0000"/>
                </a:solidFill>
              </a:rPr>
              <a:t>Refer page 14 to 18 for more details of PINSEL1 </a:t>
            </a:r>
          </a:p>
        </p:txBody>
      </p:sp>
    </p:spTree>
    <p:extLst>
      <p:ext uri="{BB962C8B-B14F-4D97-AF65-F5344CB8AC3E}">
        <p14:creationId xmlns:p14="http://schemas.microsoft.com/office/powerpoint/2010/main" val="308988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iagram&#10;&#10;Description automatically generated">
            <a:extLst>
              <a:ext uri="{FF2B5EF4-FFF2-40B4-BE49-F238E27FC236}">
                <a16:creationId xmlns:a16="http://schemas.microsoft.com/office/drawing/2014/main" id="{4315EEED-C449-456C-A661-9E7EA4AC6900}"/>
              </a:ext>
            </a:extLst>
          </p:cNvPr>
          <p:cNvPicPr>
            <a:picLocks noChangeAspect="1"/>
          </p:cNvPicPr>
          <p:nvPr/>
        </p:nvPicPr>
        <p:blipFill>
          <a:blip r:embed="rId2"/>
          <a:stretch>
            <a:fillRect/>
          </a:stretch>
        </p:blipFill>
        <p:spPr>
          <a:xfrm>
            <a:off x="3705910" y="1024859"/>
            <a:ext cx="6309482" cy="4808282"/>
          </a:xfrm>
          <a:prstGeom prst="rect">
            <a:avLst/>
          </a:prstGeom>
        </p:spPr>
      </p:pic>
    </p:spTree>
    <p:extLst>
      <p:ext uri="{BB962C8B-B14F-4D97-AF65-F5344CB8AC3E}">
        <p14:creationId xmlns:p14="http://schemas.microsoft.com/office/powerpoint/2010/main" val="261848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47C0-0F2E-53CE-17EF-AD1495530D3E}"/>
              </a:ext>
            </a:extLst>
          </p:cNvPr>
          <p:cNvSpPr>
            <a:spLocks noGrp="1"/>
          </p:cNvSpPr>
          <p:nvPr>
            <p:ph type="title"/>
          </p:nvPr>
        </p:nvSpPr>
        <p:spPr>
          <a:xfrm>
            <a:off x="349625" y="2534583"/>
            <a:ext cx="2469776" cy="1325563"/>
          </a:xfrm>
        </p:spPr>
        <p:txBody>
          <a:bodyPr/>
          <a:lstStyle/>
          <a:p>
            <a:r>
              <a:rPr lang="en-US" dirty="0"/>
              <a:t>LPC2148</a:t>
            </a:r>
          </a:p>
        </p:txBody>
      </p:sp>
      <p:pic>
        <p:nvPicPr>
          <p:cNvPr id="4" name="object 5">
            <a:extLst>
              <a:ext uri="{FF2B5EF4-FFF2-40B4-BE49-F238E27FC236}">
                <a16:creationId xmlns:a16="http://schemas.microsoft.com/office/drawing/2014/main" id="{F7F6787F-AC8B-22B3-F8FD-111B4DB062FB}"/>
              </a:ext>
            </a:extLst>
          </p:cNvPr>
          <p:cNvPicPr>
            <a:picLocks/>
          </p:cNvPicPr>
          <p:nvPr/>
        </p:nvPicPr>
        <p:blipFill>
          <a:blip r:embed="rId2" cstate="print"/>
          <a:stretch>
            <a:fillRect/>
          </a:stretch>
        </p:blipFill>
        <p:spPr>
          <a:xfrm>
            <a:off x="2474258" y="0"/>
            <a:ext cx="9619129" cy="6858000"/>
          </a:xfrm>
          <a:prstGeom prst="rect">
            <a:avLst/>
          </a:prstGeom>
        </p:spPr>
      </p:pic>
    </p:spTree>
    <p:extLst>
      <p:ext uri="{BB962C8B-B14F-4D97-AF65-F5344CB8AC3E}">
        <p14:creationId xmlns:p14="http://schemas.microsoft.com/office/powerpoint/2010/main" val="300758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79752C-DB56-425E-8BFF-6E7F132113F0}"/>
              </a:ext>
            </a:extLst>
          </p:cNvPr>
          <p:cNvSpPr/>
          <p:nvPr/>
        </p:nvSpPr>
        <p:spPr>
          <a:xfrm>
            <a:off x="1094125" y="2454352"/>
            <a:ext cx="9768842" cy="707886"/>
          </a:xfrm>
          <a:prstGeom prst="rect">
            <a:avLst/>
          </a:prstGeom>
        </p:spPr>
        <p:txBody>
          <a:bodyPr wrap="square">
            <a:spAutoFit/>
          </a:bodyPr>
          <a:lstStyle/>
          <a:p>
            <a:r>
              <a:rPr lang="en-US" sz="2000" dirty="0">
                <a:latin typeface="Arial" panose="020B0604020202020204" pitchFamily="34" charset="0"/>
              </a:rPr>
              <a:t>The default function of all the Pins is GPIO. But it is a good programming practice to mention “PINSEL0=0” in order to select the GPIO function of the Pins.</a:t>
            </a:r>
            <a:endParaRPr lang="en-US" sz="2000" dirty="0"/>
          </a:p>
        </p:txBody>
      </p:sp>
      <p:sp>
        <p:nvSpPr>
          <p:cNvPr id="5" name="Rectangle 4">
            <a:extLst>
              <a:ext uri="{FF2B5EF4-FFF2-40B4-BE49-F238E27FC236}">
                <a16:creationId xmlns:a16="http://schemas.microsoft.com/office/drawing/2014/main" id="{F36A8DD8-CC0D-429D-975B-6C4AAB2B3F40}"/>
              </a:ext>
            </a:extLst>
          </p:cNvPr>
          <p:cNvSpPr/>
          <p:nvPr/>
        </p:nvSpPr>
        <p:spPr>
          <a:xfrm>
            <a:off x="1262029" y="3311621"/>
            <a:ext cx="9299029" cy="400110"/>
          </a:xfrm>
          <a:prstGeom prst="rect">
            <a:avLst/>
          </a:prstGeom>
        </p:spPr>
        <p:txBody>
          <a:bodyPr wrap="square">
            <a:spAutoFit/>
          </a:bodyPr>
          <a:lstStyle/>
          <a:p>
            <a:r>
              <a:rPr lang="en-US" sz="2000" dirty="0">
                <a:solidFill>
                  <a:srgbClr val="0070C0"/>
                </a:solidFill>
                <a:latin typeface="Arial" panose="020B0604020202020204" pitchFamily="34" charset="0"/>
              </a:rPr>
              <a:t>GPIO function is the most frequently used functionality of the microcontroller. </a:t>
            </a:r>
            <a:endParaRPr lang="en-US" sz="2000" dirty="0">
              <a:solidFill>
                <a:srgbClr val="0070C0"/>
              </a:solidFill>
            </a:endParaRPr>
          </a:p>
        </p:txBody>
      </p:sp>
      <p:sp>
        <p:nvSpPr>
          <p:cNvPr id="6" name="Rectangle 5">
            <a:extLst>
              <a:ext uri="{FF2B5EF4-FFF2-40B4-BE49-F238E27FC236}">
                <a16:creationId xmlns:a16="http://schemas.microsoft.com/office/drawing/2014/main" id="{F644E996-642B-4ACC-8573-676FC29C4D51}"/>
              </a:ext>
            </a:extLst>
          </p:cNvPr>
          <p:cNvSpPr/>
          <p:nvPr/>
        </p:nvSpPr>
        <p:spPr>
          <a:xfrm>
            <a:off x="1094126" y="4318832"/>
            <a:ext cx="9374908" cy="1631216"/>
          </a:xfrm>
          <a:prstGeom prst="rect">
            <a:avLst/>
          </a:prstGeom>
        </p:spPr>
        <p:txBody>
          <a:bodyPr wrap="square">
            <a:spAutoFit/>
          </a:bodyPr>
          <a:lstStyle/>
          <a:p>
            <a:r>
              <a:rPr lang="en-US" sz="2000" b="1" dirty="0">
                <a:latin typeface="Arial" panose="020B0604020202020204" pitchFamily="34" charset="0"/>
              </a:rPr>
              <a:t>The GPIO function in both the Ports are controlled by a set of 4 registers: </a:t>
            </a:r>
          </a:p>
          <a:p>
            <a:r>
              <a:rPr lang="en-US" sz="2000" b="1" dirty="0">
                <a:latin typeface="Arial" panose="020B0604020202020204" pitchFamily="34" charset="0"/>
              </a:rPr>
              <a:t>           a) IOPIN, </a:t>
            </a:r>
          </a:p>
          <a:p>
            <a:r>
              <a:rPr lang="en-US" sz="2000" b="1" dirty="0">
                <a:latin typeface="Arial" panose="020B0604020202020204" pitchFamily="34" charset="0"/>
              </a:rPr>
              <a:t>           b) IODIR, </a:t>
            </a:r>
          </a:p>
          <a:p>
            <a:r>
              <a:rPr lang="en-US" sz="2000" b="1" dirty="0">
                <a:latin typeface="Arial" panose="020B0604020202020204" pitchFamily="34" charset="0"/>
              </a:rPr>
              <a:t>           c) IOSET and </a:t>
            </a:r>
          </a:p>
          <a:p>
            <a:r>
              <a:rPr lang="en-US" sz="2000" b="1" dirty="0">
                <a:latin typeface="Arial" panose="020B0604020202020204" pitchFamily="34" charset="0"/>
              </a:rPr>
              <a:t>           d) IOCLR.</a:t>
            </a:r>
            <a:endParaRPr lang="en-US" sz="2000" b="1" dirty="0"/>
          </a:p>
        </p:txBody>
      </p:sp>
      <p:sp>
        <p:nvSpPr>
          <p:cNvPr id="7" name="TextBox 6">
            <a:extLst>
              <a:ext uri="{FF2B5EF4-FFF2-40B4-BE49-F238E27FC236}">
                <a16:creationId xmlns:a16="http://schemas.microsoft.com/office/drawing/2014/main" id="{0FE85670-CF14-46A6-9BD9-5BF5B0EC1210}"/>
              </a:ext>
            </a:extLst>
          </p:cNvPr>
          <p:cNvSpPr txBox="1"/>
          <p:nvPr/>
        </p:nvSpPr>
        <p:spPr>
          <a:xfrm>
            <a:off x="1094125" y="600176"/>
            <a:ext cx="9768842" cy="1754326"/>
          </a:xfrm>
          <a:prstGeom prst="rect">
            <a:avLst/>
          </a:prstGeom>
          <a:noFill/>
        </p:spPr>
        <p:txBody>
          <a:bodyPr wrap="square">
            <a:spAutoFit/>
          </a:bodyPr>
          <a:lstStyle/>
          <a:p>
            <a:pPr algn="l"/>
            <a:r>
              <a:rPr lang="en-US" sz="2400" b="1" i="0" dirty="0">
                <a:solidFill>
                  <a:srgbClr val="333333"/>
                </a:solidFill>
                <a:effectLst/>
                <a:latin typeface="Roboto" panose="02000000000000000000" pitchFamily="2" charset="0"/>
              </a:rPr>
              <a:t>		</a:t>
            </a:r>
            <a:r>
              <a:rPr lang="en-US" sz="2400" b="1" i="0" u="sng" dirty="0">
                <a:solidFill>
                  <a:srgbClr val="333333"/>
                </a:solidFill>
                <a:effectLst/>
                <a:latin typeface="Roboto" panose="02000000000000000000" pitchFamily="2" charset="0"/>
              </a:rPr>
              <a:t>Fast and Slow GPIO Registers</a:t>
            </a:r>
          </a:p>
          <a:p>
            <a:pPr algn="just"/>
            <a:endParaRPr lang="en-US" sz="2400" u="sng" dirty="0">
              <a:solidFill>
                <a:srgbClr val="000000"/>
              </a:solidFill>
              <a:latin typeface="Roboto" panose="02000000000000000000" pitchFamily="2" charset="0"/>
            </a:endParaRPr>
          </a:p>
          <a:p>
            <a:pPr algn="just"/>
            <a:r>
              <a:rPr lang="en-US" sz="2000" b="0" i="0" dirty="0">
                <a:solidFill>
                  <a:srgbClr val="000000"/>
                </a:solidFill>
                <a:effectLst/>
                <a:latin typeface="Roboto" panose="02000000000000000000" pitchFamily="2" charset="0"/>
              </a:rPr>
              <a:t>There are 5 Fast (also called Enhanced GPIO Features Registers) GPIO Registers and 4 Slow (also called Legacy GPIO Registers) GPIO Registers available to control PORT0 and PORT1.</a:t>
            </a:r>
          </a:p>
        </p:txBody>
      </p:sp>
      <p:sp>
        <p:nvSpPr>
          <p:cNvPr id="8" name="TextBox 7">
            <a:extLst>
              <a:ext uri="{FF2B5EF4-FFF2-40B4-BE49-F238E27FC236}">
                <a16:creationId xmlns:a16="http://schemas.microsoft.com/office/drawing/2014/main" id="{6BAB39B1-D345-4CFB-B024-DC625EBE0826}"/>
              </a:ext>
            </a:extLst>
          </p:cNvPr>
          <p:cNvSpPr txBox="1"/>
          <p:nvPr/>
        </p:nvSpPr>
        <p:spPr>
          <a:xfrm>
            <a:off x="1094125" y="3832081"/>
            <a:ext cx="6103620" cy="461665"/>
          </a:xfrm>
          <a:prstGeom prst="rect">
            <a:avLst/>
          </a:prstGeom>
          <a:noFill/>
        </p:spPr>
        <p:txBody>
          <a:bodyPr wrap="square">
            <a:spAutoFit/>
          </a:bodyPr>
          <a:lstStyle/>
          <a:p>
            <a:r>
              <a:rPr lang="en-IN" sz="2400" b="1" i="0" u="sng" dirty="0">
                <a:solidFill>
                  <a:srgbClr val="000000"/>
                </a:solidFill>
                <a:effectLst/>
                <a:latin typeface="Roboto" panose="02000000000000000000" pitchFamily="2" charset="0"/>
              </a:rPr>
              <a:t>Slow GPIO Registers</a:t>
            </a:r>
            <a:endParaRPr lang="en-IN" sz="2400" u="sng" dirty="0"/>
          </a:p>
        </p:txBody>
      </p:sp>
    </p:spTree>
    <p:extLst>
      <p:ext uri="{BB962C8B-B14F-4D97-AF65-F5344CB8AC3E}">
        <p14:creationId xmlns:p14="http://schemas.microsoft.com/office/powerpoint/2010/main" val="228398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BEB3-7DBD-4F4C-B935-37B9D3205371}"/>
              </a:ext>
            </a:extLst>
          </p:cNvPr>
          <p:cNvSpPr>
            <a:spLocks noGrp="1"/>
          </p:cNvSpPr>
          <p:nvPr>
            <p:ph type="title"/>
          </p:nvPr>
        </p:nvSpPr>
        <p:spPr>
          <a:xfrm>
            <a:off x="1567082" y="224106"/>
            <a:ext cx="9905998" cy="1030953"/>
          </a:xfrm>
        </p:spPr>
        <p:txBody>
          <a:bodyPr/>
          <a:lstStyle/>
          <a:p>
            <a:r>
              <a:rPr lang="en-US" dirty="0"/>
              <a:t>GPIO Register map (1/3)</a:t>
            </a:r>
            <a:endParaRPr lang="en-IN" dirty="0"/>
          </a:p>
        </p:txBody>
      </p:sp>
      <p:sp>
        <p:nvSpPr>
          <p:cNvPr id="3" name="Content Placeholder 2">
            <a:extLst>
              <a:ext uri="{FF2B5EF4-FFF2-40B4-BE49-F238E27FC236}">
                <a16:creationId xmlns:a16="http://schemas.microsoft.com/office/drawing/2014/main" id="{99798DDE-092E-45CB-83CD-FA8584F9EC43}"/>
              </a:ext>
            </a:extLst>
          </p:cNvPr>
          <p:cNvSpPr>
            <a:spLocks noGrp="1"/>
          </p:cNvSpPr>
          <p:nvPr>
            <p:ph idx="1"/>
          </p:nvPr>
        </p:nvSpPr>
        <p:spPr>
          <a:xfrm>
            <a:off x="779929" y="1269124"/>
            <a:ext cx="10693151" cy="5077888"/>
          </a:xfrm>
        </p:spPr>
        <p:txBody>
          <a:bodyPr>
            <a:noAutofit/>
          </a:bodyPr>
          <a:lstStyle/>
          <a:p>
            <a:pPr algn="just">
              <a:lnSpc>
                <a:spcPct val="150000"/>
              </a:lnSpc>
            </a:pPr>
            <a:r>
              <a:rPr lang="en-US" sz="2000" dirty="0"/>
              <a:t>IOPIN: This is GPIO Port Pin value register. The </a:t>
            </a:r>
            <a:r>
              <a:rPr lang="en-US" sz="2000" i="1" dirty="0"/>
              <a:t>Current State of the GPIO </a:t>
            </a:r>
            <a:r>
              <a:rPr lang="en-US" sz="2000" dirty="0"/>
              <a:t>configured port pins can always be read from this register, regardless of pin direction</a:t>
            </a:r>
          </a:p>
          <a:p>
            <a:pPr algn="just">
              <a:lnSpc>
                <a:spcPct val="150000"/>
              </a:lnSpc>
            </a:pPr>
            <a:r>
              <a:rPr lang="en-US" sz="2000" dirty="0"/>
              <a:t>IODIR: This is GPIO Port Direction control register. This register individually </a:t>
            </a:r>
            <a:r>
              <a:rPr lang="en-US" sz="2000" i="1" dirty="0"/>
              <a:t>Controls the direction of each port pin</a:t>
            </a:r>
          </a:p>
          <a:p>
            <a:pPr algn="just">
              <a:lnSpc>
                <a:spcPct val="150000"/>
              </a:lnSpc>
            </a:pPr>
            <a:r>
              <a:rPr lang="en-US" sz="2000" dirty="0"/>
              <a:t>IOCLR: This is GPIO Port Output Clear registers. This </a:t>
            </a:r>
            <a:r>
              <a:rPr lang="en-US" sz="2000" i="1" dirty="0"/>
              <a:t>register controls the state of output pins.</a:t>
            </a:r>
            <a:r>
              <a:rPr lang="en-US" sz="2000" dirty="0"/>
              <a:t> Writing ones produces lows at the corresponding port pins and clears the corresponding bits in the IOSET register. Writing zeroes has no effect.</a:t>
            </a:r>
          </a:p>
          <a:p>
            <a:pPr algn="just">
              <a:lnSpc>
                <a:spcPct val="150000"/>
              </a:lnSpc>
            </a:pPr>
            <a:r>
              <a:rPr lang="en-US" sz="2000" dirty="0"/>
              <a:t>IOSET: This is GPIO Port Output Set registers. This register controls the state of output pins in conjunction with the IOCLR register. Writing ones produces highs at the corresponding port pins. Writing zeroes has no effect.</a:t>
            </a:r>
            <a:endParaRPr lang="en-IN" sz="2000" dirty="0"/>
          </a:p>
        </p:txBody>
      </p:sp>
    </p:spTree>
    <p:extLst>
      <p:ext uri="{BB962C8B-B14F-4D97-AF65-F5344CB8AC3E}">
        <p14:creationId xmlns:p14="http://schemas.microsoft.com/office/powerpoint/2010/main" val="274671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E41121-FC3F-4097-A64B-1FD7F581305F}"/>
              </a:ext>
            </a:extLst>
          </p:cNvPr>
          <p:cNvSpPr/>
          <p:nvPr/>
        </p:nvSpPr>
        <p:spPr>
          <a:xfrm>
            <a:off x="380999" y="1713026"/>
            <a:ext cx="11204306" cy="1015663"/>
          </a:xfrm>
          <a:prstGeom prst="rect">
            <a:avLst/>
          </a:prstGeom>
        </p:spPr>
        <p:txBody>
          <a:bodyPr wrap="square">
            <a:spAutoFit/>
          </a:bodyPr>
          <a:lstStyle/>
          <a:p>
            <a:r>
              <a:rPr lang="en-US" sz="2000" b="1" i="1" dirty="0">
                <a:solidFill>
                  <a:srgbClr val="7030A0"/>
                </a:solidFill>
                <a:latin typeface="Arial" panose="020B0604020202020204" pitchFamily="34" charset="0"/>
              </a:rPr>
              <a:t>IOPIN</a:t>
            </a:r>
            <a:r>
              <a:rPr lang="en-US" sz="2000" dirty="0">
                <a:solidFill>
                  <a:srgbClr val="7030A0"/>
                </a:solidFill>
                <a:latin typeface="Arial" panose="020B0604020202020204" pitchFamily="34" charset="0"/>
              </a:rPr>
              <a:t>: It is a GPIO Port Pin Value register and can be used to read or write values directly to the pin. </a:t>
            </a:r>
            <a:r>
              <a:rPr lang="en-US" sz="2000" b="1" dirty="0">
                <a:solidFill>
                  <a:srgbClr val="7030A0"/>
                </a:solidFill>
                <a:latin typeface="Arial" panose="020B0604020202020204" pitchFamily="34" charset="0"/>
              </a:rPr>
              <a:t>The status of the Pins that are configured as GPIO can always be read from this register irrespective of the direction set on the pin (Input or Output)</a:t>
            </a:r>
            <a:endParaRPr lang="en-US" sz="2000" b="1" dirty="0">
              <a:solidFill>
                <a:srgbClr val="7030A0"/>
              </a:solidFill>
            </a:endParaRPr>
          </a:p>
        </p:txBody>
      </p:sp>
      <p:sp>
        <p:nvSpPr>
          <p:cNvPr id="3" name="Rectangle 2">
            <a:extLst>
              <a:ext uri="{FF2B5EF4-FFF2-40B4-BE49-F238E27FC236}">
                <a16:creationId xmlns:a16="http://schemas.microsoft.com/office/drawing/2014/main" id="{9AFF5FB7-EA05-47BB-88F6-E8694BFC77CE}"/>
              </a:ext>
            </a:extLst>
          </p:cNvPr>
          <p:cNvSpPr/>
          <p:nvPr/>
        </p:nvSpPr>
        <p:spPr>
          <a:xfrm>
            <a:off x="476705" y="3075057"/>
            <a:ext cx="11108599" cy="707886"/>
          </a:xfrm>
          <a:prstGeom prst="rect">
            <a:avLst/>
          </a:prstGeom>
        </p:spPr>
        <p:txBody>
          <a:bodyPr wrap="square">
            <a:spAutoFit/>
          </a:bodyPr>
          <a:lstStyle/>
          <a:p>
            <a:r>
              <a:rPr lang="en-US" sz="2000" dirty="0">
                <a:solidFill>
                  <a:srgbClr val="7030A0"/>
                </a:solidFill>
                <a:latin typeface="Arial" panose="020B0604020202020204" pitchFamily="34" charset="0"/>
              </a:rPr>
              <a:t>The syntax for this register is </a:t>
            </a:r>
            <a:r>
              <a:rPr lang="en-US" sz="2000" b="1" dirty="0" err="1">
                <a:solidFill>
                  <a:srgbClr val="7030A0"/>
                </a:solidFill>
                <a:latin typeface="Arial" panose="020B0604020202020204" pitchFamily="34" charset="0"/>
              </a:rPr>
              <a:t>IOxPIN</a:t>
            </a:r>
            <a:r>
              <a:rPr lang="en-US" sz="2000" b="1" dirty="0">
                <a:solidFill>
                  <a:srgbClr val="7030A0"/>
                </a:solidFill>
                <a:latin typeface="Arial" panose="020B0604020202020204" pitchFamily="34" charset="0"/>
              </a:rPr>
              <a:t>,</a:t>
            </a:r>
            <a:r>
              <a:rPr lang="en-US" sz="2000" dirty="0">
                <a:solidFill>
                  <a:srgbClr val="7030A0"/>
                </a:solidFill>
                <a:latin typeface="Arial" panose="020B0604020202020204" pitchFamily="34" charset="0"/>
              </a:rPr>
              <a:t> where ‘x’ is the port number i.e. </a:t>
            </a:r>
            <a:r>
              <a:rPr lang="en-US" sz="2000" b="1" dirty="0">
                <a:solidFill>
                  <a:srgbClr val="7030A0"/>
                </a:solidFill>
                <a:latin typeface="Arial" panose="020B0604020202020204" pitchFamily="34" charset="0"/>
              </a:rPr>
              <a:t>IO0PIN</a:t>
            </a:r>
            <a:r>
              <a:rPr lang="en-US" sz="2000" dirty="0">
                <a:solidFill>
                  <a:srgbClr val="7030A0"/>
                </a:solidFill>
                <a:latin typeface="Arial" panose="020B0604020202020204" pitchFamily="34" charset="0"/>
              </a:rPr>
              <a:t> for PORT0 and </a:t>
            </a:r>
            <a:r>
              <a:rPr lang="en-US" sz="2000" b="1" dirty="0">
                <a:solidFill>
                  <a:srgbClr val="7030A0"/>
                </a:solidFill>
                <a:latin typeface="Arial" panose="020B0604020202020204" pitchFamily="34" charset="0"/>
              </a:rPr>
              <a:t>IO1PIN</a:t>
            </a:r>
            <a:r>
              <a:rPr lang="en-US" sz="2000" dirty="0">
                <a:solidFill>
                  <a:srgbClr val="7030A0"/>
                </a:solidFill>
                <a:latin typeface="Arial" panose="020B0604020202020204" pitchFamily="34" charset="0"/>
              </a:rPr>
              <a:t> for PORT1.</a:t>
            </a:r>
            <a:endParaRPr lang="en-US" sz="2000" dirty="0">
              <a:solidFill>
                <a:srgbClr val="7030A0"/>
              </a:solidFill>
            </a:endParaRPr>
          </a:p>
        </p:txBody>
      </p:sp>
      <p:sp>
        <p:nvSpPr>
          <p:cNvPr id="5" name="TextBox 4">
            <a:extLst>
              <a:ext uri="{FF2B5EF4-FFF2-40B4-BE49-F238E27FC236}">
                <a16:creationId xmlns:a16="http://schemas.microsoft.com/office/drawing/2014/main" id="{3B4C5AAC-4EA5-473B-A6B7-622439CACB82}"/>
              </a:ext>
            </a:extLst>
          </p:cNvPr>
          <p:cNvSpPr txBox="1"/>
          <p:nvPr/>
        </p:nvSpPr>
        <p:spPr>
          <a:xfrm>
            <a:off x="380999" y="411358"/>
            <a:ext cx="11430000" cy="1015663"/>
          </a:xfrm>
          <a:prstGeom prst="rect">
            <a:avLst/>
          </a:prstGeom>
          <a:noFill/>
        </p:spPr>
        <p:txBody>
          <a:bodyPr wrap="square">
            <a:spAutoFit/>
          </a:bodyPr>
          <a:lstStyle/>
          <a:p>
            <a:pPr marL="342900" indent="-342900">
              <a:buAutoNum type="arabicPeriod"/>
            </a:pPr>
            <a:r>
              <a:rPr lang="en-US" sz="2000" b="0" i="0" dirty="0">
                <a:solidFill>
                  <a:srgbClr val="000000"/>
                </a:solidFill>
                <a:effectLst/>
                <a:latin typeface="Roboto" panose="02000000000000000000" pitchFamily="2" charset="0"/>
              </a:rPr>
              <a:t> </a:t>
            </a:r>
            <a:r>
              <a:rPr lang="en-US" sz="2000" b="1" i="0" dirty="0" err="1">
                <a:solidFill>
                  <a:srgbClr val="000000"/>
                </a:solidFill>
                <a:effectLst/>
                <a:latin typeface="Roboto" panose="02000000000000000000" pitchFamily="2" charset="0"/>
              </a:rPr>
              <a:t>IOxPIN</a:t>
            </a:r>
            <a:r>
              <a:rPr lang="en-US" sz="2000" b="1" i="0" dirty="0">
                <a:solidFill>
                  <a:srgbClr val="000000"/>
                </a:solidFill>
                <a:effectLst/>
                <a:latin typeface="Roboto" panose="02000000000000000000" pitchFamily="2" charset="0"/>
              </a:rPr>
              <a:t> (GPIO Port Pin value register): </a:t>
            </a:r>
          </a:p>
          <a:p>
            <a:r>
              <a:rPr lang="en-US" sz="2000" b="0" i="0" dirty="0">
                <a:solidFill>
                  <a:srgbClr val="000000"/>
                </a:solidFill>
                <a:effectLst/>
                <a:latin typeface="Roboto" panose="02000000000000000000" pitchFamily="2" charset="0"/>
              </a:rPr>
              <a:t>This is a 32-bit wide register. This register is used to read/write the value on Port (PORT0/PORT1). But care should be taken while writing. Masking should be used to ensure write to the desired pin.</a:t>
            </a:r>
            <a:endParaRPr lang="en-IN" sz="2000" dirty="0"/>
          </a:p>
        </p:txBody>
      </p:sp>
      <p:sp>
        <p:nvSpPr>
          <p:cNvPr id="7" name="TextBox 6">
            <a:extLst>
              <a:ext uri="{FF2B5EF4-FFF2-40B4-BE49-F238E27FC236}">
                <a16:creationId xmlns:a16="http://schemas.microsoft.com/office/drawing/2014/main" id="{92DB8960-B302-4F46-BCD3-EB9C654B7282}"/>
              </a:ext>
            </a:extLst>
          </p:cNvPr>
          <p:cNvSpPr txBox="1"/>
          <p:nvPr/>
        </p:nvSpPr>
        <p:spPr>
          <a:xfrm>
            <a:off x="2979194" y="4042054"/>
            <a:ext cx="6103620" cy="2031325"/>
          </a:xfrm>
          <a:prstGeom prst="rect">
            <a:avLst/>
          </a:prstGeom>
          <a:noFill/>
        </p:spPr>
        <p:txBody>
          <a:bodyPr wrap="square">
            <a:spAutoFit/>
          </a:bodyPr>
          <a:lstStyle/>
          <a:p>
            <a:pPr algn="just"/>
            <a:r>
              <a:rPr lang="en-IN" b="0" i="0" dirty="0">
                <a:solidFill>
                  <a:srgbClr val="000000"/>
                </a:solidFill>
                <a:effectLst/>
                <a:latin typeface="Roboto" panose="02000000000000000000" pitchFamily="2" charset="0"/>
              </a:rPr>
              <a:t>  Examples :</a:t>
            </a:r>
          </a:p>
          <a:p>
            <a:pPr algn="just"/>
            <a:r>
              <a:rPr lang="en-IN" b="0" i="0" dirty="0">
                <a:solidFill>
                  <a:srgbClr val="000000"/>
                </a:solidFill>
                <a:effectLst/>
                <a:latin typeface="Roboto" panose="02000000000000000000" pitchFamily="2" charset="0"/>
              </a:rPr>
              <a:t>                  a) Writing 1 to P0.4 using IO0PIN</a:t>
            </a:r>
          </a:p>
          <a:p>
            <a:pPr algn="just"/>
            <a:r>
              <a:rPr lang="en-IN" b="0" i="0" dirty="0">
                <a:solidFill>
                  <a:srgbClr val="000000"/>
                </a:solidFill>
                <a:effectLst/>
                <a:latin typeface="Roboto" panose="02000000000000000000" pitchFamily="2" charset="0"/>
              </a:rPr>
              <a:t>                       IO0PIN = IO0PIN | (1&lt;&lt;4)</a:t>
            </a:r>
          </a:p>
          <a:p>
            <a:pPr algn="just"/>
            <a:r>
              <a:rPr lang="en-IN" b="0" i="0" dirty="0">
                <a:solidFill>
                  <a:srgbClr val="000000"/>
                </a:solidFill>
                <a:effectLst/>
                <a:latin typeface="Roboto" panose="02000000000000000000" pitchFamily="2" charset="0"/>
              </a:rPr>
              <a:t>                  b) Writing 0 to P0.4 using IO0PIN</a:t>
            </a:r>
          </a:p>
          <a:p>
            <a:pPr algn="just"/>
            <a:r>
              <a:rPr lang="en-IN" b="0" i="0" dirty="0">
                <a:solidFill>
                  <a:srgbClr val="000000"/>
                </a:solidFill>
                <a:effectLst/>
                <a:latin typeface="Roboto" panose="02000000000000000000" pitchFamily="2" charset="0"/>
              </a:rPr>
              <a:t>                       IO0PIN = IO0PIN &amp; (~(1&lt;&lt;4) )</a:t>
            </a:r>
          </a:p>
          <a:p>
            <a:pPr algn="just"/>
            <a:r>
              <a:rPr lang="en-IN" b="0" i="0" dirty="0">
                <a:solidFill>
                  <a:srgbClr val="000000"/>
                </a:solidFill>
                <a:effectLst/>
                <a:latin typeface="Roboto" panose="02000000000000000000" pitchFamily="2" charset="0"/>
              </a:rPr>
              <a:t>                  c) Writing F to P0.7-P0.4</a:t>
            </a:r>
          </a:p>
          <a:p>
            <a:pPr algn="just"/>
            <a:r>
              <a:rPr lang="en-IN" b="0" i="0" dirty="0">
                <a:solidFill>
                  <a:srgbClr val="000000"/>
                </a:solidFill>
                <a:effectLst/>
                <a:latin typeface="Roboto" panose="02000000000000000000" pitchFamily="2" charset="0"/>
              </a:rPr>
              <a:t>                       IO0PIN = IO0PIN | (0x000000F0)</a:t>
            </a:r>
          </a:p>
        </p:txBody>
      </p:sp>
    </p:spTree>
    <p:extLst>
      <p:ext uri="{BB962C8B-B14F-4D97-AF65-F5344CB8AC3E}">
        <p14:creationId xmlns:p14="http://schemas.microsoft.com/office/powerpoint/2010/main" val="334053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7D7145-841F-477C-B981-B8499EB16C70}"/>
              </a:ext>
            </a:extLst>
          </p:cNvPr>
          <p:cNvSpPr/>
          <p:nvPr/>
        </p:nvSpPr>
        <p:spPr>
          <a:xfrm>
            <a:off x="475129" y="237672"/>
            <a:ext cx="11187953" cy="2651431"/>
          </a:xfrm>
          <a:prstGeom prst="rect">
            <a:avLst/>
          </a:prstGeom>
        </p:spPr>
        <p:txBody>
          <a:bodyPr wrap="square">
            <a:spAutoFit/>
          </a:bodyPr>
          <a:lstStyle/>
          <a:p>
            <a:r>
              <a:rPr lang="en-IN" sz="2000" b="0" i="0" dirty="0">
                <a:solidFill>
                  <a:srgbClr val="000000"/>
                </a:solidFill>
                <a:effectLst/>
                <a:latin typeface="Roboto" panose="02000000000000000000" pitchFamily="2" charset="0"/>
              </a:rPr>
              <a:t>2.  </a:t>
            </a:r>
            <a:r>
              <a:rPr lang="en-IN" sz="2000" b="1" i="0" dirty="0" err="1">
                <a:solidFill>
                  <a:srgbClr val="000000"/>
                </a:solidFill>
                <a:effectLst/>
                <a:latin typeface="Roboto" panose="02000000000000000000" pitchFamily="2" charset="0"/>
              </a:rPr>
              <a:t>IOxSET</a:t>
            </a:r>
            <a:r>
              <a:rPr lang="en-IN" sz="2000" b="1" i="0" dirty="0">
                <a:solidFill>
                  <a:srgbClr val="000000"/>
                </a:solidFill>
                <a:effectLst/>
                <a:latin typeface="Roboto" panose="02000000000000000000" pitchFamily="2" charset="0"/>
              </a:rPr>
              <a:t> (GPIO Port Output Set register) : </a:t>
            </a:r>
          </a:p>
          <a:p>
            <a:pPr algn="just">
              <a:lnSpc>
                <a:spcPct val="150000"/>
              </a:lnSpc>
            </a:pPr>
            <a:r>
              <a:rPr lang="en-US" sz="2000" b="1" i="1" dirty="0">
                <a:latin typeface="Arial" panose="020B0604020202020204" pitchFamily="34" charset="0"/>
              </a:rPr>
              <a:t>IOSET</a:t>
            </a:r>
            <a:r>
              <a:rPr lang="en-US" sz="2000" dirty="0">
                <a:latin typeface="Arial" panose="020B0604020202020204" pitchFamily="34" charset="0"/>
              </a:rPr>
              <a:t>: It is a GPIO Port Output Set Register and can be used </a:t>
            </a:r>
            <a:r>
              <a:rPr lang="en-US" sz="2000" b="1" dirty="0">
                <a:latin typeface="Arial" panose="020B0604020202020204" pitchFamily="34" charset="0"/>
              </a:rPr>
              <a:t>to set the value of a GPIO pin that is configured as output to High (Logic 1)</a:t>
            </a:r>
            <a:r>
              <a:rPr lang="en-US" sz="2000" dirty="0">
                <a:latin typeface="Arial" panose="020B0604020202020204" pitchFamily="34" charset="0"/>
              </a:rPr>
              <a:t>. When a bit in the IOSET register is set to ‘1’, the corresponding pin is set to Logic 1. Setting a bit ‘0’ in this register has no effect on the pin.</a:t>
            </a:r>
          </a:p>
          <a:p>
            <a:pPr algn="just">
              <a:lnSpc>
                <a:spcPct val="150000"/>
              </a:lnSpc>
            </a:pPr>
            <a:r>
              <a:rPr lang="en-US" sz="2000" dirty="0">
                <a:latin typeface="Arial" panose="020B0604020202020204" pitchFamily="34" charset="0"/>
              </a:rPr>
              <a:t>The syntax for this register is </a:t>
            </a:r>
            <a:r>
              <a:rPr lang="en-US" sz="2000" b="1" dirty="0" err="1">
                <a:latin typeface="Arial" panose="020B0604020202020204" pitchFamily="34" charset="0"/>
              </a:rPr>
              <a:t>IOxSET</a:t>
            </a:r>
            <a:r>
              <a:rPr lang="en-US" sz="2000" dirty="0">
                <a:latin typeface="Arial" panose="020B0604020202020204" pitchFamily="34" charset="0"/>
              </a:rPr>
              <a:t>, where ‘x’ is the port number i.e. IO0SET for PORT0 and IO1SET for PORT1.</a:t>
            </a:r>
          </a:p>
        </p:txBody>
      </p:sp>
      <p:sp>
        <p:nvSpPr>
          <p:cNvPr id="3" name="Rectangle 2">
            <a:extLst>
              <a:ext uri="{FF2B5EF4-FFF2-40B4-BE49-F238E27FC236}">
                <a16:creationId xmlns:a16="http://schemas.microsoft.com/office/drawing/2014/main" id="{F1DE6665-228C-4A24-AE10-B920E43D294E}"/>
              </a:ext>
            </a:extLst>
          </p:cNvPr>
          <p:cNvSpPr/>
          <p:nvPr/>
        </p:nvSpPr>
        <p:spPr>
          <a:xfrm>
            <a:off x="475129" y="3102457"/>
            <a:ext cx="11187953" cy="3266985"/>
          </a:xfrm>
          <a:prstGeom prst="rect">
            <a:avLst/>
          </a:prstGeom>
        </p:spPr>
        <p:txBody>
          <a:bodyPr wrap="square">
            <a:spAutoFit/>
          </a:bodyPr>
          <a:lstStyle/>
          <a:p>
            <a:pPr algn="just">
              <a:lnSpc>
                <a:spcPct val="150000"/>
              </a:lnSpc>
            </a:pPr>
            <a:r>
              <a:rPr lang="fr-FR" sz="2000" b="1" i="0" dirty="0">
                <a:solidFill>
                  <a:srgbClr val="000000"/>
                </a:solidFill>
                <a:effectLst/>
                <a:latin typeface="Roboto" panose="02000000000000000000" pitchFamily="2" charset="0"/>
              </a:rPr>
              <a:t>3. </a:t>
            </a:r>
            <a:r>
              <a:rPr lang="fr-FR" sz="2000" b="1" i="0" dirty="0" err="1">
                <a:solidFill>
                  <a:srgbClr val="000000"/>
                </a:solidFill>
                <a:effectLst/>
                <a:latin typeface="Roboto" panose="02000000000000000000" pitchFamily="2" charset="0"/>
              </a:rPr>
              <a:t>IOxDIR</a:t>
            </a:r>
            <a:r>
              <a:rPr lang="fr-FR" sz="2000" b="1" i="0" dirty="0">
                <a:solidFill>
                  <a:srgbClr val="000000"/>
                </a:solidFill>
                <a:effectLst/>
                <a:latin typeface="Roboto" panose="02000000000000000000" pitchFamily="2" charset="0"/>
              </a:rPr>
              <a:t> (GPIO Port Direction control </a:t>
            </a:r>
            <a:r>
              <a:rPr lang="fr-FR" sz="2000" b="1" i="0" dirty="0" err="1">
                <a:solidFill>
                  <a:srgbClr val="000000"/>
                </a:solidFill>
                <a:effectLst/>
                <a:latin typeface="Roboto" panose="02000000000000000000" pitchFamily="2" charset="0"/>
              </a:rPr>
              <a:t>register</a:t>
            </a:r>
            <a:r>
              <a:rPr lang="fr-FR" sz="2000" b="1" i="0" dirty="0">
                <a:solidFill>
                  <a:srgbClr val="000000"/>
                </a:solidFill>
                <a:effectLst/>
                <a:latin typeface="Roboto" panose="02000000000000000000" pitchFamily="2" charset="0"/>
              </a:rPr>
              <a:t>)</a:t>
            </a:r>
          </a:p>
          <a:p>
            <a:pPr algn="just">
              <a:lnSpc>
                <a:spcPct val="150000"/>
              </a:lnSpc>
            </a:pPr>
            <a:r>
              <a:rPr lang="en-US" sz="2000" b="1" i="1" dirty="0">
                <a:latin typeface="Arial" panose="020B0604020202020204" pitchFamily="34" charset="0"/>
              </a:rPr>
              <a:t>IODIR</a:t>
            </a:r>
            <a:r>
              <a:rPr lang="en-US" sz="2000" dirty="0">
                <a:latin typeface="Arial" panose="020B0604020202020204" pitchFamily="34" charset="0"/>
              </a:rPr>
              <a:t>: It is a GPIO Port Direction Control register and is used </a:t>
            </a:r>
            <a:r>
              <a:rPr lang="en-US" sz="2000" b="1" dirty="0">
                <a:latin typeface="Arial" panose="020B0604020202020204" pitchFamily="34" charset="0"/>
              </a:rPr>
              <a:t>to set the direction </a:t>
            </a:r>
            <a:r>
              <a:rPr lang="en-US" sz="2000" dirty="0">
                <a:latin typeface="Arial" panose="020B0604020202020204" pitchFamily="34" charset="0"/>
              </a:rPr>
              <a:t>i.e. either input or output of individual pins. When a bit in this register is set to ‘0’, the corresponding pin in the microcontroller is configured as Input. Similarly, when a bit is set as ‘1’, the corresponding pin is configured as Output.</a:t>
            </a:r>
          </a:p>
          <a:p>
            <a:pPr algn="just">
              <a:lnSpc>
                <a:spcPct val="150000"/>
              </a:lnSpc>
            </a:pPr>
            <a:r>
              <a:rPr lang="en-US" sz="2000" dirty="0">
                <a:latin typeface="Arial" panose="020B0604020202020204" pitchFamily="34" charset="0"/>
              </a:rPr>
              <a:t>The syntax for this register is </a:t>
            </a:r>
            <a:r>
              <a:rPr lang="en-US" sz="2000" b="1" dirty="0" err="1">
                <a:latin typeface="Arial" panose="020B0604020202020204" pitchFamily="34" charset="0"/>
              </a:rPr>
              <a:t>IOxDIR</a:t>
            </a:r>
            <a:r>
              <a:rPr lang="en-US" sz="2000" dirty="0">
                <a:latin typeface="Arial" panose="020B0604020202020204" pitchFamily="34" charset="0"/>
              </a:rPr>
              <a:t>, where ‘x’ is the port number i.e. IO0DIR for PORT0 and IO1DIR for PORT1.</a:t>
            </a:r>
          </a:p>
        </p:txBody>
      </p:sp>
    </p:spTree>
    <p:extLst>
      <p:ext uri="{BB962C8B-B14F-4D97-AF65-F5344CB8AC3E}">
        <p14:creationId xmlns:p14="http://schemas.microsoft.com/office/powerpoint/2010/main" val="2820804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1" y="856191"/>
            <a:ext cx="9143457" cy="5142686"/>
            <a:chOff x="0" y="772668"/>
            <a:chExt cx="10692765" cy="6014085"/>
          </a:xfrm>
        </p:grpSpPr>
        <p:sp>
          <p:nvSpPr>
            <p:cNvPr id="3" name="object 3"/>
            <p:cNvSpPr/>
            <p:nvPr/>
          </p:nvSpPr>
          <p:spPr>
            <a:xfrm>
              <a:off x="9154667" y="772668"/>
              <a:ext cx="600710" cy="1003300"/>
            </a:xfrm>
            <a:custGeom>
              <a:avLst/>
              <a:gdLst/>
              <a:ahLst/>
              <a:cxnLst/>
              <a:rect l="l" t="t" r="r" b="b"/>
              <a:pathLst>
                <a:path w="600709" h="1003300">
                  <a:moveTo>
                    <a:pt x="600456" y="1002791"/>
                  </a:moveTo>
                  <a:lnTo>
                    <a:pt x="0" y="1002791"/>
                  </a:lnTo>
                  <a:lnTo>
                    <a:pt x="0" y="0"/>
                  </a:lnTo>
                  <a:lnTo>
                    <a:pt x="600456" y="0"/>
                  </a:lnTo>
                  <a:lnTo>
                    <a:pt x="600456" y="1002791"/>
                  </a:lnTo>
                  <a:close/>
                </a:path>
              </a:pathLst>
            </a:custGeom>
            <a:solidFill>
              <a:srgbClr val="AF1513"/>
            </a:solidFill>
          </p:spPr>
          <p:txBody>
            <a:bodyPr wrap="square" lIns="0" tIns="0" rIns="0" bIns="0" rtlCol="0"/>
            <a:lstStyle/>
            <a:p>
              <a:endParaRPr sz="1539"/>
            </a:p>
          </p:txBody>
        </p:sp>
        <p:pic>
          <p:nvPicPr>
            <p:cNvPr id="4" name="object 4"/>
            <p:cNvPicPr/>
            <p:nvPr/>
          </p:nvPicPr>
          <p:blipFill>
            <a:blip r:embed="rId2" cstate="print"/>
            <a:stretch>
              <a:fillRect/>
            </a:stretch>
          </p:blipFill>
          <p:spPr>
            <a:xfrm>
              <a:off x="0" y="3108959"/>
              <a:ext cx="3546348" cy="3677411"/>
            </a:xfrm>
            <a:prstGeom prst="rect">
              <a:avLst/>
            </a:prstGeom>
          </p:spPr>
        </p:pic>
        <p:pic>
          <p:nvPicPr>
            <p:cNvPr id="5" name="object 5"/>
            <p:cNvPicPr/>
            <p:nvPr/>
          </p:nvPicPr>
          <p:blipFill>
            <a:blip r:embed="rId3" cstate="print"/>
            <a:stretch>
              <a:fillRect/>
            </a:stretch>
          </p:blipFill>
          <p:spPr>
            <a:xfrm>
              <a:off x="7543800" y="2235708"/>
              <a:ext cx="2485643" cy="2485643"/>
            </a:xfrm>
            <a:prstGeom prst="rect">
              <a:avLst/>
            </a:prstGeom>
          </p:spPr>
        </p:pic>
        <p:pic>
          <p:nvPicPr>
            <p:cNvPr id="6" name="object 6"/>
            <p:cNvPicPr/>
            <p:nvPr/>
          </p:nvPicPr>
          <p:blipFill>
            <a:blip r:embed="rId4" cstate="print"/>
            <a:stretch>
              <a:fillRect/>
            </a:stretch>
          </p:blipFill>
          <p:spPr>
            <a:xfrm>
              <a:off x="7011923" y="772668"/>
              <a:ext cx="1414271" cy="1005839"/>
            </a:xfrm>
            <a:prstGeom prst="rect">
              <a:avLst/>
            </a:prstGeom>
          </p:spPr>
        </p:pic>
        <p:pic>
          <p:nvPicPr>
            <p:cNvPr id="7" name="object 7"/>
            <p:cNvPicPr/>
            <p:nvPr/>
          </p:nvPicPr>
          <p:blipFill>
            <a:blip r:embed="rId5" cstate="print"/>
            <a:stretch>
              <a:fillRect/>
            </a:stretch>
          </p:blipFill>
          <p:spPr>
            <a:xfrm>
              <a:off x="7543800" y="6114287"/>
              <a:ext cx="877823" cy="672083"/>
            </a:xfrm>
            <a:prstGeom prst="rect">
              <a:avLst/>
            </a:prstGeom>
          </p:spPr>
        </p:pic>
        <p:sp>
          <p:nvSpPr>
            <p:cNvPr id="8" name="object 8"/>
            <p:cNvSpPr/>
            <p:nvPr/>
          </p:nvSpPr>
          <p:spPr>
            <a:xfrm>
              <a:off x="0" y="772668"/>
              <a:ext cx="10692765" cy="6014085"/>
            </a:xfrm>
            <a:custGeom>
              <a:avLst/>
              <a:gdLst/>
              <a:ahLst/>
              <a:cxnLst/>
              <a:rect l="l" t="t" r="r" b="b"/>
              <a:pathLst>
                <a:path w="10692765" h="6014084">
                  <a:moveTo>
                    <a:pt x="10692384" y="6013703"/>
                  </a:moveTo>
                  <a:lnTo>
                    <a:pt x="0" y="6013703"/>
                  </a:lnTo>
                  <a:lnTo>
                    <a:pt x="0" y="0"/>
                  </a:lnTo>
                  <a:lnTo>
                    <a:pt x="10692384" y="0"/>
                  </a:lnTo>
                  <a:lnTo>
                    <a:pt x="10692384" y="6013703"/>
                  </a:lnTo>
                  <a:close/>
                </a:path>
              </a:pathLst>
            </a:custGeom>
            <a:solidFill>
              <a:srgbClr val="1D5054"/>
            </a:solidFill>
          </p:spPr>
          <p:txBody>
            <a:bodyPr wrap="square" lIns="0" tIns="0" rIns="0" bIns="0" rtlCol="0"/>
            <a:lstStyle/>
            <a:p>
              <a:endParaRPr sz="1539"/>
            </a:p>
          </p:txBody>
        </p:sp>
        <p:pic>
          <p:nvPicPr>
            <p:cNvPr id="9" name="object 9"/>
            <p:cNvPicPr/>
            <p:nvPr/>
          </p:nvPicPr>
          <p:blipFill>
            <a:blip r:embed="rId6" cstate="print"/>
            <a:stretch>
              <a:fillRect/>
            </a:stretch>
          </p:blipFill>
          <p:spPr>
            <a:xfrm>
              <a:off x="565404" y="1639824"/>
              <a:ext cx="8311895" cy="4280915"/>
            </a:xfrm>
            <a:prstGeom prst="rect">
              <a:avLst/>
            </a:prstGeom>
          </p:spPr>
        </p:pic>
        <p:sp>
          <p:nvSpPr>
            <p:cNvPr id="10" name="object 10"/>
            <p:cNvSpPr/>
            <p:nvPr/>
          </p:nvSpPr>
          <p:spPr>
            <a:xfrm>
              <a:off x="9154667" y="772668"/>
              <a:ext cx="600710" cy="1003300"/>
            </a:xfrm>
            <a:custGeom>
              <a:avLst/>
              <a:gdLst/>
              <a:ahLst/>
              <a:cxnLst/>
              <a:rect l="l" t="t" r="r" b="b"/>
              <a:pathLst>
                <a:path w="600709" h="1003300">
                  <a:moveTo>
                    <a:pt x="600456" y="1002791"/>
                  </a:moveTo>
                  <a:lnTo>
                    <a:pt x="0" y="1002791"/>
                  </a:lnTo>
                  <a:lnTo>
                    <a:pt x="0" y="0"/>
                  </a:lnTo>
                  <a:lnTo>
                    <a:pt x="600456" y="0"/>
                  </a:lnTo>
                  <a:lnTo>
                    <a:pt x="600456" y="1002791"/>
                  </a:lnTo>
                  <a:close/>
                </a:path>
              </a:pathLst>
            </a:custGeom>
            <a:solidFill>
              <a:srgbClr val="AF1513"/>
            </a:solidFill>
          </p:spPr>
          <p:txBody>
            <a:bodyPr wrap="square" lIns="0" tIns="0" rIns="0" bIns="0" rtlCol="0"/>
            <a:lstStyle/>
            <a:p>
              <a:endParaRPr sz="1539"/>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89851-5BD8-4169-BACE-28304F81C40E}"/>
              </a:ext>
            </a:extLst>
          </p:cNvPr>
          <p:cNvSpPr/>
          <p:nvPr/>
        </p:nvSpPr>
        <p:spPr>
          <a:xfrm>
            <a:off x="569259" y="256387"/>
            <a:ext cx="11196917" cy="3041858"/>
          </a:xfrm>
          <a:prstGeom prst="rect">
            <a:avLst/>
          </a:prstGeom>
        </p:spPr>
        <p:txBody>
          <a:bodyPr wrap="square">
            <a:spAutoFit/>
          </a:bodyPr>
          <a:lstStyle/>
          <a:p>
            <a:pPr>
              <a:lnSpc>
                <a:spcPct val="150000"/>
              </a:lnSpc>
            </a:pPr>
            <a:r>
              <a:rPr lang="en-US" sz="2000" b="0" i="0" dirty="0">
                <a:solidFill>
                  <a:srgbClr val="000000"/>
                </a:solidFill>
                <a:effectLst/>
                <a:latin typeface="Roboto" panose="02000000000000000000" pitchFamily="2" charset="0"/>
              </a:rPr>
              <a:t>4.  </a:t>
            </a:r>
            <a:r>
              <a:rPr lang="en-US" sz="2000" b="1" i="0" dirty="0" err="1">
                <a:solidFill>
                  <a:srgbClr val="000000"/>
                </a:solidFill>
                <a:effectLst/>
                <a:latin typeface="Roboto" panose="02000000000000000000" pitchFamily="2" charset="0"/>
              </a:rPr>
              <a:t>IOxCLR</a:t>
            </a:r>
            <a:r>
              <a:rPr lang="en-US" sz="2000" b="1" i="0" dirty="0">
                <a:solidFill>
                  <a:srgbClr val="000000"/>
                </a:solidFill>
                <a:effectLst/>
                <a:latin typeface="Roboto" panose="02000000000000000000" pitchFamily="2" charset="0"/>
              </a:rPr>
              <a:t> (GPIO Port Output Clear register) </a:t>
            </a:r>
          </a:p>
          <a:p>
            <a:pPr algn="just">
              <a:lnSpc>
                <a:spcPct val="150000"/>
              </a:lnSpc>
            </a:pPr>
            <a:r>
              <a:rPr lang="en-US" sz="2000" b="1" i="1" dirty="0">
                <a:latin typeface="Arial" panose="020B0604020202020204" pitchFamily="34" charset="0"/>
              </a:rPr>
              <a:t>IOCLR</a:t>
            </a:r>
            <a:r>
              <a:rPr lang="en-US" sz="2000" dirty="0">
                <a:latin typeface="Arial" panose="020B0604020202020204" pitchFamily="34" charset="0"/>
              </a:rPr>
              <a:t>: </a:t>
            </a:r>
            <a:r>
              <a:rPr lang="en-US" dirty="0">
                <a:latin typeface="Arial" panose="020B0604020202020204" pitchFamily="34" charset="0"/>
              </a:rPr>
              <a:t>It is a GPIO Port Output Clear Register and can be used </a:t>
            </a:r>
            <a:r>
              <a:rPr lang="en-US" b="1" dirty="0">
                <a:latin typeface="Arial" panose="020B0604020202020204" pitchFamily="34" charset="0"/>
              </a:rPr>
              <a:t>to set the value of a GPIO pin that is configured as output to Low (Logic 0).</a:t>
            </a:r>
            <a:r>
              <a:rPr lang="en-US" dirty="0">
                <a:latin typeface="Arial" panose="020B0604020202020204" pitchFamily="34" charset="0"/>
              </a:rPr>
              <a:t> When a bit in the IOCLR register is set to ‘1’, the corresponding pin in the respective Port is set to Logic 0 and at the same time clears the corresponding bit in the IOSET register. Setting ‘0’ in the IOCLR has no effect on the pin.</a:t>
            </a:r>
          </a:p>
          <a:p>
            <a:pPr algn="just">
              <a:lnSpc>
                <a:spcPct val="150000"/>
              </a:lnSpc>
            </a:pPr>
            <a:r>
              <a:rPr lang="en-US" dirty="0">
                <a:latin typeface="Arial" panose="020B0604020202020204" pitchFamily="34" charset="0"/>
              </a:rPr>
              <a:t>The syntax for this register is </a:t>
            </a:r>
            <a:r>
              <a:rPr lang="en-US" b="1" dirty="0" err="1">
                <a:latin typeface="Arial" panose="020B0604020202020204" pitchFamily="34" charset="0"/>
              </a:rPr>
              <a:t>IOxCLR</a:t>
            </a:r>
            <a:r>
              <a:rPr lang="en-US" dirty="0">
                <a:latin typeface="Arial" panose="020B0604020202020204" pitchFamily="34" charset="0"/>
              </a:rPr>
              <a:t>, where ‘x’ is the port number i.e. IO0CLR for PORT0 and IO1CLR for PORT1.</a:t>
            </a:r>
          </a:p>
        </p:txBody>
      </p:sp>
      <p:sp>
        <p:nvSpPr>
          <p:cNvPr id="4" name="TextBox 3">
            <a:extLst>
              <a:ext uri="{FF2B5EF4-FFF2-40B4-BE49-F238E27FC236}">
                <a16:creationId xmlns:a16="http://schemas.microsoft.com/office/drawing/2014/main" id="{D0E1934A-777D-470A-8D62-000C227710B6}"/>
              </a:ext>
            </a:extLst>
          </p:cNvPr>
          <p:cNvSpPr txBox="1"/>
          <p:nvPr/>
        </p:nvSpPr>
        <p:spPr>
          <a:xfrm>
            <a:off x="2348752" y="3429000"/>
            <a:ext cx="7279342" cy="2862322"/>
          </a:xfrm>
          <a:prstGeom prst="rect">
            <a:avLst/>
          </a:prstGeom>
          <a:noFill/>
        </p:spPr>
        <p:txBody>
          <a:bodyPr wrap="square">
            <a:spAutoFit/>
          </a:bodyPr>
          <a:lstStyle/>
          <a:p>
            <a:pPr algn="just"/>
            <a:r>
              <a:rPr lang="en-US" b="0" i="0" dirty="0">
                <a:solidFill>
                  <a:srgbClr val="000000"/>
                </a:solidFill>
                <a:effectLst/>
                <a:latin typeface="Roboto" panose="02000000000000000000" pitchFamily="2" charset="0"/>
              </a:rPr>
              <a:t>Examples :</a:t>
            </a:r>
          </a:p>
          <a:p>
            <a:pPr algn="just"/>
            <a:r>
              <a:rPr lang="en-US" b="0" i="0" dirty="0">
                <a:solidFill>
                  <a:srgbClr val="000000"/>
                </a:solidFill>
                <a:effectLst/>
                <a:latin typeface="Roboto" panose="02000000000000000000" pitchFamily="2" charset="0"/>
              </a:rPr>
              <a:t>                  a)  Configure pin P0.0 to P0.3 as input pins and P0.4 to P0.7 as output pins.</a:t>
            </a:r>
          </a:p>
          <a:p>
            <a:pPr algn="just"/>
            <a:r>
              <a:rPr lang="en-US" b="0" i="0" dirty="0">
                <a:solidFill>
                  <a:srgbClr val="000000"/>
                </a:solidFill>
                <a:effectLst/>
                <a:latin typeface="Roboto" panose="02000000000000000000" pitchFamily="2" charset="0"/>
              </a:rPr>
              <a:t>                        IO0DIR = 0x000000F0;</a:t>
            </a:r>
          </a:p>
          <a:p>
            <a:pPr algn="just"/>
            <a:r>
              <a:rPr lang="en-US" b="0" i="0" dirty="0">
                <a:solidFill>
                  <a:srgbClr val="000000"/>
                </a:solidFill>
                <a:effectLst/>
                <a:latin typeface="Roboto" panose="02000000000000000000" pitchFamily="2" charset="0"/>
              </a:rPr>
              <a:t>                  b)  Configure pin P0.4 as an output. Then set that pin HIGH.</a:t>
            </a:r>
          </a:p>
          <a:p>
            <a:pPr algn="just"/>
            <a:r>
              <a:rPr lang="en-US" b="0" i="0" dirty="0">
                <a:solidFill>
                  <a:srgbClr val="000000"/>
                </a:solidFill>
                <a:effectLst/>
                <a:latin typeface="Roboto" panose="02000000000000000000" pitchFamily="2" charset="0"/>
              </a:rPr>
              <a:t>                        IO0DIR = 0x00000010; OR IO0DIR = (1&lt;&lt;4);</a:t>
            </a:r>
          </a:p>
          <a:p>
            <a:pPr algn="just"/>
            <a:r>
              <a:rPr lang="en-US" b="0" i="0" dirty="0">
                <a:solidFill>
                  <a:srgbClr val="000000"/>
                </a:solidFill>
                <a:effectLst/>
                <a:latin typeface="Roboto" panose="02000000000000000000" pitchFamily="2" charset="0"/>
              </a:rPr>
              <a:t>                        IO0SET = (1&lt;&lt;4);</a:t>
            </a:r>
          </a:p>
          <a:p>
            <a:pPr algn="just"/>
            <a:r>
              <a:rPr lang="en-US" b="0" i="0" dirty="0">
                <a:solidFill>
                  <a:srgbClr val="000000"/>
                </a:solidFill>
                <a:effectLst/>
                <a:latin typeface="Roboto" panose="02000000000000000000" pitchFamily="2" charset="0"/>
              </a:rPr>
              <a:t>                  c)  Configure pin P0.4 as an output. Then set that pin LOW.</a:t>
            </a:r>
          </a:p>
          <a:p>
            <a:pPr algn="just"/>
            <a:r>
              <a:rPr lang="en-US" b="0" i="0" dirty="0">
                <a:solidFill>
                  <a:srgbClr val="000000"/>
                </a:solidFill>
                <a:effectLst/>
                <a:latin typeface="Roboto" panose="02000000000000000000" pitchFamily="2" charset="0"/>
              </a:rPr>
              <a:t>                        IO0DIR = 0x00000010; OR IO0DIR = (1&lt;&lt;4);</a:t>
            </a:r>
          </a:p>
          <a:p>
            <a:pPr algn="just"/>
            <a:r>
              <a:rPr lang="en-US" b="0" i="0" dirty="0">
                <a:solidFill>
                  <a:srgbClr val="000000"/>
                </a:solidFill>
                <a:effectLst/>
                <a:latin typeface="Roboto" panose="02000000000000000000" pitchFamily="2" charset="0"/>
              </a:rPr>
              <a:t>                        IO0CLR = (1&lt;&lt;4);</a:t>
            </a:r>
          </a:p>
        </p:txBody>
      </p:sp>
    </p:spTree>
    <p:extLst>
      <p:ext uri="{BB962C8B-B14F-4D97-AF65-F5344CB8AC3E}">
        <p14:creationId xmlns:p14="http://schemas.microsoft.com/office/powerpoint/2010/main" val="3392990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6C9A-FC44-43F4-9CB7-B6DEA5D6DCC5}"/>
              </a:ext>
            </a:extLst>
          </p:cNvPr>
          <p:cNvSpPr>
            <a:spLocks noGrp="1"/>
          </p:cNvSpPr>
          <p:nvPr>
            <p:ph type="title"/>
          </p:nvPr>
        </p:nvSpPr>
        <p:spPr>
          <a:xfrm>
            <a:off x="838200" y="365126"/>
            <a:ext cx="10515600" cy="997510"/>
          </a:xfrm>
        </p:spPr>
        <p:txBody>
          <a:bodyPr/>
          <a:lstStyle/>
          <a:p>
            <a:r>
              <a:rPr lang="en-US" dirty="0"/>
              <a:t>GPIO Register map (2/3)</a:t>
            </a:r>
            <a:endParaRPr lang="en-IN" dirty="0"/>
          </a:p>
        </p:txBody>
      </p:sp>
      <p:sp>
        <p:nvSpPr>
          <p:cNvPr id="3" name="Content Placeholder 2">
            <a:extLst>
              <a:ext uri="{FF2B5EF4-FFF2-40B4-BE49-F238E27FC236}">
                <a16:creationId xmlns:a16="http://schemas.microsoft.com/office/drawing/2014/main" id="{BF225634-EEB6-446B-995E-D4A7AA4D1076}"/>
              </a:ext>
            </a:extLst>
          </p:cNvPr>
          <p:cNvSpPr>
            <a:spLocks noGrp="1"/>
          </p:cNvSpPr>
          <p:nvPr>
            <p:ph idx="1"/>
          </p:nvPr>
        </p:nvSpPr>
        <p:spPr>
          <a:xfrm>
            <a:off x="971082" y="1795322"/>
            <a:ext cx="10515600" cy="4796164"/>
          </a:xfrm>
        </p:spPr>
        <p:txBody>
          <a:bodyPr>
            <a:normAutofit/>
          </a:bodyPr>
          <a:lstStyle/>
          <a:p>
            <a:r>
              <a:rPr lang="en-US" sz="2000" dirty="0"/>
              <a:t>IO0DIR</a:t>
            </a:r>
          </a:p>
          <a:p>
            <a:r>
              <a:rPr lang="en-US" sz="2000" dirty="0"/>
              <a:t>IO0DIR is used to configure pins of Port 0-P0 as input or output pins.</a:t>
            </a:r>
          </a:p>
          <a:p>
            <a:pPr marL="0" indent="0">
              <a:buNone/>
            </a:pPr>
            <a:r>
              <a:rPr lang="en-US" sz="2000" dirty="0"/>
              <a:t>      1= Output Pin, 0= Input Pin</a:t>
            </a:r>
          </a:p>
          <a:p>
            <a:pPr marL="0" indent="0">
              <a:buNone/>
            </a:pPr>
            <a:r>
              <a:rPr lang="en-US" sz="2000" i="1" dirty="0"/>
              <a:t>Example:</a:t>
            </a:r>
            <a:r>
              <a:rPr lang="en-US" sz="2000" dirty="0"/>
              <a:t> IO0DIR= 0x0000FFFF means P0.0 to PO.15 are configured as output pins and P0.16 to P0.31 are configured as input pins.</a:t>
            </a:r>
          </a:p>
          <a:p>
            <a:pPr marL="0" indent="0">
              <a:buNone/>
            </a:pPr>
            <a:endParaRPr lang="en-US" sz="2000" dirty="0"/>
          </a:p>
          <a:p>
            <a:r>
              <a:rPr lang="en-IN" sz="2000" dirty="0"/>
              <a:t>IO1DIR</a:t>
            </a:r>
          </a:p>
          <a:p>
            <a:r>
              <a:rPr lang="en-IN" sz="2000" dirty="0"/>
              <a:t>It is used to configure pins of Port 1- P1 as input or output pins</a:t>
            </a:r>
          </a:p>
          <a:p>
            <a:pPr marL="0" indent="0">
              <a:buNone/>
            </a:pPr>
            <a:r>
              <a:rPr lang="en-IN" sz="2000" dirty="0"/>
              <a:t>     1= Output Pin, 0= Input Pin</a:t>
            </a:r>
          </a:p>
          <a:p>
            <a:pPr marL="0" indent="0">
              <a:buNone/>
            </a:pPr>
            <a:r>
              <a:rPr lang="en-IN" sz="2000" i="1" dirty="0"/>
              <a:t>Example:</a:t>
            </a:r>
            <a:r>
              <a:rPr lang="en-IN" sz="2000" dirty="0"/>
              <a:t> IO1DIR=0xAAAAAAAA means even pins(P1.0, p1.2 etc.) are configured as </a:t>
            </a:r>
            <a:r>
              <a:rPr lang="en-IN" sz="2000" dirty="0" err="1"/>
              <a:t>i</a:t>
            </a:r>
            <a:r>
              <a:rPr lang="en-IN" sz="2000" dirty="0"/>
              <a:t>/p pins and odd pins (P1.1, P1.3 etc.) are configured as o/p pins.</a:t>
            </a:r>
          </a:p>
        </p:txBody>
      </p:sp>
    </p:spTree>
    <p:extLst>
      <p:ext uri="{BB962C8B-B14F-4D97-AF65-F5344CB8AC3E}">
        <p14:creationId xmlns:p14="http://schemas.microsoft.com/office/powerpoint/2010/main" val="34634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9E9F-3379-42D4-9DD4-92F786F3057D}"/>
              </a:ext>
            </a:extLst>
          </p:cNvPr>
          <p:cNvSpPr>
            <a:spLocks noGrp="1"/>
          </p:cNvSpPr>
          <p:nvPr>
            <p:ph type="title"/>
          </p:nvPr>
        </p:nvSpPr>
        <p:spPr>
          <a:xfrm>
            <a:off x="838200" y="365126"/>
            <a:ext cx="10515600" cy="1096122"/>
          </a:xfrm>
        </p:spPr>
        <p:txBody>
          <a:bodyPr/>
          <a:lstStyle/>
          <a:p>
            <a:r>
              <a:rPr lang="en-US" dirty="0"/>
              <a:t>GPIO Register map (3/3)</a:t>
            </a:r>
            <a:endParaRPr lang="en-IN" dirty="0"/>
          </a:p>
        </p:txBody>
      </p:sp>
      <p:sp>
        <p:nvSpPr>
          <p:cNvPr id="3" name="Content Placeholder 2">
            <a:extLst>
              <a:ext uri="{FF2B5EF4-FFF2-40B4-BE49-F238E27FC236}">
                <a16:creationId xmlns:a16="http://schemas.microsoft.com/office/drawing/2014/main" id="{818FDE37-0394-4B4B-8206-589C775401A1}"/>
              </a:ext>
            </a:extLst>
          </p:cNvPr>
          <p:cNvSpPr>
            <a:spLocks noGrp="1"/>
          </p:cNvSpPr>
          <p:nvPr>
            <p:ph idx="1"/>
          </p:nvPr>
        </p:nvSpPr>
        <p:spPr>
          <a:xfrm>
            <a:off x="838200" y="1978370"/>
            <a:ext cx="10708341" cy="4290434"/>
          </a:xfrm>
        </p:spPr>
        <p:txBody>
          <a:bodyPr>
            <a:normAutofit/>
          </a:bodyPr>
          <a:lstStyle/>
          <a:p>
            <a:r>
              <a:rPr lang="en-US" sz="2000" dirty="0"/>
              <a:t>IO0SET</a:t>
            </a:r>
          </a:p>
          <a:p>
            <a:r>
              <a:rPr lang="en-US" sz="2000" dirty="0"/>
              <a:t>It is used to set pins of Port0 – P0 to logic 1.</a:t>
            </a:r>
          </a:p>
          <a:p>
            <a:pPr marL="0" indent="0">
              <a:buNone/>
            </a:pPr>
            <a:r>
              <a:rPr lang="en-US" sz="2000" dirty="0"/>
              <a:t>Example: IO0SET= 0x0000FFFFwill set pins P0.0 to P0.15 at logic 1. It will not affect other pins.</a:t>
            </a:r>
          </a:p>
          <a:p>
            <a:r>
              <a:rPr lang="en-US" sz="2000" dirty="0"/>
              <a:t>IO0CLR</a:t>
            </a:r>
          </a:p>
          <a:p>
            <a:r>
              <a:rPr lang="en-US" sz="2000" dirty="0"/>
              <a:t>It is used to set pins of Port0 – P0 to logic 0.</a:t>
            </a:r>
          </a:p>
          <a:p>
            <a:pPr marL="0" indent="0">
              <a:buNone/>
            </a:pPr>
            <a:r>
              <a:rPr lang="en-US" sz="2000" dirty="0"/>
              <a:t>Example: IO0CLR=0x0000FFFFwill set pins P0.0 to P0.15 at logic 0. It will not affect other pins.</a:t>
            </a:r>
            <a:endParaRPr lang="en-IN" sz="2000" dirty="0"/>
          </a:p>
        </p:txBody>
      </p:sp>
    </p:spTree>
    <p:extLst>
      <p:ext uri="{BB962C8B-B14F-4D97-AF65-F5344CB8AC3E}">
        <p14:creationId xmlns:p14="http://schemas.microsoft.com/office/powerpoint/2010/main" val="592663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80EE7-32FE-45C7-A416-615CE5738128}"/>
              </a:ext>
            </a:extLst>
          </p:cNvPr>
          <p:cNvSpPr/>
          <p:nvPr/>
        </p:nvSpPr>
        <p:spPr>
          <a:xfrm>
            <a:off x="672353" y="768629"/>
            <a:ext cx="10847293" cy="1323439"/>
          </a:xfrm>
          <a:prstGeom prst="rect">
            <a:avLst/>
          </a:prstGeom>
        </p:spPr>
        <p:txBody>
          <a:bodyPr wrap="square">
            <a:spAutoFit/>
          </a:bodyPr>
          <a:lstStyle/>
          <a:p>
            <a:pPr algn="just"/>
            <a:r>
              <a:rPr lang="en-US" sz="2000" i="1" dirty="0">
                <a:latin typeface="Arial" panose="020B0604020202020204" pitchFamily="34" charset="0"/>
              </a:rPr>
              <a:t>An important note to remember is that since the LPC2148 is a 32-bit microcontroller, the length of all the registers mentioned is also 32-bits. </a:t>
            </a:r>
            <a:r>
              <a:rPr lang="en-US" sz="2000" b="1" i="1" dirty="0">
                <a:latin typeface="Arial" panose="020B0604020202020204" pitchFamily="34" charset="0"/>
              </a:rPr>
              <a:t>Each bit in the above mentioned registers is directly linked to the corresponding pin in the microcontroller i.e. bit ‘a’ in IO0SET corresponds to Pin ‘a’ in the PORT0.</a:t>
            </a:r>
            <a:endParaRPr lang="en-US" sz="2000" b="1" dirty="0"/>
          </a:p>
        </p:txBody>
      </p:sp>
      <p:sp>
        <p:nvSpPr>
          <p:cNvPr id="5" name="Rectangle 4">
            <a:extLst>
              <a:ext uri="{FF2B5EF4-FFF2-40B4-BE49-F238E27FC236}">
                <a16:creationId xmlns:a16="http://schemas.microsoft.com/office/drawing/2014/main" id="{BD9B9CDE-F297-4744-9D96-5F6FBEE66A81}"/>
              </a:ext>
            </a:extLst>
          </p:cNvPr>
          <p:cNvSpPr/>
          <p:nvPr/>
        </p:nvSpPr>
        <p:spPr>
          <a:xfrm>
            <a:off x="546846" y="2448910"/>
            <a:ext cx="11430001" cy="830997"/>
          </a:xfrm>
          <a:prstGeom prst="rect">
            <a:avLst/>
          </a:prstGeom>
        </p:spPr>
        <p:txBody>
          <a:bodyPr wrap="square">
            <a:spAutoFit/>
          </a:bodyPr>
          <a:lstStyle/>
          <a:p>
            <a:r>
              <a:rPr lang="en-US" sz="2400" i="1" dirty="0">
                <a:solidFill>
                  <a:srgbClr val="FF0000"/>
                </a:solidFill>
                <a:latin typeface="Arial" panose="020B0604020202020204" pitchFamily="34" charset="0"/>
              </a:rPr>
              <a:t>Registers in LPC2148 follow Big Endian format i.e. bit 0 is the LSB on the extreme right of the register and bit 31 is the MSB on the extreme left of the register.</a:t>
            </a:r>
            <a:endParaRPr lang="en-US" sz="2400" dirty="0">
              <a:solidFill>
                <a:srgbClr val="FF0000"/>
              </a:solidFill>
            </a:endParaRPr>
          </a:p>
        </p:txBody>
      </p:sp>
      <p:sp>
        <p:nvSpPr>
          <p:cNvPr id="6" name="Rectangle 5">
            <a:extLst>
              <a:ext uri="{FF2B5EF4-FFF2-40B4-BE49-F238E27FC236}">
                <a16:creationId xmlns:a16="http://schemas.microsoft.com/office/drawing/2014/main" id="{3061883E-BA76-4186-B0DC-88827293C4FB}"/>
              </a:ext>
            </a:extLst>
          </p:cNvPr>
          <p:cNvSpPr/>
          <p:nvPr/>
        </p:nvSpPr>
        <p:spPr>
          <a:xfrm>
            <a:off x="672353" y="3993591"/>
            <a:ext cx="11107270" cy="830997"/>
          </a:xfrm>
          <a:prstGeom prst="rect">
            <a:avLst/>
          </a:prstGeom>
        </p:spPr>
        <p:txBody>
          <a:bodyPr wrap="square">
            <a:spAutoFit/>
          </a:bodyPr>
          <a:lstStyle/>
          <a:p>
            <a:r>
              <a:rPr lang="en-US" sz="2400" i="1" dirty="0">
                <a:solidFill>
                  <a:srgbClr val="00B050"/>
                </a:solidFill>
                <a:latin typeface="Arial" panose="020B0604020202020204" pitchFamily="34" charset="0"/>
              </a:rPr>
              <a:t>Another important note is that when reset, all the pins are set as GPIO pins and the direction of each pin is set as Input.</a:t>
            </a:r>
            <a:endParaRPr lang="en-US" sz="2400" dirty="0">
              <a:solidFill>
                <a:srgbClr val="00B050"/>
              </a:solidFill>
            </a:endParaRPr>
          </a:p>
        </p:txBody>
      </p:sp>
    </p:spTree>
    <p:extLst>
      <p:ext uri="{BB962C8B-B14F-4D97-AF65-F5344CB8AC3E}">
        <p14:creationId xmlns:p14="http://schemas.microsoft.com/office/powerpoint/2010/main" val="2075085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E5ED-7E90-49D3-8B21-0669A2942597}"/>
              </a:ext>
            </a:extLst>
          </p:cNvPr>
          <p:cNvSpPr/>
          <p:nvPr/>
        </p:nvSpPr>
        <p:spPr>
          <a:xfrm>
            <a:off x="412375" y="474309"/>
            <a:ext cx="11555506" cy="1015663"/>
          </a:xfrm>
          <a:prstGeom prst="rect">
            <a:avLst/>
          </a:prstGeom>
        </p:spPr>
        <p:txBody>
          <a:bodyPr wrap="square">
            <a:spAutoFit/>
          </a:bodyPr>
          <a:lstStyle/>
          <a:p>
            <a:r>
              <a:rPr lang="en-US" sz="2000" dirty="0">
                <a:latin typeface="Arial" panose="020B0604020202020204" pitchFamily="34" charset="0"/>
              </a:rPr>
              <a:t>Now, we’ll see how to use the above mentioned registers in programming. First, is to set the direction of a pin. For example, if we want to set 4</a:t>
            </a:r>
            <a:r>
              <a:rPr lang="en-US" sz="2000" baseline="30000" dirty="0">
                <a:latin typeface="Arial" panose="020B0604020202020204" pitchFamily="34" charset="0"/>
              </a:rPr>
              <a:t>th</a:t>
            </a:r>
            <a:r>
              <a:rPr lang="en-US" sz="2000" dirty="0">
                <a:latin typeface="Arial" panose="020B0604020202020204" pitchFamily="34" charset="0"/>
              </a:rPr>
              <a:t> pin of PORT0 i.e. P0.3 as output, then it can be set in various ways as shown below.</a:t>
            </a:r>
            <a:endParaRPr lang="en-US" sz="2000" dirty="0"/>
          </a:p>
        </p:txBody>
      </p:sp>
      <p:sp>
        <p:nvSpPr>
          <p:cNvPr id="5" name="Rectangle 4">
            <a:extLst>
              <a:ext uri="{FF2B5EF4-FFF2-40B4-BE49-F238E27FC236}">
                <a16:creationId xmlns:a16="http://schemas.microsoft.com/office/drawing/2014/main" id="{056BE768-8B48-4B22-A9BE-2BA6BC135EA3}"/>
              </a:ext>
            </a:extLst>
          </p:cNvPr>
          <p:cNvSpPr/>
          <p:nvPr/>
        </p:nvSpPr>
        <p:spPr>
          <a:xfrm>
            <a:off x="412375" y="1764906"/>
            <a:ext cx="11555506" cy="1938992"/>
          </a:xfrm>
          <a:prstGeom prst="rect">
            <a:avLst/>
          </a:prstGeom>
        </p:spPr>
        <p:txBody>
          <a:bodyPr wrap="square">
            <a:spAutoFit/>
          </a:bodyPr>
          <a:lstStyle/>
          <a:p>
            <a:r>
              <a:rPr lang="en-US" sz="2000" b="1" i="1" dirty="0">
                <a:solidFill>
                  <a:srgbClr val="7030A0"/>
                </a:solidFill>
                <a:latin typeface="Arial" panose="020B0604020202020204" pitchFamily="34" charset="0"/>
              </a:rPr>
              <a:t>Method 1: IO0DIR = (1&lt;&lt;3);</a:t>
            </a:r>
            <a:endParaRPr lang="en-US" sz="2000" dirty="0">
              <a:solidFill>
                <a:srgbClr val="7030A0"/>
              </a:solidFill>
              <a:latin typeface="Arial" panose="020B0604020202020204" pitchFamily="34" charset="0"/>
            </a:endParaRPr>
          </a:p>
          <a:p>
            <a:pPr algn="just"/>
            <a:r>
              <a:rPr lang="en-US" sz="2000" dirty="0">
                <a:solidFill>
                  <a:srgbClr val="7030A0"/>
                </a:solidFill>
                <a:latin typeface="Arial" panose="020B0604020202020204" pitchFamily="34" charset="0"/>
              </a:rPr>
              <a:t>This is a direct assignment method where the binary value (1) is set directly on the pin. All the other pins are set to 0. This method should be avoided as the value is directly being assigned in the register and while P0.3 is assigned as ‘1’, all the other pins are forced to be assigned ‘0’.</a:t>
            </a:r>
          </a:p>
          <a:p>
            <a:pPr algn="just"/>
            <a:r>
              <a:rPr lang="en-US" sz="2000" dirty="0">
                <a:solidFill>
                  <a:srgbClr val="7030A0"/>
                </a:solidFill>
                <a:latin typeface="Arial" panose="020B0604020202020204" pitchFamily="34" charset="0"/>
              </a:rPr>
              <a:t>An alternative to this method is </a:t>
            </a:r>
            <a:r>
              <a:rPr lang="en-US" sz="2000" dirty="0" err="1">
                <a:solidFill>
                  <a:srgbClr val="7030A0"/>
                </a:solidFill>
                <a:latin typeface="Arial" panose="020B0604020202020204" pitchFamily="34" charset="0"/>
              </a:rPr>
              <a:t>ORing</a:t>
            </a:r>
            <a:r>
              <a:rPr lang="en-US" sz="2000" dirty="0">
                <a:solidFill>
                  <a:srgbClr val="7030A0"/>
                </a:solidFill>
                <a:latin typeface="Arial" panose="020B0604020202020204" pitchFamily="34" charset="0"/>
              </a:rPr>
              <a:t> the register and then assigning the value. This can be done in two ways.</a:t>
            </a:r>
          </a:p>
        </p:txBody>
      </p:sp>
      <p:sp>
        <p:nvSpPr>
          <p:cNvPr id="6" name="Rectangle 5">
            <a:extLst>
              <a:ext uri="{FF2B5EF4-FFF2-40B4-BE49-F238E27FC236}">
                <a16:creationId xmlns:a16="http://schemas.microsoft.com/office/drawing/2014/main" id="{D7B9660C-9E6F-40EB-9AB8-E4D4CF5535EA}"/>
              </a:ext>
            </a:extLst>
          </p:cNvPr>
          <p:cNvSpPr/>
          <p:nvPr/>
        </p:nvSpPr>
        <p:spPr>
          <a:xfrm>
            <a:off x="412375" y="3978832"/>
            <a:ext cx="11430001" cy="2246769"/>
          </a:xfrm>
          <a:prstGeom prst="rect">
            <a:avLst/>
          </a:prstGeom>
        </p:spPr>
        <p:txBody>
          <a:bodyPr wrap="square">
            <a:spAutoFit/>
          </a:bodyPr>
          <a:lstStyle/>
          <a:p>
            <a:r>
              <a:rPr lang="en-US" sz="2000" b="1" i="1" dirty="0">
                <a:latin typeface="Arial" panose="020B0604020202020204" pitchFamily="34" charset="0"/>
              </a:rPr>
              <a:t>Method 2: IO0DIR | = 0x00000008;</a:t>
            </a:r>
            <a:endParaRPr lang="en-US" sz="2000" dirty="0">
              <a:latin typeface="Arial" panose="020B0604020202020204" pitchFamily="34" charset="0"/>
            </a:endParaRPr>
          </a:p>
          <a:p>
            <a:pPr algn="just"/>
            <a:r>
              <a:rPr lang="en-US" sz="2000" dirty="0">
                <a:latin typeface="Arial" panose="020B0604020202020204" pitchFamily="34" charset="0"/>
              </a:rPr>
              <a:t>In this method, the hexadecimal value of the register is assigned after OR-</a:t>
            </a:r>
            <a:r>
              <a:rPr lang="en-US" sz="2000" dirty="0" err="1">
                <a:latin typeface="Arial" panose="020B0604020202020204" pitchFamily="34" charset="0"/>
              </a:rPr>
              <a:t>ing</a:t>
            </a:r>
            <a:r>
              <a:rPr lang="en-US" sz="2000" dirty="0">
                <a:latin typeface="Arial" panose="020B0604020202020204" pitchFamily="34" charset="0"/>
              </a:rPr>
              <a:t> the register with desired hexadecimal number. In this way, the other pins other than the desired pin (P0.3 in this case) are not affected. This method is useful if we want to assign many pins without affecting the other pins.</a:t>
            </a:r>
          </a:p>
          <a:p>
            <a:endParaRPr lang="en-US" sz="2000" dirty="0">
              <a:latin typeface="Arial" panose="020B0604020202020204" pitchFamily="34" charset="0"/>
            </a:endParaRPr>
          </a:p>
          <a:p>
            <a:r>
              <a:rPr lang="en-US" sz="2000" dirty="0">
                <a:latin typeface="Arial" panose="020B0604020202020204" pitchFamily="34" charset="0"/>
              </a:rPr>
              <a:t>(equivalent to </a:t>
            </a:r>
            <a:r>
              <a:rPr lang="en-US" sz="2000" b="1" dirty="0">
                <a:latin typeface="Arial" panose="020B0604020202020204" pitchFamily="34" charset="0"/>
              </a:rPr>
              <a:t>IO0DIR = IO0DIR | 0x00000008</a:t>
            </a:r>
            <a:r>
              <a:rPr lang="en-US" sz="2000" dirty="0">
                <a:latin typeface="Arial" panose="020B0604020202020204" pitchFamily="34" charset="0"/>
              </a:rPr>
              <a:t>)</a:t>
            </a:r>
          </a:p>
        </p:txBody>
      </p:sp>
    </p:spTree>
    <p:extLst>
      <p:ext uri="{BB962C8B-B14F-4D97-AF65-F5344CB8AC3E}">
        <p14:creationId xmlns:p14="http://schemas.microsoft.com/office/powerpoint/2010/main" val="398020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760-AE96-7158-ABCF-A73CE21A2DAE}"/>
              </a:ext>
            </a:extLst>
          </p:cNvPr>
          <p:cNvSpPr>
            <a:spLocks noGrp="1"/>
          </p:cNvSpPr>
          <p:nvPr>
            <p:ph type="title"/>
          </p:nvPr>
        </p:nvSpPr>
        <p:spPr>
          <a:xfrm>
            <a:off x="838200" y="365126"/>
            <a:ext cx="10515600" cy="665816"/>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E90CF77D-B08C-3F1A-5D2D-40C547F6F4C3}"/>
              </a:ext>
            </a:extLst>
          </p:cNvPr>
          <p:cNvSpPr>
            <a:spLocks noGrp="1"/>
          </p:cNvSpPr>
          <p:nvPr>
            <p:ph idx="1"/>
          </p:nvPr>
        </p:nvSpPr>
        <p:spPr>
          <a:xfrm>
            <a:off x="838200" y="1272989"/>
            <a:ext cx="10515600" cy="5674658"/>
          </a:xfrm>
        </p:spPr>
        <p:txBody>
          <a:bodyPr>
            <a:normAutofit fontScale="70000" lnSpcReduction="20000"/>
          </a:bodyPr>
          <a:lstStyle/>
          <a:p>
            <a:pPr algn="just">
              <a:lnSpc>
                <a:spcPct val="170000"/>
              </a:lnSpc>
              <a:tabLst>
                <a:tab pos="2232025" algn="l"/>
              </a:tabLst>
            </a:pPr>
            <a:r>
              <a:rPr lang="en-US" sz="2800" dirty="0">
                <a:latin typeface="Times New Roman" panose="02020603050405020304" pitchFamily="18" charset="0"/>
                <a:cs typeface="Times New Roman" panose="02020603050405020304" pitchFamily="18" charset="0"/>
              </a:rPr>
              <a:t>ARM based microcontroller</a:t>
            </a:r>
          </a:p>
          <a:p>
            <a:pPr algn="just">
              <a:lnSpc>
                <a:spcPct val="170000"/>
              </a:lnSpc>
              <a:tabLst>
                <a:tab pos="2232025" algn="l"/>
              </a:tabLst>
            </a:pPr>
            <a:r>
              <a:rPr lang="en-US" sz="2800" dirty="0">
                <a:latin typeface="Times New Roman" panose="02020603050405020304" pitchFamily="18" charset="0"/>
                <a:cs typeface="Times New Roman" panose="02020603050405020304" pitchFamily="18" charset="0"/>
              </a:rPr>
              <a:t>LPC2148 is a 32-bit Microcontroller based on the ARM7TDMI-S Family. </a:t>
            </a:r>
          </a:p>
          <a:p>
            <a:pPr algn="just">
              <a:lnSpc>
                <a:spcPct val="170000"/>
              </a:lnSpc>
              <a:tabLst>
                <a:tab pos="2232025" algn="l"/>
              </a:tabLst>
            </a:pPr>
            <a:r>
              <a:rPr lang="en-US" sz="2800" dirty="0">
                <a:latin typeface="Times New Roman" panose="02020603050405020304" pitchFamily="18" charset="0"/>
                <a:cs typeface="Times New Roman" panose="02020603050405020304" pitchFamily="18" charset="0"/>
              </a:rPr>
              <a:t>It is manufactured by </a:t>
            </a:r>
            <a:r>
              <a:rPr lang="en-US" sz="2800" b="1" dirty="0">
                <a:latin typeface="Times New Roman" panose="02020603050405020304" pitchFamily="18" charset="0"/>
                <a:cs typeface="Times New Roman" panose="02020603050405020304" pitchFamily="18" charset="0"/>
              </a:rPr>
              <a:t>NXP</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from Next </a:t>
            </a:r>
            <a:r>
              <a:rPr lang="en-US" sz="2800" i="1" dirty="0" err="1">
                <a:latin typeface="Times New Roman" panose="02020603050405020304" pitchFamily="18" charset="0"/>
                <a:cs typeface="Times New Roman" panose="02020603050405020304" pitchFamily="18" charset="0"/>
              </a:rPr>
              <a:t>eXPerience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Semiconductors</a:t>
            </a:r>
            <a:r>
              <a:rPr lang="en-US" sz="2800" dirty="0">
                <a:latin typeface="Times New Roman" panose="02020603050405020304" pitchFamily="18" charset="0"/>
                <a:cs typeface="Times New Roman" panose="02020603050405020304" pitchFamily="18" charset="0"/>
              </a:rPr>
              <a:t> (formerly Philips) </a:t>
            </a:r>
          </a:p>
          <a:p>
            <a:pPr algn="just">
              <a:lnSpc>
                <a:spcPct val="170000"/>
              </a:lnSpc>
              <a:tabLst>
                <a:tab pos="2232025" algn="l"/>
              </a:tabLst>
            </a:pPr>
            <a:r>
              <a:rPr lang="en-US" sz="2800" dirty="0">
                <a:latin typeface="Times New Roman" panose="02020603050405020304" pitchFamily="18" charset="0"/>
                <a:cs typeface="Times New Roman" panose="02020603050405020304" pitchFamily="18" charset="0"/>
              </a:rPr>
              <a:t>It is one of the widely used and highly successful ARM7 based Microcontroller.</a:t>
            </a:r>
          </a:p>
          <a:p>
            <a:pPr algn="just">
              <a:lnSpc>
                <a:spcPct val="170000"/>
              </a:lnSpc>
            </a:pPr>
            <a:r>
              <a:rPr lang="en-US" dirty="0">
                <a:latin typeface="Times New Roman" panose="02020603050405020304" pitchFamily="18" charset="0"/>
                <a:cs typeface="Times New Roman" panose="02020603050405020304" pitchFamily="18" charset="0"/>
              </a:rPr>
              <a:t>Even though ARM7 family is considered obsolete with the introduction of many advanced processors and controllers, it is one of the best and easiest microcontrollers to work around for beginners in ARM based microcontrollers.</a:t>
            </a:r>
          </a:p>
          <a:p>
            <a:pPr algn="just">
              <a:lnSpc>
                <a:spcPct val="170000"/>
              </a:lnSpc>
            </a:pPr>
            <a:r>
              <a:rPr lang="en-US" dirty="0">
                <a:latin typeface="Times New Roman" panose="02020603050405020304" pitchFamily="18" charset="0"/>
                <a:cs typeface="Times New Roman" panose="02020603050405020304" pitchFamily="18" charset="0"/>
              </a:rPr>
              <a:t>Due to their tiny size and low power consumption, LPC2142/2148 are ideal for applications where miniaturization is a key requirement, such as access control and point-of-sale</a:t>
            </a:r>
          </a:p>
        </p:txBody>
      </p:sp>
    </p:spTree>
    <p:extLst>
      <p:ext uri="{BB962C8B-B14F-4D97-AF65-F5344CB8AC3E}">
        <p14:creationId xmlns:p14="http://schemas.microsoft.com/office/powerpoint/2010/main" val="29949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E4948D-455E-477B-A1D9-D1C3288FF52A}"/>
              </a:ext>
            </a:extLst>
          </p:cNvPr>
          <p:cNvSpPr/>
          <p:nvPr/>
        </p:nvSpPr>
        <p:spPr>
          <a:xfrm>
            <a:off x="573741" y="349624"/>
            <a:ext cx="11187953" cy="5940088"/>
          </a:xfrm>
          <a:prstGeom prst="rect">
            <a:avLst/>
          </a:prstGeom>
        </p:spPr>
        <p:txBody>
          <a:bodyPr wrap="square">
            <a:spAutoFit/>
          </a:bodyPr>
          <a:lstStyle/>
          <a:p>
            <a:r>
              <a:rPr lang="en-US" sz="2000" b="1" i="1" dirty="0">
                <a:solidFill>
                  <a:schemeClr val="accent3">
                    <a:lumMod val="50000"/>
                  </a:schemeClr>
                </a:solidFill>
                <a:latin typeface="Arial" panose="020B0604020202020204" pitchFamily="34" charset="0"/>
              </a:rPr>
              <a:t>Method 3: IO0DIR | = (1&lt;&lt;3);</a:t>
            </a:r>
            <a:endParaRPr lang="en-US" sz="2000" dirty="0">
              <a:solidFill>
                <a:schemeClr val="accent3">
                  <a:lumMod val="50000"/>
                </a:schemeClr>
              </a:solidFill>
              <a:latin typeface="Arial" panose="020B0604020202020204" pitchFamily="34" charset="0"/>
            </a:endParaRPr>
          </a:p>
          <a:p>
            <a:r>
              <a:rPr lang="en-US" sz="2000" dirty="0">
                <a:solidFill>
                  <a:schemeClr val="accent3">
                    <a:lumMod val="50000"/>
                  </a:schemeClr>
                </a:solidFill>
                <a:latin typeface="Arial" panose="020B0604020202020204" pitchFamily="34" charset="0"/>
              </a:rPr>
              <a:t>This is similar to the above method except that only a single pin is affected.</a:t>
            </a:r>
          </a:p>
          <a:p>
            <a:r>
              <a:rPr lang="en-US" sz="2000" dirty="0">
                <a:solidFill>
                  <a:schemeClr val="accent3">
                    <a:lumMod val="50000"/>
                  </a:schemeClr>
                </a:solidFill>
                <a:latin typeface="Arial" panose="020B0604020202020204" pitchFamily="34" charset="0"/>
              </a:rPr>
              <a:t>Other registers can also be set using the same methods. Now, we’ll see an example of setting pin 15 of PORT0 i.e. P0.15 as output and drive the pin High.</a:t>
            </a:r>
          </a:p>
          <a:p>
            <a:r>
              <a:rPr lang="en-US" sz="2000" dirty="0">
                <a:solidFill>
                  <a:schemeClr val="accent3">
                    <a:lumMod val="50000"/>
                  </a:schemeClr>
                </a:solidFill>
                <a:latin typeface="Arial" panose="020B0604020202020204" pitchFamily="34" charset="0"/>
              </a:rPr>
              <a:t>For this we need to use two registers: IODIR and IOSET.</a:t>
            </a:r>
          </a:p>
          <a:p>
            <a:r>
              <a:rPr lang="en-US" sz="2000" b="1" dirty="0">
                <a:solidFill>
                  <a:schemeClr val="accent3">
                    <a:lumMod val="50000"/>
                  </a:schemeClr>
                </a:solidFill>
                <a:latin typeface="Arial" panose="020B0604020202020204" pitchFamily="34" charset="0"/>
              </a:rPr>
              <a:t>IO0DIR | = (1&lt;&lt;15);</a:t>
            </a:r>
            <a:r>
              <a:rPr lang="en-US" sz="2000" dirty="0">
                <a:solidFill>
                  <a:schemeClr val="accent3">
                    <a:lumMod val="50000"/>
                  </a:schemeClr>
                </a:solidFill>
                <a:latin typeface="Arial" panose="020B0604020202020204" pitchFamily="34" charset="0"/>
              </a:rPr>
              <a:t> // Configuring P0.15 as output.</a:t>
            </a:r>
          </a:p>
          <a:p>
            <a:r>
              <a:rPr lang="en-US" sz="2000" b="1" dirty="0">
                <a:solidFill>
                  <a:schemeClr val="accent3">
                    <a:lumMod val="50000"/>
                  </a:schemeClr>
                </a:solidFill>
                <a:latin typeface="Arial" panose="020B0604020202020204" pitchFamily="34" charset="0"/>
              </a:rPr>
              <a:t>IO0SET | = (1&lt;&lt;15);</a:t>
            </a:r>
            <a:r>
              <a:rPr lang="en-US" sz="2000" dirty="0">
                <a:solidFill>
                  <a:schemeClr val="accent3">
                    <a:lumMod val="50000"/>
                  </a:schemeClr>
                </a:solidFill>
                <a:latin typeface="Arial" panose="020B0604020202020204" pitchFamily="34" charset="0"/>
              </a:rPr>
              <a:t> // Make the O/P pin P0.15 as High</a:t>
            </a:r>
          </a:p>
          <a:p>
            <a:endParaRPr lang="en-US" sz="2000" dirty="0">
              <a:solidFill>
                <a:srgbClr val="0070C0"/>
              </a:solidFill>
              <a:latin typeface="Arial" panose="020B0604020202020204" pitchFamily="34" charset="0"/>
            </a:endParaRPr>
          </a:p>
          <a:p>
            <a:r>
              <a:rPr lang="en-US" sz="2000" dirty="0">
                <a:solidFill>
                  <a:schemeClr val="tx1">
                    <a:lumMod val="95000"/>
                  </a:schemeClr>
                </a:solidFill>
                <a:latin typeface="Arial" panose="020B0604020202020204" pitchFamily="34" charset="0"/>
              </a:rPr>
              <a:t>We’ll see another example where pin 11 of PORT0 is set as output and the output of this pin is set to logic 1 and then to logic 0.</a:t>
            </a:r>
          </a:p>
          <a:p>
            <a:r>
              <a:rPr lang="en-US" sz="2000" dirty="0">
                <a:solidFill>
                  <a:schemeClr val="tx1">
                    <a:lumMod val="95000"/>
                  </a:schemeClr>
                </a:solidFill>
                <a:latin typeface="Arial" panose="020B0604020202020204" pitchFamily="34" charset="0"/>
              </a:rPr>
              <a:t>For this we need to use three registers: IODIR, IOSET and IOCLR.</a:t>
            </a:r>
          </a:p>
          <a:p>
            <a:r>
              <a:rPr lang="en-US" sz="2000" b="1" dirty="0">
                <a:solidFill>
                  <a:schemeClr val="tx1">
                    <a:lumMod val="95000"/>
                  </a:schemeClr>
                </a:solidFill>
                <a:latin typeface="Arial" panose="020B0604020202020204" pitchFamily="34" charset="0"/>
              </a:rPr>
              <a:t>IO0DIR | = (1&lt;&lt;11);</a:t>
            </a:r>
            <a:r>
              <a:rPr lang="en-US" sz="2000" dirty="0">
                <a:solidFill>
                  <a:schemeClr val="tx1">
                    <a:lumMod val="95000"/>
                  </a:schemeClr>
                </a:solidFill>
                <a:latin typeface="Arial" panose="020B0604020202020204" pitchFamily="34" charset="0"/>
              </a:rPr>
              <a:t> // Configuring P0.11 as output.</a:t>
            </a:r>
          </a:p>
          <a:p>
            <a:r>
              <a:rPr lang="en-US" sz="2000" b="1" dirty="0">
                <a:solidFill>
                  <a:schemeClr val="tx1">
                    <a:lumMod val="95000"/>
                  </a:schemeClr>
                </a:solidFill>
                <a:latin typeface="Arial" panose="020B0604020202020204" pitchFamily="34" charset="0"/>
              </a:rPr>
              <a:t>IO0SET | = (1&lt;&lt;11);</a:t>
            </a:r>
            <a:r>
              <a:rPr lang="en-US" sz="2000" dirty="0">
                <a:solidFill>
                  <a:schemeClr val="tx1">
                    <a:lumMod val="95000"/>
                  </a:schemeClr>
                </a:solidFill>
                <a:latin typeface="Arial" panose="020B0604020202020204" pitchFamily="34" charset="0"/>
              </a:rPr>
              <a:t> // Make the O/P pin P0.11 as High.</a:t>
            </a:r>
          </a:p>
          <a:p>
            <a:r>
              <a:rPr lang="en-US" sz="2000" b="1" dirty="0">
                <a:solidFill>
                  <a:schemeClr val="tx1">
                    <a:lumMod val="95000"/>
                  </a:schemeClr>
                </a:solidFill>
                <a:latin typeface="Arial" panose="020B0604020202020204" pitchFamily="34" charset="0"/>
              </a:rPr>
              <a:t>IO0CLR | = (1&lt;&lt;11);</a:t>
            </a:r>
            <a:r>
              <a:rPr lang="en-US" sz="2000" dirty="0">
                <a:solidFill>
                  <a:schemeClr val="tx1">
                    <a:lumMod val="95000"/>
                  </a:schemeClr>
                </a:solidFill>
                <a:latin typeface="Arial" panose="020B0604020202020204" pitchFamily="34" charset="0"/>
              </a:rPr>
              <a:t> // Make the O/P pin P0.11 as Low.</a:t>
            </a:r>
          </a:p>
          <a:p>
            <a:endParaRPr lang="en-US" sz="2000" dirty="0">
              <a:latin typeface="Arial" panose="020B0604020202020204" pitchFamily="34" charset="0"/>
            </a:endParaRPr>
          </a:p>
          <a:p>
            <a:r>
              <a:rPr lang="en-US" sz="2000" dirty="0">
                <a:latin typeface="Arial" panose="020B0604020202020204" pitchFamily="34" charset="0"/>
              </a:rPr>
              <a:t>Now, we’ll see an example where more than one pin has to be set as output and the value of that pin must be HIGH. Consider pins 7 and 14 of PORT0 (P0.7 and P0.14).</a:t>
            </a:r>
          </a:p>
          <a:p>
            <a:r>
              <a:rPr lang="en-US" sz="2000" b="1" dirty="0">
                <a:latin typeface="Arial" panose="020B0604020202020204" pitchFamily="34" charset="0"/>
              </a:rPr>
              <a:t>IO0DIR | = (1&lt;&lt;7) | (1&lt;&lt;14);</a:t>
            </a:r>
            <a:r>
              <a:rPr lang="en-US" sz="2000" dirty="0">
                <a:latin typeface="Arial" panose="020B0604020202020204" pitchFamily="34" charset="0"/>
              </a:rPr>
              <a:t> // Configuring pins P0.7 and P0.14 as output.</a:t>
            </a:r>
          </a:p>
          <a:p>
            <a:r>
              <a:rPr lang="en-US" sz="2000" b="1" dirty="0">
                <a:latin typeface="Arial" panose="020B0604020202020204" pitchFamily="34" charset="0"/>
              </a:rPr>
              <a:t>IO0SET | = (1&lt;&lt;7) | (1&lt;&lt;14);</a:t>
            </a:r>
            <a:r>
              <a:rPr lang="en-US" sz="2000" dirty="0">
                <a:latin typeface="Arial" panose="020B0604020202020204" pitchFamily="34" charset="0"/>
              </a:rPr>
              <a:t> // Make the O/P of pins P0.7 and P0.14 as High.</a:t>
            </a:r>
          </a:p>
        </p:txBody>
      </p:sp>
    </p:spTree>
    <p:extLst>
      <p:ext uri="{BB962C8B-B14F-4D97-AF65-F5344CB8AC3E}">
        <p14:creationId xmlns:p14="http://schemas.microsoft.com/office/powerpoint/2010/main" val="46690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72EE-E06A-4574-9D5B-3E3D37EBB7EC}"/>
              </a:ext>
            </a:extLst>
          </p:cNvPr>
          <p:cNvSpPr>
            <a:spLocks noGrp="1"/>
          </p:cNvSpPr>
          <p:nvPr>
            <p:ph type="title"/>
          </p:nvPr>
        </p:nvSpPr>
        <p:spPr>
          <a:xfrm>
            <a:off x="1721326" y="313717"/>
            <a:ext cx="8746171" cy="1478570"/>
          </a:xfrm>
        </p:spPr>
        <p:txBody>
          <a:bodyPr/>
          <a:lstStyle/>
          <a:p>
            <a:r>
              <a:rPr lang="en-US" dirty="0"/>
              <a:t>Examples </a:t>
            </a:r>
          </a:p>
        </p:txBody>
      </p:sp>
      <p:sp>
        <p:nvSpPr>
          <p:cNvPr id="3" name="Content Placeholder 2">
            <a:extLst>
              <a:ext uri="{FF2B5EF4-FFF2-40B4-BE49-F238E27FC236}">
                <a16:creationId xmlns:a16="http://schemas.microsoft.com/office/drawing/2014/main" id="{8F3E0164-010D-45DC-9523-6031465B08E6}"/>
              </a:ext>
            </a:extLst>
          </p:cNvPr>
          <p:cNvSpPr>
            <a:spLocks noGrp="1"/>
          </p:cNvSpPr>
          <p:nvPr>
            <p:ph idx="1"/>
          </p:nvPr>
        </p:nvSpPr>
        <p:spPr>
          <a:xfrm>
            <a:off x="762001" y="1792287"/>
            <a:ext cx="10901082" cy="3541714"/>
          </a:xfrm>
        </p:spPr>
        <p:txBody>
          <a:bodyPr>
            <a:normAutofit/>
          </a:bodyPr>
          <a:lstStyle/>
          <a:p>
            <a:r>
              <a:rPr lang="en-US" sz="2800" b="1" dirty="0">
                <a:solidFill>
                  <a:srgbClr val="333333"/>
                </a:solidFill>
                <a:latin typeface="Droid Sans"/>
              </a:rPr>
              <a:t>Example:</a:t>
            </a:r>
            <a:r>
              <a:rPr lang="en-US" sz="2800" dirty="0">
                <a:solidFill>
                  <a:srgbClr val="333333"/>
                </a:solidFill>
                <a:latin typeface="Droid Sans"/>
              </a:rPr>
              <a:t> </a:t>
            </a:r>
            <a:r>
              <a:rPr lang="en-US" sz="2800" b="1" dirty="0">
                <a:solidFill>
                  <a:srgbClr val="333333"/>
                </a:solidFill>
                <a:latin typeface="Droid Sans"/>
              </a:rPr>
              <a:t>IO0DIR=0x0000FFFF</a:t>
            </a:r>
            <a:r>
              <a:rPr lang="en-US" sz="2800" dirty="0">
                <a:solidFill>
                  <a:srgbClr val="333333"/>
                </a:solidFill>
                <a:latin typeface="Droid Sans"/>
              </a:rPr>
              <a:t> means P0.0 to P0.15 are configured as output pins and P0.16 to P0.31 are configured as input pins.</a:t>
            </a:r>
            <a:endParaRPr lang="en-US" sz="2800" dirty="0"/>
          </a:p>
          <a:p>
            <a:r>
              <a:rPr lang="en-US" sz="2800" b="1" dirty="0"/>
              <a:t>Example:</a:t>
            </a:r>
            <a:r>
              <a:rPr lang="en-US" sz="2800" dirty="0"/>
              <a:t> </a:t>
            </a:r>
            <a:r>
              <a:rPr lang="en-US" sz="2800" b="1" dirty="0"/>
              <a:t>IO1DIR=0xAAAAAAAA</a:t>
            </a:r>
            <a:r>
              <a:rPr lang="en-US" sz="2800" dirty="0"/>
              <a:t> means even pins (P1.0, P1.2, P1.4 etc.) are configured as input pins and odd pins (P1.1, P1.3, P1.5 etc.) are configured as input pins.</a:t>
            </a:r>
          </a:p>
          <a:p>
            <a:r>
              <a:rPr lang="en-US" sz="2800" b="1" dirty="0"/>
              <a:t>IO0CLR=0x0000FFFF</a:t>
            </a:r>
            <a:r>
              <a:rPr lang="en-US" sz="2800" dirty="0"/>
              <a:t> will set pins P0.0 to P0.15 at logic 0. It will not affect other pins.</a:t>
            </a:r>
            <a:endParaRPr lang="en-US" sz="2800" b="1" dirty="0"/>
          </a:p>
          <a:p>
            <a:endParaRPr lang="en-US" sz="2800" dirty="0"/>
          </a:p>
          <a:p>
            <a:endParaRPr lang="en-US" sz="2800" b="1" dirty="0"/>
          </a:p>
          <a:p>
            <a:endParaRPr lang="en-US" dirty="0"/>
          </a:p>
        </p:txBody>
      </p:sp>
    </p:spTree>
    <p:extLst>
      <p:ext uri="{BB962C8B-B14F-4D97-AF65-F5344CB8AC3E}">
        <p14:creationId xmlns:p14="http://schemas.microsoft.com/office/powerpoint/2010/main" val="404728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6709B9-6E13-4589-9388-7C8984F52600}"/>
              </a:ext>
            </a:extLst>
          </p:cNvPr>
          <p:cNvSpPr/>
          <p:nvPr/>
        </p:nvSpPr>
        <p:spPr>
          <a:xfrm>
            <a:off x="726141" y="1619923"/>
            <a:ext cx="10972800" cy="1569660"/>
          </a:xfrm>
          <a:prstGeom prst="rect">
            <a:avLst/>
          </a:prstGeom>
        </p:spPr>
        <p:txBody>
          <a:bodyPr wrap="square">
            <a:spAutoFit/>
          </a:bodyPr>
          <a:lstStyle/>
          <a:p>
            <a:r>
              <a:rPr lang="en-US" sz="2400" dirty="0">
                <a:latin typeface="Arial" panose="020B0604020202020204" pitchFamily="34" charset="0"/>
              </a:rPr>
              <a:t>Once we have seen how to set the direction of pins, setting the pin as High or Low, now we’ll jump into real time embedded programming. Similar to “Hello, World” program in C Language, blinking an LED is the basic program in embedded system</a:t>
            </a:r>
            <a:r>
              <a:rPr lang="en-US" dirty="0">
                <a:latin typeface="Arial" panose="020B0604020202020204" pitchFamily="34" charset="0"/>
              </a:rPr>
              <a:t>.</a:t>
            </a:r>
            <a:endParaRPr lang="en-US" dirty="0"/>
          </a:p>
        </p:txBody>
      </p:sp>
    </p:spTree>
    <p:extLst>
      <p:ext uri="{BB962C8B-B14F-4D97-AF65-F5344CB8AC3E}">
        <p14:creationId xmlns:p14="http://schemas.microsoft.com/office/powerpoint/2010/main" val="116287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909-2C9E-4837-919F-8806A3F7B6AF}"/>
              </a:ext>
            </a:extLst>
          </p:cNvPr>
          <p:cNvSpPr>
            <a:spLocks noGrp="1"/>
          </p:cNvSpPr>
          <p:nvPr>
            <p:ph type="title"/>
          </p:nvPr>
        </p:nvSpPr>
        <p:spPr>
          <a:xfrm>
            <a:off x="2152651" y="1131094"/>
            <a:ext cx="8298575" cy="994172"/>
          </a:xfrm>
        </p:spPr>
        <p:txBody>
          <a:bodyPr>
            <a:normAutofit fontScale="90000"/>
          </a:bodyPr>
          <a:lstStyle/>
          <a:p>
            <a:r>
              <a:rPr lang="en-US" dirty="0"/>
              <a:t>Example: </a:t>
            </a:r>
            <a:r>
              <a:rPr lang="en-US" b="1" dirty="0"/>
              <a:t>Blink LEDs </a:t>
            </a:r>
            <a:r>
              <a:rPr lang="en-US" dirty="0"/>
              <a:t>connected on pins</a:t>
            </a:r>
            <a:br>
              <a:rPr lang="en-US" dirty="0"/>
            </a:br>
            <a:endParaRPr lang="en-US" dirty="0"/>
          </a:p>
        </p:txBody>
      </p:sp>
      <p:sp>
        <p:nvSpPr>
          <p:cNvPr id="3" name="Content Placeholder 2">
            <a:extLst>
              <a:ext uri="{FF2B5EF4-FFF2-40B4-BE49-F238E27FC236}">
                <a16:creationId xmlns:a16="http://schemas.microsoft.com/office/drawing/2014/main" id="{4DD2060D-EC63-4DF4-AB26-E39CB559BE45}"/>
              </a:ext>
            </a:extLst>
          </p:cNvPr>
          <p:cNvSpPr>
            <a:spLocks noGrp="1"/>
          </p:cNvSpPr>
          <p:nvPr>
            <p:ph idx="1"/>
          </p:nvPr>
        </p:nvSpPr>
        <p:spPr>
          <a:xfrm>
            <a:off x="2152651" y="2226469"/>
            <a:ext cx="8298575" cy="3263504"/>
          </a:xfrm>
        </p:spPr>
        <p:txBody>
          <a:bodyPr>
            <a:normAutofit/>
          </a:bodyPr>
          <a:lstStyle/>
          <a:p>
            <a:r>
              <a:rPr lang="en-US" b="1" dirty="0"/>
              <a:t>Step-1:</a:t>
            </a:r>
            <a:r>
              <a:rPr lang="en-US" dirty="0"/>
              <a:t> Select the </a:t>
            </a:r>
            <a:r>
              <a:rPr lang="en-US" b="1" dirty="0"/>
              <a:t>GPIO PORT</a:t>
            </a:r>
            <a:r>
              <a:rPr lang="en-US" dirty="0"/>
              <a:t> Pins using </a:t>
            </a:r>
            <a:r>
              <a:rPr lang="en-US" b="1" dirty="0"/>
              <a:t>PINSEL1</a:t>
            </a:r>
            <a:r>
              <a:rPr lang="en-US" dirty="0"/>
              <a:t>.</a:t>
            </a:r>
          </a:p>
          <a:p>
            <a:r>
              <a:rPr lang="en-US" b="1" dirty="0"/>
              <a:t>Step-2:</a:t>
            </a:r>
            <a:r>
              <a:rPr lang="en-US" dirty="0"/>
              <a:t> Specify the direction of pins as output using </a:t>
            </a:r>
            <a:r>
              <a:rPr lang="en-US" b="1" dirty="0"/>
              <a:t>IO1DIR</a:t>
            </a:r>
            <a:r>
              <a:rPr lang="en-US" dirty="0"/>
              <a:t>.</a:t>
            </a:r>
          </a:p>
          <a:p>
            <a:r>
              <a:rPr lang="en-US" b="1" dirty="0"/>
              <a:t>Step-3:</a:t>
            </a:r>
            <a:r>
              <a:rPr lang="en-US" dirty="0"/>
              <a:t> Set desired pins </a:t>
            </a:r>
            <a:r>
              <a:rPr lang="en-US" b="1" dirty="0"/>
              <a:t> using IO1SET.</a:t>
            </a:r>
            <a:endParaRPr lang="en-US" dirty="0"/>
          </a:p>
          <a:p>
            <a:r>
              <a:rPr lang="en-US" b="1" dirty="0"/>
              <a:t>Step-4:</a:t>
            </a:r>
            <a:r>
              <a:rPr lang="en-US" dirty="0"/>
              <a:t> Clear desired pins</a:t>
            </a:r>
            <a:r>
              <a:rPr lang="en-US" b="1" dirty="0"/>
              <a:t> using IO1CLR</a:t>
            </a:r>
            <a:r>
              <a:rPr lang="en-US" dirty="0"/>
              <a:t>.</a:t>
            </a:r>
          </a:p>
          <a:p>
            <a:r>
              <a:rPr lang="en-US" b="1" dirty="0"/>
              <a:t>Step-5:</a:t>
            </a:r>
            <a:r>
              <a:rPr lang="en-US" dirty="0"/>
              <a:t> Go to step-2.</a:t>
            </a:r>
          </a:p>
          <a:p>
            <a:endParaRPr lang="en-US" dirty="0"/>
          </a:p>
        </p:txBody>
      </p:sp>
    </p:spTree>
    <p:extLst>
      <p:ext uri="{BB962C8B-B14F-4D97-AF65-F5344CB8AC3E}">
        <p14:creationId xmlns:p14="http://schemas.microsoft.com/office/powerpoint/2010/main" val="1770251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909-2C9E-4837-919F-8806A3F7B6AF}"/>
              </a:ext>
            </a:extLst>
          </p:cNvPr>
          <p:cNvSpPr>
            <a:spLocks noGrp="1"/>
          </p:cNvSpPr>
          <p:nvPr>
            <p:ph type="title"/>
          </p:nvPr>
        </p:nvSpPr>
        <p:spPr>
          <a:xfrm>
            <a:off x="2152651" y="1131094"/>
            <a:ext cx="8298575" cy="994172"/>
          </a:xfrm>
        </p:spPr>
        <p:txBody>
          <a:bodyPr>
            <a:normAutofit fontScale="90000"/>
          </a:bodyPr>
          <a:lstStyle/>
          <a:p>
            <a:r>
              <a:rPr lang="en-US" dirty="0"/>
              <a:t>Example: </a:t>
            </a:r>
            <a:r>
              <a:rPr lang="en-US" b="1" dirty="0"/>
              <a:t>Blink LEDs </a:t>
            </a:r>
            <a:r>
              <a:rPr lang="en-US" dirty="0"/>
              <a:t>connected on pins</a:t>
            </a:r>
            <a:br>
              <a:rPr lang="en-US" dirty="0"/>
            </a:br>
            <a:endParaRPr lang="en-US" dirty="0"/>
          </a:p>
        </p:txBody>
      </p:sp>
      <p:pic>
        <p:nvPicPr>
          <p:cNvPr id="1028" name="Picture 4" descr="Blink LED with ARM7 LPC2148">
            <a:extLst>
              <a:ext uri="{FF2B5EF4-FFF2-40B4-BE49-F238E27FC236}">
                <a16:creationId xmlns:a16="http://schemas.microsoft.com/office/drawing/2014/main" id="{EFAE8CE1-9355-46A5-B161-AE5F8D48F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905000"/>
            <a:ext cx="658272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47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4A4568-F8F1-4812-BF21-CB75812D8A8E}"/>
              </a:ext>
            </a:extLst>
          </p:cNvPr>
          <p:cNvPicPr>
            <a:picLocks noChangeAspect="1"/>
          </p:cNvPicPr>
          <p:nvPr/>
        </p:nvPicPr>
        <p:blipFill>
          <a:blip r:embed="rId2"/>
          <a:stretch>
            <a:fillRect/>
          </a:stretch>
        </p:blipFill>
        <p:spPr>
          <a:xfrm>
            <a:off x="4169964" y="1127760"/>
            <a:ext cx="7199076" cy="4968240"/>
          </a:xfrm>
          <a:prstGeom prst="rect">
            <a:avLst/>
          </a:prstGeom>
        </p:spPr>
      </p:pic>
      <p:sp>
        <p:nvSpPr>
          <p:cNvPr id="2" name="TextBox 1">
            <a:extLst>
              <a:ext uri="{FF2B5EF4-FFF2-40B4-BE49-F238E27FC236}">
                <a16:creationId xmlns:a16="http://schemas.microsoft.com/office/drawing/2014/main" id="{4D0ACD3A-28B8-4A1E-ABCA-37FA9F3F0449}"/>
              </a:ext>
            </a:extLst>
          </p:cNvPr>
          <p:cNvSpPr txBox="1"/>
          <p:nvPr/>
        </p:nvSpPr>
        <p:spPr>
          <a:xfrm>
            <a:off x="1447801" y="984349"/>
            <a:ext cx="2788920" cy="1815882"/>
          </a:xfrm>
          <a:prstGeom prst="rect">
            <a:avLst/>
          </a:prstGeom>
          <a:noFill/>
        </p:spPr>
        <p:txBody>
          <a:bodyPr wrap="square" rtlCol="0">
            <a:spAutoFit/>
          </a:bodyPr>
          <a:lstStyle/>
          <a:p>
            <a:r>
              <a:rPr lang="en-US" sz="3600" dirty="0"/>
              <a:t>Experiment </a:t>
            </a:r>
          </a:p>
          <a:p>
            <a:endParaRPr lang="en-US" dirty="0"/>
          </a:p>
          <a:p>
            <a:endParaRPr lang="en-US" dirty="0"/>
          </a:p>
          <a:p>
            <a:r>
              <a:rPr lang="en-US" sz="2000" dirty="0"/>
              <a:t>Connect 16 from pin 16 to pin 31 of port 1</a:t>
            </a:r>
            <a:endParaRPr lang="en-IN" sz="2000" dirty="0"/>
          </a:p>
        </p:txBody>
      </p:sp>
    </p:spTree>
    <p:extLst>
      <p:ext uri="{BB962C8B-B14F-4D97-AF65-F5344CB8AC3E}">
        <p14:creationId xmlns:p14="http://schemas.microsoft.com/office/powerpoint/2010/main" val="547227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D7C778-5CE3-4B64-9A2E-2255BFD8A788}"/>
              </a:ext>
            </a:extLst>
          </p:cNvPr>
          <p:cNvPicPr>
            <a:picLocks noChangeAspect="1"/>
          </p:cNvPicPr>
          <p:nvPr/>
        </p:nvPicPr>
        <p:blipFill>
          <a:blip r:embed="rId2"/>
          <a:stretch>
            <a:fillRect/>
          </a:stretch>
        </p:blipFill>
        <p:spPr>
          <a:xfrm>
            <a:off x="1920240" y="840880"/>
            <a:ext cx="7553928" cy="4935080"/>
          </a:xfrm>
          <a:prstGeom prst="rect">
            <a:avLst/>
          </a:prstGeom>
        </p:spPr>
      </p:pic>
    </p:spTree>
    <p:extLst>
      <p:ext uri="{BB962C8B-B14F-4D97-AF65-F5344CB8AC3E}">
        <p14:creationId xmlns:p14="http://schemas.microsoft.com/office/powerpoint/2010/main" val="416680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4C3C7-1E84-47BD-AEA6-3187EEBAEF00}"/>
              </a:ext>
            </a:extLst>
          </p:cNvPr>
          <p:cNvPicPr>
            <a:picLocks noChangeAspect="1"/>
          </p:cNvPicPr>
          <p:nvPr/>
        </p:nvPicPr>
        <p:blipFill>
          <a:blip r:embed="rId2"/>
          <a:stretch>
            <a:fillRect/>
          </a:stretch>
        </p:blipFill>
        <p:spPr>
          <a:xfrm>
            <a:off x="2331720" y="681824"/>
            <a:ext cx="7202323" cy="4896016"/>
          </a:xfrm>
          <a:prstGeom prst="rect">
            <a:avLst/>
          </a:prstGeom>
        </p:spPr>
      </p:pic>
    </p:spTree>
    <p:extLst>
      <p:ext uri="{BB962C8B-B14F-4D97-AF65-F5344CB8AC3E}">
        <p14:creationId xmlns:p14="http://schemas.microsoft.com/office/powerpoint/2010/main" val="1380549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82376" y="1217173"/>
            <a:ext cx="8427792" cy="4423220"/>
            <a:chOff x="419100" y="1194816"/>
            <a:chExt cx="9855835" cy="5172710"/>
          </a:xfrm>
        </p:grpSpPr>
        <p:pic>
          <p:nvPicPr>
            <p:cNvPr id="4" name="object 4"/>
            <p:cNvPicPr/>
            <p:nvPr/>
          </p:nvPicPr>
          <p:blipFill>
            <a:blip r:embed="rId2" cstate="print"/>
            <a:stretch>
              <a:fillRect/>
            </a:stretch>
          </p:blipFill>
          <p:spPr>
            <a:xfrm>
              <a:off x="7543800" y="2235708"/>
              <a:ext cx="2485643" cy="2485643"/>
            </a:xfrm>
            <a:prstGeom prst="rect">
              <a:avLst/>
            </a:prstGeom>
          </p:spPr>
        </p:pic>
        <p:sp>
          <p:nvSpPr>
            <p:cNvPr id="7" name="object 7"/>
            <p:cNvSpPr/>
            <p:nvPr/>
          </p:nvSpPr>
          <p:spPr>
            <a:xfrm>
              <a:off x="419100" y="1194816"/>
              <a:ext cx="9855835" cy="5172710"/>
            </a:xfrm>
            <a:custGeom>
              <a:avLst/>
              <a:gdLst/>
              <a:ahLst/>
              <a:cxnLst/>
              <a:rect l="l" t="t" r="r" b="b"/>
              <a:pathLst>
                <a:path w="9855835" h="5172710">
                  <a:moveTo>
                    <a:pt x="9855707" y="5172455"/>
                  </a:moveTo>
                  <a:lnTo>
                    <a:pt x="0" y="5172455"/>
                  </a:lnTo>
                  <a:lnTo>
                    <a:pt x="0" y="0"/>
                  </a:lnTo>
                  <a:lnTo>
                    <a:pt x="9855707" y="0"/>
                  </a:lnTo>
                  <a:lnTo>
                    <a:pt x="9855707" y="5172455"/>
                  </a:lnTo>
                  <a:close/>
                </a:path>
              </a:pathLst>
            </a:custGeom>
            <a:solidFill>
              <a:srgbClr val="FFFFFF"/>
            </a:solidFill>
          </p:spPr>
          <p:txBody>
            <a:bodyPr wrap="square" lIns="0" tIns="0" rIns="0" bIns="0" rtlCol="0"/>
            <a:lstStyle/>
            <a:p>
              <a:endParaRPr sz="1539"/>
            </a:p>
          </p:txBody>
        </p:sp>
        <p:pic>
          <p:nvPicPr>
            <p:cNvPr id="8" name="object 8"/>
            <p:cNvPicPr/>
            <p:nvPr/>
          </p:nvPicPr>
          <p:blipFill>
            <a:blip r:embed="rId3" cstate="print"/>
            <a:stretch>
              <a:fillRect/>
            </a:stretch>
          </p:blipFill>
          <p:spPr>
            <a:xfrm>
              <a:off x="565404" y="2034540"/>
              <a:ext cx="9563099" cy="3491483"/>
            </a:xfrm>
            <a:prstGeom prst="rect">
              <a:avLst/>
            </a:prstGeom>
          </p:spPr>
        </p:pic>
      </p:grpSp>
      <p:sp>
        <p:nvSpPr>
          <p:cNvPr id="10" name="object 10"/>
          <p:cNvSpPr txBox="1"/>
          <p:nvPr/>
        </p:nvSpPr>
        <p:spPr>
          <a:xfrm>
            <a:off x="2065677" y="5724528"/>
            <a:ext cx="1701739" cy="137033"/>
          </a:xfrm>
          <a:prstGeom prst="rect">
            <a:avLst/>
          </a:prstGeom>
        </p:spPr>
        <p:txBody>
          <a:bodyPr vert="horz" wrap="square" lIns="0" tIns="11946" rIns="0" bIns="0" rtlCol="0">
            <a:spAutoFit/>
          </a:bodyPr>
          <a:lstStyle/>
          <a:p>
            <a:pPr marL="10860">
              <a:spcBef>
                <a:spcPts val="94"/>
              </a:spcBef>
            </a:pPr>
            <a:r>
              <a:rPr sz="812" spc="-9" dirty="0">
                <a:solidFill>
                  <a:srgbClr val="FFFFFF"/>
                </a:solidFill>
                <a:latin typeface="Verdana"/>
                <a:cs typeface="Verdana"/>
              </a:rPr>
              <a:t>Chinmayi</a:t>
            </a:r>
            <a:r>
              <a:rPr sz="812" spc="-30" dirty="0">
                <a:solidFill>
                  <a:srgbClr val="FFFFFF"/>
                </a:solidFill>
                <a:latin typeface="Verdana"/>
                <a:cs typeface="Verdana"/>
              </a:rPr>
              <a:t> </a:t>
            </a:r>
            <a:r>
              <a:rPr sz="812" spc="-81" dirty="0">
                <a:solidFill>
                  <a:srgbClr val="FFFFFF"/>
                </a:solidFill>
                <a:latin typeface="Verdana"/>
                <a:cs typeface="Verdana"/>
              </a:rPr>
              <a:t>R</a:t>
            </a:r>
            <a:r>
              <a:rPr sz="812" spc="-47" dirty="0">
                <a:solidFill>
                  <a:srgbClr val="FFFFFF"/>
                </a:solidFill>
                <a:latin typeface="Verdana"/>
                <a:cs typeface="Verdana"/>
              </a:rPr>
              <a:t> </a:t>
            </a:r>
            <a:r>
              <a:rPr sz="812" spc="-81" dirty="0">
                <a:solidFill>
                  <a:srgbClr val="FFFFFF"/>
                </a:solidFill>
                <a:latin typeface="Verdana"/>
                <a:cs typeface="Verdana"/>
              </a:rPr>
              <a:t>,</a:t>
            </a:r>
            <a:r>
              <a:rPr sz="812" spc="-51" dirty="0">
                <a:solidFill>
                  <a:srgbClr val="FFFFFF"/>
                </a:solidFill>
                <a:latin typeface="Verdana"/>
                <a:cs typeface="Verdana"/>
              </a:rPr>
              <a:t> </a:t>
            </a:r>
            <a:r>
              <a:rPr sz="812" spc="-38" dirty="0">
                <a:solidFill>
                  <a:srgbClr val="FFFFFF"/>
                </a:solidFill>
                <a:latin typeface="Verdana"/>
                <a:cs typeface="Verdana"/>
              </a:rPr>
              <a:t>ECE,</a:t>
            </a:r>
            <a:r>
              <a:rPr sz="812" spc="-47" dirty="0">
                <a:solidFill>
                  <a:srgbClr val="FFFFFF"/>
                </a:solidFill>
                <a:latin typeface="Verdana"/>
                <a:cs typeface="Verdana"/>
              </a:rPr>
              <a:t> </a:t>
            </a:r>
            <a:r>
              <a:rPr sz="812" spc="-77" dirty="0">
                <a:solidFill>
                  <a:srgbClr val="FFFFFF"/>
                </a:solidFill>
                <a:latin typeface="Verdana"/>
                <a:cs typeface="Verdana"/>
              </a:rPr>
              <a:t>ASE,</a:t>
            </a:r>
            <a:r>
              <a:rPr sz="812" spc="-26" dirty="0">
                <a:solidFill>
                  <a:srgbClr val="FFFFFF"/>
                </a:solidFill>
                <a:latin typeface="Verdana"/>
                <a:cs typeface="Verdana"/>
              </a:rPr>
              <a:t> </a:t>
            </a:r>
            <a:r>
              <a:rPr sz="812" spc="-9" dirty="0">
                <a:solidFill>
                  <a:srgbClr val="FFFFFF"/>
                </a:solidFill>
                <a:latin typeface="Verdana"/>
                <a:cs typeface="Verdana"/>
              </a:rPr>
              <a:t>Amritapuri</a:t>
            </a:r>
            <a:endParaRPr sz="812">
              <a:latin typeface="Verdana"/>
              <a:cs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1" y="2853972"/>
            <a:ext cx="3032507" cy="3144579"/>
          </a:xfrm>
          <a:prstGeom prst="rect">
            <a:avLst/>
          </a:prstGeom>
        </p:spPr>
      </p:pic>
      <p:pic>
        <p:nvPicPr>
          <p:cNvPr id="3" name="object 3"/>
          <p:cNvPicPr/>
          <p:nvPr/>
        </p:nvPicPr>
        <p:blipFill>
          <a:blip r:embed="rId3" cstate="print"/>
          <a:stretch>
            <a:fillRect/>
          </a:stretch>
        </p:blipFill>
        <p:spPr>
          <a:xfrm>
            <a:off x="7974756" y="2107247"/>
            <a:ext cx="2125490" cy="2125490"/>
          </a:xfrm>
          <a:prstGeom prst="rect">
            <a:avLst/>
          </a:prstGeom>
        </p:spPr>
      </p:pic>
      <p:pic>
        <p:nvPicPr>
          <p:cNvPr id="4" name="object 4"/>
          <p:cNvPicPr/>
          <p:nvPr/>
        </p:nvPicPr>
        <p:blipFill>
          <a:blip r:embed="rId4" cstate="print"/>
          <a:stretch>
            <a:fillRect/>
          </a:stretch>
        </p:blipFill>
        <p:spPr>
          <a:xfrm>
            <a:off x="7519945" y="856192"/>
            <a:ext cx="1209353" cy="860100"/>
          </a:xfrm>
          <a:prstGeom prst="rect">
            <a:avLst/>
          </a:prstGeom>
        </p:spPr>
      </p:pic>
      <p:grpSp>
        <p:nvGrpSpPr>
          <p:cNvPr id="5" name="object 5"/>
          <p:cNvGrpSpPr/>
          <p:nvPr/>
        </p:nvGrpSpPr>
        <p:grpSpPr>
          <a:xfrm>
            <a:off x="1524001" y="856191"/>
            <a:ext cx="9143457" cy="5142686"/>
            <a:chOff x="0" y="772668"/>
            <a:chExt cx="10692765" cy="6014085"/>
          </a:xfrm>
        </p:grpSpPr>
        <p:pic>
          <p:nvPicPr>
            <p:cNvPr id="6" name="object 6"/>
            <p:cNvPicPr/>
            <p:nvPr/>
          </p:nvPicPr>
          <p:blipFill>
            <a:blip r:embed="rId5" cstate="print"/>
            <a:stretch>
              <a:fillRect/>
            </a:stretch>
          </p:blipFill>
          <p:spPr>
            <a:xfrm>
              <a:off x="7543800" y="6114287"/>
              <a:ext cx="877823" cy="672083"/>
            </a:xfrm>
            <a:prstGeom prst="rect">
              <a:avLst/>
            </a:prstGeom>
          </p:spPr>
        </p:pic>
        <p:pic>
          <p:nvPicPr>
            <p:cNvPr id="7" name="object 7"/>
            <p:cNvPicPr/>
            <p:nvPr/>
          </p:nvPicPr>
          <p:blipFill>
            <a:blip r:embed="rId6" cstate="print"/>
            <a:stretch>
              <a:fillRect/>
            </a:stretch>
          </p:blipFill>
          <p:spPr>
            <a:xfrm>
              <a:off x="0" y="772668"/>
              <a:ext cx="10692384" cy="6013703"/>
            </a:xfrm>
            <a:prstGeom prst="rect">
              <a:avLst/>
            </a:prstGeom>
          </p:spPr>
        </p:pic>
      </p:grpSp>
      <p:sp>
        <p:nvSpPr>
          <p:cNvPr id="8" name="object 8"/>
          <p:cNvSpPr txBox="1"/>
          <p:nvPr/>
        </p:nvSpPr>
        <p:spPr>
          <a:xfrm>
            <a:off x="7516796" y="3198762"/>
            <a:ext cx="2453785" cy="633855"/>
          </a:xfrm>
          <a:prstGeom prst="rect">
            <a:avLst/>
          </a:prstGeom>
        </p:spPr>
        <p:txBody>
          <a:bodyPr vert="horz" wrap="square" lIns="0" tIns="15204" rIns="0" bIns="0" rtlCol="0">
            <a:spAutoFit/>
          </a:bodyPr>
          <a:lstStyle/>
          <a:p>
            <a:pPr marL="10860">
              <a:spcBef>
                <a:spcPts val="120"/>
              </a:spcBef>
            </a:pPr>
            <a:r>
              <a:rPr sz="4019" spc="-81" dirty="0">
                <a:solidFill>
                  <a:srgbClr val="EBEBEB"/>
                </a:solidFill>
                <a:latin typeface="Verdana"/>
                <a:cs typeface="Verdana"/>
              </a:rPr>
              <a:t>Example1</a:t>
            </a:r>
            <a:endParaRPr sz="4019">
              <a:latin typeface="Verdana"/>
              <a:cs typeface="Verdana"/>
            </a:endParaRPr>
          </a:p>
        </p:txBody>
      </p:sp>
      <p:grpSp>
        <p:nvGrpSpPr>
          <p:cNvPr id="9" name="object 9"/>
          <p:cNvGrpSpPr/>
          <p:nvPr/>
        </p:nvGrpSpPr>
        <p:grpSpPr>
          <a:xfrm>
            <a:off x="-1" y="-259976"/>
            <a:ext cx="13222941" cy="6911787"/>
            <a:chOff x="0" y="772668"/>
            <a:chExt cx="9755505" cy="6015355"/>
          </a:xfrm>
        </p:grpSpPr>
        <p:pic>
          <p:nvPicPr>
            <p:cNvPr id="10" name="object 10"/>
            <p:cNvPicPr/>
            <p:nvPr/>
          </p:nvPicPr>
          <p:blipFill>
            <a:blip r:embed="rId7" cstate="print"/>
            <a:stretch>
              <a:fillRect/>
            </a:stretch>
          </p:blipFill>
          <p:spPr>
            <a:xfrm>
              <a:off x="6537959" y="772668"/>
              <a:ext cx="502919" cy="3259835"/>
            </a:xfrm>
            <a:prstGeom prst="rect">
              <a:avLst/>
            </a:prstGeom>
          </p:spPr>
        </p:pic>
        <p:sp>
          <p:nvSpPr>
            <p:cNvPr id="11" name="object 11"/>
            <p:cNvSpPr/>
            <p:nvPr/>
          </p:nvSpPr>
          <p:spPr>
            <a:xfrm>
              <a:off x="0" y="772668"/>
              <a:ext cx="6850380" cy="6015355"/>
            </a:xfrm>
            <a:custGeom>
              <a:avLst/>
              <a:gdLst/>
              <a:ahLst/>
              <a:cxnLst/>
              <a:rect l="l" t="t" r="r" b="b"/>
              <a:pathLst>
                <a:path w="6850380" h="6015355">
                  <a:moveTo>
                    <a:pt x="6850379" y="6015228"/>
                  </a:moveTo>
                  <a:lnTo>
                    <a:pt x="0" y="6015228"/>
                  </a:lnTo>
                  <a:lnTo>
                    <a:pt x="0" y="0"/>
                  </a:lnTo>
                  <a:lnTo>
                    <a:pt x="5670803" y="0"/>
                  </a:lnTo>
                  <a:lnTo>
                    <a:pt x="6848855" y="0"/>
                  </a:lnTo>
                  <a:lnTo>
                    <a:pt x="6825995" y="137160"/>
                  </a:lnTo>
                  <a:lnTo>
                    <a:pt x="6806183" y="272795"/>
                  </a:lnTo>
                  <a:lnTo>
                    <a:pt x="6784847" y="409956"/>
                  </a:lnTo>
                  <a:lnTo>
                    <a:pt x="6768083" y="547115"/>
                  </a:lnTo>
                  <a:lnTo>
                    <a:pt x="6749795" y="682752"/>
                  </a:lnTo>
                  <a:lnTo>
                    <a:pt x="6733031" y="819912"/>
                  </a:lnTo>
                  <a:lnTo>
                    <a:pt x="6705599" y="1092708"/>
                  </a:lnTo>
                  <a:lnTo>
                    <a:pt x="6693407" y="1229867"/>
                  </a:lnTo>
                  <a:lnTo>
                    <a:pt x="6672071" y="1499616"/>
                  </a:lnTo>
                  <a:lnTo>
                    <a:pt x="6662927" y="1633728"/>
                  </a:lnTo>
                  <a:lnTo>
                    <a:pt x="6656831" y="1767840"/>
                  </a:lnTo>
                  <a:lnTo>
                    <a:pt x="6649211" y="1900428"/>
                  </a:lnTo>
                  <a:lnTo>
                    <a:pt x="6643115" y="2033016"/>
                  </a:lnTo>
                  <a:lnTo>
                    <a:pt x="6638543" y="2164079"/>
                  </a:lnTo>
                  <a:lnTo>
                    <a:pt x="6632447" y="2426208"/>
                  </a:lnTo>
                  <a:lnTo>
                    <a:pt x="6630923" y="2554224"/>
                  </a:lnTo>
                  <a:lnTo>
                    <a:pt x="6627875" y="2682240"/>
                  </a:lnTo>
                  <a:lnTo>
                    <a:pt x="6627875" y="3057143"/>
                  </a:lnTo>
                  <a:lnTo>
                    <a:pt x="6630923" y="3179064"/>
                  </a:lnTo>
                  <a:lnTo>
                    <a:pt x="6632447" y="3299459"/>
                  </a:lnTo>
                  <a:lnTo>
                    <a:pt x="6638543" y="3535680"/>
                  </a:lnTo>
                  <a:lnTo>
                    <a:pt x="6647687" y="3765803"/>
                  </a:lnTo>
                  <a:lnTo>
                    <a:pt x="6650735" y="3878580"/>
                  </a:lnTo>
                  <a:lnTo>
                    <a:pt x="6662927" y="4096511"/>
                  </a:lnTo>
                  <a:lnTo>
                    <a:pt x="6675119" y="4305300"/>
                  </a:lnTo>
                  <a:lnTo>
                    <a:pt x="6688835" y="4506467"/>
                  </a:lnTo>
                  <a:lnTo>
                    <a:pt x="6702551" y="4696967"/>
                  </a:lnTo>
                  <a:lnTo>
                    <a:pt x="6717791" y="4878323"/>
                  </a:lnTo>
                  <a:lnTo>
                    <a:pt x="6733031" y="5045964"/>
                  </a:lnTo>
                  <a:lnTo>
                    <a:pt x="6749795" y="5204460"/>
                  </a:lnTo>
                  <a:lnTo>
                    <a:pt x="6765035" y="5350764"/>
                  </a:lnTo>
                  <a:lnTo>
                    <a:pt x="6793991" y="5602223"/>
                  </a:lnTo>
                  <a:lnTo>
                    <a:pt x="6807707" y="5708903"/>
                  </a:lnTo>
                  <a:lnTo>
                    <a:pt x="6818375" y="5798819"/>
                  </a:lnTo>
                  <a:lnTo>
                    <a:pt x="6829043" y="5875019"/>
                  </a:lnTo>
                  <a:lnTo>
                    <a:pt x="6844283" y="5978651"/>
                  </a:lnTo>
                  <a:lnTo>
                    <a:pt x="6850379" y="6015228"/>
                  </a:lnTo>
                  <a:close/>
                </a:path>
              </a:pathLst>
            </a:custGeom>
            <a:solidFill>
              <a:srgbClr val="FFFFFF"/>
            </a:solidFill>
          </p:spPr>
          <p:txBody>
            <a:bodyPr wrap="square" lIns="0" tIns="0" rIns="0" bIns="0" rtlCol="0"/>
            <a:lstStyle/>
            <a:p>
              <a:endParaRPr sz="1539"/>
            </a:p>
          </p:txBody>
        </p:sp>
        <p:sp>
          <p:nvSpPr>
            <p:cNvPr id="12" name="object 12"/>
            <p:cNvSpPr/>
            <p:nvPr/>
          </p:nvSpPr>
          <p:spPr>
            <a:xfrm>
              <a:off x="9154667" y="772668"/>
              <a:ext cx="600710" cy="1003300"/>
            </a:xfrm>
            <a:custGeom>
              <a:avLst/>
              <a:gdLst/>
              <a:ahLst/>
              <a:cxnLst/>
              <a:rect l="l" t="t" r="r" b="b"/>
              <a:pathLst>
                <a:path w="600709" h="1003300">
                  <a:moveTo>
                    <a:pt x="600456" y="1002791"/>
                  </a:moveTo>
                  <a:lnTo>
                    <a:pt x="0" y="1002791"/>
                  </a:lnTo>
                  <a:lnTo>
                    <a:pt x="0" y="0"/>
                  </a:lnTo>
                  <a:lnTo>
                    <a:pt x="600456" y="0"/>
                  </a:lnTo>
                  <a:lnTo>
                    <a:pt x="600456" y="1002791"/>
                  </a:lnTo>
                  <a:close/>
                </a:path>
              </a:pathLst>
            </a:custGeom>
            <a:solidFill>
              <a:srgbClr val="AF1513"/>
            </a:solidFill>
          </p:spPr>
          <p:txBody>
            <a:bodyPr wrap="square" lIns="0" tIns="0" rIns="0" bIns="0" rtlCol="0"/>
            <a:lstStyle/>
            <a:p>
              <a:endParaRPr sz="1539"/>
            </a:p>
          </p:txBody>
        </p:sp>
        <p:pic>
          <p:nvPicPr>
            <p:cNvPr id="13" name="object 13"/>
            <p:cNvPicPr/>
            <p:nvPr/>
          </p:nvPicPr>
          <p:blipFill>
            <a:blip r:embed="rId8" cstate="print"/>
            <a:stretch>
              <a:fillRect/>
            </a:stretch>
          </p:blipFill>
          <p:spPr>
            <a:xfrm>
              <a:off x="562356" y="6388607"/>
              <a:ext cx="2122932" cy="262128"/>
            </a:xfrm>
            <a:prstGeom prst="rect">
              <a:avLst/>
            </a:prstGeom>
          </p:spPr>
        </p:pic>
        <p:pic>
          <p:nvPicPr>
            <p:cNvPr id="14" name="object 14"/>
            <p:cNvPicPr/>
            <p:nvPr/>
          </p:nvPicPr>
          <p:blipFill>
            <a:blip r:embed="rId9" cstate="print"/>
            <a:stretch>
              <a:fillRect/>
            </a:stretch>
          </p:blipFill>
          <p:spPr>
            <a:xfrm>
              <a:off x="565404" y="1449324"/>
              <a:ext cx="5498592" cy="4661915"/>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6ADF-1DA1-DC8C-2915-62D6AA66DEF0}"/>
              </a:ext>
            </a:extLst>
          </p:cNvPr>
          <p:cNvSpPr>
            <a:spLocks noGrp="1"/>
          </p:cNvSpPr>
          <p:nvPr>
            <p:ph type="title"/>
          </p:nvPr>
        </p:nvSpPr>
        <p:spPr>
          <a:xfrm>
            <a:off x="838200" y="69290"/>
            <a:ext cx="10515600" cy="800287"/>
          </a:xfrm>
        </p:spPr>
        <p:txBody>
          <a:bodyPr/>
          <a:lstStyle/>
          <a:p>
            <a:r>
              <a:rPr lang="en-US" sz="4400" b="1" dirty="0">
                <a:latin typeface="Times New Roman" panose="02020603050405020304" pitchFamily="18" charset="0"/>
                <a:cs typeface="Times New Roman" panose="02020603050405020304" pitchFamily="18" charset="0"/>
              </a:rPr>
              <a:t>Specs of ARM 7 – LPC2148</a:t>
            </a:r>
            <a:endParaRPr lang="en-US" dirty="0"/>
          </a:p>
        </p:txBody>
      </p:sp>
      <p:sp>
        <p:nvSpPr>
          <p:cNvPr id="3" name="Content Placeholder 2">
            <a:extLst>
              <a:ext uri="{FF2B5EF4-FFF2-40B4-BE49-F238E27FC236}">
                <a16:creationId xmlns:a16="http://schemas.microsoft.com/office/drawing/2014/main" id="{A94F71A6-5880-35A8-9F15-CA6ACF5C6BC6}"/>
              </a:ext>
            </a:extLst>
          </p:cNvPr>
          <p:cNvSpPr>
            <a:spLocks noGrp="1"/>
          </p:cNvSpPr>
          <p:nvPr>
            <p:ph idx="1"/>
          </p:nvPr>
        </p:nvSpPr>
        <p:spPr>
          <a:xfrm>
            <a:off x="3339352" y="1093694"/>
            <a:ext cx="5087471" cy="5372287"/>
          </a:xfrm>
        </p:spPr>
        <p:txBody>
          <a:bodyPr>
            <a:normAutofit fontScale="62500" lnSpcReduction="20000"/>
          </a:bodyPr>
          <a:lstStyle/>
          <a:p>
            <a:pPr>
              <a:lnSpc>
                <a:spcPct val="100000"/>
              </a:lnSpc>
            </a:pPr>
            <a:r>
              <a:rPr lang="en-US" sz="2800" i="1" dirty="0">
                <a:latin typeface="Times New Roman" panose="02020603050405020304" pitchFamily="18" charset="0"/>
                <a:cs typeface="Times New Roman" panose="02020603050405020304" pitchFamily="18" charset="0"/>
              </a:rPr>
              <a:t>Architecture: </a:t>
            </a:r>
            <a:r>
              <a:rPr lang="en-US" sz="2800" dirty="0">
                <a:latin typeface="Times New Roman" panose="02020603050405020304" pitchFamily="18" charset="0"/>
                <a:cs typeface="Times New Roman" panose="02020603050405020304" pitchFamily="18" charset="0"/>
              </a:rPr>
              <a:t>16 bit/32bit ARM7TDMI-S</a:t>
            </a:r>
          </a:p>
          <a:p>
            <a:pPr>
              <a:lnSpc>
                <a:spcPct val="100000"/>
              </a:lnSpc>
            </a:pPr>
            <a:r>
              <a:rPr lang="en-US" sz="2800" i="1" dirty="0">
                <a:latin typeface="Times New Roman" panose="02020603050405020304" pitchFamily="18" charset="0"/>
                <a:cs typeface="Times New Roman" panose="02020603050405020304" pitchFamily="18" charset="0"/>
              </a:rPr>
              <a:t>CPU Frequency: </a:t>
            </a:r>
            <a:r>
              <a:rPr lang="en-US" sz="2800" dirty="0">
                <a:latin typeface="Times New Roman" panose="02020603050405020304" pitchFamily="18" charset="0"/>
                <a:cs typeface="Times New Roman" panose="02020603050405020304" pitchFamily="18" charset="0"/>
              </a:rPr>
              <a:t>60MHz</a:t>
            </a:r>
          </a:p>
          <a:p>
            <a:pPr>
              <a:lnSpc>
                <a:spcPct val="100000"/>
              </a:lnSpc>
            </a:pPr>
            <a:r>
              <a:rPr lang="en-US" sz="2800" i="1" dirty="0">
                <a:latin typeface="Times New Roman" panose="02020603050405020304" pitchFamily="18" charset="0"/>
                <a:cs typeface="Times New Roman" panose="02020603050405020304" pitchFamily="18" charset="0"/>
              </a:rPr>
              <a:t>Number of GPIO pins: </a:t>
            </a:r>
            <a:r>
              <a:rPr lang="en-US" sz="2800" dirty="0">
                <a:latin typeface="Times New Roman" panose="02020603050405020304" pitchFamily="18" charset="0"/>
                <a:cs typeface="Times New Roman" panose="02020603050405020304" pitchFamily="18" charset="0"/>
              </a:rPr>
              <a:t>45 (5V-Tolerant)</a:t>
            </a:r>
          </a:p>
          <a:p>
            <a:pPr>
              <a:lnSpc>
                <a:spcPct val="100000"/>
              </a:lnSpc>
            </a:pPr>
            <a:r>
              <a:rPr lang="en-US" sz="2800" i="1" dirty="0">
                <a:latin typeface="Times New Roman" panose="02020603050405020304" pitchFamily="18" charset="0"/>
                <a:cs typeface="Times New Roman" panose="02020603050405020304" pitchFamily="18" charset="0"/>
              </a:rPr>
              <a:t>PWM Outputs:</a:t>
            </a:r>
            <a:r>
              <a:rPr lang="en-US" sz="2800" dirty="0">
                <a:latin typeface="Times New Roman" panose="02020603050405020304" pitchFamily="18" charset="0"/>
                <a:cs typeface="Times New Roman" panose="02020603050405020304" pitchFamily="18" charset="0"/>
              </a:rPr>
              <a:t>6</a:t>
            </a:r>
          </a:p>
          <a:p>
            <a:pPr>
              <a:lnSpc>
                <a:spcPct val="100000"/>
              </a:lnSpc>
            </a:pPr>
            <a:r>
              <a:rPr lang="en-US" sz="2800" i="1" dirty="0">
                <a:latin typeface="Times New Roman" panose="02020603050405020304" pitchFamily="18" charset="0"/>
                <a:cs typeface="Times New Roman" panose="02020603050405020304" pitchFamily="18" charset="0"/>
              </a:rPr>
              <a:t>ADC (AD0,AD1): </a:t>
            </a:r>
            <a:r>
              <a:rPr lang="en-US" sz="2800" dirty="0">
                <a:latin typeface="Times New Roman" panose="02020603050405020304" pitchFamily="18" charset="0"/>
                <a:cs typeface="Times New Roman" panose="02020603050405020304" pitchFamily="18" charset="0"/>
              </a:rPr>
              <a:t>Two 14 channel (10-bit)</a:t>
            </a:r>
          </a:p>
          <a:p>
            <a:pPr>
              <a:lnSpc>
                <a:spcPct val="100000"/>
              </a:lnSpc>
            </a:pPr>
            <a:r>
              <a:rPr lang="en-US" sz="2800" i="1" dirty="0">
                <a:latin typeface="Times New Roman" panose="02020603050405020304" pitchFamily="18" charset="0"/>
                <a:cs typeface="Times New Roman" panose="02020603050405020304" pitchFamily="18" charset="0"/>
              </a:rPr>
              <a:t>DAC: </a:t>
            </a:r>
            <a:r>
              <a:rPr lang="en-US" sz="2800" dirty="0">
                <a:latin typeface="Times New Roman" panose="02020603050405020304" pitchFamily="18" charset="0"/>
                <a:cs typeface="Times New Roman" panose="02020603050405020304" pitchFamily="18" charset="0"/>
              </a:rPr>
              <a:t>Single 10 bit DAC</a:t>
            </a:r>
          </a:p>
          <a:p>
            <a:pPr>
              <a:lnSpc>
                <a:spcPct val="100000"/>
              </a:lnSpc>
            </a:pPr>
            <a:r>
              <a:rPr lang="en-US" sz="2800" i="1" dirty="0">
                <a:latin typeface="Times New Roman" panose="02020603050405020304" pitchFamily="18" charset="0"/>
                <a:cs typeface="Times New Roman" panose="02020603050405020304" pitchFamily="18" charset="0"/>
              </a:rPr>
              <a:t>USART Peripherals:</a:t>
            </a:r>
            <a:r>
              <a:rPr lang="en-US" sz="2800" dirty="0">
                <a:latin typeface="Times New Roman" panose="02020603050405020304" pitchFamily="18" charset="0"/>
                <a:cs typeface="Times New Roman" panose="02020603050405020304" pitchFamily="18" charset="0"/>
              </a:rPr>
              <a:t>2</a:t>
            </a:r>
          </a:p>
          <a:p>
            <a:pPr>
              <a:lnSpc>
                <a:spcPct val="100000"/>
              </a:lnSpc>
            </a:pPr>
            <a:r>
              <a:rPr lang="en-US" sz="2800" i="1" dirty="0">
                <a:latin typeface="Times New Roman" panose="02020603050405020304" pitchFamily="18" charset="0"/>
                <a:cs typeface="Times New Roman" panose="02020603050405020304" pitchFamily="18" charset="0"/>
              </a:rPr>
              <a:t>I</a:t>
            </a:r>
            <a:r>
              <a:rPr lang="en-US" sz="2800" i="1" baseline="30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C Peripherals:</a:t>
            </a:r>
            <a:r>
              <a:rPr lang="en-US" sz="2800" dirty="0">
                <a:latin typeface="Times New Roman" panose="02020603050405020304" pitchFamily="18" charset="0"/>
                <a:cs typeface="Times New Roman" panose="02020603050405020304" pitchFamily="18" charset="0"/>
              </a:rPr>
              <a:t>2 (40bit/s)</a:t>
            </a:r>
          </a:p>
          <a:p>
            <a:pPr>
              <a:lnSpc>
                <a:spcPct val="100000"/>
              </a:lnSpc>
            </a:pPr>
            <a:r>
              <a:rPr lang="en-US" sz="2800" i="1" dirty="0">
                <a:latin typeface="Times New Roman" panose="02020603050405020304" pitchFamily="18" charset="0"/>
                <a:cs typeface="Times New Roman" panose="02020603050405020304" pitchFamily="18" charset="0"/>
              </a:rPr>
              <a:t>SPI Peripherals:</a:t>
            </a:r>
            <a:r>
              <a:rPr lang="en-US" sz="2800" dirty="0">
                <a:latin typeface="Times New Roman" panose="02020603050405020304" pitchFamily="18" charset="0"/>
                <a:cs typeface="Times New Roman" panose="02020603050405020304" pitchFamily="18" charset="0"/>
              </a:rPr>
              <a:t>1</a:t>
            </a:r>
          </a:p>
          <a:p>
            <a:pPr>
              <a:lnSpc>
                <a:spcPct val="100000"/>
              </a:lnSpc>
            </a:pPr>
            <a:r>
              <a:rPr lang="en-US" sz="2800" i="1" dirty="0">
                <a:latin typeface="Times New Roman" panose="02020603050405020304" pitchFamily="18" charset="0"/>
                <a:cs typeface="Times New Roman" panose="02020603050405020304" pitchFamily="18" charset="0"/>
              </a:rPr>
              <a:t>SSP Peripherals:</a:t>
            </a:r>
            <a:r>
              <a:rPr lang="en-US" sz="2800" dirty="0">
                <a:latin typeface="Times New Roman" panose="02020603050405020304" pitchFamily="18" charset="0"/>
                <a:cs typeface="Times New Roman" panose="02020603050405020304" pitchFamily="18" charset="0"/>
              </a:rPr>
              <a:t>1</a:t>
            </a:r>
          </a:p>
          <a:p>
            <a:pPr>
              <a:lnSpc>
                <a:spcPct val="100000"/>
              </a:lnSpc>
            </a:pPr>
            <a:r>
              <a:rPr lang="en-US" sz="2800" i="1" dirty="0">
                <a:latin typeface="Times New Roman" panose="02020603050405020304" pitchFamily="18" charset="0"/>
                <a:cs typeface="Times New Roman" panose="02020603050405020304" pitchFamily="18" charset="0"/>
              </a:rPr>
              <a:t>Timers:</a:t>
            </a:r>
            <a:r>
              <a:rPr lang="en-US" sz="2800" dirty="0">
                <a:latin typeface="Times New Roman" panose="02020603050405020304" pitchFamily="18" charset="0"/>
                <a:cs typeface="Times New Roman" panose="02020603050405020304" pitchFamily="18" charset="0"/>
              </a:rPr>
              <a:t>2 (32bit)</a:t>
            </a:r>
          </a:p>
          <a:p>
            <a:pPr>
              <a:lnSpc>
                <a:spcPct val="100000"/>
              </a:lnSpc>
            </a:pPr>
            <a:r>
              <a:rPr lang="en-US" sz="2800" i="1" dirty="0">
                <a:latin typeface="Times New Roman" panose="02020603050405020304" pitchFamily="18" charset="0"/>
                <a:cs typeface="Times New Roman" panose="02020603050405020304" pitchFamily="18" charset="0"/>
              </a:rPr>
              <a:t>Flash Memory:</a:t>
            </a:r>
            <a:r>
              <a:rPr lang="en-US" sz="2800" dirty="0">
                <a:latin typeface="Times New Roman" panose="02020603050405020304" pitchFamily="18" charset="0"/>
                <a:cs typeface="Times New Roman" panose="02020603050405020304" pitchFamily="18" charset="0"/>
              </a:rPr>
              <a:t>512KB On chip flash m/y</a:t>
            </a:r>
          </a:p>
          <a:p>
            <a:pPr>
              <a:lnSpc>
                <a:spcPct val="100000"/>
              </a:lnSpc>
            </a:pPr>
            <a:r>
              <a:rPr lang="en-US" sz="2800" i="1" dirty="0">
                <a:latin typeface="Times New Roman" panose="02020603050405020304" pitchFamily="18" charset="0"/>
                <a:cs typeface="Times New Roman" panose="02020603050405020304" pitchFamily="18" charset="0"/>
              </a:rPr>
              <a:t>RAM: </a:t>
            </a:r>
            <a:r>
              <a:rPr lang="en-US" sz="2800" dirty="0">
                <a:latin typeface="Times New Roman" panose="02020603050405020304" pitchFamily="18" charset="0"/>
                <a:cs typeface="Times New Roman" panose="02020603050405020304" pitchFamily="18" charset="0"/>
              </a:rPr>
              <a:t>40kB On-chip Static RAM</a:t>
            </a:r>
          </a:p>
          <a:p>
            <a:pPr>
              <a:lnSpc>
                <a:spcPct val="100000"/>
              </a:lnSpc>
            </a:pPr>
            <a:r>
              <a:rPr lang="en-US" sz="2800" i="1" dirty="0">
                <a:latin typeface="Times New Roman" panose="02020603050405020304" pitchFamily="18" charset="0"/>
                <a:cs typeface="Times New Roman" panose="02020603050405020304" pitchFamily="18" charset="0"/>
              </a:rPr>
              <a:t>Interrupt pins:</a:t>
            </a:r>
            <a:r>
              <a:rPr lang="en-US" sz="2800" dirty="0">
                <a:latin typeface="Times New Roman" panose="02020603050405020304" pitchFamily="18" charset="0"/>
                <a:cs typeface="Times New Roman" panose="02020603050405020304" pitchFamily="18" charset="0"/>
              </a:rPr>
              <a:t>21</a:t>
            </a:r>
          </a:p>
          <a:p>
            <a:pPr>
              <a:lnSpc>
                <a:spcPct val="100000"/>
              </a:lnSpc>
            </a:pPr>
            <a:r>
              <a:rPr lang="en-US" sz="2800" i="1" dirty="0">
                <a:latin typeface="Times New Roman" panose="02020603050405020304" pitchFamily="18" charset="0"/>
                <a:cs typeface="Times New Roman" panose="02020603050405020304" pitchFamily="18" charset="0"/>
              </a:rPr>
              <a:t>Input voltage: </a:t>
            </a:r>
            <a:r>
              <a:rPr lang="en-US" sz="2800" dirty="0">
                <a:latin typeface="Times New Roman" panose="02020603050405020304" pitchFamily="18" charset="0"/>
                <a:cs typeface="Times New Roman" panose="02020603050405020304" pitchFamily="18" charset="0"/>
              </a:rPr>
              <a:t>4.5V~6.5V</a:t>
            </a:r>
          </a:p>
          <a:p>
            <a:endParaRPr lang="en-US" dirty="0"/>
          </a:p>
        </p:txBody>
      </p:sp>
    </p:spTree>
    <p:extLst>
      <p:ext uri="{BB962C8B-B14F-4D97-AF65-F5344CB8AC3E}">
        <p14:creationId xmlns:p14="http://schemas.microsoft.com/office/powerpoint/2010/main" val="4090457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21D3-8DD7-B607-6EE5-99827F17CDB1}"/>
              </a:ext>
            </a:extLst>
          </p:cNvPr>
          <p:cNvSpPr>
            <a:spLocks noGrp="1"/>
          </p:cNvSpPr>
          <p:nvPr>
            <p:ph type="title"/>
          </p:nvPr>
        </p:nvSpPr>
        <p:spPr/>
        <p:txBody>
          <a:bodyPr>
            <a:normAutofit/>
          </a:bodyPr>
          <a:lstStyle/>
          <a:p>
            <a:r>
              <a:rPr lang="en-IN" dirty="0"/>
              <a:t>Example 2: Turn on the LED based on the switch input</a:t>
            </a:r>
          </a:p>
        </p:txBody>
      </p:sp>
      <p:pic>
        <p:nvPicPr>
          <p:cNvPr id="7" name="Content Placeholder 6">
            <a:extLst>
              <a:ext uri="{FF2B5EF4-FFF2-40B4-BE49-F238E27FC236}">
                <a16:creationId xmlns:a16="http://schemas.microsoft.com/office/drawing/2014/main" id="{FA1C31DF-8D21-5522-8956-9AA8B98F1C4D}"/>
              </a:ext>
            </a:extLst>
          </p:cNvPr>
          <p:cNvPicPr>
            <a:picLocks noGrp="1" noChangeAspect="1"/>
          </p:cNvPicPr>
          <p:nvPr>
            <p:ph idx="1"/>
          </p:nvPr>
        </p:nvPicPr>
        <p:blipFill>
          <a:blip r:embed="rId2"/>
          <a:stretch>
            <a:fillRect/>
          </a:stretch>
        </p:blipFill>
        <p:spPr>
          <a:xfrm>
            <a:off x="2388549" y="1927535"/>
            <a:ext cx="7414903" cy="3871295"/>
          </a:xfrm>
        </p:spPr>
      </p:pic>
    </p:spTree>
    <p:extLst>
      <p:ext uri="{BB962C8B-B14F-4D97-AF65-F5344CB8AC3E}">
        <p14:creationId xmlns:p14="http://schemas.microsoft.com/office/powerpoint/2010/main" val="226665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36F2B3E-39D0-F635-9DA5-BA9FF33C98BB}"/>
              </a:ext>
            </a:extLst>
          </p:cNvPr>
          <p:cNvPicPr>
            <a:picLocks noChangeAspect="1"/>
          </p:cNvPicPr>
          <p:nvPr/>
        </p:nvPicPr>
        <p:blipFill>
          <a:blip r:embed="rId2"/>
          <a:stretch>
            <a:fillRect/>
          </a:stretch>
        </p:blipFill>
        <p:spPr>
          <a:xfrm>
            <a:off x="98005" y="498420"/>
            <a:ext cx="11995990" cy="540571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1" y="2853972"/>
            <a:ext cx="3032507" cy="3144579"/>
          </a:xfrm>
          <a:prstGeom prst="rect">
            <a:avLst/>
          </a:prstGeom>
        </p:spPr>
      </p:pic>
      <p:pic>
        <p:nvPicPr>
          <p:cNvPr id="3" name="object 3"/>
          <p:cNvPicPr/>
          <p:nvPr/>
        </p:nvPicPr>
        <p:blipFill>
          <a:blip r:embed="rId3" cstate="print"/>
          <a:stretch>
            <a:fillRect/>
          </a:stretch>
        </p:blipFill>
        <p:spPr>
          <a:xfrm>
            <a:off x="7974756" y="2107247"/>
            <a:ext cx="2125490" cy="2125490"/>
          </a:xfrm>
          <a:prstGeom prst="rect">
            <a:avLst/>
          </a:prstGeom>
        </p:spPr>
      </p:pic>
      <p:pic>
        <p:nvPicPr>
          <p:cNvPr id="4" name="object 4"/>
          <p:cNvPicPr/>
          <p:nvPr/>
        </p:nvPicPr>
        <p:blipFill>
          <a:blip r:embed="rId4" cstate="print"/>
          <a:stretch>
            <a:fillRect/>
          </a:stretch>
        </p:blipFill>
        <p:spPr>
          <a:xfrm>
            <a:off x="7519945" y="856192"/>
            <a:ext cx="1209353" cy="860100"/>
          </a:xfrm>
          <a:prstGeom prst="rect">
            <a:avLst/>
          </a:prstGeom>
        </p:spPr>
      </p:pic>
      <p:sp>
        <p:nvSpPr>
          <p:cNvPr id="8" name="object 8"/>
          <p:cNvSpPr txBox="1"/>
          <p:nvPr/>
        </p:nvSpPr>
        <p:spPr>
          <a:xfrm>
            <a:off x="6877119" y="3476499"/>
            <a:ext cx="2594420" cy="633855"/>
          </a:xfrm>
          <a:prstGeom prst="rect">
            <a:avLst/>
          </a:prstGeom>
        </p:spPr>
        <p:txBody>
          <a:bodyPr vert="horz" wrap="square" lIns="0" tIns="15204" rIns="0" bIns="0" rtlCol="0">
            <a:spAutoFit/>
          </a:bodyPr>
          <a:lstStyle/>
          <a:p>
            <a:pPr marL="10860">
              <a:spcBef>
                <a:spcPts val="120"/>
              </a:spcBef>
            </a:pPr>
            <a:r>
              <a:rPr sz="4019" spc="-154" dirty="0">
                <a:latin typeface="Verdana"/>
                <a:cs typeface="Verdana"/>
              </a:rPr>
              <a:t>Example</a:t>
            </a:r>
            <a:r>
              <a:rPr lang="en-IN" sz="4019" spc="-154" dirty="0">
                <a:latin typeface="Verdana"/>
                <a:cs typeface="Verdana"/>
              </a:rPr>
              <a:t>3</a:t>
            </a:r>
            <a:r>
              <a:rPr sz="4019" spc="-154" dirty="0">
                <a:solidFill>
                  <a:srgbClr val="EBEBEB"/>
                </a:solidFill>
                <a:latin typeface="Verdana"/>
                <a:cs typeface="Verdana"/>
              </a:rPr>
              <a:t>:</a:t>
            </a:r>
            <a:endParaRPr sz="4019" dirty="0">
              <a:latin typeface="Verdana"/>
              <a:cs typeface="Verdana"/>
            </a:endParaRPr>
          </a:p>
        </p:txBody>
      </p:sp>
      <p:grpSp>
        <p:nvGrpSpPr>
          <p:cNvPr id="9" name="object 9"/>
          <p:cNvGrpSpPr/>
          <p:nvPr/>
        </p:nvGrpSpPr>
        <p:grpSpPr>
          <a:xfrm>
            <a:off x="2002269" y="1337067"/>
            <a:ext cx="4331997" cy="4183217"/>
            <a:chOff x="559308" y="1335024"/>
            <a:chExt cx="5066030" cy="4892040"/>
          </a:xfrm>
        </p:grpSpPr>
        <p:sp>
          <p:nvSpPr>
            <p:cNvPr id="10" name="object 10"/>
            <p:cNvSpPr/>
            <p:nvPr/>
          </p:nvSpPr>
          <p:spPr>
            <a:xfrm>
              <a:off x="559308" y="1335024"/>
              <a:ext cx="5066030" cy="4892040"/>
            </a:xfrm>
            <a:custGeom>
              <a:avLst/>
              <a:gdLst/>
              <a:ahLst/>
              <a:cxnLst/>
              <a:rect l="l" t="t" r="r" b="b"/>
              <a:pathLst>
                <a:path w="5066030" h="4892040">
                  <a:moveTo>
                    <a:pt x="5065775" y="4892040"/>
                  </a:moveTo>
                  <a:lnTo>
                    <a:pt x="0" y="4892040"/>
                  </a:lnTo>
                  <a:lnTo>
                    <a:pt x="0" y="0"/>
                  </a:lnTo>
                  <a:lnTo>
                    <a:pt x="5065775" y="0"/>
                  </a:lnTo>
                  <a:lnTo>
                    <a:pt x="5065775" y="4892040"/>
                  </a:lnTo>
                  <a:close/>
                </a:path>
              </a:pathLst>
            </a:custGeom>
            <a:solidFill>
              <a:srgbClr val="FFFFFF"/>
            </a:solidFill>
          </p:spPr>
          <p:txBody>
            <a:bodyPr wrap="square" lIns="0" tIns="0" rIns="0" bIns="0" rtlCol="0"/>
            <a:lstStyle/>
            <a:p>
              <a:endParaRPr sz="1539"/>
            </a:p>
          </p:txBody>
        </p:sp>
        <p:pic>
          <p:nvPicPr>
            <p:cNvPr id="13" name="object 13"/>
            <p:cNvPicPr/>
            <p:nvPr/>
          </p:nvPicPr>
          <p:blipFill>
            <a:blip r:embed="rId5" cstate="print"/>
            <a:stretch>
              <a:fillRect/>
            </a:stretch>
          </p:blipFill>
          <p:spPr>
            <a:xfrm>
              <a:off x="885443" y="1620012"/>
              <a:ext cx="4413503" cy="4325111"/>
            </a:xfrm>
            <a:prstGeom prst="rect">
              <a:avLst/>
            </a:prstGeom>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1" y="856191"/>
            <a:ext cx="9143457" cy="5142686"/>
            <a:chOff x="0" y="772668"/>
            <a:chExt cx="10692765" cy="6014085"/>
          </a:xfrm>
        </p:grpSpPr>
        <p:pic>
          <p:nvPicPr>
            <p:cNvPr id="3" name="object 3"/>
            <p:cNvPicPr/>
            <p:nvPr/>
          </p:nvPicPr>
          <p:blipFill>
            <a:blip r:embed="rId2" cstate="print"/>
            <a:stretch>
              <a:fillRect/>
            </a:stretch>
          </p:blipFill>
          <p:spPr>
            <a:xfrm>
              <a:off x="0" y="3108959"/>
              <a:ext cx="3546348" cy="3677411"/>
            </a:xfrm>
            <a:prstGeom prst="rect">
              <a:avLst/>
            </a:prstGeom>
          </p:spPr>
        </p:pic>
        <p:pic>
          <p:nvPicPr>
            <p:cNvPr id="4" name="object 4"/>
            <p:cNvPicPr/>
            <p:nvPr/>
          </p:nvPicPr>
          <p:blipFill>
            <a:blip r:embed="rId3" cstate="print"/>
            <a:stretch>
              <a:fillRect/>
            </a:stretch>
          </p:blipFill>
          <p:spPr>
            <a:xfrm>
              <a:off x="7543800" y="2235708"/>
              <a:ext cx="2485643" cy="2485643"/>
            </a:xfrm>
            <a:prstGeom prst="rect">
              <a:avLst/>
            </a:prstGeom>
          </p:spPr>
        </p:pic>
        <p:pic>
          <p:nvPicPr>
            <p:cNvPr id="5" name="object 5"/>
            <p:cNvPicPr/>
            <p:nvPr/>
          </p:nvPicPr>
          <p:blipFill>
            <a:blip r:embed="rId4" cstate="print"/>
            <a:stretch>
              <a:fillRect/>
            </a:stretch>
          </p:blipFill>
          <p:spPr>
            <a:xfrm>
              <a:off x="7011923" y="772668"/>
              <a:ext cx="1414271" cy="1005839"/>
            </a:xfrm>
            <a:prstGeom prst="rect">
              <a:avLst/>
            </a:prstGeom>
          </p:spPr>
        </p:pic>
        <p:pic>
          <p:nvPicPr>
            <p:cNvPr id="6" name="object 6"/>
            <p:cNvPicPr/>
            <p:nvPr/>
          </p:nvPicPr>
          <p:blipFill>
            <a:blip r:embed="rId5" cstate="print"/>
            <a:stretch>
              <a:fillRect/>
            </a:stretch>
          </p:blipFill>
          <p:spPr>
            <a:xfrm>
              <a:off x="7543800" y="6114287"/>
              <a:ext cx="877823" cy="672083"/>
            </a:xfrm>
            <a:prstGeom prst="rect">
              <a:avLst/>
            </a:prstGeom>
          </p:spPr>
        </p:pic>
        <p:sp>
          <p:nvSpPr>
            <p:cNvPr id="7" name="object 7"/>
            <p:cNvSpPr/>
            <p:nvPr/>
          </p:nvSpPr>
          <p:spPr>
            <a:xfrm>
              <a:off x="419100" y="1194816"/>
              <a:ext cx="9855835" cy="5172710"/>
            </a:xfrm>
            <a:custGeom>
              <a:avLst/>
              <a:gdLst/>
              <a:ahLst/>
              <a:cxnLst/>
              <a:rect l="l" t="t" r="r" b="b"/>
              <a:pathLst>
                <a:path w="9855835" h="5172710">
                  <a:moveTo>
                    <a:pt x="9855707" y="5172455"/>
                  </a:moveTo>
                  <a:lnTo>
                    <a:pt x="0" y="5172455"/>
                  </a:lnTo>
                  <a:lnTo>
                    <a:pt x="0" y="0"/>
                  </a:lnTo>
                  <a:lnTo>
                    <a:pt x="9855707" y="0"/>
                  </a:lnTo>
                  <a:lnTo>
                    <a:pt x="9855707" y="5172455"/>
                  </a:lnTo>
                  <a:close/>
                </a:path>
              </a:pathLst>
            </a:custGeom>
            <a:solidFill>
              <a:srgbClr val="FFFFFF"/>
            </a:solidFill>
          </p:spPr>
          <p:txBody>
            <a:bodyPr wrap="square" lIns="0" tIns="0" rIns="0" bIns="0" rtlCol="0"/>
            <a:lstStyle/>
            <a:p>
              <a:endParaRPr sz="1539"/>
            </a:p>
          </p:txBody>
        </p:sp>
        <p:pic>
          <p:nvPicPr>
            <p:cNvPr id="8" name="object 8"/>
            <p:cNvPicPr/>
            <p:nvPr/>
          </p:nvPicPr>
          <p:blipFill>
            <a:blip r:embed="rId6" cstate="print"/>
            <a:stretch>
              <a:fillRect/>
            </a:stretch>
          </p:blipFill>
          <p:spPr>
            <a:xfrm>
              <a:off x="565404" y="1461516"/>
              <a:ext cx="9563099" cy="4637531"/>
            </a:xfrm>
            <a:prstGeom prst="rect">
              <a:avLst/>
            </a:prstGeom>
          </p:spPr>
        </p:pic>
        <p:sp>
          <p:nvSpPr>
            <p:cNvPr id="9" name="object 9"/>
            <p:cNvSpPr/>
            <p:nvPr/>
          </p:nvSpPr>
          <p:spPr>
            <a:xfrm>
              <a:off x="9154667" y="772668"/>
              <a:ext cx="600710" cy="1003300"/>
            </a:xfrm>
            <a:custGeom>
              <a:avLst/>
              <a:gdLst/>
              <a:ahLst/>
              <a:cxnLst/>
              <a:rect l="l" t="t" r="r" b="b"/>
              <a:pathLst>
                <a:path w="600709" h="1003300">
                  <a:moveTo>
                    <a:pt x="600456" y="1002791"/>
                  </a:moveTo>
                  <a:lnTo>
                    <a:pt x="0" y="1002791"/>
                  </a:lnTo>
                  <a:lnTo>
                    <a:pt x="0" y="0"/>
                  </a:lnTo>
                  <a:lnTo>
                    <a:pt x="600456" y="0"/>
                  </a:lnTo>
                  <a:lnTo>
                    <a:pt x="600456" y="1002791"/>
                  </a:lnTo>
                  <a:close/>
                </a:path>
              </a:pathLst>
            </a:custGeom>
            <a:solidFill>
              <a:srgbClr val="AF1513"/>
            </a:solidFill>
          </p:spPr>
          <p:txBody>
            <a:bodyPr wrap="square" lIns="0" tIns="0" rIns="0" bIns="0" rtlCol="0"/>
            <a:lstStyle/>
            <a:p>
              <a:endParaRPr sz="1539"/>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434A-DFD6-234B-1D38-3BD269BD555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323B3CA4-BA65-C53C-3356-5EDB5B193D96}"/>
              </a:ext>
            </a:extLst>
          </p:cNvPr>
          <p:cNvSpPr>
            <a:spLocks noGrp="1"/>
          </p:cNvSpPr>
          <p:nvPr>
            <p:ph idx="1"/>
          </p:nvPr>
        </p:nvSpPr>
        <p:spPr/>
        <p:txBody>
          <a:bodyPr/>
          <a:lstStyle/>
          <a:p>
            <a:pPr algn="l"/>
            <a:r>
              <a:rPr lang="en-US" sz="1800" b="1" dirty="0">
                <a:latin typeface="TimesNewRoman,Bold"/>
              </a:rPr>
              <a:t>Blink five LEDs in ascending and descending order</a:t>
            </a:r>
            <a:r>
              <a:rPr lang="en-US" sz="1800" dirty="0">
                <a:latin typeface="TimesNewRoman"/>
              </a:rPr>
              <a:t>: Write a code to turn on</a:t>
            </a:r>
          </a:p>
          <a:p>
            <a:pPr algn="l"/>
            <a:r>
              <a:rPr lang="en-US" sz="1800" dirty="0">
                <a:latin typeface="TimesNewRoman"/>
              </a:rPr>
              <a:t>one LED at a time, starting from LED0, then LED1, until you reach LED5. Then, you should turn on LED4, then LED3, and so on until you reach LED0. Each LED should be on for 100ms. Repeat this pattern in an infinite loop.</a:t>
            </a:r>
            <a:endParaRPr lang="en-IN" dirty="0"/>
          </a:p>
        </p:txBody>
      </p:sp>
    </p:spTree>
    <p:extLst>
      <p:ext uri="{BB962C8B-B14F-4D97-AF65-F5344CB8AC3E}">
        <p14:creationId xmlns:p14="http://schemas.microsoft.com/office/powerpoint/2010/main" val="2721087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A698-9C56-26E6-6DB9-E68AA2DEFC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EA2FB5-30B4-60DA-3727-624C7D5E429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5967B83-2333-AEB4-78BB-11FFA31DA344}"/>
              </a:ext>
            </a:extLst>
          </p:cNvPr>
          <p:cNvPicPr>
            <a:picLocks noChangeAspect="1"/>
          </p:cNvPicPr>
          <p:nvPr/>
        </p:nvPicPr>
        <p:blipFill>
          <a:blip r:embed="rId2"/>
          <a:stretch>
            <a:fillRect/>
          </a:stretch>
        </p:blipFill>
        <p:spPr>
          <a:xfrm>
            <a:off x="1497106" y="523150"/>
            <a:ext cx="9197788" cy="5811700"/>
          </a:xfrm>
          <a:prstGeom prst="rect">
            <a:avLst/>
          </a:prstGeom>
        </p:spPr>
      </p:pic>
    </p:spTree>
    <p:extLst>
      <p:ext uri="{BB962C8B-B14F-4D97-AF65-F5344CB8AC3E}">
        <p14:creationId xmlns:p14="http://schemas.microsoft.com/office/powerpoint/2010/main" val="305963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9D812-47F5-482E-75D7-5CD5AA9A1598}"/>
              </a:ext>
            </a:extLst>
          </p:cNvPr>
          <p:cNvSpPr>
            <a:spLocks noGrp="1"/>
          </p:cNvSpPr>
          <p:nvPr>
            <p:ph idx="1"/>
          </p:nvPr>
        </p:nvSpPr>
        <p:spPr>
          <a:xfrm>
            <a:off x="3451411" y="2362200"/>
            <a:ext cx="5132294" cy="325904"/>
          </a:xfrm>
        </p:spPr>
        <p:txBody>
          <a:bodyPr>
            <a:noAutofit/>
          </a:bodyPr>
          <a:lstStyle/>
          <a:p>
            <a:pPr marL="0" indent="0">
              <a:buNone/>
            </a:pPr>
            <a:r>
              <a:rPr lang="en-US" sz="9600" dirty="0">
                <a:latin typeface="Blackadder ITC" panose="04020505051007020D02" pitchFamily="82" charset="0"/>
              </a:rPr>
              <a:t>Thank You</a:t>
            </a:r>
          </a:p>
        </p:txBody>
      </p:sp>
    </p:spTree>
    <p:extLst>
      <p:ext uri="{BB962C8B-B14F-4D97-AF65-F5344CB8AC3E}">
        <p14:creationId xmlns:p14="http://schemas.microsoft.com/office/powerpoint/2010/main" val="1090440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88F4-125A-ECB2-381A-DDF3B0D5BC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014E5E-A0E6-DB9C-C1C2-D60F9B1C8023}"/>
              </a:ext>
            </a:extLst>
          </p:cNvPr>
          <p:cNvSpPr>
            <a:spLocks noGrp="1"/>
          </p:cNvSpPr>
          <p:nvPr>
            <p:ph idx="1"/>
          </p:nvPr>
        </p:nvSpPr>
        <p:spPr/>
        <p:txBody>
          <a:bodyPr/>
          <a:lstStyle/>
          <a:p>
            <a:r>
              <a:rPr lang="en-US" dirty="0"/>
              <a:t>C batch-1,3,11,14,25,28,31,33,41,42,47,50,53,54,59,65,69,76,</a:t>
            </a:r>
          </a:p>
          <a:p>
            <a:r>
              <a:rPr lang="en-US" dirty="0"/>
              <a:t>A Batch </a:t>
            </a:r>
            <a:r>
              <a:rPr lang="en-US"/>
              <a:t>–  8,10,29,64,65,76,80</a:t>
            </a:r>
            <a:endParaRPr lang="en-US" dirty="0"/>
          </a:p>
        </p:txBody>
      </p:sp>
    </p:spTree>
    <p:extLst>
      <p:ext uri="{BB962C8B-B14F-4D97-AF65-F5344CB8AC3E}">
        <p14:creationId xmlns:p14="http://schemas.microsoft.com/office/powerpoint/2010/main" val="220484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73E4-2461-A858-7E47-FE61D8CA53A7}"/>
              </a:ext>
            </a:extLst>
          </p:cNvPr>
          <p:cNvSpPr>
            <a:spLocks noGrp="1"/>
          </p:cNvSpPr>
          <p:nvPr>
            <p:ph type="title"/>
          </p:nvPr>
        </p:nvSpPr>
        <p:spPr>
          <a:xfrm>
            <a:off x="838200" y="158937"/>
            <a:ext cx="10515600" cy="1325563"/>
          </a:xfrm>
        </p:spPr>
        <p:txBody>
          <a:bodyPr/>
          <a:lstStyle/>
          <a:p>
            <a:r>
              <a:rPr lang="en-US" dirty="0"/>
              <a:t>GPIO-(General Purpose Input-Output)</a:t>
            </a:r>
          </a:p>
        </p:txBody>
      </p:sp>
      <p:sp>
        <p:nvSpPr>
          <p:cNvPr id="3" name="Content Placeholder 2">
            <a:extLst>
              <a:ext uri="{FF2B5EF4-FFF2-40B4-BE49-F238E27FC236}">
                <a16:creationId xmlns:a16="http://schemas.microsoft.com/office/drawing/2014/main" id="{E921B57A-E89A-C520-AB7E-98F2C3F93A5D}"/>
              </a:ext>
            </a:extLst>
          </p:cNvPr>
          <p:cNvSpPr>
            <a:spLocks noGrp="1"/>
          </p:cNvSpPr>
          <p:nvPr>
            <p:ph idx="1"/>
          </p:nvPr>
        </p:nvSpPr>
        <p:spPr>
          <a:xfrm>
            <a:off x="838200" y="1628402"/>
            <a:ext cx="10515600" cy="4351338"/>
          </a:xfrm>
        </p:spPr>
        <p:txBody>
          <a:bodyPr>
            <a:normAutofit fontScale="92500"/>
          </a:bodyPr>
          <a:lstStyle/>
          <a:p>
            <a:pPr algn="just">
              <a:lnSpc>
                <a:spcPct val="150000"/>
              </a:lnSpc>
            </a:pPr>
            <a:r>
              <a:rPr lang="en-US" sz="2400" dirty="0"/>
              <a:t> Input/output pins are the only way to interface with the microcontroller.</a:t>
            </a:r>
          </a:p>
          <a:p>
            <a:pPr algn="just">
              <a:lnSpc>
                <a:spcPct val="150000"/>
              </a:lnSpc>
            </a:pPr>
            <a:r>
              <a:rPr lang="en-US" sz="2400" cap="none" dirty="0">
                <a:latin typeface="+mn-lt"/>
                <a:ea typeface="+mn-ea"/>
                <a:cs typeface="+mn-cs"/>
              </a:rPr>
              <a:t>To Make The Microcontroller More Marketable, Most Ports Can Be Software-specified To Be Either Inputs Or Outputs.</a:t>
            </a:r>
          </a:p>
          <a:p>
            <a:pPr algn="just">
              <a:lnSpc>
                <a:spcPct val="150000"/>
              </a:lnSpc>
            </a:pPr>
            <a:r>
              <a:rPr lang="en-US" sz="2400" cap="none" dirty="0">
                <a:latin typeface="+mn-lt"/>
                <a:ea typeface="+mn-ea"/>
                <a:cs typeface="+mn-cs"/>
              </a:rPr>
              <a:t> Microcontrollers Use The Concept Of A Direction Register To Determine Whether A Pin Is An Input (Direction Register Bit Is 0) Or An Output (Direction Register Bit Is 1)</a:t>
            </a:r>
          </a:p>
          <a:p>
            <a:pPr algn="just">
              <a:lnSpc>
                <a:spcPct val="150000"/>
              </a:lnSpc>
            </a:pPr>
            <a:r>
              <a:rPr lang="en-US" sz="2400" cap="none" dirty="0">
                <a:latin typeface="+mn-lt"/>
                <a:ea typeface="+mn-ea"/>
                <a:cs typeface="+mn-cs"/>
              </a:rPr>
              <a:t>Each Digital Port Pin Has A Direction Bit. The Digital Port Pins On Most Microcontrollers Are Bidirectional. </a:t>
            </a:r>
          </a:p>
          <a:p>
            <a:endParaRPr lang="en-US" dirty="0"/>
          </a:p>
        </p:txBody>
      </p:sp>
    </p:spTree>
    <p:extLst>
      <p:ext uri="{BB962C8B-B14F-4D97-AF65-F5344CB8AC3E}">
        <p14:creationId xmlns:p14="http://schemas.microsoft.com/office/powerpoint/2010/main" val="215323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86EC-CBF2-9027-7C9F-0E9F2E13319B}"/>
              </a:ext>
            </a:extLst>
          </p:cNvPr>
          <p:cNvSpPr>
            <a:spLocks noGrp="1"/>
          </p:cNvSpPr>
          <p:nvPr>
            <p:ph type="title"/>
          </p:nvPr>
        </p:nvSpPr>
        <p:spPr>
          <a:xfrm>
            <a:off x="1143000" y="430632"/>
            <a:ext cx="10515600" cy="994757"/>
          </a:xfrm>
        </p:spPr>
        <p:txBody>
          <a:bodyPr/>
          <a:lstStyle/>
          <a:p>
            <a:r>
              <a:rPr lang="en-US" dirty="0"/>
              <a:t>PORT</a:t>
            </a:r>
          </a:p>
        </p:txBody>
      </p:sp>
      <p:sp>
        <p:nvSpPr>
          <p:cNvPr id="3" name="Content Placeholder 2">
            <a:extLst>
              <a:ext uri="{FF2B5EF4-FFF2-40B4-BE49-F238E27FC236}">
                <a16:creationId xmlns:a16="http://schemas.microsoft.com/office/drawing/2014/main" id="{DDEC391E-6176-163F-8E71-D96B37756F32}"/>
              </a:ext>
            </a:extLst>
          </p:cNvPr>
          <p:cNvSpPr>
            <a:spLocks noGrp="1"/>
          </p:cNvSpPr>
          <p:nvPr>
            <p:ph idx="1"/>
          </p:nvPr>
        </p:nvSpPr>
        <p:spPr>
          <a:xfrm>
            <a:off x="838200" y="1825625"/>
            <a:ext cx="5257800" cy="3974540"/>
          </a:xfrm>
        </p:spPr>
        <p:txBody>
          <a:bodyPr>
            <a:normAutofit fontScale="85000" lnSpcReduction="20000"/>
          </a:bodyPr>
          <a:lstStyle/>
          <a:p>
            <a:pPr algn="just">
              <a:lnSpc>
                <a:spcPct val="150000"/>
              </a:lnSpc>
            </a:pPr>
            <a:r>
              <a:rPr lang="en-US" sz="2600" dirty="0"/>
              <a:t>PORT means a register in Software sense.</a:t>
            </a:r>
          </a:p>
          <a:p>
            <a:pPr algn="just">
              <a:lnSpc>
                <a:spcPct val="150000"/>
              </a:lnSpc>
            </a:pPr>
            <a:r>
              <a:rPr lang="en-US" sz="2600" dirty="0"/>
              <a:t>It’s a set of pins or legs of IC, in Hardware sense !!!</a:t>
            </a:r>
          </a:p>
          <a:p>
            <a:pPr algn="just">
              <a:lnSpc>
                <a:spcPct val="150000"/>
              </a:lnSpc>
            </a:pPr>
            <a:r>
              <a:rPr lang="en-US" sz="2600" dirty="0"/>
              <a:t>There could be multiple ports for the same microcontroller.</a:t>
            </a:r>
          </a:p>
          <a:p>
            <a:pPr algn="just">
              <a:lnSpc>
                <a:spcPct val="150000"/>
              </a:lnSpc>
            </a:pPr>
            <a:r>
              <a:rPr lang="en-US" sz="2600" dirty="0"/>
              <a:t>We can configure legs of the Same one port as input or output Using a direction register.   </a:t>
            </a:r>
          </a:p>
          <a:p>
            <a:endParaRPr lang="en-US" dirty="0"/>
          </a:p>
        </p:txBody>
      </p:sp>
      <p:pic>
        <p:nvPicPr>
          <p:cNvPr id="4" name="Picture 3">
            <a:extLst>
              <a:ext uri="{FF2B5EF4-FFF2-40B4-BE49-F238E27FC236}">
                <a16:creationId xmlns:a16="http://schemas.microsoft.com/office/drawing/2014/main" id="{7396DBBA-1F39-640B-1320-9175163C854D}"/>
              </a:ext>
            </a:extLst>
          </p:cNvPr>
          <p:cNvPicPr>
            <a:picLocks noChangeAspect="1"/>
          </p:cNvPicPr>
          <p:nvPr/>
        </p:nvPicPr>
        <p:blipFill>
          <a:blip r:embed="rId2"/>
          <a:stretch>
            <a:fillRect/>
          </a:stretch>
        </p:blipFill>
        <p:spPr>
          <a:xfrm>
            <a:off x="6804401" y="1890337"/>
            <a:ext cx="4622096" cy="3551240"/>
          </a:xfrm>
          <a:prstGeom prst="rect">
            <a:avLst/>
          </a:prstGeom>
        </p:spPr>
      </p:pic>
    </p:spTree>
    <p:extLst>
      <p:ext uri="{BB962C8B-B14F-4D97-AF65-F5344CB8AC3E}">
        <p14:creationId xmlns:p14="http://schemas.microsoft.com/office/powerpoint/2010/main" val="206409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8A4E-69B6-54E8-8BF7-D841E3288F16}"/>
              </a:ext>
            </a:extLst>
          </p:cNvPr>
          <p:cNvSpPr>
            <a:spLocks noGrp="1"/>
          </p:cNvSpPr>
          <p:nvPr>
            <p:ph type="title"/>
          </p:nvPr>
        </p:nvSpPr>
        <p:spPr/>
        <p:txBody>
          <a:bodyPr/>
          <a:lstStyle/>
          <a:p>
            <a:r>
              <a:rPr lang="en-US" sz="4400" b="1" i="1" dirty="0"/>
              <a:t>Basic Concepts of Input and Output Ports</a:t>
            </a:r>
            <a:endParaRPr lang="en-US" dirty="0"/>
          </a:p>
        </p:txBody>
      </p:sp>
      <p:sp>
        <p:nvSpPr>
          <p:cNvPr id="3" name="Content Placeholder 2">
            <a:extLst>
              <a:ext uri="{FF2B5EF4-FFF2-40B4-BE49-F238E27FC236}">
                <a16:creationId xmlns:a16="http://schemas.microsoft.com/office/drawing/2014/main" id="{397E8AD2-87F4-C08A-1FA1-DABEB8BC7F7C}"/>
              </a:ext>
            </a:extLst>
          </p:cNvPr>
          <p:cNvSpPr>
            <a:spLocks noGrp="1"/>
          </p:cNvSpPr>
          <p:nvPr>
            <p:ph idx="1"/>
          </p:nvPr>
        </p:nvSpPr>
        <p:spPr>
          <a:xfrm>
            <a:off x="838200" y="2031814"/>
            <a:ext cx="10515600" cy="4351338"/>
          </a:xfrm>
        </p:spPr>
        <p:txBody>
          <a:bodyPr>
            <a:normAutofit fontScale="92500"/>
          </a:bodyPr>
          <a:lstStyle/>
          <a:p>
            <a:pPr algn="just">
              <a:lnSpc>
                <a:spcPct val="150000"/>
              </a:lnSpc>
            </a:pPr>
            <a:r>
              <a:rPr lang="en-US" sz="2400" cap="none" dirty="0"/>
              <a:t>The Parallel Port: The Simplest I/O Port on a Microcontroller.</a:t>
            </a:r>
          </a:p>
          <a:p>
            <a:pPr algn="just">
              <a:lnSpc>
                <a:spcPct val="150000"/>
              </a:lnSpc>
            </a:pPr>
            <a:r>
              <a:rPr lang="en-US" sz="2400" cap="none" dirty="0"/>
              <a:t>A Parallel I/O Port is </a:t>
            </a:r>
            <a:r>
              <a:rPr lang="en-US" sz="2400" dirty="0"/>
              <a:t>a</a:t>
            </a:r>
            <a:r>
              <a:rPr lang="en-US" sz="2400" cap="none" dirty="0"/>
              <a:t> Simple Mechanism that </a:t>
            </a:r>
            <a:r>
              <a:rPr lang="en-US" sz="2400" dirty="0"/>
              <a:t>a</a:t>
            </a:r>
            <a:r>
              <a:rPr lang="en-US" sz="2400" cap="none" dirty="0"/>
              <a:t>llows </a:t>
            </a:r>
            <a:r>
              <a:rPr lang="en-US" sz="2400" dirty="0"/>
              <a:t>t</a:t>
            </a:r>
            <a:r>
              <a:rPr lang="en-US" sz="2400" cap="none" dirty="0"/>
              <a:t>he Software to </a:t>
            </a:r>
            <a:r>
              <a:rPr lang="en-US" sz="2400" dirty="0"/>
              <a:t>i</a:t>
            </a:r>
            <a:r>
              <a:rPr lang="en-US" sz="2400" cap="none" dirty="0"/>
              <a:t>nteract </a:t>
            </a:r>
            <a:r>
              <a:rPr lang="en-US" sz="2400" dirty="0"/>
              <a:t>w</a:t>
            </a:r>
            <a:r>
              <a:rPr lang="en-US" sz="2400" cap="none" dirty="0"/>
              <a:t>ith external Devices. It is </a:t>
            </a:r>
            <a:r>
              <a:rPr lang="en-US" sz="2400" dirty="0"/>
              <a:t>c</a:t>
            </a:r>
            <a:r>
              <a:rPr lang="en-US" sz="2400" cap="none" dirty="0"/>
              <a:t>alled Parallel because </a:t>
            </a:r>
            <a:r>
              <a:rPr lang="en-US" sz="2400" dirty="0"/>
              <a:t>m</a:t>
            </a:r>
            <a:r>
              <a:rPr lang="en-US" sz="2400" cap="none" dirty="0"/>
              <a:t>ultiple </a:t>
            </a:r>
            <a:r>
              <a:rPr lang="en-US" sz="2400" dirty="0"/>
              <a:t>s</a:t>
            </a:r>
            <a:r>
              <a:rPr lang="en-US" sz="2400" cap="none" dirty="0"/>
              <a:t>ignals </a:t>
            </a:r>
            <a:r>
              <a:rPr lang="en-US" sz="2400" dirty="0"/>
              <a:t>c</a:t>
            </a:r>
            <a:r>
              <a:rPr lang="en-US" sz="2400" cap="none" dirty="0"/>
              <a:t>an </a:t>
            </a:r>
            <a:r>
              <a:rPr lang="en-US" sz="2400" dirty="0"/>
              <a:t>b</a:t>
            </a:r>
            <a:r>
              <a:rPr lang="en-US" sz="2400" cap="none" dirty="0"/>
              <a:t>e </a:t>
            </a:r>
            <a:r>
              <a:rPr lang="en-US" sz="2400" dirty="0"/>
              <a:t>a</a:t>
            </a:r>
            <a:r>
              <a:rPr lang="en-US" sz="2400" cap="none" dirty="0"/>
              <a:t>ccessed all </a:t>
            </a:r>
            <a:r>
              <a:rPr lang="en-US" sz="2400" dirty="0"/>
              <a:t>a</a:t>
            </a:r>
            <a:r>
              <a:rPr lang="en-US" sz="2400" cap="none" dirty="0"/>
              <a:t>t </a:t>
            </a:r>
            <a:r>
              <a:rPr lang="en-US" sz="2400" dirty="0"/>
              <a:t>o</a:t>
            </a:r>
            <a:r>
              <a:rPr lang="en-US" sz="2400" cap="none" dirty="0"/>
              <a:t>nce. </a:t>
            </a:r>
          </a:p>
          <a:p>
            <a:pPr algn="just">
              <a:lnSpc>
                <a:spcPct val="150000"/>
              </a:lnSpc>
            </a:pPr>
            <a:r>
              <a:rPr lang="en-US" sz="2400" cap="none" dirty="0"/>
              <a:t>An Input Port, which </a:t>
            </a:r>
            <a:r>
              <a:rPr lang="en-US" sz="2400" dirty="0"/>
              <a:t>a</a:t>
            </a:r>
            <a:r>
              <a:rPr lang="en-US" sz="2400" cap="none" dirty="0"/>
              <a:t>llows </a:t>
            </a:r>
            <a:r>
              <a:rPr lang="en-US" sz="2400" dirty="0"/>
              <a:t>t</a:t>
            </a:r>
            <a:r>
              <a:rPr lang="en-US" sz="2400" cap="none" dirty="0"/>
              <a:t>he Software to Read External Digital Signals, Is Read Only. </a:t>
            </a:r>
          </a:p>
          <a:p>
            <a:pPr algn="just">
              <a:lnSpc>
                <a:spcPct val="150000"/>
              </a:lnSpc>
            </a:pPr>
            <a:r>
              <a:rPr lang="en-US" sz="2400" cap="none" dirty="0"/>
              <a:t>That Means A Read Cycle Access From The Port Address Returns The Values Existing On the Inputs at </a:t>
            </a:r>
            <a:r>
              <a:rPr lang="en-US" sz="2400" dirty="0"/>
              <a:t>t</a:t>
            </a:r>
            <a:r>
              <a:rPr lang="en-US" sz="2400" cap="none" dirty="0"/>
              <a:t>hat </a:t>
            </a:r>
            <a:r>
              <a:rPr lang="en-US" sz="2400" dirty="0"/>
              <a:t>t</a:t>
            </a:r>
            <a:r>
              <a:rPr lang="en-US" sz="2400" cap="none" dirty="0"/>
              <a:t>ime.</a:t>
            </a:r>
          </a:p>
        </p:txBody>
      </p:sp>
    </p:spTree>
    <p:extLst>
      <p:ext uri="{BB962C8B-B14F-4D97-AF65-F5344CB8AC3E}">
        <p14:creationId xmlns:p14="http://schemas.microsoft.com/office/powerpoint/2010/main" val="394374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sers.ece.utexas.edu/~valvano/Volume1/E-Book/C6_MicrocontrollerPorts_files/image005.gif">
            <a:extLst>
              <a:ext uri="{FF2B5EF4-FFF2-40B4-BE49-F238E27FC236}">
                <a16:creationId xmlns:a16="http://schemas.microsoft.com/office/drawing/2014/main" id="{E0841FEB-1174-D607-7587-9E0414767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29" y="720855"/>
            <a:ext cx="5337632" cy="18977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users.ece.utexas.edu/~valvano/Volume1/E-Book/C6_MicrocontrollerPorts_files/image006.gif">
            <a:extLst>
              <a:ext uri="{FF2B5EF4-FFF2-40B4-BE49-F238E27FC236}">
                <a16:creationId xmlns:a16="http://schemas.microsoft.com/office/drawing/2014/main" id="{6C1A724F-3A25-93D8-6788-B89F71BCC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29" y="3429000"/>
            <a:ext cx="5408653" cy="26425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5282CA5-826E-99E3-C26D-C10565C402BF}"/>
              </a:ext>
            </a:extLst>
          </p:cNvPr>
          <p:cNvSpPr/>
          <p:nvPr/>
        </p:nvSpPr>
        <p:spPr>
          <a:xfrm>
            <a:off x="6096000" y="854123"/>
            <a:ext cx="5489359" cy="1631216"/>
          </a:xfrm>
          <a:prstGeom prst="rect">
            <a:avLst/>
          </a:prstGeom>
        </p:spPr>
        <p:txBody>
          <a:bodyPr wrap="square">
            <a:spAutoFit/>
          </a:bodyPr>
          <a:lstStyle/>
          <a:p>
            <a:pPr algn="just"/>
            <a:r>
              <a:rPr lang="en-US" sz="2000" b="1" dirty="0"/>
              <a:t>A read cycle access to an input port usually produces no effect. </a:t>
            </a:r>
          </a:p>
          <a:p>
            <a:pPr algn="just"/>
            <a:r>
              <a:rPr lang="en-US" sz="2000" dirty="0"/>
              <a:t>The digital values existing on the input pins are copied into the microcontroller when the software executes a read from the port address.</a:t>
            </a:r>
          </a:p>
        </p:txBody>
      </p:sp>
      <p:sp>
        <p:nvSpPr>
          <p:cNvPr id="7" name="Rectangle 6">
            <a:extLst>
              <a:ext uri="{FF2B5EF4-FFF2-40B4-BE49-F238E27FC236}">
                <a16:creationId xmlns:a16="http://schemas.microsoft.com/office/drawing/2014/main" id="{7D41253A-8182-12EB-34AA-E0D659BBB1C9}"/>
              </a:ext>
            </a:extLst>
          </p:cNvPr>
          <p:cNvSpPr/>
          <p:nvPr/>
        </p:nvSpPr>
        <p:spPr>
          <a:xfrm>
            <a:off x="6096000" y="3708765"/>
            <a:ext cx="5271159" cy="1631216"/>
          </a:xfrm>
          <a:prstGeom prst="rect">
            <a:avLst/>
          </a:prstGeom>
        </p:spPr>
        <p:txBody>
          <a:bodyPr wrap="square">
            <a:spAutoFit/>
          </a:bodyPr>
          <a:lstStyle/>
          <a:p>
            <a:pPr algn="just"/>
            <a:r>
              <a:rPr lang="en-US" sz="2000" b="1" dirty="0"/>
              <a:t>A write cycle </a:t>
            </a:r>
            <a:r>
              <a:rPr lang="en-US" sz="2000" dirty="0"/>
              <a:t>to the port address will affect the values on the output pins. </a:t>
            </a:r>
          </a:p>
          <a:p>
            <a:pPr algn="just"/>
            <a:r>
              <a:rPr lang="en-US" sz="2000" dirty="0"/>
              <a:t>In particular, the microcontroller places information on the data bus and that information  is clocked into the D flip-flops.</a:t>
            </a:r>
          </a:p>
        </p:txBody>
      </p:sp>
    </p:spTree>
    <p:extLst>
      <p:ext uri="{BB962C8B-B14F-4D97-AF65-F5344CB8AC3E}">
        <p14:creationId xmlns:p14="http://schemas.microsoft.com/office/powerpoint/2010/main" val="376638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8E8C0-236A-6481-25D3-0BC674AB0EC4}"/>
              </a:ext>
            </a:extLst>
          </p:cNvPr>
          <p:cNvPicPr>
            <a:picLocks noChangeAspect="1"/>
          </p:cNvPicPr>
          <p:nvPr/>
        </p:nvPicPr>
        <p:blipFill>
          <a:blip r:embed="rId2"/>
          <a:stretch>
            <a:fillRect/>
          </a:stretch>
        </p:blipFill>
        <p:spPr>
          <a:xfrm>
            <a:off x="586431" y="817980"/>
            <a:ext cx="6634175" cy="5348598"/>
          </a:xfrm>
          <a:prstGeom prst="rect">
            <a:avLst/>
          </a:prstGeom>
        </p:spPr>
      </p:pic>
      <p:sp>
        <p:nvSpPr>
          <p:cNvPr id="5" name="TextBox 4">
            <a:extLst>
              <a:ext uri="{FF2B5EF4-FFF2-40B4-BE49-F238E27FC236}">
                <a16:creationId xmlns:a16="http://schemas.microsoft.com/office/drawing/2014/main" id="{2E472409-7C31-045E-048C-59EF96426978}"/>
              </a:ext>
            </a:extLst>
          </p:cNvPr>
          <p:cNvSpPr txBox="1"/>
          <p:nvPr/>
        </p:nvSpPr>
        <p:spPr>
          <a:xfrm>
            <a:off x="7641948" y="1068992"/>
            <a:ext cx="4177862" cy="4585871"/>
          </a:xfrm>
          <a:prstGeom prst="rect">
            <a:avLst/>
          </a:prstGeom>
          <a:noFill/>
        </p:spPr>
        <p:txBody>
          <a:bodyPr wrap="square" rtlCol="0">
            <a:spAutoFit/>
          </a:bodyPr>
          <a:lstStyle/>
          <a:p>
            <a:r>
              <a:rPr lang="en-US" sz="2800" dirty="0"/>
              <a:t>DIRECTION register : </a:t>
            </a:r>
          </a:p>
          <a:p>
            <a:pPr marL="457200" indent="-457200">
              <a:buFont typeface="Arial" panose="020B0604020202020204" pitchFamily="34" charset="0"/>
              <a:buChar char="•"/>
            </a:pPr>
            <a:r>
              <a:rPr lang="en-US" sz="2400" dirty="0"/>
              <a:t>To define the direction of Signal through a Pin.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If DIR=0 - its an input pin</a:t>
            </a:r>
          </a:p>
          <a:p>
            <a:pPr marL="457200" indent="-457200">
              <a:buFont typeface="Arial" panose="020B0604020202020204" pitchFamily="34" charset="0"/>
              <a:buChar char="•"/>
            </a:pPr>
            <a:r>
              <a:rPr lang="en-US" sz="2400" dirty="0"/>
              <a:t> If DIR=1 - its an output pin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If the pin is configured as output , both read and write operation is  possible; where it can Read only the previous value. </a:t>
            </a:r>
          </a:p>
        </p:txBody>
      </p:sp>
    </p:spTree>
    <p:extLst>
      <p:ext uri="{BB962C8B-B14F-4D97-AF65-F5344CB8AC3E}">
        <p14:creationId xmlns:p14="http://schemas.microsoft.com/office/powerpoint/2010/main" val="234083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3909</TotalTime>
  <Words>3416</Words>
  <Application>Microsoft Office PowerPoint</Application>
  <PresentationFormat>Widescreen</PresentationFormat>
  <Paragraphs>206</Paragraphs>
  <Slides>47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Bahnschrift Light</vt:lpstr>
      <vt:lpstr>Blackadder ITC</vt:lpstr>
      <vt:lpstr>Calibri</vt:lpstr>
      <vt:lpstr>Calibri Light</vt:lpstr>
      <vt:lpstr>Droid Sans</vt:lpstr>
      <vt:lpstr>Roboto</vt:lpstr>
      <vt:lpstr>Times New Roman</vt:lpstr>
      <vt:lpstr>TimesNewRoman</vt:lpstr>
      <vt:lpstr>TimesNewRoman,Bold</vt:lpstr>
      <vt:lpstr>Verdana</vt:lpstr>
      <vt:lpstr>Office Theme</vt:lpstr>
      <vt:lpstr>Introduction to LPC2148</vt:lpstr>
      <vt:lpstr>LPC2148</vt:lpstr>
      <vt:lpstr>Introduction</vt:lpstr>
      <vt:lpstr>Specs of ARM 7 – LPC2148</vt:lpstr>
      <vt:lpstr>GPIO-(General Purpose Input-Output)</vt:lpstr>
      <vt:lpstr>PORT</vt:lpstr>
      <vt:lpstr>Basic Concepts of Input and Output Ports</vt:lpstr>
      <vt:lpstr>PowerPoint Presentation</vt:lpstr>
      <vt:lpstr>PowerPoint Presentation</vt:lpstr>
      <vt:lpstr>/are invisible pins, remaining 29 are visible PORTS of LPC2148 (1/2) </vt:lpstr>
      <vt:lpstr>PORTS of LPC2148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GPIO Register map (1/3)</vt:lpstr>
      <vt:lpstr>PowerPoint Presentation</vt:lpstr>
      <vt:lpstr>PowerPoint Presentation</vt:lpstr>
      <vt:lpstr>PowerPoint Presentation</vt:lpstr>
      <vt:lpstr>PowerPoint Presentation</vt:lpstr>
      <vt:lpstr>GPIO Register map (2/3)</vt:lpstr>
      <vt:lpstr>GPIO Register map (3/3)</vt:lpstr>
      <vt:lpstr>PowerPoint Presentation</vt:lpstr>
      <vt:lpstr>PowerPoint Presentation</vt:lpstr>
      <vt:lpstr>PowerPoint Presentation</vt:lpstr>
      <vt:lpstr>Examples </vt:lpstr>
      <vt:lpstr>PowerPoint Presentation</vt:lpstr>
      <vt:lpstr>Example: Blink LEDs connected on pins </vt:lpstr>
      <vt:lpstr>Example: Blink LEDs connected on pins </vt:lpstr>
      <vt:lpstr>PowerPoint Presentation</vt:lpstr>
      <vt:lpstr>PowerPoint Presentation</vt:lpstr>
      <vt:lpstr>PowerPoint Presentation</vt:lpstr>
      <vt:lpstr>PowerPoint Presentation</vt:lpstr>
      <vt:lpstr>PowerPoint Presentation</vt:lpstr>
      <vt:lpstr>Example 2: Turn on the LED based on the switch input</vt:lpstr>
      <vt:lpstr>PowerPoint Presentation</vt:lpstr>
      <vt:lpstr>PowerPoint Presentation</vt:lpstr>
      <vt:lpstr>PowerPoint Presentation</vt:lpstr>
      <vt:lpstr>Exercise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LPC2148</dc:title>
  <dc:creator>Anu Chalil</dc:creator>
  <cp:lastModifiedBy>Anu Chalil</cp:lastModifiedBy>
  <cp:revision>11</cp:revision>
  <dcterms:created xsi:type="dcterms:W3CDTF">2024-01-04T03:56:51Z</dcterms:created>
  <dcterms:modified xsi:type="dcterms:W3CDTF">2024-01-16T09:14:39Z</dcterms:modified>
</cp:coreProperties>
</file>