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7957-FE72-4222-8753-69C0A221A69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DF07EFA-09AE-41CD-B6EF-8FB2434218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28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7957-FE72-4222-8753-69C0A221A69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7EFA-09AE-41CD-B6EF-8FB24342180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7957-FE72-4222-8753-69C0A221A69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7EFA-09AE-41CD-B6EF-8FB2434218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3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7957-FE72-4222-8753-69C0A221A69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7EFA-09AE-41CD-B6EF-8FB24342180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37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7957-FE72-4222-8753-69C0A221A69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7EFA-09AE-41CD-B6EF-8FB2434218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86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7957-FE72-4222-8753-69C0A221A69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7EFA-09AE-41CD-B6EF-8FB24342180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48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7957-FE72-4222-8753-69C0A221A69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7EFA-09AE-41CD-B6EF-8FB24342180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00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7957-FE72-4222-8753-69C0A221A69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7EFA-09AE-41CD-B6EF-8FB24342180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91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7957-FE72-4222-8753-69C0A221A69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7EFA-09AE-41CD-B6EF-8FB243421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7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77957-FE72-4222-8753-69C0A221A69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7EFA-09AE-41CD-B6EF-8FB24342180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6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2277957-FE72-4222-8753-69C0A221A69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7EFA-09AE-41CD-B6EF-8FB24342180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43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77957-FE72-4222-8753-69C0A221A69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DF07EFA-09AE-41CD-B6EF-8FB2434218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63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hGzCEOxKY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43E5-3D6F-5BC0-BE98-02E0BF8A9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008486"/>
            <a:ext cx="12075457" cy="2541431"/>
          </a:xfrm>
        </p:spPr>
        <p:txBody>
          <a:bodyPr>
            <a:normAutofit/>
          </a:bodyPr>
          <a:lstStyle/>
          <a:p>
            <a:r>
              <a:rPr lang="en-US" sz="5400" dirty="0"/>
              <a:t>LPC2148-PLL (Phase Locked Loop)</a:t>
            </a:r>
          </a:p>
        </p:txBody>
      </p:sp>
    </p:spTree>
    <p:extLst>
      <p:ext uri="{BB962C8B-B14F-4D97-AF65-F5344CB8AC3E}">
        <p14:creationId xmlns:p14="http://schemas.microsoft.com/office/powerpoint/2010/main" val="185872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DE6E-71FC-52C2-B037-83FA36215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Function registers (SFR) in PLL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93AD33-0F82-4B2B-55B1-1DEC2A4E1020}"/>
              </a:ext>
            </a:extLst>
          </p:cNvPr>
          <p:cNvSpPr txBox="1">
            <a:spLocks/>
          </p:cNvSpPr>
          <p:nvPr/>
        </p:nvSpPr>
        <p:spPr>
          <a:xfrm>
            <a:off x="1137146" y="2710853"/>
            <a:ext cx="10515600" cy="4975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98488-DFF7-240F-597E-6598025B20F0}"/>
              </a:ext>
            </a:extLst>
          </p:cNvPr>
          <p:cNvSpPr txBox="1"/>
          <p:nvPr/>
        </p:nvSpPr>
        <p:spPr>
          <a:xfrm>
            <a:off x="1451579" y="2218604"/>
            <a:ext cx="5036307" cy="2420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PLL0FEED  </a:t>
            </a:r>
            <a:r>
              <a:rPr lang="en-US" sz="2000" dirty="0">
                <a:sym typeface="Wingdings" panose="05000000000000000000" pitchFamily="2" charset="2"/>
              </a:rPr>
              <a:t> Feed Sequence SFR</a:t>
            </a:r>
            <a:endParaRPr lang="en-US" sz="2000" dirty="0"/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PLL0CON  </a:t>
            </a:r>
            <a:r>
              <a:rPr lang="en-US" sz="2000" dirty="0">
                <a:sym typeface="Wingdings" panose="05000000000000000000" pitchFamily="2" charset="2"/>
              </a:rPr>
              <a:t> PLL Control Register</a:t>
            </a:r>
            <a:endParaRPr lang="en-US" sz="2000" dirty="0"/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PLL0CFG  </a:t>
            </a:r>
            <a:r>
              <a:rPr lang="en-US" sz="2000" dirty="0">
                <a:sym typeface="Wingdings" panose="05000000000000000000" pitchFamily="2" charset="2"/>
              </a:rPr>
              <a:t> PLL Configure Register</a:t>
            </a:r>
            <a:endParaRPr lang="en-US" sz="2000" dirty="0"/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PLLSTAT  </a:t>
            </a:r>
            <a:r>
              <a:rPr lang="en-US" sz="2000" dirty="0">
                <a:sym typeface="Wingdings" panose="05000000000000000000" pitchFamily="2" charset="2"/>
              </a:rPr>
              <a:t> PLL Status Register</a:t>
            </a:r>
            <a:endParaRPr lang="en-US" sz="2000" dirty="0"/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VPBDIV  </a:t>
            </a:r>
            <a:r>
              <a:rPr lang="en-US" sz="2000" dirty="0">
                <a:sym typeface="Wingdings" panose="05000000000000000000" pitchFamily="2" charset="2"/>
              </a:rPr>
              <a:t> VLSI Peripheral Bus Divider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2710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280A-E73E-08B5-CD4B-07D32831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PLL0Feed Register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CFBC9B-48F3-BBED-C16C-0352950C5A47}"/>
              </a:ext>
            </a:extLst>
          </p:cNvPr>
          <p:cNvSpPr txBox="1"/>
          <p:nvPr/>
        </p:nvSpPr>
        <p:spPr>
          <a:xfrm>
            <a:off x="1451579" y="2081604"/>
            <a:ext cx="9238193" cy="229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A correct feed sequence must be written to the PLLFEED register in order for changes to the PLLCON and PLLCFG registers to take effect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PLL0FEED = 0XAA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PLL0FEED = 0X55</a:t>
            </a:r>
          </a:p>
        </p:txBody>
      </p:sp>
    </p:spTree>
    <p:extLst>
      <p:ext uri="{BB962C8B-B14F-4D97-AF65-F5344CB8AC3E}">
        <p14:creationId xmlns:p14="http://schemas.microsoft.com/office/powerpoint/2010/main" val="2741086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DEC5-B0F0-3230-1E0F-47961E9F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PLL0CON Register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1CA635-8A4C-581B-F74E-C433ED3DFAE0}"/>
              </a:ext>
            </a:extLst>
          </p:cNvPr>
          <p:cNvSpPr/>
          <p:nvPr/>
        </p:nvSpPr>
        <p:spPr>
          <a:xfrm>
            <a:off x="1306286" y="2160314"/>
            <a:ext cx="9884228" cy="539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5EA737-791F-C2F0-7D7E-E16889E7D267}"/>
              </a:ext>
            </a:extLst>
          </p:cNvPr>
          <p:cNvSpPr/>
          <p:nvPr/>
        </p:nvSpPr>
        <p:spPr>
          <a:xfrm>
            <a:off x="9750419" y="2139325"/>
            <a:ext cx="667209" cy="53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DF72E-A625-3551-7FD6-150A359ED42F}"/>
              </a:ext>
            </a:extLst>
          </p:cNvPr>
          <p:cNvSpPr/>
          <p:nvPr/>
        </p:nvSpPr>
        <p:spPr>
          <a:xfrm>
            <a:off x="8474959" y="2160314"/>
            <a:ext cx="667208" cy="53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F77-F2A3-E457-110B-E7D1B48C0039}"/>
              </a:ext>
            </a:extLst>
          </p:cNvPr>
          <p:cNvSpPr txBox="1"/>
          <p:nvPr/>
        </p:nvSpPr>
        <p:spPr>
          <a:xfrm>
            <a:off x="10509240" y="2258583"/>
            <a:ext cx="77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9DA52D-66B3-B3BC-10FA-11CE981D4C3A}"/>
              </a:ext>
            </a:extLst>
          </p:cNvPr>
          <p:cNvSpPr txBox="1"/>
          <p:nvPr/>
        </p:nvSpPr>
        <p:spPr>
          <a:xfrm>
            <a:off x="9779897" y="2279572"/>
            <a:ext cx="77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PLLC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B40344-70EE-0A76-22DA-AF3442E182BA}"/>
              </a:ext>
            </a:extLst>
          </p:cNvPr>
          <p:cNvSpPr/>
          <p:nvPr/>
        </p:nvSpPr>
        <p:spPr>
          <a:xfrm>
            <a:off x="1306286" y="2173577"/>
            <a:ext cx="667208" cy="53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1534A9-EAE6-7924-A1B7-8A7E67F08A1C}"/>
              </a:ext>
            </a:extLst>
          </p:cNvPr>
          <p:cNvSpPr txBox="1"/>
          <p:nvPr/>
        </p:nvSpPr>
        <p:spPr>
          <a:xfrm>
            <a:off x="3573694" y="2256403"/>
            <a:ext cx="285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 -  -  -  -  -  -  -  -  -  -  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06E294-C9A4-FEC7-7383-518B63A79A62}"/>
              </a:ext>
            </a:extLst>
          </p:cNvPr>
          <p:cNvSpPr txBox="1"/>
          <p:nvPr/>
        </p:nvSpPr>
        <p:spPr>
          <a:xfrm>
            <a:off x="1306286" y="2720646"/>
            <a:ext cx="9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65949D-ACDF-A201-E3F2-B5AEC14490C7}"/>
              </a:ext>
            </a:extLst>
          </p:cNvPr>
          <p:cNvSpPr txBox="1"/>
          <p:nvPr/>
        </p:nvSpPr>
        <p:spPr>
          <a:xfrm>
            <a:off x="9839696" y="2727765"/>
            <a:ext cx="49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7E3275-ED7F-3C0B-F44C-00FB6DFFE0CF}"/>
              </a:ext>
            </a:extLst>
          </p:cNvPr>
          <p:cNvSpPr txBox="1"/>
          <p:nvPr/>
        </p:nvSpPr>
        <p:spPr>
          <a:xfrm>
            <a:off x="10581661" y="2727765"/>
            <a:ext cx="9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D09E-5195-A8B8-48DA-F0067B7BF235}"/>
              </a:ext>
            </a:extLst>
          </p:cNvPr>
          <p:cNvSpPr txBox="1"/>
          <p:nvPr/>
        </p:nvSpPr>
        <p:spPr>
          <a:xfrm>
            <a:off x="1395579" y="3429000"/>
            <a:ext cx="10062064" cy="2420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PLLE = 1 ; will make PLL enable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PLLC = 1 ; will connect PLL with CPU otherwise CPU will take clock directly from Oscillator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PLL0CON = 0X01; 	//PLL Enable 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PLL0CON = 0X03;	//PLL Enable &amp; Connect</a:t>
            </a:r>
          </a:p>
        </p:txBody>
      </p:sp>
    </p:spTree>
    <p:extLst>
      <p:ext uri="{BB962C8B-B14F-4D97-AF65-F5344CB8AC3E}">
        <p14:creationId xmlns:p14="http://schemas.microsoft.com/office/powerpoint/2010/main" val="205156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DEC5-B0F0-3230-1E0F-47961E9F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PLL0CFG Register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1CA635-8A4C-581B-F74E-C433ED3DFAE0}"/>
              </a:ext>
            </a:extLst>
          </p:cNvPr>
          <p:cNvSpPr/>
          <p:nvPr/>
        </p:nvSpPr>
        <p:spPr>
          <a:xfrm>
            <a:off x="1306286" y="2160314"/>
            <a:ext cx="9884228" cy="539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5EA737-791F-C2F0-7D7E-E16889E7D267}"/>
              </a:ext>
            </a:extLst>
          </p:cNvPr>
          <p:cNvSpPr/>
          <p:nvPr/>
        </p:nvSpPr>
        <p:spPr>
          <a:xfrm>
            <a:off x="9750419" y="2139325"/>
            <a:ext cx="667209" cy="53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DF72E-A625-3551-7FD6-150A359ED42F}"/>
              </a:ext>
            </a:extLst>
          </p:cNvPr>
          <p:cNvSpPr/>
          <p:nvPr/>
        </p:nvSpPr>
        <p:spPr>
          <a:xfrm>
            <a:off x="8407761" y="2160314"/>
            <a:ext cx="667208" cy="53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336F77-F2A3-E457-110B-E7D1B48C0039}"/>
              </a:ext>
            </a:extLst>
          </p:cNvPr>
          <p:cNvSpPr txBox="1"/>
          <p:nvPr/>
        </p:nvSpPr>
        <p:spPr>
          <a:xfrm>
            <a:off x="10402935" y="2258582"/>
            <a:ext cx="107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MSEL0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B40344-70EE-0A76-22DA-AF3442E182BA}"/>
              </a:ext>
            </a:extLst>
          </p:cNvPr>
          <p:cNvSpPr/>
          <p:nvPr/>
        </p:nvSpPr>
        <p:spPr>
          <a:xfrm>
            <a:off x="1306286" y="2173577"/>
            <a:ext cx="667208" cy="53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1534A9-EAE6-7924-A1B7-8A7E67F08A1C}"/>
              </a:ext>
            </a:extLst>
          </p:cNvPr>
          <p:cNvSpPr txBox="1"/>
          <p:nvPr/>
        </p:nvSpPr>
        <p:spPr>
          <a:xfrm>
            <a:off x="2600355" y="2258582"/>
            <a:ext cx="285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 -  -  -  -  -  -  -  -  -  -  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06E294-C9A4-FEC7-7383-518B63A79A62}"/>
              </a:ext>
            </a:extLst>
          </p:cNvPr>
          <p:cNvSpPr txBox="1"/>
          <p:nvPr/>
        </p:nvSpPr>
        <p:spPr>
          <a:xfrm>
            <a:off x="1306286" y="2720646"/>
            <a:ext cx="9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65949D-ACDF-A201-E3F2-B5AEC14490C7}"/>
              </a:ext>
            </a:extLst>
          </p:cNvPr>
          <p:cNvSpPr txBox="1"/>
          <p:nvPr/>
        </p:nvSpPr>
        <p:spPr>
          <a:xfrm>
            <a:off x="9839696" y="2727765"/>
            <a:ext cx="49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7E3275-ED7F-3C0B-F44C-00FB6DFFE0CF}"/>
              </a:ext>
            </a:extLst>
          </p:cNvPr>
          <p:cNvSpPr txBox="1"/>
          <p:nvPr/>
        </p:nvSpPr>
        <p:spPr>
          <a:xfrm>
            <a:off x="10591772" y="2727765"/>
            <a:ext cx="9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D09E-5195-A8B8-48DA-F0067B7BF235}"/>
              </a:ext>
            </a:extLst>
          </p:cNvPr>
          <p:cNvSpPr txBox="1"/>
          <p:nvPr/>
        </p:nvSpPr>
        <p:spPr>
          <a:xfrm>
            <a:off x="1420193" y="3429000"/>
            <a:ext cx="10062064" cy="928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MSEL[4:0] Multiplier Bits Supply the value M in PLL frequency calculation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PSEL[1:0] Divider Bits Supply the value P in PLL frequency calculation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B7E01-93B3-099F-2C06-0D5FB1982E95}"/>
              </a:ext>
            </a:extLst>
          </p:cNvPr>
          <p:cNvSpPr txBox="1"/>
          <p:nvPr/>
        </p:nvSpPr>
        <p:spPr>
          <a:xfrm>
            <a:off x="9289049" y="2720332"/>
            <a:ext cx="49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01069-7A4D-705D-6D86-E9148FA2749F}"/>
              </a:ext>
            </a:extLst>
          </p:cNvPr>
          <p:cNvSpPr txBox="1"/>
          <p:nvPr/>
        </p:nvSpPr>
        <p:spPr>
          <a:xfrm>
            <a:off x="8676622" y="2709945"/>
            <a:ext cx="49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717EA-8CED-2883-DE4F-0D3ACCB8FF23}"/>
              </a:ext>
            </a:extLst>
          </p:cNvPr>
          <p:cNvSpPr txBox="1"/>
          <p:nvPr/>
        </p:nvSpPr>
        <p:spPr>
          <a:xfrm>
            <a:off x="7984111" y="2727765"/>
            <a:ext cx="49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741FB0-A11A-3CC6-CFD5-E19F8144828A}"/>
              </a:ext>
            </a:extLst>
          </p:cNvPr>
          <p:cNvSpPr txBox="1"/>
          <p:nvPr/>
        </p:nvSpPr>
        <p:spPr>
          <a:xfrm>
            <a:off x="7291600" y="2750821"/>
            <a:ext cx="49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FC1679-92AC-0E1E-6D62-A5144B10B554}"/>
              </a:ext>
            </a:extLst>
          </p:cNvPr>
          <p:cNvSpPr/>
          <p:nvPr/>
        </p:nvSpPr>
        <p:spPr>
          <a:xfrm>
            <a:off x="7117180" y="2160314"/>
            <a:ext cx="667208" cy="53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537145-7317-2669-7FF9-887D6036FD3C}"/>
              </a:ext>
            </a:extLst>
          </p:cNvPr>
          <p:cNvSpPr/>
          <p:nvPr/>
        </p:nvSpPr>
        <p:spPr>
          <a:xfrm>
            <a:off x="5741679" y="2183867"/>
            <a:ext cx="667208" cy="53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384C80-1A5C-03B3-9A9C-4B9EC5495B81}"/>
              </a:ext>
            </a:extLst>
          </p:cNvPr>
          <p:cNvSpPr txBox="1"/>
          <p:nvPr/>
        </p:nvSpPr>
        <p:spPr>
          <a:xfrm>
            <a:off x="6575614" y="2755873"/>
            <a:ext cx="49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76F0B0-DC11-19C7-CAC8-9F39BB3DC9A7}"/>
              </a:ext>
            </a:extLst>
          </p:cNvPr>
          <p:cNvSpPr txBox="1"/>
          <p:nvPr/>
        </p:nvSpPr>
        <p:spPr>
          <a:xfrm>
            <a:off x="9074969" y="2269985"/>
            <a:ext cx="107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MSEL2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950DBC-8723-EDCF-334C-09F35F259C36}"/>
              </a:ext>
            </a:extLst>
          </p:cNvPr>
          <p:cNvSpPr txBox="1"/>
          <p:nvPr/>
        </p:nvSpPr>
        <p:spPr>
          <a:xfrm>
            <a:off x="9717403" y="2269985"/>
            <a:ext cx="107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MSEL1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745B14-7B08-7C5A-393B-999C7F186819}"/>
              </a:ext>
            </a:extLst>
          </p:cNvPr>
          <p:cNvSpPr txBox="1"/>
          <p:nvPr/>
        </p:nvSpPr>
        <p:spPr>
          <a:xfrm>
            <a:off x="8397952" y="2269985"/>
            <a:ext cx="107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MSEL3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EEE914-DD0A-9212-34F1-237553C11B42}"/>
              </a:ext>
            </a:extLst>
          </p:cNvPr>
          <p:cNvSpPr txBox="1"/>
          <p:nvPr/>
        </p:nvSpPr>
        <p:spPr>
          <a:xfrm>
            <a:off x="7739191" y="2278790"/>
            <a:ext cx="107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MSEL4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BD79DA-5F80-04EB-1EE3-E24538E61307}"/>
              </a:ext>
            </a:extLst>
          </p:cNvPr>
          <p:cNvSpPr txBox="1"/>
          <p:nvPr/>
        </p:nvSpPr>
        <p:spPr>
          <a:xfrm>
            <a:off x="7095214" y="2248996"/>
            <a:ext cx="107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PSEL0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0FEAA4-A077-B711-6596-475FA86F2622}"/>
              </a:ext>
            </a:extLst>
          </p:cNvPr>
          <p:cNvSpPr txBox="1"/>
          <p:nvPr/>
        </p:nvSpPr>
        <p:spPr>
          <a:xfrm>
            <a:off x="6387337" y="2269985"/>
            <a:ext cx="1079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PSEL1</a:t>
            </a:r>
          </a:p>
        </p:txBody>
      </p:sp>
    </p:spTree>
    <p:extLst>
      <p:ext uri="{BB962C8B-B14F-4D97-AF65-F5344CB8AC3E}">
        <p14:creationId xmlns:p14="http://schemas.microsoft.com/office/powerpoint/2010/main" val="590918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AE51-9AA4-646F-80A0-38D5089A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MSEL Bit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8ECE3-0CE5-2C84-9968-5CA159C24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FD149B9-FBE7-4B1B-CE02-FDE0976089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250051"/>
              </p:ext>
            </p:extLst>
          </p:nvPr>
        </p:nvGraphicFramePr>
        <p:xfrm>
          <a:off x="1554010" y="2015732"/>
          <a:ext cx="9398411" cy="467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070680" imgH="3022560" progId="PBrush">
                  <p:embed/>
                </p:oleObj>
              </mc:Choice>
              <mc:Fallback>
                <p:oleObj name="Bitmap Image" r:id="rId2" imgW="6070680" imgH="3022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4010" y="2015732"/>
                        <a:ext cx="9398411" cy="4679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0146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FABD-912C-5B11-F182-1D052519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PSEL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C4A2E-FD3B-6406-2ED1-8AFB4D667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0027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 = FCCO / (2 x CCLK)</a:t>
            </a:r>
          </a:p>
          <a:p>
            <a:r>
              <a:rPr lang="en-US" dirty="0"/>
              <a:t>FCCO range is 156MHz to 320MHz, here CCLK = 60MHz</a:t>
            </a:r>
          </a:p>
          <a:p>
            <a:r>
              <a:rPr lang="en-US" dirty="0"/>
              <a:t>For, FCCO = 156MHz, we get P = 1.3</a:t>
            </a:r>
          </a:p>
          <a:p>
            <a:r>
              <a:rPr lang="en-US" dirty="0"/>
              <a:t>For, FCCO = 320MHz, we get P = 2.67</a:t>
            </a:r>
          </a:p>
          <a:p>
            <a:r>
              <a:rPr lang="en-US" dirty="0"/>
              <a:t>So, we have to take integer value for P between 1.3 and 2.67 that will ensure FCCO will work in 156MHz-320MHz</a:t>
            </a:r>
          </a:p>
          <a:p>
            <a:r>
              <a:rPr lang="en-US" dirty="0"/>
              <a:t>So, we will take integer value P=2</a:t>
            </a:r>
          </a:p>
          <a:p>
            <a:endParaRPr lang="en-US" dirty="0"/>
          </a:p>
          <a:p>
            <a:r>
              <a:rPr lang="en-US" dirty="0"/>
              <a:t>PLL0CFG = 01 00100</a:t>
            </a:r>
          </a:p>
          <a:p>
            <a:r>
              <a:rPr lang="en-US" dirty="0"/>
              <a:t>PLL0CFG =0X24</a:t>
            </a:r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099F459-10D4-F9C3-85B8-B4DD95E63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996784"/>
              </p:ext>
            </p:extLst>
          </p:nvPr>
        </p:nvGraphicFramePr>
        <p:xfrm>
          <a:off x="8340271" y="4125685"/>
          <a:ext cx="3405415" cy="2405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840">
                  <a:extLst>
                    <a:ext uri="{9D8B030D-6E8A-4147-A177-3AD203B41FA5}">
                      <a16:colId xmlns:a16="http://schemas.microsoft.com/office/drawing/2014/main" val="2216662392"/>
                    </a:ext>
                  </a:extLst>
                </a:gridCol>
                <a:gridCol w="2520575">
                  <a:extLst>
                    <a:ext uri="{9D8B030D-6E8A-4147-A177-3AD203B41FA5}">
                      <a16:colId xmlns:a16="http://schemas.microsoft.com/office/drawing/2014/main" val="3793593053"/>
                    </a:ext>
                  </a:extLst>
                </a:gridCol>
              </a:tblGrid>
              <a:tr h="481149">
                <a:tc>
                  <a:txBody>
                    <a:bodyPr/>
                    <a:lstStyle/>
                    <a:p>
                      <a:r>
                        <a:rPr lang="en-US" dirty="0"/>
                        <a:t>   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PSEL bit [5:6]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511135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32485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527027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027567"/>
                  </a:ext>
                </a:extLst>
              </a:tr>
              <a:tr h="4811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903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108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3F8E-15AA-C3CC-158D-4916E287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PLL0STAT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EDFB-110B-2C43-B655-C38E415DE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91932"/>
            <a:ext cx="9603275" cy="3450613"/>
          </a:xfrm>
        </p:spPr>
        <p:txBody>
          <a:bodyPr/>
          <a:lstStyle/>
          <a:p>
            <a:r>
              <a:rPr lang="en-US" dirty="0"/>
              <a:t>PLL is ready or not</a:t>
            </a:r>
          </a:p>
          <a:p>
            <a:r>
              <a:rPr lang="en-US" dirty="0"/>
              <a:t>This register is read only</a:t>
            </a:r>
          </a:p>
          <a:p>
            <a:r>
              <a:rPr lang="en-US" dirty="0"/>
              <a:t>This register is used to read PLL status</a:t>
            </a:r>
          </a:p>
          <a:p>
            <a:r>
              <a:rPr lang="en-US" dirty="0"/>
              <a:t>We observe 10</a:t>
            </a:r>
            <a:r>
              <a:rPr lang="en-US" baseline="30000" dirty="0"/>
              <a:t>th</a:t>
            </a:r>
            <a:r>
              <a:rPr lang="en-US" dirty="0"/>
              <a:t> bit of PLL0STAT which is PLOCK</a:t>
            </a:r>
          </a:p>
          <a:p>
            <a:r>
              <a:rPr lang="en-US" dirty="0"/>
              <a:t>If PLOCK = 1, it indicate PLL is now locked to the target frequency</a:t>
            </a:r>
          </a:p>
        </p:txBody>
      </p:sp>
    </p:spTree>
    <p:extLst>
      <p:ext uri="{BB962C8B-B14F-4D97-AF65-F5344CB8AC3E}">
        <p14:creationId xmlns:p14="http://schemas.microsoft.com/office/powerpoint/2010/main" val="2644750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A3310-9275-2824-BF3C-12225262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PLL Setup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30A1D-94D7-7D60-F483-5E17D5E04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PLL</a:t>
            </a:r>
          </a:p>
          <a:p>
            <a:r>
              <a:rPr lang="en-US" dirty="0"/>
              <a:t>Apply Feed Sequence</a:t>
            </a:r>
          </a:p>
          <a:p>
            <a:r>
              <a:rPr lang="en-US" dirty="0"/>
              <a:t>Wait for PLL to lock and then connect PLL</a:t>
            </a:r>
          </a:p>
          <a:p>
            <a:r>
              <a:rPr lang="en-US" dirty="0"/>
              <a:t>Apply Feed Sequence</a:t>
            </a:r>
          </a:p>
        </p:txBody>
      </p:sp>
    </p:spTree>
    <p:extLst>
      <p:ext uri="{BB962C8B-B14F-4D97-AF65-F5344CB8AC3E}">
        <p14:creationId xmlns:p14="http://schemas.microsoft.com/office/powerpoint/2010/main" val="184608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7806-261B-2912-4451-17702C01C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207" y="358205"/>
            <a:ext cx="10253491" cy="1049235"/>
          </a:xfrm>
        </p:spPr>
        <p:txBody>
          <a:bodyPr/>
          <a:lstStyle/>
          <a:p>
            <a:r>
              <a:rPr lang="en-US" dirty="0"/>
              <a:t>Embedded C program for setting PLL to 60MHz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64702-3430-B33D-D723-F396B1AF7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734" y="1853754"/>
            <a:ext cx="10402964" cy="44286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set_pll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PLL0CON=0X01	//PPLE=1&amp;PPLC=0 so it will be enabled but not connected</a:t>
            </a:r>
          </a:p>
          <a:p>
            <a:pPr marL="0" indent="0">
              <a:buNone/>
            </a:pPr>
            <a:r>
              <a:rPr lang="en-US" dirty="0"/>
              <a:t>	PLL0CFG=0X24	//Set up PLL for CCLK=60MHz</a:t>
            </a:r>
          </a:p>
          <a:p>
            <a:pPr marL="0" indent="0">
              <a:buNone/>
            </a:pPr>
            <a:r>
              <a:rPr lang="en-US" dirty="0"/>
              <a:t>	PLL0FEED=0XAA	//feed sequence</a:t>
            </a:r>
          </a:p>
          <a:p>
            <a:pPr marL="0" indent="0">
              <a:buNone/>
            </a:pPr>
            <a:r>
              <a:rPr lang="en-US" dirty="0"/>
              <a:t>	PLL0FEED=0X55</a:t>
            </a:r>
          </a:p>
          <a:p>
            <a:pPr marL="0" indent="0">
              <a:buNone/>
            </a:pPr>
            <a:r>
              <a:rPr lang="en-US" dirty="0"/>
              <a:t>	while((PLL0STAT&amp;(1&lt;&lt;</a:t>
            </a:r>
            <a:r>
              <a:rPr lang="en-US"/>
              <a:t>10))==0</a:t>
            </a:r>
            <a:r>
              <a:rPr lang="en-US" dirty="0"/>
              <a:t>);	//check whether PLL has locked on to the desired frequency</a:t>
            </a:r>
          </a:p>
          <a:p>
            <a:pPr marL="0" indent="0">
              <a:buNone/>
            </a:pPr>
            <a:r>
              <a:rPr lang="en-US" dirty="0"/>
              <a:t>	PLL0CON=0X03	//</a:t>
            </a:r>
            <a:r>
              <a:rPr lang="en-US" dirty="0" err="1"/>
              <a:t>enalble</a:t>
            </a:r>
            <a:r>
              <a:rPr lang="en-US" dirty="0"/>
              <a:t> &amp; connect PLL</a:t>
            </a:r>
          </a:p>
          <a:p>
            <a:pPr marL="0" indent="0">
              <a:buNone/>
            </a:pPr>
            <a:r>
              <a:rPr lang="en-US" dirty="0"/>
              <a:t>	PLL0FEED=0XAA</a:t>
            </a:r>
          </a:p>
          <a:p>
            <a:pPr marL="0" indent="0">
              <a:buNone/>
            </a:pPr>
            <a:r>
              <a:rPr lang="en-US" dirty="0"/>
              <a:t>	PLL0FEED=0X55</a:t>
            </a:r>
          </a:p>
          <a:p>
            <a:pPr marL="0" indent="0">
              <a:buNone/>
            </a:pPr>
            <a:r>
              <a:rPr lang="en-US" dirty="0"/>
              <a:t>	VPBDIV=0X01	//PCLK is same as CCLK, </a:t>
            </a:r>
            <a:r>
              <a:rPr lang="en-US" dirty="0" err="1"/>
              <a:t>ie</a:t>
            </a:r>
            <a:r>
              <a:rPr lang="en-US" dirty="0"/>
              <a:t> 60MHz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17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C573-977B-E8D4-49B2-B66367EF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B53B-D0F5-7D41-AEDB-BD7D5A31C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4F6C1-006F-A88D-037A-47AED4E11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804519"/>
            <a:ext cx="9834050" cy="507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68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10EA-5154-2779-35B2-E6CACA7D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7609642">
            <a:off x="-644406" y="3068797"/>
            <a:ext cx="4644189" cy="1325563"/>
          </a:xfrm>
        </p:spPr>
        <p:txBody>
          <a:bodyPr/>
          <a:lstStyle/>
          <a:p>
            <a:pPr algn="ctr"/>
            <a:r>
              <a:rPr lang="en-US" dirty="0"/>
              <a:t>LPC2148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9E897-B1A2-1E4E-C1DD-835D1245E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270" y="27858"/>
            <a:ext cx="9484659" cy="680228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7C0319-A7AE-A2F5-E2DA-C2F32C38055A}"/>
              </a:ext>
            </a:extLst>
          </p:cNvPr>
          <p:cNvCxnSpPr/>
          <p:nvPr/>
        </p:nvCxnSpPr>
        <p:spPr>
          <a:xfrm>
            <a:off x="8408894" y="475129"/>
            <a:ext cx="0" cy="12371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4217C1-0055-EE72-3B11-9B592FB9C833}"/>
              </a:ext>
            </a:extLst>
          </p:cNvPr>
          <p:cNvCxnSpPr/>
          <p:nvPr/>
        </p:nvCxnSpPr>
        <p:spPr>
          <a:xfrm>
            <a:off x="9242612" y="475129"/>
            <a:ext cx="0" cy="12371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1EFF47-AFCC-89B6-B6E1-567C5751B36E}"/>
              </a:ext>
            </a:extLst>
          </p:cNvPr>
          <p:cNvCxnSpPr>
            <a:cxnSpLocks/>
          </p:cNvCxnSpPr>
          <p:nvPr/>
        </p:nvCxnSpPr>
        <p:spPr>
          <a:xfrm>
            <a:off x="8408894" y="466164"/>
            <a:ext cx="8337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039803-CAFB-E5B8-CF2F-D455E56C62F7}"/>
              </a:ext>
            </a:extLst>
          </p:cNvPr>
          <p:cNvCxnSpPr>
            <a:cxnSpLocks/>
          </p:cNvCxnSpPr>
          <p:nvPr/>
        </p:nvCxnSpPr>
        <p:spPr>
          <a:xfrm>
            <a:off x="8408894" y="1712259"/>
            <a:ext cx="8337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13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4D76-CFD1-249E-BC68-159D347B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12AD-4188-C64E-D374-3AB522AE4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LPC 2148 PLL Phase Lock Loop &amp; C Program -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00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6BF4-E395-3509-8272-280D156F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117" y="1109194"/>
            <a:ext cx="10515600" cy="1325563"/>
          </a:xfrm>
        </p:spPr>
        <p:txBody>
          <a:bodyPr/>
          <a:lstStyle/>
          <a:p>
            <a:r>
              <a:rPr lang="en-US" dirty="0"/>
              <a:t>PLL- Phase Locked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F43EB-9BDA-2E72-EC71-69BF445EE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012" y="2008093"/>
            <a:ext cx="9578788" cy="4168869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indispensable component in modern electronic systems</a:t>
            </a:r>
          </a:p>
          <a:p>
            <a:r>
              <a:rPr lang="en-US" sz="200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unction is to generate an accurate output signal of frequency equal to, or a multiple of, the input signal frequency. </a:t>
            </a:r>
          </a:p>
          <a:p>
            <a:r>
              <a:rPr lang="en-US" sz="200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ainly used in </a:t>
            </a:r>
          </a:p>
          <a:p>
            <a:pPr lvl="1"/>
            <a:r>
              <a:rPr lang="en-US" sz="20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Modulators/Demodulators </a:t>
            </a:r>
          </a:p>
          <a:p>
            <a:pPr lvl="1"/>
            <a:r>
              <a:rPr lang="en-US" sz="2000" dirty="0">
                <a:solidFill>
                  <a:srgbClr val="2A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0" i="0" dirty="0">
                <a:solidFill>
                  <a:srgbClr val="2A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lock generation and multiplication.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0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BB62-0D93-0162-390F-F25D4B26C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73" y="1210863"/>
            <a:ext cx="9603275" cy="1049235"/>
          </a:xfrm>
        </p:spPr>
        <p:txBody>
          <a:bodyPr/>
          <a:lstStyle/>
          <a:p>
            <a:r>
              <a:rPr lang="en-US" dirty="0"/>
              <a:t>Crystal Oscillator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FECDF-C17B-EF10-FD6F-FCF041C5E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645" y="2076637"/>
            <a:ext cx="10515600" cy="4351338"/>
          </a:xfrm>
        </p:spPr>
        <p:txBody>
          <a:bodyPr/>
          <a:lstStyle/>
          <a:p>
            <a:r>
              <a:rPr lang="en-US" dirty="0"/>
              <a:t>12MHz Crystal</a:t>
            </a:r>
          </a:p>
          <a:p>
            <a:r>
              <a:rPr lang="en-US" dirty="0"/>
              <a:t>Using internal PLL in LPC2148, generating a 60MHz clock signal</a:t>
            </a:r>
          </a:p>
          <a:p>
            <a:r>
              <a:rPr lang="en-US" dirty="0"/>
              <a:t>On that clock, we are operating CPU and all peripherals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28E45-6639-55B0-3D42-89ABE033F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802" y="2175995"/>
            <a:ext cx="2781443" cy="34926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7C2E2E-FB23-620E-7095-3CAA6D6BEB55}"/>
              </a:ext>
            </a:extLst>
          </p:cNvPr>
          <p:cNvSpPr/>
          <p:nvPr/>
        </p:nvSpPr>
        <p:spPr>
          <a:xfrm>
            <a:off x="3948353" y="3845574"/>
            <a:ext cx="2501153" cy="1272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55E4E3-D247-A6F7-964A-75918EC9C2D4}"/>
              </a:ext>
            </a:extLst>
          </p:cNvPr>
          <p:cNvSpPr/>
          <p:nvPr/>
        </p:nvSpPr>
        <p:spPr>
          <a:xfrm>
            <a:off x="4522093" y="4388240"/>
            <a:ext cx="1353671" cy="554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D84DB-6C01-DFE8-B749-4A25E8E05BCB}"/>
              </a:ext>
            </a:extLst>
          </p:cNvPr>
          <p:cNvSpPr txBox="1"/>
          <p:nvPr/>
        </p:nvSpPr>
        <p:spPr>
          <a:xfrm>
            <a:off x="4587988" y="3974704"/>
            <a:ext cx="160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LPC2148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0C911DA-7CEC-220A-C712-95E791513C00}"/>
              </a:ext>
            </a:extLst>
          </p:cNvPr>
          <p:cNvSpPr/>
          <p:nvPr/>
        </p:nvSpPr>
        <p:spPr>
          <a:xfrm>
            <a:off x="3018149" y="4514119"/>
            <a:ext cx="1452279" cy="302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E74FF1A-80C3-2C6F-D3CB-3871CAC0D041}"/>
              </a:ext>
            </a:extLst>
          </p:cNvPr>
          <p:cNvSpPr/>
          <p:nvPr/>
        </p:nvSpPr>
        <p:spPr>
          <a:xfrm>
            <a:off x="5921787" y="4473166"/>
            <a:ext cx="1452279" cy="323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A18C52-F037-E08C-A0DC-3D871332DD14}"/>
              </a:ext>
            </a:extLst>
          </p:cNvPr>
          <p:cNvSpPr txBox="1"/>
          <p:nvPr/>
        </p:nvSpPr>
        <p:spPr>
          <a:xfrm>
            <a:off x="1240027" y="4364970"/>
            <a:ext cx="2180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12MHz Crystal Oscillator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7FD02B-E725-14EB-9296-E2734B45DAC3}"/>
              </a:ext>
            </a:extLst>
          </p:cNvPr>
          <p:cNvSpPr txBox="1"/>
          <p:nvPr/>
        </p:nvSpPr>
        <p:spPr>
          <a:xfrm>
            <a:off x="7420089" y="4429447"/>
            <a:ext cx="145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60MHz clock</a:t>
            </a:r>
          </a:p>
        </p:txBody>
      </p:sp>
    </p:spTree>
    <p:extLst>
      <p:ext uri="{BB962C8B-B14F-4D97-AF65-F5344CB8AC3E}">
        <p14:creationId xmlns:p14="http://schemas.microsoft.com/office/powerpoint/2010/main" val="386579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EA57-C146-0FAA-121E-C863F2AA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Options of LPC2148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0BA3D-6DB0-58F9-D42C-7DC2ABD45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XTAL1  </a:t>
            </a:r>
            <a:r>
              <a:rPr lang="en-US" dirty="0">
                <a:sym typeface="Wingdings" panose="05000000000000000000" pitchFamily="2" charset="2"/>
              </a:rPr>
              <a:t>Can provide direct clock (1MHz to 50MHz)</a:t>
            </a:r>
            <a:endParaRPr lang="en-US" dirty="0"/>
          </a:p>
          <a:p>
            <a:r>
              <a:rPr lang="en-US" dirty="0"/>
              <a:t>XTAL1-XTAL2 </a:t>
            </a:r>
            <a:r>
              <a:rPr lang="en-US" dirty="0">
                <a:sym typeface="Wingdings" panose="05000000000000000000" pitchFamily="2" charset="2"/>
              </a:rPr>
              <a:t>External Crystal (1MHz to 30MHz)</a:t>
            </a:r>
            <a:endParaRPr lang="en-US" dirty="0"/>
          </a:p>
          <a:p>
            <a:r>
              <a:rPr lang="en-US" dirty="0"/>
              <a:t>On chip PLL with External Crystal </a:t>
            </a:r>
            <a:r>
              <a:rPr lang="en-US" dirty="0">
                <a:sym typeface="Wingdings" panose="05000000000000000000" pitchFamily="2" charset="2"/>
              </a:rPr>
              <a:t>External Crystal (10MHz to 25MHz)        60 MHz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E81E81C-0441-21B7-7872-D9A4866AE3F6}"/>
              </a:ext>
            </a:extLst>
          </p:cNvPr>
          <p:cNvSpPr/>
          <p:nvPr/>
        </p:nvSpPr>
        <p:spPr>
          <a:xfrm>
            <a:off x="9394372" y="3141184"/>
            <a:ext cx="489857" cy="17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0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F921-0B0C-71A6-C442-9C1A718E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in LPC2148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D65ADA9-81D8-C4D4-58B6-1461C3F33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627080" y="2300529"/>
            <a:ext cx="1625684" cy="1333569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D0E899-10CD-7A4C-FD58-76CE6143612C}"/>
              </a:ext>
            </a:extLst>
          </p:cNvPr>
          <p:cNvSpPr/>
          <p:nvPr/>
        </p:nvSpPr>
        <p:spPr>
          <a:xfrm>
            <a:off x="2106707" y="2241176"/>
            <a:ext cx="2106706" cy="1452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Oscillator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0BD8F1-CD1B-8296-688F-3BB698DD1D0F}"/>
              </a:ext>
            </a:extLst>
          </p:cNvPr>
          <p:cNvSpPr/>
          <p:nvPr/>
        </p:nvSpPr>
        <p:spPr>
          <a:xfrm>
            <a:off x="5042647" y="2241175"/>
            <a:ext cx="2106706" cy="1452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080F4E-DE07-2D7B-7D78-B684D0BE7600}"/>
              </a:ext>
            </a:extLst>
          </p:cNvPr>
          <p:cNvSpPr/>
          <p:nvPr/>
        </p:nvSpPr>
        <p:spPr>
          <a:xfrm>
            <a:off x="7978587" y="2241173"/>
            <a:ext cx="2106706" cy="1452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F73E64-9F56-71FF-50B2-E0E9355EB862}"/>
              </a:ext>
            </a:extLst>
          </p:cNvPr>
          <p:cNvSpPr/>
          <p:nvPr/>
        </p:nvSpPr>
        <p:spPr>
          <a:xfrm>
            <a:off x="6589058" y="4320985"/>
            <a:ext cx="2106706" cy="1452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VPB DIV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FA0BD1-0060-BD6E-C65D-DF2A05F4120C}"/>
              </a:ext>
            </a:extLst>
          </p:cNvPr>
          <p:cNvSpPr/>
          <p:nvPr/>
        </p:nvSpPr>
        <p:spPr>
          <a:xfrm>
            <a:off x="9789458" y="4598894"/>
            <a:ext cx="2106706" cy="851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Peripherals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5DAE13F-9479-A5FD-1DCD-112A08485450}"/>
              </a:ext>
            </a:extLst>
          </p:cNvPr>
          <p:cNvSpPr/>
          <p:nvPr/>
        </p:nvSpPr>
        <p:spPr>
          <a:xfrm>
            <a:off x="4257117" y="2835501"/>
            <a:ext cx="768724" cy="206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31B81B3-8CF3-D3AF-5AEB-00B437CC309C}"/>
              </a:ext>
            </a:extLst>
          </p:cNvPr>
          <p:cNvSpPr/>
          <p:nvPr/>
        </p:nvSpPr>
        <p:spPr>
          <a:xfrm>
            <a:off x="7193057" y="2835501"/>
            <a:ext cx="768724" cy="206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BCCABCA-4ABA-19DE-2596-E3D6BA97F6E8}"/>
              </a:ext>
            </a:extLst>
          </p:cNvPr>
          <p:cNvSpPr/>
          <p:nvPr/>
        </p:nvSpPr>
        <p:spPr>
          <a:xfrm>
            <a:off x="7422776" y="2969980"/>
            <a:ext cx="154643" cy="12792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8D9C9B5-853B-7D9F-69EE-5EAC5C0234A8}"/>
              </a:ext>
            </a:extLst>
          </p:cNvPr>
          <p:cNvSpPr/>
          <p:nvPr/>
        </p:nvSpPr>
        <p:spPr>
          <a:xfrm>
            <a:off x="8695764" y="4908171"/>
            <a:ext cx="1093694" cy="273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866991-F8A1-760B-0C9D-D0DE19A0AFF5}"/>
              </a:ext>
            </a:extLst>
          </p:cNvPr>
          <p:cNvSpPr txBox="1"/>
          <p:nvPr/>
        </p:nvSpPr>
        <p:spPr>
          <a:xfrm>
            <a:off x="7149353" y="2313492"/>
            <a:ext cx="1349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CCLK </a:t>
            </a:r>
          </a:p>
          <a:p>
            <a:r>
              <a:rPr lang="en-US" sz="1600" dirty="0"/>
              <a:t>60 MHz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592C22-69DC-5089-D0FA-F835F4CDCFF6}"/>
              </a:ext>
            </a:extLst>
          </p:cNvPr>
          <p:cNvSpPr txBox="1"/>
          <p:nvPr/>
        </p:nvSpPr>
        <p:spPr>
          <a:xfrm>
            <a:off x="7642411" y="3729317"/>
            <a:ext cx="1349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CCLK </a:t>
            </a:r>
          </a:p>
          <a:p>
            <a:r>
              <a:rPr lang="en-US" sz="1600" dirty="0"/>
              <a:t>60 MHz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CDEA4-95F2-6ED2-2B85-5DE3FF197B93}"/>
              </a:ext>
            </a:extLst>
          </p:cNvPr>
          <p:cNvSpPr txBox="1"/>
          <p:nvPr/>
        </p:nvSpPr>
        <p:spPr>
          <a:xfrm>
            <a:off x="8819027" y="4346672"/>
            <a:ext cx="1349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PCLK </a:t>
            </a:r>
          </a:p>
          <a:p>
            <a:r>
              <a:rPr lang="en-US" sz="1600" dirty="0"/>
              <a:t>15 MHz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5A42CE1-5BA0-510C-BD44-B6BF9D76E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46" y="4136606"/>
            <a:ext cx="4538001" cy="23562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9F961F-C7C6-D8FE-F50C-9A598711BB12}"/>
              </a:ext>
            </a:extLst>
          </p:cNvPr>
          <p:cNvSpPr txBox="1"/>
          <p:nvPr/>
        </p:nvSpPr>
        <p:spPr>
          <a:xfrm>
            <a:off x="4190841" y="2457124"/>
            <a:ext cx="111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12MHz</a:t>
            </a:r>
          </a:p>
        </p:txBody>
      </p:sp>
    </p:spTree>
    <p:extLst>
      <p:ext uri="{BB962C8B-B14F-4D97-AF65-F5344CB8AC3E}">
        <p14:creationId xmlns:p14="http://schemas.microsoft.com/office/powerpoint/2010/main" val="76407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38EA-5561-F93D-BB65-63298240B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170" y="885187"/>
            <a:ext cx="10515600" cy="1325563"/>
          </a:xfrm>
        </p:spPr>
        <p:txBody>
          <a:bodyPr/>
          <a:lstStyle/>
          <a:p>
            <a:r>
              <a:rPr lang="en-US" dirty="0"/>
              <a:t>PLLs in LPC2148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B2D91-2D4F-E86C-BCC6-01A3B6529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176" y="1350138"/>
            <a:ext cx="10515600" cy="497569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2 PLL</a:t>
            </a:r>
          </a:p>
          <a:p>
            <a:r>
              <a:rPr lang="en-US" dirty="0"/>
              <a:t>PLL0 and PLL1</a:t>
            </a:r>
          </a:p>
          <a:p>
            <a:r>
              <a:rPr lang="en-US" dirty="0"/>
              <a:t>PLL0 --- For CCLK and PCLK</a:t>
            </a:r>
          </a:p>
          <a:p>
            <a:r>
              <a:rPr lang="en-US" dirty="0"/>
              <a:t>PLL1 --- For USB Clock (48MHz)</a:t>
            </a:r>
          </a:p>
          <a:p>
            <a:r>
              <a:rPr lang="en-US" dirty="0"/>
              <a:t>PLL input clock range between 10MHz to 25MHz</a:t>
            </a:r>
          </a:p>
          <a:p>
            <a:r>
              <a:rPr lang="en-US" dirty="0"/>
              <a:t>This input clock is multiplied and scaled accordingly</a:t>
            </a:r>
          </a:p>
          <a:p>
            <a:r>
              <a:rPr lang="en-US" dirty="0"/>
              <a:t>Maximum CPU frequency is 60 MHz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472F69-E253-7140-33BD-97F70694C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970" y="1350138"/>
            <a:ext cx="5710806" cy="260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4223-AC42-5795-4DFE-6A7FC293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85F36-80C8-5079-95CC-416878C00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117AA-497B-CAB0-77C5-3EFD8E07B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11" y="1900658"/>
            <a:ext cx="10216654" cy="49394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3DBCBE-0352-02B4-A4CB-9193BDAB600B}"/>
              </a:ext>
            </a:extLst>
          </p:cNvPr>
          <p:cNvSpPr/>
          <p:nvPr/>
        </p:nvSpPr>
        <p:spPr>
          <a:xfrm>
            <a:off x="7741040" y="5979458"/>
            <a:ext cx="3487254" cy="78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CCO </a:t>
            </a:r>
            <a:r>
              <a:rPr lang="en-US" dirty="0">
                <a:sym typeface="Wingdings" panose="05000000000000000000" pitchFamily="2" charset="2"/>
              </a:rPr>
              <a:t> 156MHz to 320MHz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3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45B5-6435-43B0-4614-B3068EC7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PLL Output Clock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21524-9C9B-5E60-8EE3-875D1530F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8C6D645-4BBD-FB61-1BB9-8EB8622ECF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577714"/>
              </p:ext>
            </p:extLst>
          </p:nvPr>
        </p:nvGraphicFramePr>
        <p:xfrm>
          <a:off x="1451578" y="1873625"/>
          <a:ext cx="9603275" cy="485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873760" imgH="2971800" progId="PBrush">
                  <p:embed/>
                </p:oleObj>
              </mc:Choice>
              <mc:Fallback>
                <p:oleObj name="Bitmap Image" r:id="rId2" imgW="5873760" imgH="2971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51578" y="1873625"/>
                        <a:ext cx="9603275" cy="4858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E0D9717-E40A-4FDC-4C2D-A2A8BBDF42AB}"/>
              </a:ext>
            </a:extLst>
          </p:cNvPr>
          <p:cNvSpPr/>
          <p:nvPr/>
        </p:nvSpPr>
        <p:spPr>
          <a:xfrm>
            <a:off x="7567599" y="5952153"/>
            <a:ext cx="3487254" cy="78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CCO </a:t>
            </a:r>
            <a:r>
              <a:rPr lang="en-US" dirty="0">
                <a:sym typeface="Wingdings" panose="05000000000000000000" pitchFamily="2" charset="2"/>
              </a:rPr>
              <a:t> 156MHz to 320MHz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86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828</TotalTime>
  <Words>686</Words>
  <Application>Microsoft Office PowerPoint</Application>
  <PresentationFormat>Widescreen</PresentationFormat>
  <Paragraphs>137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Gill Sans MT</vt:lpstr>
      <vt:lpstr>Times New Roman</vt:lpstr>
      <vt:lpstr>Gallery</vt:lpstr>
      <vt:lpstr>Bitmap Image</vt:lpstr>
      <vt:lpstr>LPC2148-PLL (Phase Locked Loop)</vt:lpstr>
      <vt:lpstr>LPC2148 ARCHITECTURE</vt:lpstr>
      <vt:lpstr>PLL- Phase Locked Loop</vt:lpstr>
      <vt:lpstr>Crystal Oscillator</vt:lpstr>
      <vt:lpstr>Clock Options of LPC2148</vt:lpstr>
      <vt:lpstr>Clock in LPC2148</vt:lpstr>
      <vt:lpstr>PLLs in LPC2148</vt:lpstr>
      <vt:lpstr>PLL Architecture</vt:lpstr>
      <vt:lpstr>PLL Output Clock Formula</vt:lpstr>
      <vt:lpstr>Special Function registers (SFR) in PLL</vt:lpstr>
      <vt:lpstr>PLL0Feed Register</vt:lpstr>
      <vt:lpstr>PLL0CON Register</vt:lpstr>
      <vt:lpstr>PLL0CFG Register</vt:lpstr>
      <vt:lpstr>MSEL Bit Calculation</vt:lpstr>
      <vt:lpstr>PSEL Calculation</vt:lpstr>
      <vt:lpstr>PLL0STAT register</vt:lpstr>
      <vt:lpstr>PLL Setup Steps</vt:lpstr>
      <vt:lpstr>Embedded C program for setting PLL to 60MHz</vt:lpstr>
      <vt:lpstr>PowerPoint Presentation</vt:lpstr>
      <vt:lpstr>Refernce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 Chalil</dc:creator>
  <cp:lastModifiedBy>Anu Chalil</cp:lastModifiedBy>
  <cp:revision>11</cp:revision>
  <dcterms:created xsi:type="dcterms:W3CDTF">2022-11-22T04:39:56Z</dcterms:created>
  <dcterms:modified xsi:type="dcterms:W3CDTF">2022-12-14T06:44:01Z</dcterms:modified>
</cp:coreProperties>
</file>