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8" r:id="rId2"/>
    <p:sldId id="377" r:id="rId3"/>
    <p:sldId id="378" r:id="rId4"/>
    <p:sldId id="379" r:id="rId5"/>
    <p:sldId id="326" r:id="rId6"/>
    <p:sldId id="278" r:id="rId7"/>
    <p:sldId id="280" r:id="rId8"/>
    <p:sldId id="277" r:id="rId9"/>
    <p:sldId id="285" r:id="rId10"/>
    <p:sldId id="286" r:id="rId11"/>
    <p:sldId id="287" r:id="rId12"/>
    <p:sldId id="266" r:id="rId13"/>
    <p:sldId id="256" r:id="rId14"/>
    <p:sldId id="259" r:id="rId15"/>
    <p:sldId id="267" r:id="rId16"/>
    <p:sldId id="261" r:id="rId17"/>
    <p:sldId id="262" r:id="rId18"/>
    <p:sldId id="260" r:id="rId19"/>
    <p:sldId id="271" r:id="rId20"/>
    <p:sldId id="263" r:id="rId21"/>
    <p:sldId id="272" r:id="rId22"/>
    <p:sldId id="268" r:id="rId23"/>
    <p:sldId id="265" r:id="rId24"/>
    <p:sldId id="288" r:id="rId25"/>
    <p:sldId id="269" r:id="rId26"/>
    <p:sldId id="291" r:id="rId27"/>
    <p:sldId id="292"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0" autoAdjust="0"/>
  </p:normalViewPr>
  <p:slideViewPr>
    <p:cSldViewPr snapToGrid="0">
      <p:cViewPr varScale="1">
        <p:scale>
          <a:sx n="71" d="100"/>
          <a:sy n="71" d="100"/>
        </p:scale>
        <p:origin x="3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D390C-492F-4EB9-BDE4-6A411EF01583}" type="datetimeFigureOut">
              <a:rPr lang="en-IN" smtClean="0"/>
              <a:t>03-01-2024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27C3F-8D42-4C3D-96C6-9D6D7ADD9673}" type="slidenum">
              <a:rPr lang="en-IN" smtClean="0"/>
              <a:t>‹#›</a:t>
            </a:fld>
            <a:endParaRPr lang="en-IN"/>
          </a:p>
        </p:txBody>
      </p:sp>
    </p:spTree>
    <p:extLst>
      <p:ext uri="{BB962C8B-B14F-4D97-AF65-F5344CB8AC3E}">
        <p14:creationId xmlns:p14="http://schemas.microsoft.com/office/powerpoint/2010/main" val="186996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Pipeline is the mechanism used by the RISC processor to execute instructions at</a:t>
            </a:r>
            <a:br>
              <a:rPr lang="en-US" sz="1800" b="0" i="0" dirty="0">
                <a:solidFill>
                  <a:srgbClr val="000000"/>
                </a:solidFill>
                <a:effectLst/>
                <a:latin typeface="TimesNewRomanPSMT"/>
              </a:rPr>
            </a:br>
            <a:r>
              <a:rPr lang="en-US" sz="1800" b="0" i="0" dirty="0">
                <a:solidFill>
                  <a:srgbClr val="000000"/>
                </a:solidFill>
                <a:effectLst/>
                <a:latin typeface="TimesNewRomanPSMT"/>
              </a:rPr>
              <a:t>an increased speed. This pipeline mechanism speeds up execution by fetching the next</a:t>
            </a:r>
            <a:br>
              <a:rPr lang="en-US" sz="1800" b="0" i="0" dirty="0">
                <a:solidFill>
                  <a:srgbClr val="000000"/>
                </a:solidFill>
                <a:effectLst/>
                <a:latin typeface="TimesNewRomanPSMT"/>
              </a:rPr>
            </a:br>
            <a:r>
              <a:rPr lang="en-US" sz="1800" b="0" i="0" dirty="0">
                <a:solidFill>
                  <a:srgbClr val="000000"/>
                </a:solidFill>
                <a:effectLst/>
                <a:latin typeface="TimesNewRomanPSMT"/>
              </a:rPr>
              <a:t>instruction while other instructions are being decoded and executed</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F6327C3F-8D42-4C3D-96C6-9D6D7ADD9673}" type="slidenum">
              <a:rPr lang="en-IN" smtClean="0"/>
              <a:t>12</a:t>
            </a:fld>
            <a:endParaRPr lang="en-IN"/>
          </a:p>
        </p:txBody>
      </p:sp>
    </p:spTree>
    <p:extLst>
      <p:ext uri="{BB962C8B-B14F-4D97-AF65-F5344CB8AC3E}">
        <p14:creationId xmlns:p14="http://schemas.microsoft.com/office/powerpoint/2010/main" val="426425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 in </a:t>
            </a:r>
            <a:r>
              <a:rPr lang="en-US" dirty="0" err="1"/>
              <a:t>Furber</a:t>
            </a:r>
            <a:endParaRPr lang="en-IN" dirty="0"/>
          </a:p>
        </p:txBody>
      </p:sp>
      <p:sp>
        <p:nvSpPr>
          <p:cNvPr id="4" name="Slide Number Placeholder 3"/>
          <p:cNvSpPr>
            <a:spLocks noGrp="1"/>
          </p:cNvSpPr>
          <p:nvPr>
            <p:ph type="sldNum" sz="quarter" idx="5"/>
          </p:nvPr>
        </p:nvSpPr>
        <p:spPr/>
        <p:txBody>
          <a:bodyPr/>
          <a:lstStyle/>
          <a:p>
            <a:fld id="{F6327C3F-8D42-4C3D-96C6-9D6D7ADD9673}" type="slidenum">
              <a:rPr lang="en-IN" smtClean="0"/>
              <a:t>14</a:t>
            </a:fld>
            <a:endParaRPr lang="en-IN"/>
          </a:p>
        </p:txBody>
      </p:sp>
    </p:spTree>
    <p:extLst>
      <p:ext uri="{BB962C8B-B14F-4D97-AF65-F5344CB8AC3E}">
        <p14:creationId xmlns:p14="http://schemas.microsoft.com/office/powerpoint/2010/main" val="428891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NewRomanPSMT"/>
              </a:rPr>
              <a:t>During the execution of an</a:t>
            </a:r>
            <a:br>
              <a:rPr lang="en-US" sz="1800" b="0" i="0" dirty="0">
                <a:solidFill>
                  <a:srgbClr val="000000"/>
                </a:solidFill>
                <a:effectLst/>
                <a:latin typeface="TimesNewRomanPSMT"/>
              </a:rPr>
            </a:br>
            <a:r>
              <a:rPr lang="en-US" sz="1800" b="0" i="0" dirty="0">
                <a:solidFill>
                  <a:srgbClr val="000000"/>
                </a:solidFill>
                <a:effectLst/>
                <a:latin typeface="TimesNewRomanPSMT"/>
              </a:rPr>
              <a:t>instruction ,the processor Fetches the instruction .It means loads an instruction from</a:t>
            </a:r>
            <a:br>
              <a:rPr lang="en-US" sz="1800" b="0" i="0" dirty="0">
                <a:solidFill>
                  <a:srgbClr val="000000"/>
                </a:solidFill>
                <a:effectLst/>
                <a:latin typeface="TimesNewRomanPSMT"/>
              </a:rPr>
            </a:br>
            <a:r>
              <a:rPr lang="en-US" sz="1800" b="0" i="0" dirty="0">
                <a:solidFill>
                  <a:srgbClr val="000000"/>
                </a:solidFill>
                <a:effectLst/>
                <a:latin typeface="TimesNewRomanPSMT"/>
              </a:rPr>
              <a:t>memory. And decodes the instruction </a:t>
            </a:r>
            <a:r>
              <a:rPr lang="en-US" sz="1800" b="0" i="0" dirty="0" err="1">
                <a:solidFill>
                  <a:srgbClr val="000000"/>
                </a:solidFill>
                <a:effectLst/>
                <a:latin typeface="TimesNewRomanPSMT"/>
              </a:rPr>
              <a:t>i.e</a:t>
            </a:r>
            <a:r>
              <a:rPr lang="en-US" sz="1800" b="0" i="0" dirty="0">
                <a:solidFill>
                  <a:srgbClr val="000000"/>
                </a:solidFill>
                <a:effectLst/>
                <a:latin typeface="TimesNewRomanPSMT"/>
              </a:rPr>
              <a:t> identifies the instruction to be executed and finally</a:t>
            </a:r>
            <a:br>
              <a:rPr lang="en-US" sz="1800" b="0" i="0" dirty="0">
                <a:solidFill>
                  <a:srgbClr val="000000"/>
                </a:solidFill>
                <a:effectLst/>
                <a:latin typeface="TimesNewRomanPSMT"/>
              </a:rPr>
            </a:br>
            <a:r>
              <a:rPr lang="en-US" sz="1800" b="0" i="0" dirty="0">
                <a:solidFill>
                  <a:srgbClr val="000000"/>
                </a:solidFill>
                <a:effectLst/>
                <a:latin typeface="TimesNewRomanPSMT"/>
              </a:rPr>
              <a:t>Executes the instruction and writes the result back to a register</a:t>
            </a:r>
            <a:r>
              <a:rPr lang="en-US" dirty="0"/>
              <a:t> </a:t>
            </a:r>
            <a:br>
              <a:rPr lang="en-US" dirty="0"/>
            </a:br>
            <a:endParaRPr lang="en-IN" dirty="0"/>
          </a:p>
        </p:txBody>
      </p:sp>
      <p:sp>
        <p:nvSpPr>
          <p:cNvPr id="4" name="Slide Number Placeholder 3"/>
          <p:cNvSpPr>
            <a:spLocks noGrp="1"/>
          </p:cNvSpPr>
          <p:nvPr>
            <p:ph type="sldNum" sz="quarter" idx="5"/>
          </p:nvPr>
        </p:nvSpPr>
        <p:spPr/>
        <p:txBody>
          <a:bodyPr/>
          <a:lstStyle/>
          <a:p>
            <a:fld id="{F6327C3F-8D42-4C3D-96C6-9D6D7ADD9673}" type="slidenum">
              <a:rPr lang="en-IN" smtClean="0"/>
              <a:t>15</a:t>
            </a:fld>
            <a:endParaRPr lang="en-IN"/>
          </a:p>
        </p:txBody>
      </p:sp>
    </p:spTree>
    <p:extLst>
      <p:ext uri="{BB962C8B-B14F-4D97-AF65-F5344CB8AC3E}">
        <p14:creationId xmlns:p14="http://schemas.microsoft.com/office/powerpoint/2010/main" val="2350980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:PDF shared for ARM Intro – ARM processors Architecture</a:t>
            </a:r>
            <a:endParaRPr lang="en-IN" dirty="0"/>
          </a:p>
        </p:txBody>
      </p:sp>
      <p:sp>
        <p:nvSpPr>
          <p:cNvPr id="4" name="Slide Number Placeholder 3"/>
          <p:cNvSpPr>
            <a:spLocks noGrp="1"/>
          </p:cNvSpPr>
          <p:nvPr>
            <p:ph type="sldNum" sz="quarter" idx="5"/>
          </p:nvPr>
        </p:nvSpPr>
        <p:spPr/>
        <p:txBody>
          <a:bodyPr/>
          <a:lstStyle/>
          <a:p>
            <a:fld id="{F6327C3F-8D42-4C3D-96C6-9D6D7ADD9673}" type="slidenum">
              <a:rPr lang="en-IN" smtClean="0"/>
              <a:t>19</a:t>
            </a:fld>
            <a:endParaRPr lang="en-IN"/>
          </a:p>
        </p:txBody>
      </p:sp>
    </p:spTree>
    <p:extLst>
      <p:ext uri="{BB962C8B-B14F-4D97-AF65-F5344CB8AC3E}">
        <p14:creationId xmlns:p14="http://schemas.microsoft.com/office/powerpoint/2010/main" val="274156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 given</a:t>
            </a:r>
            <a:endParaRPr lang="en-IN" dirty="0"/>
          </a:p>
        </p:txBody>
      </p:sp>
      <p:sp>
        <p:nvSpPr>
          <p:cNvPr id="4" name="Slide Number Placeholder 3"/>
          <p:cNvSpPr>
            <a:spLocks noGrp="1"/>
          </p:cNvSpPr>
          <p:nvPr>
            <p:ph type="sldNum" sz="quarter" idx="5"/>
          </p:nvPr>
        </p:nvSpPr>
        <p:spPr/>
        <p:txBody>
          <a:bodyPr/>
          <a:lstStyle/>
          <a:p>
            <a:fld id="{F6327C3F-8D42-4C3D-96C6-9D6D7ADD9673}" type="slidenum">
              <a:rPr lang="en-IN" smtClean="0"/>
              <a:t>20</a:t>
            </a:fld>
            <a:endParaRPr lang="en-IN"/>
          </a:p>
        </p:txBody>
      </p:sp>
    </p:spTree>
    <p:extLst>
      <p:ext uri="{BB962C8B-B14F-4D97-AF65-F5344CB8AC3E}">
        <p14:creationId xmlns:p14="http://schemas.microsoft.com/office/powerpoint/2010/main" val="3788095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327C3F-8D42-4C3D-96C6-9D6D7ADD9673}" type="slidenum">
              <a:rPr lang="en-IN" smtClean="0"/>
              <a:t>21</a:t>
            </a:fld>
            <a:endParaRPr lang="en-IN"/>
          </a:p>
        </p:txBody>
      </p:sp>
    </p:spTree>
    <p:extLst>
      <p:ext uri="{BB962C8B-B14F-4D97-AF65-F5344CB8AC3E}">
        <p14:creationId xmlns:p14="http://schemas.microsoft.com/office/powerpoint/2010/main" val="330475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C61763E-7197-47FD-991C-C2CF0E8860C7}" type="datetimeFigureOut">
              <a:rPr lang="en-IN" smtClean="0"/>
              <a:t>03-01-2024</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2B96AB91-6617-4B41-99B3-A4572FFA160C}"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8922274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1763E-7197-47FD-991C-C2CF0E8860C7}"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6AB91-6617-4B41-99B3-A4572FFA160C}" type="slidenum">
              <a:rPr lang="en-IN" smtClean="0"/>
              <a:t>‹#›</a:t>
            </a:fld>
            <a:endParaRPr lang="en-IN"/>
          </a:p>
        </p:txBody>
      </p:sp>
    </p:spTree>
    <p:extLst>
      <p:ext uri="{BB962C8B-B14F-4D97-AF65-F5344CB8AC3E}">
        <p14:creationId xmlns:p14="http://schemas.microsoft.com/office/powerpoint/2010/main" val="109515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9C61763E-7197-47FD-991C-C2CF0E8860C7}" type="datetimeFigureOut">
              <a:rPr lang="en-IN" smtClean="0"/>
              <a:t>03-01-2024</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2B96AB91-6617-4B41-99B3-A4572FFA160C}"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8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FC6DDB-C45E-42B8-A0C4-C387852889FB}" type="slidenum">
              <a:rPr lang="en-US"/>
              <a:pPr>
                <a:defRPr/>
              </a:pPr>
              <a:t>‹#›</a:t>
            </a:fld>
            <a:endParaRPr lang="en-US"/>
          </a:p>
        </p:txBody>
      </p:sp>
    </p:spTree>
    <p:extLst>
      <p:ext uri="{BB962C8B-B14F-4D97-AF65-F5344CB8AC3E}">
        <p14:creationId xmlns:p14="http://schemas.microsoft.com/office/powerpoint/2010/main" val="396448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43350"/>
            <a:ext cx="109728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737600" y="6243638"/>
            <a:ext cx="2844800" cy="457200"/>
          </a:xfrm>
          <a:prstGeom prst="rect">
            <a:avLst/>
          </a:prstGeom>
        </p:spPr>
        <p:txBody>
          <a:bodyPr/>
          <a:lstStyle>
            <a:lvl1pPr>
              <a:defRPr/>
            </a:lvl1pPr>
          </a:lstStyle>
          <a:p>
            <a:fld id="{6FD233E9-C7D8-4CBA-BF56-859974C0F06B}" type="slidenum">
              <a:rPr lang="en-US"/>
              <a:pPr/>
              <a:t>‹#›</a:t>
            </a:fld>
            <a:endParaRPr lang="en-US"/>
          </a:p>
        </p:txBody>
      </p:sp>
      <p:sp>
        <p:nvSpPr>
          <p:cNvPr id="6" name="Date Placeholder 5"/>
          <p:cNvSpPr>
            <a:spLocks noGrp="1"/>
          </p:cNvSpPr>
          <p:nvPr>
            <p:ph type="dt" sz="half" idx="11"/>
          </p:nvPr>
        </p:nvSpPr>
        <p:spPr>
          <a:xfrm>
            <a:off x="609600" y="6243638"/>
            <a:ext cx="2844800" cy="457200"/>
          </a:xfrm>
          <a:prstGeom prst="rect">
            <a:avLst/>
          </a:prstGeom>
        </p:spPr>
        <p:txBody>
          <a:bodyPr/>
          <a:lstStyle>
            <a:lvl1pPr>
              <a:defRPr/>
            </a:lvl1pPr>
          </a:lstStyle>
          <a:p>
            <a:endParaRPr lang="en-US"/>
          </a:p>
        </p:txBody>
      </p:sp>
      <p:sp>
        <p:nvSpPr>
          <p:cNvPr id="7" name="Footer Placeholder 6"/>
          <p:cNvSpPr>
            <a:spLocks noGrp="1"/>
          </p:cNvSpPr>
          <p:nvPr>
            <p:ph type="ftr" sz="quarter" idx="12"/>
          </p:nvPr>
        </p:nvSpPr>
        <p:spPr>
          <a:xfrm>
            <a:off x="4165600" y="6243638"/>
            <a:ext cx="3860800" cy="457200"/>
          </a:xfrm>
          <a:prstGeom prst="rect">
            <a:avLst/>
          </a:prstGeom>
        </p:spPr>
        <p:txBody>
          <a:bodyPr/>
          <a:lstStyle>
            <a:lvl1pPr>
              <a:defRPr/>
            </a:lvl1pPr>
          </a:lstStyle>
          <a:p>
            <a:r>
              <a:rPr lang="en-US"/>
              <a:t>Authors : Nemanja Perovic, nemanjaizbg@yahoo.com Prof. Dr. Veljko Milutinovic, vm@galeb.etf.bg.ac.yu</a:t>
            </a:r>
          </a:p>
        </p:txBody>
      </p:sp>
    </p:spTree>
    <p:extLst>
      <p:ext uri="{BB962C8B-B14F-4D97-AF65-F5344CB8AC3E}">
        <p14:creationId xmlns:p14="http://schemas.microsoft.com/office/powerpoint/2010/main" val="240924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1763E-7197-47FD-991C-C2CF0E8860C7}"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6AB91-6617-4B41-99B3-A4572FFA160C}" type="slidenum">
              <a:rPr lang="en-IN" smtClean="0"/>
              <a:t>‹#›</a:t>
            </a:fld>
            <a:endParaRPr lang="en-IN"/>
          </a:p>
        </p:txBody>
      </p:sp>
    </p:spTree>
    <p:extLst>
      <p:ext uri="{BB962C8B-B14F-4D97-AF65-F5344CB8AC3E}">
        <p14:creationId xmlns:p14="http://schemas.microsoft.com/office/powerpoint/2010/main" val="20388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C61763E-7197-47FD-991C-C2CF0E8860C7}" type="datetimeFigureOut">
              <a:rPr lang="en-IN" smtClean="0"/>
              <a:t>03-01-2024</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2B96AB91-6617-4B41-99B3-A4572FFA160C}"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4467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1763E-7197-47FD-991C-C2CF0E8860C7}"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6AB91-6617-4B41-99B3-A4572FFA160C}" type="slidenum">
              <a:rPr lang="en-IN" smtClean="0"/>
              <a:t>‹#›</a:t>
            </a:fld>
            <a:endParaRPr lang="en-IN"/>
          </a:p>
        </p:txBody>
      </p:sp>
    </p:spTree>
    <p:extLst>
      <p:ext uri="{BB962C8B-B14F-4D97-AF65-F5344CB8AC3E}">
        <p14:creationId xmlns:p14="http://schemas.microsoft.com/office/powerpoint/2010/main" val="186148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1763E-7197-47FD-991C-C2CF0E8860C7}" type="datetimeFigureOut">
              <a:rPr lang="en-IN" smtClean="0"/>
              <a:t>03-01-2024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96AB91-6617-4B41-99B3-A4572FFA160C}" type="slidenum">
              <a:rPr lang="en-IN" smtClean="0"/>
              <a:t>‹#›</a:t>
            </a:fld>
            <a:endParaRPr lang="en-IN"/>
          </a:p>
        </p:txBody>
      </p:sp>
    </p:spTree>
    <p:extLst>
      <p:ext uri="{BB962C8B-B14F-4D97-AF65-F5344CB8AC3E}">
        <p14:creationId xmlns:p14="http://schemas.microsoft.com/office/powerpoint/2010/main" val="303158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1763E-7197-47FD-991C-C2CF0E8860C7}"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96AB91-6617-4B41-99B3-A4572FFA160C}" type="slidenum">
              <a:rPr lang="en-IN" smtClean="0"/>
              <a:t>‹#›</a:t>
            </a:fld>
            <a:endParaRPr lang="en-IN"/>
          </a:p>
        </p:txBody>
      </p:sp>
    </p:spTree>
    <p:extLst>
      <p:ext uri="{BB962C8B-B14F-4D97-AF65-F5344CB8AC3E}">
        <p14:creationId xmlns:p14="http://schemas.microsoft.com/office/powerpoint/2010/main" val="349750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9C61763E-7197-47FD-991C-C2CF0E8860C7}" type="datetimeFigureOut">
              <a:rPr lang="en-IN" smtClean="0"/>
              <a:t>03-01-2024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96AB91-6617-4B41-99B3-A4572FFA160C}" type="slidenum">
              <a:rPr lang="en-IN" smtClean="0"/>
              <a:t>‹#›</a:t>
            </a:fld>
            <a:endParaRPr lang="en-IN"/>
          </a:p>
        </p:txBody>
      </p:sp>
    </p:spTree>
    <p:extLst>
      <p:ext uri="{BB962C8B-B14F-4D97-AF65-F5344CB8AC3E}">
        <p14:creationId xmlns:p14="http://schemas.microsoft.com/office/powerpoint/2010/main" val="247365498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9C61763E-7197-47FD-991C-C2CF0E8860C7}" type="datetimeFigureOut">
              <a:rPr lang="en-IN" smtClean="0"/>
              <a:t>03-01-2024</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2B96AB91-6617-4B41-99B3-A4572FFA160C}" type="slidenum">
              <a:rPr lang="en-IN" smtClean="0"/>
              <a:t>‹#›</a:t>
            </a:fld>
            <a:endParaRPr lang="en-IN"/>
          </a:p>
        </p:txBody>
      </p:sp>
    </p:spTree>
    <p:extLst>
      <p:ext uri="{BB962C8B-B14F-4D97-AF65-F5344CB8AC3E}">
        <p14:creationId xmlns:p14="http://schemas.microsoft.com/office/powerpoint/2010/main" val="285840932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9C61763E-7197-47FD-991C-C2CF0E8860C7}" type="datetimeFigureOut">
              <a:rPr lang="en-IN" smtClean="0"/>
              <a:t>03-01-2024</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2B96AB91-6617-4B41-99B3-A4572FFA160C}" type="slidenum">
              <a:rPr lang="en-IN" smtClean="0"/>
              <a:t>‹#›</a:t>
            </a:fld>
            <a:endParaRPr lang="en-IN"/>
          </a:p>
        </p:txBody>
      </p:sp>
    </p:spTree>
    <p:extLst>
      <p:ext uri="{BB962C8B-B14F-4D97-AF65-F5344CB8AC3E}">
        <p14:creationId xmlns:p14="http://schemas.microsoft.com/office/powerpoint/2010/main" val="90922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9C61763E-7197-47FD-991C-C2CF0E8860C7}" type="datetimeFigureOut">
              <a:rPr lang="en-IN" smtClean="0"/>
              <a:t>03-01-2024</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2B96AB91-6617-4B41-99B3-A4572FFA160C}"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42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6138" y="2508142"/>
            <a:ext cx="5859724" cy="1841715"/>
          </a:xfrm>
        </p:spPr>
        <p:txBody>
          <a:bodyPr>
            <a:normAutofit fontScale="90000"/>
          </a:bodyPr>
          <a:lstStyle/>
          <a:p>
            <a:r>
              <a:rPr lang="en-US" sz="4000" dirty="0">
                <a:latin typeface="Gill Sans MT" panose="020B0502020104020203" pitchFamily="34" charset="0"/>
                <a:cs typeface="Times New Roman" pitchFamily="18" charset="0"/>
              </a:rPr>
              <a:t>ARM Architecture &amp; Pipeline</a:t>
            </a:r>
            <a:br>
              <a:rPr lang="en-US" sz="4000" dirty="0">
                <a:cs typeface="Times New Roman" pitchFamily="18" charset="0"/>
              </a:rPr>
            </a:b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1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E979E9-53C8-47A1-A266-19325C72511E}"/>
              </a:ext>
            </a:extLst>
          </p:cNvPr>
          <p:cNvPicPr>
            <a:picLocks noChangeAspect="1"/>
          </p:cNvPicPr>
          <p:nvPr/>
        </p:nvPicPr>
        <p:blipFill>
          <a:blip r:embed="rId2"/>
          <a:stretch>
            <a:fillRect/>
          </a:stretch>
        </p:blipFill>
        <p:spPr>
          <a:xfrm>
            <a:off x="3694923" y="857295"/>
            <a:ext cx="8132886" cy="5338232"/>
          </a:xfrm>
          <a:prstGeom prst="rect">
            <a:avLst/>
          </a:prstGeom>
        </p:spPr>
      </p:pic>
      <p:pic>
        <p:nvPicPr>
          <p:cNvPr id="5" name="Picture 4">
            <a:extLst>
              <a:ext uri="{FF2B5EF4-FFF2-40B4-BE49-F238E27FC236}">
                <a16:creationId xmlns:a16="http://schemas.microsoft.com/office/drawing/2014/main" id="{4453726E-3302-4B6A-9644-4AF39C0BE598}"/>
              </a:ext>
            </a:extLst>
          </p:cNvPr>
          <p:cNvPicPr>
            <a:picLocks noChangeAspect="1"/>
          </p:cNvPicPr>
          <p:nvPr/>
        </p:nvPicPr>
        <p:blipFill>
          <a:blip r:embed="rId3"/>
          <a:stretch>
            <a:fillRect/>
          </a:stretch>
        </p:blipFill>
        <p:spPr>
          <a:xfrm>
            <a:off x="364192" y="2400155"/>
            <a:ext cx="3200847" cy="2057687"/>
          </a:xfrm>
          <a:prstGeom prst="rect">
            <a:avLst/>
          </a:prstGeom>
        </p:spPr>
      </p:pic>
    </p:spTree>
    <p:extLst>
      <p:ext uri="{BB962C8B-B14F-4D97-AF65-F5344CB8AC3E}">
        <p14:creationId xmlns:p14="http://schemas.microsoft.com/office/powerpoint/2010/main" val="21521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F87537-B4FD-42AD-A19D-42217DBE5055}"/>
              </a:ext>
            </a:extLst>
          </p:cNvPr>
          <p:cNvPicPr>
            <a:picLocks noChangeAspect="1"/>
          </p:cNvPicPr>
          <p:nvPr/>
        </p:nvPicPr>
        <p:blipFill>
          <a:blip r:embed="rId2"/>
          <a:stretch>
            <a:fillRect/>
          </a:stretch>
        </p:blipFill>
        <p:spPr>
          <a:xfrm>
            <a:off x="1547675" y="690465"/>
            <a:ext cx="9993120" cy="5701003"/>
          </a:xfrm>
          <a:prstGeom prst="rect">
            <a:avLst/>
          </a:prstGeom>
        </p:spPr>
      </p:pic>
    </p:spTree>
    <p:extLst>
      <p:ext uri="{BB962C8B-B14F-4D97-AF65-F5344CB8AC3E}">
        <p14:creationId xmlns:p14="http://schemas.microsoft.com/office/powerpoint/2010/main" val="141903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br>
              <a:rPr lang="en-US" dirty="0"/>
            </a:br>
            <a:r>
              <a:rPr lang="en-US" dirty="0"/>
              <a:t>Pipeline Organization</a:t>
            </a:r>
          </a:p>
        </p:txBody>
      </p:sp>
      <p:sp>
        <p:nvSpPr>
          <p:cNvPr id="59395" name="Rectangle 3"/>
          <p:cNvSpPr>
            <a:spLocks noGrp="1" noChangeArrowheads="1"/>
          </p:cNvSpPr>
          <p:nvPr>
            <p:ph type="body" idx="1"/>
          </p:nvPr>
        </p:nvSpPr>
        <p:spPr/>
        <p:txBody>
          <a:bodyPr>
            <a:normAutofit lnSpcReduction="10000"/>
          </a:bodyPr>
          <a:lstStyle/>
          <a:p>
            <a:pPr>
              <a:buFont typeface="Wingdings" panose="05000000000000000000" pitchFamily="2" charset="2"/>
              <a:buChar char="v"/>
            </a:pPr>
            <a:r>
              <a:rPr lang="en-US" sz="2400" dirty="0">
                <a:latin typeface="Gill Sans MT" panose="020B0502020104020203" pitchFamily="34" charset="0"/>
              </a:rPr>
              <a:t>Increases speed :</a:t>
            </a:r>
          </a:p>
          <a:p>
            <a:pPr lvl="1">
              <a:buFont typeface="Wingdings" panose="05000000000000000000" pitchFamily="2" charset="2"/>
              <a:buChar char="ü"/>
            </a:pPr>
            <a:r>
              <a:rPr lang="en-US" sz="2200" dirty="0">
                <a:latin typeface="Gill Sans MT" panose="020B0502020104020203" pitchFamily="34" charset="0"/>
              </a:rPr>
              <a:t>Most instructions executed in single cycle</a:t>
            </a:r>
          </a:p>
          <a:p>
            <a:pPr>
              <a:spcBef>
                <a:spcPct val="50000"/>
              </a:spcBef>
              <a:buFont typeface="Wingdings" panose="05000000000000000000" pitchFamily="2" charset="2"/>
              <a:buChar char="v"/>
            </a:pPr>
            <a:r>
              <a:rPr lang="en-US" sz="2400" dirty="0">
                <a:latin typeface="Gill Sans MT" panose="020B0502020104020203" pitchFamily="34" charset="0"/>
              </a:rPr>
              <a:t>Versions:</a:t>
            </a:r>
          </a:p>
          <a:p>
            <a:pPr lvl="1">
              <a:spcBef>
                <a:spcPct val="40000"/>
              </a:spcBef>
              <a:buFont typeface="Wingdings" panose="05000000000000000000" pitchFamily="2" charset="2"/>
              <a:buChar char="ü"/>
            </a:pPr>
            <a:r>
              <a:rPr lang="en-US" sz="2400" dirty="0">
                <a:latin typeface="Gill Sans MT" panose="020B0502020104020203" pitchFamily="34" charset="0"/>
              </a:rPr>
              <a:t>3-stage (ARM7TDMI and earlier)</a:t>
            </a:r>
          </a:p>
          <a:p>
            <a:pPr lvl="1">
              <a:spcBef>
                <a:spcPct val="40000"/>
              </a:spcBef>
              <a:buFont typeface="Wingdings" panose="05000000000000000000" pitchFamily="2" charset="2"/>
              <a:buChar char="ü"/>
            </a:pPr>
            <a:r>
              <a:rPr lang="en-US" sz="2400" dirty="0">
                <a:latin typeface="Gill Sans MT" panose="020B0502020104020203" pitchFamily="34" charset="0"/>
              </a:rPr>
              <a:t>5-stage (ARMS, ARM9TDMI)</a:t>
            </a:r>
          </a:p>
          <a:p>
            <a:pPr lvl="1">
              <a:spcBef>
                <a:spcPct val="40000"/>
              </a:spcBef>
              <a:buFont typeface="Wingdings" panose="05000000000000000000" pitchFamily="2" charset="2"/>
              <a:buChar char="ü"/>
            </a:pPr>
            <a:r>
              <a:rPr lang="en-US" sz="2400" dirty="0">
                <a:latin typeface="Gill Sans MT" panose="020B0502020104020203" pitchFamily="34" charset="0"/>
              </a:rPr>
              <a:t>6-stage (ARM10TDMI)</a:t>
            </a:r>
          </a:p>
          <a:p>
            <a:pPr lvl="1">
              <a:spcBef>
                <a:spcPct val="40000"/>
              </a:spcBef>
              <a:buFont typeface="Wingdings" panose="05000000000000000000" pitchFamily="2" charset="2"/>
              <a:buChar char="ü"/>
            </a:pPr>
            <a:r>
              <a:rPr lang="en-US" sz="2400" dirty="0">
                <a:latin typeface="Gill Sans MT" panose="020B0502020104020203" pitchFamily="34" charset="0"/>
              </a:rPr>
              <a:t>8-stage(ARM 11)</a:t>
            </a:r>
          </a:p>
        </p:txBody>
      </p:sp>
    </p:spTree>
    <p:extLst>
      <p:ext uri="{BB962C8B-B14F-4D97-AF65-F5344CB8AC3E}">
        <p14:creationId xmlns:p14="http://schemas.microsoft.com/office/powerpoint/2010/main" val="93456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iterate type="lt">
                                    <p:tmAbs val="0"/>
                                  </p:iterate>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grpId="0" nodeType="clickEffect">
                                  <p:stCondLst>
                                    <p:cond delay="0"/>
                                  </p:stCondLst>
                                  <p:iterate type="lt">
                                    <p:tmPct val="10000"/>
                                  </p:iterate>
                                  <p:childTnLst>
                                    <p:set>
                                      <p:cBhvr>
                                        <p:cTn id="10" dur="1" fill="hold">
                                          <p:stCondLst>
                                            <p:cond delay="0"/>
                                          </p:stCondLst>
                                        </p:cTn>
                                        <p:tgtEl>
                                          <p:spTgt spid="59395">
                                            <p:txEl>
                                              <p:pRg st="0" end="0"/>
                                            </p:txEl>
                                          </p:spTgt>
                                        </p:tgtEl>
                                        <p:attrNameLst>
                                          <p:attrName>style.visibility</p:attrName>
                                        </p:attrNameLst>
                                      </p:cBhvr>
                                      <p:to>
                                        <p:strVal val="visible"/>
                                      </p:to>
                                    </p:set>
                                    <p:animEffect transition="in" filter="fade">
                                      <p:cBhvr>
                                        <p:cTn id="11" dur="500"/>
                                        <p:tgtEl>
                                          <p:spTgt spid="59395">
                                            <p:txEl>
                                              <p:pRg st="0" end="0"/>
                                            </p:txEl>
                                          </p:spTgt>
                                        </p:tgtEl>
                                      </p:cBhvr>
                                    </p:animEffect>
                                    <p:anim calcmode="lin" valueType="num">
                                      <p:cBhvr>
                                        <p:cTn id="12" dur="500" fill="hold"/>
                                        <p:tgtEl>
                                          <p:spTgt spid="59395">
                                            <p:txEl>
                                              <p:pRg st="0" end="0"/>
                                            </p:txEl>
                                          </p:spTgt>
                                        </p:tgtEl>
                                        <p:attrNameLst>
                                          <p:attrName>ppt_x</p:attrName>
                                        </p:attrNameLst>
                                      </p:cBhvr>
                                      <p:tavLst>
                                        <p:tav tm="0">
                                          <p:val>
                                            <p:strVal val="#ppt_x-.1"/>
                                          </p:val>
                                        </p:tav>
                                        <p:tav tm="100000">
                                          <p:val>
                                            <p:strVal val="#ppt_x"/>
                                          </p:val>
                                        </p:tav>
                                      </p:tavLst>
                                    </p:anim>
                                    <p:anim calcmode="lin" valueType="num">
                                      <p:cBhvr>
                                        <p:cTn id="13" dur="500" fill="hold"/>
                                        <p:tgtEl>
                                          <p:spTgt spid="59395">
                                            <p:txEl>
                                              <p:pRg st="0" end="0"/>
                                            </p:txEl>
                                          </p:spTgt>
                                        </p:tgtEl>
                                        <p:attrNameLst>
                                          <p:attrName>ppt_y</p:attrName>
                                        </p:attrNameLst>
                                      </p:cBhvr>
                                      <p:tavLst>
                                        <p:tav tm="0">
                                          <p:val>
                                            <p:strVal val="#ppt_y"/>
                                          </p:val>
                                        </p:tav>
                                        <p:tav tm="100000">
                                          <p:val>
                                            <p:strVal val="#ppt_y"/>
                                          </p:val>
                                        </p:tav>
                                      </p:tavLst>
                                    </p:anim>
                                  </p:childTnLst>
                                </p:cTn>
                              </p:par>
                              <p:par>
                                <p:cTn id="14" presetID="40" presetClass="entr" presetSubtype="0" fill="hold" grpId="0" nodeType="withEffect">
                                  <p:stCondLst>
                                    <p:cond delay="0"/>
                                  </p:stCondLst>
                                  <p:iterate type="lt">
                                    <p:tmPct val="10000"/>
                                  </p:iterate>
                                  <p:childTnLst>
                                    <p:set>
                                      <p:cBhvr>
                                        <p:cTn id="15" dur="1" fill="hold">
                                          <p:stCondLst>
                                            <p:cond delay="0"/>
                                          </p:stCondLst>
                                        </p:cTn>
                                        <p:tgtEl>
                                          <p:spTgt spid="59395">
                                            <p:txEl>
                                              <p:pRg st="1" end="1"/>
                                            </p:txEl>
                                          </p:spTgt>
                                        </p:tgtEl>
                                        <p:attrNameLst>
                                          <p:attrName>style.visibility</p:attrName>
                                        </p:attrNameLst>
                                      </p:cBhvr>
                                      <p:to>
                                        <p:strVal val="visible"/>
                                      </p:to>
                                    </p:set>
                                    <p:animEffect transition="in" filter="fade">
                                      <p:cBhvr>
                                        <p:cTn id="16" dur="500"/>
                                        <p:tgtEl>
                                          <p:spTgt spid="59395">
                                            <p:txEl>
                                              <p:pRg st="1" end="1"/>
                                            </p:txEl>
                                          </p:spTgt>
                                        </p:tgtEl>
                                      </p:cBhvr>
                                    </p:animEffect>
                                    <p:anim calcmode="lin" valueType="num">
                                      <p:cBhvr>
                                        <p:cTn id="17" dur="500" fill="hold"/>
                                        <p:tgtEl>
                                          <p:spTgt spid="59395">
                                            <p:txEl>
                                              <p:pRg st="1" end="1"/>
                                            </p:txEl>
                                          </p:spTgt>
                                        </p:tgtEl>
                                        <p:attrNameLst>
                                          <p:attrName>ppt_x</p:attrName>
                                        </p:attrNameLst>
                                      </p:cBhvr>
                                      <p:tavLst>
                                        <p:tav tm="0">
                                          <p:val>
                                            <p:strVal val="#ppt_x-.1"/>
                                          </p:val>
                                        </p:tav>
                                        <p:tav tm="100000">
                                          <p:val>
                                            <p:strVal val="#ppt_x"/>
                                          </p:val>
                                        </p:tav>
                                      </p:tavLst>
                                    </p:anim>
                                    <p:anim calcmode="lin" valueType="num">
                                      <p:cBhvr>
                                        <p:cTn id="18" dur="500" fill="hold"/>
                                        <p:tgtEl>
                                          <p:spTgt spid="59395">
                                            <p:txEl>
                                              <p:pRg st="1" end="1"/>
                                            </p:txEl>
                                          </p:spTgt>
                                        </p:tgtEl>
                                        <p:attrNameLst>
                                          <p:attrName>ppt_y</p:attrName>
                                        </p:attrNameLst>
                                      </p:cBhvr>
                                      <p:tavLst>
                                        <p:tav tm="0">
                                          <p:val>
                                            <p:strVal val="#ppt_y"/>
                                          </p:val>
                                        </p:tav>
                                        <p:tav tm="100000">
                                          <p:val>
                                            <p:strVal val="#ppt_y"/>
                                          </p:val>
                                        </p:tav>
                                      </p:tavLst>
                                    </p:anim>
                                  </p:childTnLst>
                                </p:cTn>
                              </p:par>
                              <p:par>
                                <p:cTn id="19" presetID="27" presetClass="entr" presetSubtype="0" repeatCount="indefinite" fill="hold" grpId="0" nodeType="withEffect">
                                  <p:stCondLst>
                                    <p:cond delay="0"/>
                                  </p:stCondLst>
                                  <p:iterate type="lt">
                                    <p:tmPct val="50000"/>
                                  </p:iterate>
                                  <p:childTnLst>
                                    <p:set>
                                      <p:cBhvr>
                                        <p:cTn id="20" dur="1" fill="hold">
                                          <p:stCondLst>
                                            <p:cond delay="0"/>
                                          </p:stCondLst>
                                        </p:cTn>
                                        <p:tgtEl>
                                          <p:spTgt spid="59394"/>
                                        </p:tgtEl>
                                        <p:attrNameLst>
                                          <p:attrName>style.visibility</p:attrName>
                                        </p:attrNameLst>
                                      </p:cBhvr>
                                      <p:to>
                                        <p:strVal val="visible"/>
                                      </p:to>
                                    </p:set>
                                    <p:anim calcmode="discrete" valueType="clr">
                                      <p:cBhvr override="childStyle">
                                        <p:cTn id="21" dur="500"/>
                                        <p:tgtEl>
                                          <p:spTgt spid="59394"/>
                                        </p:tgtEl>
                                        <p:attrNameLst>
                                          <p:attrName>style.color</p:attrName>
                                        </p:attrNameLst>
                                      </p:cBhvr>
                                      <p:tavLst>
                                        <p:tav tm="0">
                                          <p:val>
                                            <p:clrVal>
                                              <a:schemeClr val="accent2"/>
                                            </p:clrVal>
                                          </p:val>
                                        </p:tav>
                                        <p:tav tm="50000">
                                          <p:val>
                                            <p:clrVal>
                                              <a:schemeClr val="hlink"/>
                                            </p:clrVal>
                                          </p:val>
                                        </p:tav>
                                      </p:tavLst>
                                    </p:anim>
                                    <p:anim calcmode="discrete" valueType="clr">
                                      <p:cBhvr>
                                        <p:cTn id="22" dur="500"/>
                                        <p:tgtEl>
                                          <p:spTgt spid="59394"/>
                                        </p:tgtEl>
                                        <p:attrNameLst>
                                          <p:attrName>fillcolor</p:attrName>
                                        </p:attrNameLst>
                                      </p:cBhvr>
                                      <p:tavLst>
                                        <p:tav tm="0">
                                          <p:val>
                                            <p:clrVal>
                                              <a:schemeClr val="accent2"/>
                                            </p:clrVal>
                                          </p:val>
                                        </p:tav>
                                        <p:tav tm="50000">
                                          <p:val>
                                            <p:clrVal>
                                              <a:schemeClr val="hlink"/>
                                            </p:clrVal>
                                          </p:val>
                                        </p:tav>
                                      </p:tavLst>
                                    </p:anim>
                                    <p:set>
                                      <p:cBhvr>
                                        <p:cTn id="23" dur="500"/>
                                        <p:tgtEl>
                                          <p:spTgt spid="5939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59395">
                                            <p:txEl>
                                              <p:pRg st="2" end="2"/>
                                            </p:txEl>
                                          </p:spTgt>
                                        </p:tgtEl>
                                        <p:attrNameLst>
                                          <p:attrName>style.visibility</p:attrName>
                                        </p:attrNameLst>
                                      </p:cBhvr>
                                      <p:to>
                                        <p:strVal val="visible"/>
                                      </p:to>
                                    </p:set>
                                    <p:animEffect transition="in" filter="fade">
                                      <p:cBhvr>
                                        <p:cTn id="28" dur="500"/>
                                        <p:tgtEl>
                                          <p:spTgt spid="59395">
                                            <p:txEl>
                                              <p:pRg st="2" end="2"/>
                                            </p:txEl>
                                          </p:spTgt>
                                        </p:tgtEl>
                                      </p:cBhvr>
                                    </p:animEffect>
                                    <p:anim calcmode="lin" valueType="num">
                                      <p:cBhvr>
                                        <p:cTn id="29" dur="500" fill="hold"/>
                                        <p:tgtEl>
                                          <p:spTgt spid="59395">
                                            <p:txEl>
                                              <p:pRg st="2" end="2"/>
                                            </p:txEl>
                                          </p:spTgt>
                                        </p:tgtEl>
                                        <p:attrNameLst>
                                          <p:attrName>ppt_x</p:attrName>
                                        </p:attrNameLst>
                                      </p:cBhvr>
                                      <p:tavLst>
                                        <p:tav tm="0">
                                          <p:val>
                                            <p:strVal val="#ppt_x-.1"/>
                                          </p:val>
                                        </p:tav>
                                        <p:tav tm="100000">
                                          <p:val>
                                            <p:strVal val="#ppt_x"/>
                                          </p:val>
                                        </p:tav>
                                      </p:tavLst>
                                    </p:anim>
                                    <p:anim calcmode="lin" valueType="num">
                                      <p:cBhvr>
                                        <p:cTn id="30"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900"/>
                            </p:stCondLst>
                            <p:childTnLst>
                              <p:par>
                                <p:cTn id="32" presetID="54" presetClass="entr" presetSubtype="0" accel="100000" fill="hold" grpId="0" nodeType="afterEffect">
                                  <p:stCondLst>
                                    <p:cond delay="500"/>
                                  </p:stCondLst>
                                  <p:childTnLst>
                                    <p:set>
                                      <p:cBhvr>
                                        <p:cTn id="33" dur="1" fill="hold">
                                          <p:stCondLst>
                                            <p:cond delay="0"/>
                                          </p:stCondLst>
                                        </p:cTn>
                                        <p:tgtEl>
                                          <p:spTgt spid="59395">
                                            <p:txEl>
                                              <p:pRg st="3" end="3"/>
                                            </p:txEl>
                                          </p:spTgt>
                                        </p:tgtEl>
                                        <p:attrNameLst>
                                          <p:attrName>style.visibility</p:attrName>
                                        </p:attrNameLst>
                                      </p:cBhvr>
                                      <p:to>
                                        <p:strVal val="visible"/>
                                      </p:to>
                                    </p:set>
                                    <p:anim calcmode="lin" valueType="num">
                                      <p:cBhvr>
                                        <p:cTn id="34" dur="1000" fill="hold"/>
                                        <p:tgtEl>
                                          <p:spTgt spid="59395">
                                            <p:txEl>
                                              <p:pRg st="3" end="3"/>
                                            </p:txEl>
                                          </p:spTgt>
                                        </p:tgtEl>
                                        <p:attrNameLst>
                                          <p:attrName>ppt_w</p:attrName>
                                        </p:attrNameLst>
                                      </p:cBhvr>
                                      <p:tavLst>
                                        <p:tav tm="0">
                                          <p:val>
                                            <p:strVal val="#ppt_w*0.05"/>
                                          </p:val>
                                        </p:tav>
                                        <p:tav tm="100000">
                                          <p:val>
                                            <p:strVal val="#ppt_w"/>
                                          </p:val>
                                        </p:tav>
                                      </p:tavLst>
                                    </p:anim>
                                    <p:anim calcmode="lin" valueType="num">
                                      <p:cBhvr>
                                        <p:cTn id="35" dur="1000" fill="hold"/>
                                        <p:tgtEl>
                                          <p:spTgt spid="59395">
                                            <p:txEl>
                                              <p:pRg st="3" end="3"/>
                                            </p:txEl>
                                          </p:spTgt>
                                        </p:tgtEl>
                                        <p:attrNameLst>
                                          <p:attrName>ppt_h</p:attrName>
                                        </p:attrNameLst>
                                      </p:cBhvr>
                                      <p:tavLst>
                                        <p:tav tm="0">
                                          <p:val>
                                            <p:strVal val="#ppt_h"/>
                                          </p:val>
                                        </p:tav>
                                        <p:tav tm="100000">
                                          <p:val>
                                            <p:strVal val="#ppt_h"/>
                                          </p:val>
                                        </p:tav>
                                      </p:tavLst>
                                    </p:anim>
                                    <p:anim calcmode="lin" valueType="num">
                                      <p:cBhvr>
                                        <p:cTn id="36" dur="1000" fill="hold"/>
                                        <p:tgtEl>
                                          <p:spTgt spid="59395">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59395">
                                            <p:txEl>
                                              <p:pRg st="3" end="3"/>
                                            </p:txEl>
                                          </p:spTgt>
                                        </p:tgtEl>
                                        <p:attrNameLst>
                                          <p:attrName>ppt_y</p:attrName>
                                        </p:attrNameLst>
                                      </p:cBhvr>
                                      <p:tavLst>
                                        <p:tav tm="0">
                                          <p:val>
                                            <p:strVal val="#ppt_y"/>
                                          </p:val>
                                        </p:tav>
                                        <p:tav tm="100000">
                                          <p:val>
                                            <p:strVal val="#ppt_y"/>
                                          </p:val>
                                        </p:tav>
                                      </p:tavLst>
                                    </p:anim>
                                    <p:animEffect transition="in" filter="fade">
                                      <p:cBhvr>
                                        <p:cTn id="38" dur="1000"/>
                                        <p:tgtEl>
                                          <p:spTgt spid="59395">
                                            <p:txEl>
                                              <p:pRg st="3" end="3"/>
                                            </p:txEl>
                                          </p:spTgt>
                                        </p:tgtEl>
                                      </p:cBhvr>
                                    </p:animEffect>
                                  </p:childTnLst>
                                </p:cTn>
                              </p:par>
                            </p:childTnLst>
                          </p:cTn>
                        </p:par>
                        <p:par>
                          <p:cTn id="39" fill="hold">
                            <p:stCondLst>
                              <p:cond delay="2400"/>
                            </p:stCondLst>
                            <p:childTnLst>
                              <p:par>
                                <p:cTn id="40" presetID="54" presetClass="entr" presetSubtype="0" accel="100000" fill="hold" grpId="0" nodeType="afterEffect">
                                  <p:stCondLst>
                                    <p:cond delay="500"/>
                                  </p:stCondLst>
                                  <p:childTnLst>
                                    <p:set>
                                      <p:cBhvr>
                                        <p:cTn id="41" dur="1" fill="hold">
                                          <p:stCondLst>
                                            <p:cond delay="0"/>
                                          </p:stCondLst>
                                        </p:cTn>
                                        <p:tgtEl>
                                          <p:spTgt spid="59395">
                                            <p:txEl>
                                              <p:pRg st="4" end="4"/>
                                            </p:txEl>
                                          </p:spTgt>
                                        </p:tgtEl>
                                        <p:attrNameLst>
                                          <p:attrName>style.visibility</p:attrName>
                                        </p:attrNameLst>
                                      </p:cBhvr>
                                      <p:to>
                                        <p:strVal val="visible"/>
                                      </p:to>
                                    </p:set>
                                    <p:anim calcmode="lin" valueType="num">
                                      <p:cBhvr>
                                        <p:cTn id="42" dur="1000" fill="hold"/>
                                        <p:tgtEl>
                                          <p:spTgt spid="59395">
                                            <p:txEl>
                                              <p:pRg st="4" end="4"/>
                                            </p:txEl>
                                          </p:spTgt>
                                        </p:tgtEl>
                                        <p:attrNameLst>
                                          <p:attrName>ppt_w</p:attrName>
                                        </p:attrNameLst>
                                      </p:cBhvr>
                                      <p:tavLst>
                                        <p:tav tm="0">
                                          <p:val>
                                            <p:strVal val="#ppt_w*0.05"/>
                                          </p:val>
                                        </p:tav>
                                        <p:tav tm="100000">
                                          <p:val>
                                            <p:strVal val="#ppt_w"/>
                                          </p:val>
                                        </p:tav>
                                      </p:tavLst>
                                    </p:anim>
                                    <p:anim calcmode="lin" valueType="num">
                                      <p:cBhvr>
                                        <p:cTn id="43" dur="1000" fill="hold"/>
                                        <p:tgtEl>
                                          <p:spTgt spid="59395">
                                            <p:txEl>
                                              <p:pRg st="4" end="4"/>
                                            </p:txEl>
                                          </p:spTgt>
                                        </p:tgtEl>
                                        <p:attrNameLst>
                                          <p:attrName>ppt_h</p:attrName>
                                        </p:attrNameLst>
                                      </p:cBhvr>
                                      <p:tavLst>
                                        <p:tav tm="0">
                                          <p:val>
                                            <p:strVal val="#ppt_h"/>
                                          </p:val>
                                        </p:tav>
                                        <p:tav tm="100000">
                                          <p:val>
                                            <p:strVal val="#ppt_h"/>
                                          </p:val>
                                        </p:tav>
                                      </p:tavLst>
                                    </p:anim>
                                    <p:anim calcmode="lin" valueType="num">
                                      <p:cBhvr>
                                        <p:cTn id="44" dur="1000" fill="hold"/>
                                        <p:tgtEl>
                                          <p:spTgt spid="59395">
                                            <p:txEl>
                                              <p:pRg st="4" end="4"/>
                                            </p:txEl>
                                          </p:spTgt>
                                        </p:tgtEl>
                                        <p:attrNameLst>
                                          <p:attrName>ppt_x</p:attrName>
                                        </p:attrNameLst>
                                      </p:cBhvr>
                                      <p:tavLst>
                                        <p:tav tm="0">
                                          <p:val>
                                            <p:strVal val="#ppt_x-.2"/>
                                          </p:val>
                                        </p:tav>
                                        <p:tav tm="100000">
                                          <p:val>
                                            <p:strVal val="#ppt_x"/>
                                          </p:val>
                                        </p:tav>
                                      </p:tavLst>
                                    </p:anim>
                                    <p:anim calcmode="lin" valueType="num">
                                      <p:cBhvr>
                                        <p:cTn id="45" dur="1000" fill="hold"/>
                                        <p:tgtEl>
                                          <p:spTgt spid="59395">
                                            <p:txEl>
                                              <p:pRg st="4" end="4"/>
                                            </p:txEl>
                                          </p:spTgt>
                                        </p:tgtEl>
                                        <p:attrNameLst>
                                          <p:attrName>ppt_y</p:attrName>
                                        </p:attrNameLst>
                                      </p:cBhvr>
                                      <p:tavLst>
                                        <p:tav tm="0">
                                          <p:val>
                                            <p:strVal val="#ppt_y"/>
                                          </p:val>
                                        </p:tav>
                                        <p:tav tm="100000">
                                          <p:val>
                                            <p:strVal val="#ppt_y"/>
                                          </p:val>
                                        </p:tav>
                                      </p:tavLst>
                                    </p:anim>
                                    <p:animEffect transition="in" filter="fade">
                                      <p:cBhvr>
                                        <p:cTn id="46" dur="1000"/>
                                        <p:tgtEl>
                                          <p:spTgt spid="59395">
                                            <p:txEl>
                                              <p:pRg st="4" end="4"/>
                                            </p:txEl>
                                          </p:spTgt>
                                        </p:tgtEl>
                                      </p:cBhvr>
                                    </p:animEffect>
                                  </p:childTnLst>
                                </p:cTn>
                              </p:par>
                            </p:childTnLst>
                          </p:cTn>
                        </p:par>
                        <p:par>
                          <p:cTn id="47" fill="hold">
                            <p:stCondLst>
                              <p:cond delay="3900"/>
                            </p:stCondLst>
                            <p:childTnLst>
                              <p:par>
                                <p:cTn id="48" presetID="54" presetClass="entr" presetSubtype="0" accel="100000" fill="hold" grpId="0" nodeType="afterEffect">
                                  <p:stCondLst>
                                    <p:cond delay="500"/>
                                  </p:stCondLst>
                                  <p:childTnLst>
                                    <p:set>
                                      <p:cBhvr>
                                        <p:cTn id="49" dur="1" fill="hold">
                                          <p:stCondLst>
                                            <p:cond delay="0"/>
                                          </p:stCondLst>
                                        </p:cTn>
                                        <p:tgtEl>
                                          <p:spTgt spid="59395">
                                            <p:txEl>
                                              <p:pRg st="5" end="5"/>
                                            </p:txEl>
                                          </p:spTgt>
                                        </p:tgtEl>
                                        <p:attrNameLst>
                                          <p:attrName>style.visibility</p:attrName>
                                        </p:attrNameLst>
                                      </p:cBhvr>
                                      <p:to>
                                        <p:strVal val="visible"/>
                                      </p:to>
                                    </p:set>
                                    <p:anim calcmode="lin" valueType="num">
                                      <p:cBhvr>
                                        <p:cTn id="50" dur="1000" fill="hold"/>
                                        <p:tgtEl>
                                          <p:spTgt spid="59395">
                                            <p:txEl>
                                              <p:pRg st="5" end="5"/>
                                            </p:txEl>
                                          </p:spTgt>
                                        </p:tgtEl>
                                        <p:attrNameLst>
                                          <p:attrName>ppt_w</p:attrName>
                                        </p:attrNameLst>
                                      </p:cBhvr>
                                      <p:tavLst>
                                        <p:tav tm="0">
                                          <p:val>
                                            <p:strVal val="#ppt_w*0.05"/>
                                          </p:val>
                                        </p:tav>
                                        <p:tav tm="100000">
                                          <p:val>
                                            <p:strVal val="#ppt_w"/>
                                          </p:val>
                                        </p:tav>
                                      </p:tavLst>
                                    </p:anim>
                                    <p:anim calcmode="lin" valueType="num">
                                      <p:cBhvr>
                                        <p:cTn id="51" dur="1000" fill="hold"/>
                                        <p:tgtEl>
                                          <p:spTgt spid="59395">
                                            <p:txEl>
                                              <p:pRg st="5" end="5"/>
                                            </p:txEl>
                                          </p:spTgt>
                                        </p:tgtEl>
                                        <p:attrNameLst>
                                          <p:attrName>ppt_h</p:attrName>
                                        </p:attrNameLst>
                                      </p:cBhvr>
                                      <p:tavLst>
                                        <p:tav tm="0">
                                          <p:val>
                                            <p:strVal val="#ppt_h"/>
                                          </p:val>
                                        </p:tav>
                                        <p:tav tm="100000">
                                          <p:val>
                                            <p:strVal val="#ppt_h"/>
                                          </p:val>
                                        </p:tav>
                                      </p:tavLst>
                                    </p:anim>
                                    <p:anim calcmode="lin" valueType="num">
                                      <p:cBhvr>
                                        <p:cTn id="52" dur="1000" fill="hold"/>
                                        <p:tgtEl>
                                          <p:spTgt spid="59395">
                                            <p:txEl>
                                              <p:pRg st="5" end="5"/>
                                            </p:txEl>
                                          </p:spTgt>
                                        </p:tgtEl>
                                        <p:attrNameLst>
                                          <p:attrName>ppt_x</p:attrName>
                                        </p:attrNameLst>
                                      </p:cBhvr>
                                      <p:tavLst>
                                        <p:tav tm="0">
                                          <p:val>
                                            <p:strVal val="#ppt_x-.2"/>
                                          </p:val>
                                        </p:tav>
                                        <p:tav tm="100000">
                                          <p:val>
                                            <p:strVal val="#ppt_x"/>
                                          </p:val>
                                        </p:tav>
                                      </p:tavLst>
                                    </p:anim>
                                    <p:anim calcmode="lin" valueType="num">
                                      <p:cBhvr>
                                        <p:cTn id="53" dur="1000" fill="hold"/>
                                        <p:tgtEl>
                                          <p:spTgt spid="59395">
                                            <p:txEl>
                                              <p:pRg st="5" end="5"/>
                                            </p:txEl>
                                          </p:spTgt>
                                        </p:tgtEl>
                                        <p:attrNameLst>
                                          <p:attrName>ppt_y</p:attrName>
                                        </p:attrNameLst>
                                      </p:cBhvr>
                                      <p:tavLst>
                                        <p:tav tm="0">
                                          <p:val>
                                            <p:strVal val="#ppt_y"/>
                                          </p:val>
                                        </p:tav>
                                        <p:tav tm="100000">
                                          <p:val>
                                            <p:strVal val="#ppt_y"/>
                                          </p:val>
                                        </p:tav>
                                      </p:tavLst>
                                    </p:anim>
                                    <p:animEffect transition="in" filter="fade">
                                      <p:cBhvr>
                                        <p:cTn id="54" dur="1000"/>
                                        <p:tgtEl>
                                          <p:spTgt spid="59395">
                                            <p:txEl>
                                              <p:pRg st="5" end="5"/>
                                            </p:txEl>
                                          </p:spTgt>
                                        </p:tgtEl>
                                      </p:cBhvr>
                                    </p:animEffect>
                                  </p:childTnLst>
                                </p:cTn>
                              </p:par>
                              <p:par>
                                <p:cTn id="55" presetID="54" presetClass="entr" presetSubtype="0" accel="100000" fill="hold" grpId="0" nodeType="withEffect">
                                  <p:stCondLst>
                                    <p:cond delay="500"/>
                                  </p:stCondLst>
                                  <p:childTnLst>
                                    <p:set>
                                      <p:cBhvr>
                                        <p:cTn id="56" dur="1" fill="hold">
                                          <p:stCondLst>
                                            <p:cond delay="0"/>
                                          </p:stCondLst>
                                        </p:cTn>
                                        <p:tgtEl>
                                          <p:spTgt spid="59395">
                                            <p:txEl>
                                              <p:pRg st="6" end="6"/>
                                            </p:txEl>
                                          </p:spTgt>
                                        </p:tgtEl>
                                        <p:attrNameLst>
                                          <p:attrName>style.visibility</p:attrName>
                                        </p:attrNameLst>
                                      </p:cBhvr>
                                      <p:to>
                                        <p:strVal val="visible"/>
                                      </p:to>
                                    </p:set>
                                    <p:anim calcmode="lin" valueType="num">
                                      <p:cBhvr>
                                        <p:cTn id="57" dur="1000" fill="hold"/>
                                        <p:tgtEl>
                                          <p:spTgt spid="59395">
                                            <p:txEl>
                                              <p:pRg st="6" end="6"/>
                                            </p:txEl>
                                          </p:spTgt>
                                        </p:tgtEl>
                                        <p:attrNameLst>
                                          <p:attrName>ppt_w</p:attrName>
                                        </p:attrNameLst>
                                      </p:cBhvr>
                                      <p:tavLst>
                                        <p:tav tm="0">
                                          <p:val>
                                            <p:strVal val="#ppt_w*0.05"/>
                                          </p:val>
                                        </p:tav>
                                        <p:tav tm="100000">
                                          <p:val>
                                            <p:strVal val="#ppt_w"/>
                                          </p:val>
                                        </p:tav>
                                      </p:tavLst>
                                    </p:anim>
                                    <p:anim calcmode="lin" valueType="num">
                                      <p:cBhvr>
                                        <p:cTn id="58" dur="1000" fill="hold"/>
                                        <p:tgtEl>
                                          <p:spTgt spid="59395">
                                            <p:txEl>
                                              <p:pRg st="6" end="6"/>
                                            </p:txEl>
                                          </p:spTgt>
                                        </p:tgtEl>
                                        <p:attrNameLst>
                                          <p:attrName>ppt_h</p:attrName>
                                        </p:attrNameLst>
                                      </p:cBhvr>
                                      <p:tavLst>
                                        <p:tav tm="0">
                                          <p:val>
                                            <p:strVal val="#ppt_h"/>
                                          </p:val>
                                        </p:tav>
                                        <p:tav tm="100000">
                                          <p:val>
                                            <p:strVal val="#ppt_h"/>
                                          </p:val>
                                        </p:tav>
                                      </p:tavLst>
                                    </p:anim>
                                    <p:anim calcmode="lin" valueType="num">
                                      <p:cBhvr>
                                        <p:cTn id="59" dur="1000" fill="hold"/>
                                        <p:tgtEl>
                                          <p:spTgt spid="59395">
                                            <p:txEl>
                                              <p:pRg st="6" end="6"/>
                                            </p:txEl>
                                          </p:spTgt>
                                        </p:tgtEl>
                                        <p:attrNameLst>
                                          <p:attrName>ppt_x</p:attrName>
                                        </p:attrNameLst>
                                      </p:cBhvr>
                                      <p:tavLst>
                                        <p:tav tm="0">
                                          <p:val>
                                            <p:strVal val="#ppt_x-.2"/>
                                          </p:val>
                                        </p:tav>
                                        <p:tav tm="100000">
                                          <p:val>
                                            <p:strVal val="#ppt_x"/>
                                          </p:val>
                                        </p:tav>
                                      </p:tavLst>
                                    </p:anim>
                                    <p:anim calcmode="lin" valueType="num">
                                      <p:cBhvr>
                                        <p:cTn id="60" dur="1000" fill="hold"/>
                                        <p:tgtEl>
                                          <p:spTgt spid="59395">
                                            <p:txEl>
                                              <p:pRg st="6" end="6"/>
                                            </p:txEl>
                                          </p:spTgt>
                                        </p:tgtEl>
                                        <p:attrNameLst>
                                          <p:attrName>ppt_y</p:attrName>
                                        </p:attrNameLst>
                                      </p:cBhvr>
                                      <p:tavLst>
                                        <p:tav tm="0">
                                          <p:val>
                                            <p:strVal val="#ppt_y"/>
                                          </p:val>
                                        </p:tav>
                                        <p:tav tm="100000">
                                          <p:val>
                                            <p:strVal val="#ppt_y"/>
                                          </p:val>
                                        </p:tav>
                                      </p:tavLst>
                                    </p:anim>
                                    <p:animEffect transition="in" filter="fade">
                                      <p:cBhvr>
                                        <p:cTn id="61" dur="1000"/>
                                        <p:tgtEl>
                                          <p:spTgt spid="59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p:bldP spid="59394" grpId="1" animBg="1"/>
      <p:bldP spid="593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3-Stage Pipeline</a:t>
            </a:r>
            <a:endParaRPr lang="en-IN" dirty="0"/>
          </a:p>
        </p:txBody>
      </p:sp>
      <p:sp>
        <p:nvSpPr>
          <p:cNvPr id="3" name="Subtitle 2"/>
          <p:cNvSpPr>
            <a:spLocks noGrp="1"/>
          </p:cNvSpPr>
          <p:nvPr>
            <p:ph type="subTitle" idx="1"/>
          </p:nvPr>
        </p:nvSpPr>
        <p:spPr/>
        <p:txBody>
          <a:bodyPr/>
          <a:lstStyle/>
          <a:p>
            <a:r>
              <a:rPr lang="en-US" dirty="0"/>
              <a:t>ARM 7</a:t>
            </a:r>
            <a:endParaRPr lang="en-IN" dirty="0"/>
          </a:p>
        </p:txBody>
      </p:sp>
    </p:spTree>
    <p:extLst>
      <p:ext uri="{BB962C8B-B14F-4D97-AF65-F5344CB8AC3E}">
        <p14:creationId xmlns:p14="http://schemas.microsoft.com/office/powerpoint/2010/main" val="174063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title"/>
          </p:nvPr>
        </p:nvSpPr>
        <p:spPr>
          <a:xfrm>
            <a:off x="1136904" y="574258"/>
            <a:ext cx="5402240" cy="1361073"/>
          </a:xfrm>
        </p:spPr>
        <p:txBody>
          <a:bodyPr>
            <a:normAutofit fontScale="90000"/>
          </a:bodyPr>
          <a:lstStyle/>
          <a:p>
            <a:pPr algn="ctr" eaLnBrk="1" hangingPunct="1"/>
            <a:r>
              <a:rPr lang="en-US" dirty="0"/>
              <a:t>3-stage Pipeline ARM Organization</a:t>
            </a:r>
          </a:p>
        </p:txBody>
      </p:sp>
      <p:sp>
        <p:nvSpPr>
          <p:cNvPr id="45059" name="Rectangle 8"/>
          <p:cNvSpPr>
            <a:spLocks noGrp="1" noChangeArrowheads="1"/>
          </p:cNvSpPr>
          <p:nvPr>
            <p:ph type="body" sz="half" idx="1"/>
          </p:nvPr>
        </p:nvSpPr>
        <p:spPr>
          <a:xfrm>
            <a:off x="1811449" y="2304177"/>
            <a:ext cx="4882314" cy="4212033"/>
          </a:xfrm>
        </p:spPr>
        <p:txBody>
          <a:bodyPr/>
          <a:lstStyle/>
          <a:p>
            <a:pPr eaLnBrk="1" hangingPunct="1">
              <a:buFont typeface="Wingdings" panose="05000000000000000000" pitchFamily="2" charset="2"/>
              <a:buChar char="v"/>
            </a:pPr>
            <a:r>
              <a:rPr lang="en-US" sz="2800" dirty="0"/>
              <a:t>Register bank</a:t>
            </a:r>
          </a:p>
          <a:p>
            <a:pPr lvl="1" eaLnBrk="1" hangingPunct="1">
              <a:buFont typeface="Wingdings" panose="05000000000000000000" pitchFamily="2" charset="2"/>
              <a:buChar char="ü"/>
            </a:pPr>
            <a:r>
              <a:rPr lang="en-US" sz="2400" dirty="0"/>
              <a:t>2 read port</a:t>
            </a:r>
          </a:p>
          <a:p>
            <a:pPr lvl="1" eaLnBrk="1" hangingPunct="1">
              <a:buFont typeface="Wingdings" panose="05000000000000000000" pitchFamily="2" charset="2"/>
              <a:buChar char="ü"/>
            </a:pPr>
            <a:r>
              <a:rPr lang="en-US" sz="2400" dirty="0"/>
              <a:t>1 write port</a:t>
            </a:r>
          </a:p>
          <a:p>
            <a:pPr lvl="1" eaLnBrk="1" hangingPunct="1">
              <a:buFont typeface="Wingdings" panose="05000000000000000000" pitchFamily="2" charset="2"/>
              <a:buChar char="ü"/>
            </a:pPr>
            <a:r>
              <a:rPr lang="en-US" sz="2400" dirty="0"/>
              <a:t>1 PC write port</a:t>
            </a:r>
          </a:p>
          <a:p>
            <a:pPr lvl="1" eaLnBrk="1" hangingPunct="1">
              <a:buFont typeface="Wingdings" panose="05000000000000000000" pitchFamily="2" charset="2"/>
              <a:buChar char="ü"/>
            </a:pPr>
            <a:r>
              <a:rPr lang="en-US" sz="2400" dirty="0"/>
              <a:t>1 PC read port</a:t>
            </a:r>
          </a:p>
          <a:p>
            <a:pPr algn="just" eaLnBrk="1" hangingPunct="1">
              <a:buFont typeface="Wingdings" panose="05000000000000000000" pitchFamily="2" charset="2"/>
              <a:buChar char="v"/>
            </a:pPr>
            <a:r>
              <a:rPr lang="en-US" sz="2800" dirty="0"/>
              <a:t>Shifter, ALU, Address register, incrementer, data registers, Decode &amp; control logic</a:t>
            </a:r>
          </a:p>
        </p:txBody>
      </p:sp>
      <p:pic>
        <p:nvPicPr>
          <p:cNvPr id="53258" name="Picture 10"/>
          <p:cNvPicPr>
            <a:picLocks noGrp="1" noChangeAspect="1" noChangeArrowheads="1"/>
          </p:cNvPicPr>
          <p:nvPr>
            <p:ph sz="half" idx="2"/>
          </p:nvPr>
        </p:nvPicPr>
        <p:blipFill>
          <a:blip r:embed="rId3"/>
          <a:srcRect/>
          <a:stretch>
            <a:fillRect/>
          </a:stretch>
        </p:blipFill>
        <p:spPr>
          <a:xfrm>
            <a:off x="6539144" y="440923"/>
            <a:ext cx="5587753" cy="6248401"/>
          </a:xfrm>
          <a:noFill/>
        </p:spPr>
      </p:pic>
    </p:spTree>
    <p:extLst>
      <p:ext uri="{BB962C8B-B14F-4D97-AF65-F5344CB8AC3E}">
        <p14:creationId xmlns:p14="http://schemas.microsoft.com/office/powerpoint/2010/main" val="188889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3258"/>
                                        </p:tgtEl>
                                        <p:attrNameLst>
                                          <p:attrName>style.visibility</p:attrName>
                                        </p:attrNameLst>
                                      </p:cBhvr>
                                      <p:to>
                                        <p:strVal val="visible"/>
                                      </p:to>
                                    </p:set>
                                    <p:animEffect transition="in" filter="fade">
                                      <p:cBhvr>
                                        <p:cTn id="7" dur="1000"/>
                                        <p:tgtEl>
                                          <p:spTgt spid="53258"/>
                                        </p:tgtEl>
                                      </p:cBhvr>
                                    </p:animEffect>
                                    <p:anim calcmode="lin" valueType="num">
                                      <p:cBhvr>
                                        <p:cTn id="8" dur="1000" fill="hold"/>
                                        <p:tgtEl>
                                          <p:spTgt spid="53258"/>
                                        </p:tgtEl>
                                        <p:attrNameLst>
                                          <p:attrName>ppt_x</p:attrName>
                                        </p:attrNameLst>
                                      </p:cBhvr>
                                      <p:tavLst>
                                        <p:tav tm="0">
                                          <p:val>
                                            <p:strVal val="#ppt_x"/>
                                          </p:val>
                                        </p:tav>
                                        <p:tav tm="100000">
                                          <p:val>
                                            <p:strVal val="#ppt_x"/>
                                          </p:val>
                                        </p:tav>
                                      </p:tavLst>
                                    </p:anim>
                                    <p:anim calcmode="lin" valueType="num">
                                      <p:cBhvr>
                                        <p:cTn id="9" dur="900" decel="100000" fill="hold"/>
                                        <p:tgtEl>
                                          <p:spTgt spid="5325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325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08587" y="1354296"/>
            <a:ext cx="6172200" cy="838200"/>
          </a:xfrm>
        </p:spPr>
        <p:txBody>
          <a:bodyPr>
            <a:normAutofit/>
          </a:bodyPr>
          <a:lstStyle/>
          <a:p>
            <a:r>
              <a:rPr lang="en-US" dirty="0"/>
              <a:t>Pipeline Organization </a:t>
            </a:r>
          </a:p>
        </p:txBody>
      </p:sp>
      <p:sp>
        <p:nvSpPr>
          <p:cNvPr id="60419" name="Rectangle 3"/>
          <p:cNvSpPr>
            <a:spLocks noGrp="1" noChangeArrowheads="1"/>
          </p:cNvSpPr>
          <p:nvPr>
            <p:ph type="body" sz="half" idx="1"/>
          </p:nvPr>
        </p:nvSpPr>
        <p:spPr>
          <a:xfrm>
            <a:off x="2883175" y="2215912"/>
            <a:ext cx="8229600" cy="1195388"/>
          </a:xfrm>
        </p:spPr>
        <p:txBody>
          <a:bodyPr>
            <a:normAutofit fontScale="92500"/>
          </a:bodyPr>
          <a:lstStyle/>
          <a:p>
            <a:pPr>
              <a:buFont typeface="Wingdings" panose="05000000000000000000" pitchFamily="2" charset="2"/>
              <a:buChar char="v"/>
            </a:pPr>
            <a:r>
              <a:rPr lang="en-US" sz="2800" dirty="0">
                <a:latin typeface="Gill Sans MT" panose="020B0502020104020203" pitchFamily="34" charset="0"/>
              </a:rPr>
              <a:t>3-stage pipeline: Fetch – Decode - Execute</a:t>
            </a:r>
          </a:p>
          <a:p>
            <a:pPr>
              <a:buFont typeface="Wingdings" panose="05000000000000000000" pitchFamily="2" charset="2"/>
              <a:buChar char="v"/>
            </a:pPr>
            <a:r>
              <a:rPr lang="en-US" sz="2800" dirty="0">
                <a:latin typeface="Gill Sans MT" panose="020B0502020104020203" pitchFamily="34" charset="0"/>
              </a:rPr>
              <a:t>Three-cycle latency, one instruction per cycle throughput</a:t>
            </a:r>
          </a:p>
        </p:txBody>
      </p:sp>
      <p:sp>
        <p:nvSpPr>
          <p:cNvPr id="60464" name="Text Box 48"/>
          <p:cNvSpPr txBox="1">
            <a:spLocks noChangeArrowheads="1"/>
          </p:cNvSpPr>
          <p:nvPr/>
        </p:nvSpPr>
        <p:spPr bwMode="auto">
          <a:xfrm>
            <a:off x="11112775" y="5855256"/>
            <a:ext cx="704850" cy="366712"/>
          </a:xfrm>
          <a:prstGeom prst="rect">
            <a:avLst/>
          </a:prstGeom>
          <a:noFill/>
          <a:ln w="9525" algn="ctr">
            <a:noFill/>
            <a:miter lim="800000"/>
            <a:headEnd/>
            <a:tailEnd/>
          </a:ln>
          <a:effectLst/>
        </p:spPr>
        <p:txBody>
          <a:bodyPr>
            <a:spAutoFit/>
          </a:bodyPr>
          <a:lstStyle/>
          <a:p>
            <a:r>
              <a:rPr lang="en-US"/>
              <a:t>cycle</a:t>
            </a:r>
          </a:p>
        </p:txBody>
      </p:sp>
      <p:sp>
        <p:nvSpPr>
          <p:cNvPr id="60434" name="Rectangle 18"/>
          <p:cNvSpPr>
            <a:spLocks noChangeArrowheads="1"/>
          </p:cNvSpPr>
          <p:nvPr/>
        </p:nvSpPr>
        <p:spPr bwMode="auto">
          <a:xfrm>
            <a:off x="4450038" y="4229656"/>
            <a:ext cx="1249363" cy="406400"/>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000" b="1"/>
              <a:t>Fetch</a:t>
            </a:r>
          </a:p>
        </p:txBody>
      </p:sp>
      <p:sp>
        <p:nvSpPr>
          <p:cNvPr id="60435" name="Rectangle 19"/>
          <p:cNvSpPr>
            <a:spLocks noChangeArrowheads="1"/>
          </p:cNvSpPr>
          <p:nvPr/>
        </p:nvSpPr>
        <p:spPr bwMode="auto">
          <a:xfrm>
            <a:off x="5696226" y="4229656"/>
            <a:ext cx="1290637" cy="406400"/>
          </a:xfrm>
          <a:prstGeom prst="rect">
            <a:avLst/>
          </a:prstGeom>
          <a:solidFill>
            <a:srgbClr val="CCFF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en-US" sz="2000" b="1"/>
              <a:t>Decode</a:t>
            </a:r>
          </a:p>
        </p:txBody>
      </p:sp>
      <p:sp>
        <p:nvSpPr>
          <p:cNvPr id="60436" name="Rectangle 20"/>
          <p:cNvSpPr>
            <a:spLocks noChangeArrowheads="1"/>
          </p:cNvSpPr>
          <p:nvPr/>
        </p:nvSpPr>
        <p:spPr bwMode="auto">
          <a:xfrm>
            <a:off x="6934476" y="4229656"/>
            <a:ext cx="1290637" cy="4064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000" b="1"/>
              <a:t>Execute</a:t>
            </a:r>
          </a:p>
        </p:txBody>
      </p:sp>
      <p:sp>
        <p:nvSpPr>
          <p:cNvPr id="60450" name="Rectangle 34"/>
          <p:cNvSpPr>
            <a:spLocks noChangeArrowheads="1"/>
          </p:cNvSpPr>
          <p:nvPr/>
        </p:nvSpPr>
        <p:spPr bwMode="auto">
          <a:xfrm>
            <a:off x="5693050" y="4913868"/>
            <a:ext cx="1270000" cy="406400"/>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000" b="1"/>
              <a:t>Fetch</a:t>
            </a:r>
          </a:p>
        </p:txBody>
      </p:sp>
      <p:sp>
        <p:nvSpPr>
          <p:cNvPr id="60451" name="Rectangle 35"/>
          <p:cNvSpPr>
            <a:spLocks noChangeArrowheads="1"/>
          </p:cNvSpPr>
          <p:nvPr/>
        </p:nvSpPr>
        <p:spPr bwMode="auto">
          <a:xfrm>
            <a:off x="6958287" y="4913868"/>
            <a:ext cx="1271588" cy="406400"/>
          </a:xfrm>
          <a:prstGeom prst="rect">
            <a:avLst/>
          </a:prstGeom>
          <a:solidFill>
            <a:srgbClr val="CCFF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en-US" sz="2000" b="1"/>
              <a:t>Decode</a:t>
            </a:r>
          </a:p>
        </p:txBody>
      </p:sp>
      <p:sp>
        <p:nvSpPr>
          <p:cNvPr id="60452" name="Rectangle 36"/>
          <p:cNvSpPr>
            <a:spLocks noChangeArrowheads="1"/>
          </p:cNvSpPr>
          <p:nvPr/>
        </p:nvSpPr>
        <p:spPr bwMode="auto">
          <a:xfrm>
            <a:off x="8225112" y="4913868"/>
            <a:ext cx="1271588" cy="4064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000" b="1"/>
              <a:t>Execute</a:t>
            </a:r>
          </a:p>
        </p:txBody>
      </p:sp>
      <p:sp>
        <p:nvSpPr>
          <p:cNvPr id="60454" name="Rectangle 38"/>
          <p:cNvSpPr>
            <a:spLocks noChangeArrowheads="1"/>
          </p:cNvSpPr>
          <p:nvPr/>
        </p:nvSpPr>
        <p:spPr bwMode="auto">
          <a:xfrm>
            <a:off x="6934475" y="5540931"/>
            <a:ext cx="1293812" cy="406400"/>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000" b="1"/>
              <a:t>Fetch</a:t>
            </a:r>
          </a:p>
        </p:txBody>
      </p:sp>
      <p:sp>
        <p:nvSpPr>
          <p:cNvPr id="60455" name="Rectangle 39"/>
          <p:cNvSpPr>
            <a:spLocks noChangeArrowheads="1"/>
          </p:cNvSpPr>
          <p:nvPr/>
        </p:nvSpPr>
        <p:spPr bwMode="auto">
          <a:xfrm>
            <a:off x="8220351" y="5540931"/>
            <a:ext cx="1265237" cy="406400"/>
          </a:xfrm>
          <a:prstGeom prst="rect">
            <a:avLst/>
          </a:prstGeom>
          <a:solidFill>
            <a:srgbClr val="CCFF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en-US" sz="2000" b="1"/>
              <a:t>Decode</a:t>
            </a:r>
          </a:p>
        </p:txBody>
      </p:sp>
      <p:sp>
        <p:nvSpPr>
          <p:cNvPr id="60456" name="Rectangle 40"/>
          <p:cNvSpPr>
            <a:spLocks noChangeArrowheads="1"/>
          </p:cNvSpPr>
          <p:nvPr/>
        </p:nvSpPr>
        <p:spPr bwMode="auto">
          <a:xfrm>
            <a:off x="9479238" y="5548868"/>
            <a:ext cx="1249363" cy="4064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000" b="1"/>
              <a:t>Execute</a:t>
            </a:r>
          </a:p>
        </p:txBody>
      </p:sp>
      <p:sp>
        <p:nvSpPr>
          <p:cNvPr id="60458" name="Line 42"/>
          <p:cNvSpPr>
            <a:spLocks noChangeShapeType="1"/>
          </p:cNvSpPr>
          <p:nvPr/>
        </p:nvSpPr>
        <p:spPr bwMode="auto">
          <a:xfrm flipV="1">
            <a:off x="4027762" y="3377168"/>
            <a:ext cx="0" cy="3111500"/>
          </a:xfrm>
          <a:prstGeom prst="line">
            <a:avLst/>
          </a:prstGeom>
          <a:noFill/>
          <a:ln w="63500">
            <a:solidFill>
              <a:schemeClr val="tx1"/>
            </a:solidFill>
            <a:round/>
            <a:headEnd/>
            <a:tailEnd type="triangle" w="med" len="med"/>
          </a:ln>
          <a:effectLst/>
        </p:spPr>
        <p:txBody>
          <a:bodyPr wrap="none" anchor="ctr"/>
          <a:lstStyle/>
          <a:p>
            <a:endParaRPr lang="en-US"/>
          </a:p>
        </p:txBody>
      </p:sp>
      <p:sp>
        <p:nvSpPr>
          <p:cNvPr id="60462" name="Line 46"/>
          <p:cNvSpPr>
            <a:spLocks noChangeShapeType="1"/>
          </p:cNvSpPr>
          <p:nvPr/>
        </p:nvSpPr>
        <p:spPr bwMode="auto">
          <a:xfrm>
            <a:off x="4027763" y="6488668"/>
            <a:ext cx="7661275" cy="0"/>
          </a:xfrm>
          <a:prstGeom prst="line">
            <a:avLst/>
          </a:prstGeom>
          <a:noFill/>
          <a:ln w="63500">
            <a:solidFill>
              <a:schemeClr val="tx1"/>
            </a:solidFill>
            <a:round/>
            <a:headEnd/>
            <a:tailEnd type="triangle" w="med" len="med"/>
          </a:ln>
          <a:effectLst/>
        </p:spPr>
        <p:txBody>
          <a:bodyPr wrap="none" anchor="ctr"/>
          <a:lstStyle/>
          <a:p>
            <a:endParaRPr lang="en-US"/>
          </a:p>
        </p:txBody>
      </p:sp>
      <p:sp>
        <p:nvSpPr>
          <p:cNvPr id="60463" name="Text Box 47"/>
          <p:cNvSpPr txBox="1">
            <a:spLocks noChangeArrowheads="1"/>
          </p:cNvSpPr>
          <p:nvPr/>
        </p:nvSpPr>
        <p:spPr bwMode="auto">
          <a:xfrm>
            <a:off x="3537226" y="3458132"/>
            <a:ext cx="288925" cy="3113087"/>
          </a:xfrm>
          <a:prstGeom prst="rect">
            <a:avLst/>
          </a:prstGeom>
          <a:noFill/>
          <a:ln w="9525" algn="ctr">
            <a:noFill/>
            <a:miter lim="800000"/>
            <a:headEnd/>
            <a:tailEnd/>
          </a:ln>
          <a:effectLst/>
        </p:spPr>
        <p:txBody>
          <a:bodyPr>
            <a:spAutoFit/>
          </a:bodyPr>
          <a:lstStyle/>
          <a:p>
            <a:r>
              <a:rPr lang="en-US" dirty="0"/>
              <a:t>instruction</a:t>
            </a:r>
          </a:p>
        </p:txBody>
      </p:sp>
      <p:sp>
        <p:nvSpPr>
          <p:cNvPr id="60465" name="Line 49"/>
          <p:cNvSpPr>
            <a:spLocks noChangeShapeType="1"/>
          </p:cNvSpPr>
          <p:nvPr/>
        </p:nvSpPr>
        <p:spPr bwMode="auto">
          <a:xfrm>
            <a:off x="5693050" y="3645457"/>
            <a:ext cx="4762" cy="3074987"/>
          </a:xfrm>
          <a:prstGeom prst="line">
            <a:avLst/>
          </a:prstGeom>
          <a:noFill/>
          <a:ln w="22225">
            <a:solidFill>
              <a:schemeClr val="tx1"/>
            </a:solidFill>
            <a:prstDash val="dash"/>
            <a:round/>
            <a:headEnd/>
            <a:tailEnd/>
          </a:ln>
          <a:effectLst/>
        </p:spPr>
        <p:txBody>
          <a:bodyPr wrap="none" anchor="ctr"/>
          <a:lstStyle/>
          <a:p>
            <a:endParaRPr lang="en-US"/>
          </a:p>
        </p:txBody>
      </p:sp>
      <p:sp>
        <p:nvSpPr>
          <p:cNvPr id="60468" name="Line 52"/>
          <p:cNvSpPr>
            <a:spLocks noChangeShapeType="1"/>
          </p:cNvSpPr>
          <p:nvPr/>
        </p:nvSpPr>
        <p:spPr bwMode="auto">
          <a:xfrm flipH="1">
            <a:off x="6907488" y="3654981"/>
            <a:ext cx="36513" cy="3065462"/>
          </a:xfrm>
          <a:prstGeom prst="line">
            <a:avLst/>
          </a:prstGeom>
          <a:noFill/>
          <a:ln w="22225">
            <a:solidFill>
              <a:schemeClr val="tx1"/>
            </a:solidFill>
            <a:prstDash val="dash"/>
            <a:round/>
            <a:headEnd/>
            <a:tailEnd/>
          </a:ln>
          <a:effectLst/>
        </p:spPr>
        <p:txBody>
          <a:bodyPr wrap="none" anchor="ctr"/>
          <a:lstStyle/>
          <a:p>
            <a:endParaRPr lang="en-US"/>
          </a:p>
        </p:txBody>
      </p:sp>
      <p:sp>
        <p:nvSpPr>
          <p:cNvPr id="60470" name="Line 54"/>
          <p:cNvSpPr>
            <a:spLocks noChangeShapeType="1"/>
          </p:cNvSpPr>
          <p:nvPr/>
        </p:nvSpPr>
        <p:spPr bwMode="auto">
          <a:xfrm>
            <a:off x="8210826" y="3654981"/>
            <a:ext cx="22225" cy="3122612"/>
          </a:xfrm>
          <a:prstGeom prst="line">
            <a:avLst/>
          </a:prstGeom>
          <a:noFill/>
          <a:ln w="22225">
            <a:solidFill>
              <a:schemeClr val="tx1"/>
            </a:solidFill>
            <a:prstDash val="dash"/>
            <a:round/>
            <a:headEnd/>
            <a:tailEnd/>
          </a:ln>
          <a:effectLst/>
        </p:spPr>
        <p:txBody>
          <a:bodyPr wrap="none" anchor="ctr"/>
          <a:lstStyle/>
          <a:p>
            <a:endParaRPr lang="en-US"/>
          </a:p>
        </p:txBody>
      </p:sp>
      <p:sp>
        <p:nvSpPr>
          <p:cNvPr id="60471" name="Line 55"/>
          <p:cNvSpPr>
            <a:spLocks noChangeShapeType="1"/>
          </p:cNvSpPr>
          <p:nvPr/>
        </p:nvSpPr>
        <p:spPr bwMode="auto">
          <a:xfrm>
            <a:off x="9493525" y="3662919"/>
            <a:ext cx="6350" cy="3114675"/>
          </a:xfrm>
          <a:prstGeom prst="line">
            <a:avLst/>
          </a:prstGeom>
          <a:noFill/>
          <a:ln w="22225">
            <a:solidFill>
              <a:schemeClr val="tx1"/>
            </a:solidFill>
            <a:prstDash val="dash"/>
            <a:round/>
            <a:headEnd/>
            <a:tailEnd/>
          </a:ln>
          <a:effectLst/>
        </p:spPr>
        <p:txBody>
          <a:bodyPr wrap="none" anchor="ctr"/>
          <a:lstStyle/>
          <a:p>
            <a:endParaRPr lang="en-US"/>
          </a:p>
        </p:txBody>
      </p:sp>
      <p:sp>
        <p:nvSpPr>
          <p:cNvPr id="60472" name="Line 56"/>
          <p:cNvSpPr>
            <a:spLocks noChangeShapeType="1"/>
          </p:cNvSpPr>
          <p:nvPr/>
        </p:nvSpPr>
        <p:spPr bwMode="auto">
          <a:xfrm>
            <a:off x="4430987" y="3666093"/>
            <a:ext cx="0" cy="3054350"/>
          </a:xfrm>
          <a:prstGeom prst="line">
            <a:avLst/>
          </a:prstGeom>
          <a:noFill/>
          <a:ln w="22225">
            <a:solidFill>
              <a:schemeClr val="tx1"/>
            </a:solidFill>
            <a:prstDash val="dash"/>
            <a:round/>
            <a:headEnd/>
            <a:tailEnd/>
          </a:ln>
          <a:effectLst/>
        </p:spPr>
        <p:txBody>
          <a:bodyPr wrap="none" anchor="ctr"/>
          <a:lstStyle/>
          <a:p>
            <a:endParaRPr lang="en-US"/>
          </a:p>
        </p:txBody>
      </p:sp>
      <p:sp>
        <p:nvSpPr>
          <p:cNvPr id="60473" name="Text Box 57"/>
          <p:cNvSpPr txBox="1">
            <a:spLocks noChangeArrowheads="1"/>
          </p:cNvSpPr>
          <p:nvPr/>
        </p:nvSpPr>
        <p:spPr bwMode="auto">
          <a:xfrm>
            <a:off x="4891362" y="6488668"/>
            <a:ext cx="261610" cy="369332"/>
          </a:xfrm>
          <a:prstGeom prst="rect">
            <a:avLst/>
          </a:prstGeom>
          <a:noFill/>
          <a:ln w="9525" algn="ctr">
            <a:noFill/>
            <a:miter lim="800000"/>
            <a:headEnd/>
            <a:tailEnd/>
          </a:ln>
          <a:effectLst/>
        </p:spPr>
        <p:txBody>
          <a:bodyPr wrap="none">
            <a:spAutoFit/>
          </a:bodyPr>
          <a:lstStyle/>
          <a:p>
            <a:r>
              <a:rPr lang="en-US"/>
              <a:t>t</a:t>
            </a:r>
          </a:p>
        </p:txBody>
      </p:sp>
      <p:sp>
        <p:nvSpPr>
          <p:cNvPr id="60474" name="Text Box 58"/>
          <p:cNvSpPr txBox="1">
            <a:spLocks noChangeArrowheads="1"/>
          </p:cNvSpPr>
          <p:nvPr/>
        </p:nvSpPr>
        <p:spPr bwMode="auto">
          <a:xfrm>
            <a:off x="6094687" y="6488669"/>
            <a:ext cx="508000" cy="366713"/>
          </a:xfrm>
          <a:prstGeom prst="rect">
            <a:avLst/>
          </a:prstGeom>
          <a:noFill/>
          <a:ln w="9525" algn="ctr">
            <a:noFill/>
            <a:miter lim="800000"/>
            <a:headEnd/>
            <a:tailEnd/>
          </a:ln>
          <a:effectLst/>
        </p:spPr>
        <p:txBody>
          <a:bodyPr wrap="none">
            <a:spAutoFit/>
          </a:bodyPr>
          <a:lstStyle/>
          <a:p>
            <a:r>
              <a:rPr lang="en-US"/>
              <a:t>t+1</a:t>
            </a:r>
          </a:p>
        </p:txBody>
      </p:sp>
      <p:sp>
        <p:nvSpPr>
          <p:cNvPr id="60475" name="Text Box 59"/>
          <p:cNvSpPr txBox="1">
            <a:spLocks noChangeArrowheads="1"/>
          </p:cNvSpPr>
          <p:nvPr/>
        </p:nvSpPr>
        <p:spPr bwMode="auto">
          <a:xfrm>
            <a:off x="7258325" y="6488669"/>
            <a:ext cx="508000" cy="366713"/>
          </a:xfrm>
          <a:prstGeom prst="rect">
            <a:avLst/>
          </a:prstGeom>
          <a:noFill/>
          <a:ln w="9525" algn="ctr">
            <a:noFill/>
            <a:miter lim="800000"/>
            <a:headEnd/>
            <a:tailEnd/>
          </a:ln>
          <a:effectLst/>
        </p:spPr>
        <p:txBody>
          <a:bodyPr wrap="none">
            <a:spAutoFit/>
          </a:bodyPr>
          <a:lstStyle/>
          <a:p>
            <a:r>
              <a:rPr lang="en-US"/>
              <a:t>t+2</a:t>
            </a:r>
          </a:p>
        </p:txBody>
      </p:sp>
      <p:sp>
        <p:nvSpPr>
          <p:cNvPr id="60476" name="Text Box 60"/>
          <p:cNvSpPr txBox="1">
            <a:spLocks noChangeArrowheads="1"/>
          </p:cNvSpPr>
          <p:nvPr/>
        </p:nvSpPr>
        <p:spPr bwMode="auto">
          <a:xfrm>
            <a:off x="8471175" y="6488669"/>
            <a:ext cx="508000" cy="366713"/>
          </a:xfrm>
          <a:prstGeom prst="rect">
            <a:avLst/>
          </a:prstGeom>
          <a:noFill/>
          <a:ln w="9525" algn="ctr">
            <a:noFill/>
            <a:miter lim="800000"/>
            <a:headEnd/>
            <a:tailEnd/>
          </a:ln>
          <a:effectLst/>
        </p:spPr>
        <p:txBody>
          <a:bodyPr wrap="none">
            <a:spAutoFit/>
          </a:bodyPr>
          <a:lstStyle/>
          <a:p>
            <a:r>
              <a:rPr lang="en-US"/>
              <a:t>t+3</a:t>
            </a:r>
          </a:p>
        </p:txBody>
      </p:sp>
      <p:sp>
        <p:nvSpPr>
          <p:cNvPr id="60477" name="Text Box 61"/>
          <p:cNvSpPr txBox="1">
            <a:spLocks noChangeArrowheads="1"/>
          </p:cNvSpPr>
          <p:nvPr/>
        </p:nvSpPr>
        <p:spPr bwMode="auto">
          <a:xfrm>
            <a:off x="9845950" y="6488668"/>
            <a:ext cx="494046" cy="369332"/>
          </a:xfrm>
          <a:prstGeom prst="rect">
            <a:avLst/>
          </a:prstGeom>
          <a:noFill/>
          <a:ln w="9525" algn="ctr">
            <a:noFill/>
            <a:miter lim="800000"/>
            <a:headEnd/>
            <a:tailEnd/>
          </a:ln>
          <a:effectLst/>
        </p:spPr>
        <p:txBody>
          <a:bodyPr wrap="none">
            <a:spAutoFit/>
          </a:bodyPr>
          <a:lstStyle/>
          <a:p>
            <a:r>
              <a:rPr lang="en-US"/>
              <a:t>t+4</a:t>
            </a:r>
          </a:p>
        </p:txBody>
      </p:sp>
      <p:sp>
        <p:nvSpPr>
          <p:cNvPr id="60481" name="Text Box 65"/>
          <p:cNvSpPr txBox="1">
            <a:spLocks noChangeArrowheads="1"/>
          </p:cNvSpPr>
          <p:nvPr/>
        </p:nvSpPr>
        <p:spPr bwMode="auto">
          <a:xfrm>
            <a:off x="4110312" y="4169331"/>
            <a:ext cx="237566" cy="369332"/>
          </a:xfrm>
          <a:prstGeom prst="rect">
            <a:avLst/>
          </a:prstGeom>
          <a:noFill/>
          <a:ln w="9525" algn="ctr">
            <a:noFill/>
            <a:miter lim="800000"/>
            <a:headEnd/>
            <a:tailEnd/>
          </a:ln>
          <a:effectLst/>
        </p:spPr>
        <p:txBody>
          <a:bodyPr wrap="none">
            <a:spAutoFit/>
          </a:bodyPr>
          <a:lstStyle/>
          <a:p>
            <a:r>
              <a:rPr lang="en-US"/>
              <a:t>i</a:t>
            </a:r>
          </a:p>
        </p:txBody>
      </p:sp>
      <p:sp>
        <p:nvSpPr>
          <p:cNvPr id="60482" name="Text Box 66"/>
          <p:cNvSpPr txBox="1">
            <a:spLocks noChangeArrowheads="1"/>
          </p:cNvSpPr>
          <p:nvPr/>
        </p:nvSpPr>
        <p:spPr bwMode="auto">
          <a:xfrm>
            <a:off x="5091387" y="4956731"/>
            <a:ext cx="470000" cy="369332"/>
          </a:xfrm>
          <a:prstGeom prst="rect">
            <a:avLst/>
          </a:prstGeom>
          <a:noFill/>
          <a:ln w="9525" algn="ctr">
            <a:noFill/>
            <a:miter lim="800000"/>
            <a:headEnd/>
            <a:tailEnd/>
          </a:ln>
          <a:effectLst/>
        </p:spPr>
        <p:txBody>
          <a:bodyPr wrap="none">
            <a:spAutoFit/>
          </a:bodyPr>
          <a:lstStyle/>
          <a:p>
            <a:r>
              <a:rPr lang="en-US"/>
              <a:t>i+1</a:t>
            </a:r>
          </a:p>
        </p:txBody>
      </p:sp>
      <p:sp>
        <p:nvSpPr>
          <p:cNvPr id="60483" name="Text Box 67"/>
          <p:cNvSpPr txBox="1">
            <a:spLocks noChangeArrowheads="1"/>
          </p:cNvSpPr>
          <p:nvPr/>
        </p:nvSpPr>
        <p:spPr bwMode="auto">
          <a:xfrm>
            <a:off x="6129612" y="5590143"/>
            <a:ext cx="470000" cy="369332"/>
          </a:xfrm>
          <a:prstGeom prst="rect">
            <a:avLst/>
          </a:prstGeom>
          <a:noFill/>
          <a:ln w="9525" algn="ctr">
            <a:noFill/>
            <a:miter lim="800000"/>
            <a:headEnd/>
            <a:tailEnd/>
          </a:ln>
          <a:effectLst/>
        </p:spPr>
        <p:txBody>
          <a:bodyPr wrap="none">
            <a:spAutoFit/>
          </a:bodyPr>
          <a:lstStyle/>
          <a:p>
            <a:r>
              <a:rPr lang="en-US"/>
              <a:t>i+2</a:t>
            </a:r>
          </a:p>
        </p:txBody>
      </p:sp>
    </p:spTree>
    <p:extLst>
      <p:ext uri="{BB962C8B-B14F-4D97-AF65-F5344CB8AC3E}">
        <p14:creationId xmlns:p14="http://schemas.microsoft.com/office/powerpoint/2010/main" val="127146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p:cTn id="7" dur="500" fill="hold"/>
                                        <p:tgtEl>
                                          <p:spTgt spid="604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041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04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04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041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60419">
                                            <p:txEl>
                                              <p:pRg st="1" end="1"/>
                                            </p:txEl>
                                          </p:spTgt>
                                        </p:tgtEl>
                                        <p:attrNameLst>
                                          <p:attrName>style.visibility</p:attrName>
                                        </p:attrNameLst>
                                      </p:cBhvr>
                                      <p:to>
                                        <p:strVal val="visible"/>
                                      </p:to>
                                    </p:set>
                                    <p:anim calcmode="lin" valueType="num">
                                      <p:cBhvr>
                                        <p:cTn id="16" dur="500" fill="hold"/>
                                        <p:tgtEl>
                                          <p:spTgt spid="6041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60419">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6041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6041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6041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4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4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4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4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4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481"/>
                                        </p:tgtEl>
                                        <p:attrNameLst>
                                          <p:attrName>style.visibility</p:attrName>
                                        </p:attrNameLst>
                                      </p:cBhvr>
                                      <p:to>
                                        <p:strVal val="visible"/>
                                      </p:to>
                                    </p:set>
                                  </p:childTnLst>
                                </p:cTn>
                              </p:par>
                              <p:par>
                                <p:cTn id="55" presetID="47" presetClass="entr" presetSubtype="0" fill="hold" grpId="0" nodeType="withEffect">
                                  <p:stCondLst>
                                    <p:cond delay="0"/>
                                  </p:stCondLst>
                                  <p:childTnLst>
                                    <p:set>
                                      <p:cBhvr>
                                        <p:cTn id="56" dur="1" fill="hold">
                                          <p:stCondLst>
                                            <p:cond delay="0"/>
                                          </p:stCondLst>
                                        </p:cTn>
                                        <p:tgtEl>
                                          <p:spTgt spid="60434"/>
                                        </p:tgtEl>
                                        <p:attrNameLst>
                                          <p:attrName>style.visibility</p:attrName>
                                        </p:attrNameLst>
                                      </p:cBhvr>
                                      <p:to>
                                        <p:strVal val="visible"/>
                                      </p:to>
                                    </p:set>
                                    <p:animEffect transition="in" filter="fade">
                                      <p:cBhvr>
                                        <p:cTn id="57" dur="1000"/>
                                        <p:tgtEl>
                                          <p:spTgt spid="60434"/>
                                        </p:tgtEl>
                                      </p:cBhvr>
                                    </p:animEffect>
                                    <p:anim calcmode="lin" valueType="num">
                                      <p:cBhvr>
                                        <p:cTn id="58" dur="1000" fill="hold"/>
                                        <p:tgtEl>
                                          <p:spTgt spid="60434"/>
                                        </p:tgtEl>
                                        <p:attrNameLst>
                                          <p:attrName>ppt_x</p:attrName>
                                        </p:attrNameLst>
                                      </p:cBhvr>
                                      <p:tavLst>
                                        <p:tav tm="0">
                                          <p:val>
                                            <p:strVal val="#ppt_x"/>
                                          </p:val>
                                        </p:tav>
                                        <p:tav tm="100000">
                                          <p:val>
                                            <p:strVal val="#ppt_x"/>
                                          </p:val>
                                        </p:tav>
                                      </p:tavLst>
                                    </p:anim>
                                    <p:anim calcmode="lin" valueType="num">
                                      <p:cBhvr>
                                        <p:cTn id="59" dur="1000" fill="hold"/>
                                        <p:tgtEl>
                                          <p:spTgt spid="6043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60435"/>
                                        </p:tgtEl>
                                        <p:attrNameLst>
                                          <p:attrName>style.visibility</p:attrName>
                                        </p:attrNameLst>
                                      </p:cBhvr>
                                      <p:to>
                                        <p:strVal val="visible"/>
                                      </p:to>
                                    </p:set>
                                    <p:animEffect transition="in" filter="fade">
                                      <p:cBhvr>
                                        <p:cTn id="64" dur="1000"/>
                                        <p:tgtEl>
                                          <p:spTgt spid="60435"/>
                                        </p:tgtEl>
                                      </p:cBhvr>
                                    </p:animEffect>
                                    <p:anim calcmode="lin" valueType="num">
                                      <p:cBhvr>
                                        <p:cTn id="65" dur="1000" fill="hold"/>
                                        <p:tgtEl>
                                          <p:spTgt spid="60435"/>
                                        </p:tgtEl>
                                        <p:attrNameLst>
                                          <p:attrName>ppt_x</p:attrName>
                                        </p:attrNameLst>
                                      </p:cBhvr>
                                      <p:tavLst>
                                        <p:tav tm="0">
                                          <p:val>
                                            <p:strVal val="#ppt_x"/>
                                          </p:val>
                                        </p:tav>
                                        <p:tav tm="100000">
                                          <p:val>
                                            <p:strVal val="#ppt_x"/>
                                          </p:val>
                                        </p:tav>
                                      </p:tavLst>
                                    </p:anim>
                                    <p:anim calcmode="lin" valueType="num">
                                      <p:cBhvr>
                                        <p:cTn id="66" dur="1000" fill="hold"/>
                                        <p:tgtEl>
                                          <p:spTgt spid="60435"/>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1" presetClass="entr" presetSubtype="0" fill="hold" grpId="0" nodeType="afterEffect">
                                  <p:stCondLst>
                                    <p:cond delay="1000"/>
                                  </p:stCondLst>
                                  <p:childTnLst>
                                    <p:set>
                                      <p:cBhvr>
                                        <p:cTn id="69" dur="1" fill="hold">
                                          <p:stCondLst>
                                            <p:cond delay="0"/>
                                          </p:stCondLst>
                                        </p:cTn>
                                        <p:tgtEl>
                                          <p:spTgt spid="60482"/>
                                        </p:tgtEl>
                                        <p:attrNameLst>
                                          <p:attrName>style.visibility</p:attrName>
                                        </p:attrNameLst>
                                      </p:cBhvr>
                                      <p:to>
                                        <p:strVal val="visible"/>
                                      </p:to>
                                    </p:set>
                                  </p:childTnLst>
                                </p:cTn>
                              </p:par>
                            </p:childTnLst>
                          </p:cTn>
                        </p:par>
                        <p:par>
                          <p:cTn id="70" fill="hold">
                            <p:stCondLst>
                              <p:cond delay="2000"/>
                            </p:stCondLst>
                            <p:childTnLst>
                              <p:par>
                                <p:cTn id="71" presetID="47" presetClass="entr" presetSubtype="0" fill="hold" grpId="0" nodeType="afterEffect">
                                  <p:stCondLst>
                                    <p:cond delay="1000"/>
                                  </p:stCondLst>
                                  <p:childTnLst>
                                    <p:set>
                                      <p:cBhvr>
                                        <p:cTn id="72" dur="1" fill="hold">
                                          <p:stCondLst>
                                            <p:cond delay="0"/>
                                          </p:stCondLst>
                                        </p:cTn>
                                        <p:tgtEl>
                                          <p:spTgt spid="60450"/>
                                        </p:tgtEl>
                                        <p:attrNameLst>
                                          <p:attrName>style.visibility</p:attrName>
                                        </p:attrNameLst>
                                      </p:cBhvr>
                                      <p:to>
                                        <p:strVal val="visible"/>
                                      </p:to>
                                    </p:set>
                                    <p:animEffect transition="in" filter="fade">
                                      <p:cBhvr>
                                        <p:cTn id="73" dur="1000"/>
                                        <p:tgtEl>
                                          <p:spTgt spid="60450"/>
                                        </p:tgtEl>
                                      </p:cBhvr>
                                    </p:animEffect>
                                    <p:anim calcmode="lin" valueType="num">
                                      <p:cBhvr>
                                        <p:cTn id="74" dur="1000" fill="hold"/>
                                        <p:tgtEl>
                                          <p:spTgt spid="60450"/>
                                        </p:tgtEl>
                                        <p:attrNameLst>
                                          <p:attrName>ppt_x</p:attrName>
                                        </p:attrNameLst>
                                      </p:cBhvr>
                                      <p:tavLst>
                                        <p:tav tm="0">
                                          <p:val>
                                            <p:strVal val="#ppt_x"/>
                                          </p:val>
                                        </p:tav>
                                        <p:tav tm="100000">
                                          <p:val>
                                            <p:strVal val="#ppt_x"/>
                                          </p:val>
                                        </p:tav>
                                      </p:tavLst>
                                    </p:anim>
                                    <p:anim calcmode="lin" valueType="num">
                                      <p:cBhvr>
                                        <p:cTn id="75" dur="1000" fill="hold"/>
                                        <p:tgtEl>
                                          <p:spTgt spid="6045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60436"/>
                                        </p:tgtEl>
                                        <p:attrNameLst>
                                          <p:attrName>style.visibility</p:attrName>
                                        </p:attrNameLst>
                                      </p:cBhvr>
                                      <p:to>
                                        <p:strVal val="visible"/>
                                      </p:to>
                                    </p:set>
                                    <p:animEffect transition="in" filter="fade">
                                      <p:cBhvr>
                                        <p:cTn id="80" dur="1000"/>
                                        <p:tgtEl>
                                          <p:spTgt spid="60436"/>
                                        </p:tgtEl>
                                      </p:cBhvr>
                                    </p:animEffect>
                                    <p:anim calcmode="lin" valueType="num">
                                      <p:cBhvr>
                                        <p:cTn id="81" dur="1000" fill="hold"/>
                                        <p:tgtEl>
                                          <p:spTgt spid="60436"/>
                                        </p:tgtEl>
                                        <p:attrNameLst>
                                          <p:attrName>ppt_x</p:attrName>
                                        </p:attrNameLst>
                                      </p:cBhvr>
                                      <p:tavLst>
                                        <p:tav tm="0">
                                          <p:val>
                                            <p:strVal val="#ppt_x"/>
                                          </p:val>
                                        </p:tav>
                                        <p:tav tm="100000">
                                          <p:val>
                                            <p:strVal val="#ppt_x"/>
                                          </p:val>
                                        </p:tav>
                                      </p:tavLst>
                                    </p:anim>
                                    <p:anim calcmode="lin" valueType="num">
                                      <p:cBhvr>
                                        <p:cTn id="82" dur="1000" fill="hold"/>
                                        <p:tgtEl>
                                          <p:spTgt spid="60436"/>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47" presetClass="entr" presetSubtype="0" fill="hold" grpId="0" nodeType="afterEffect">
                                  <p:stCondLst>
                                    <p:cond delay="500"/>
                                  </p:stCondLst>
                                  <p:childTnLst>
                                    <p:set>
                                      <p:cBhvr>
                                        <p:cTn id="85" dur="1" fill="hold">
                                          <p:stCondLst>
                                            <p:cond delay="0"/>
                                          </p:stCondLst>
                                        </p:cTn>
                                        <p:tgtEl>
                                          <p:spTgt spid="60451"/>
                                        </p:tgtEl>
                                        <p:attrNameLst>
                                          <p:attrName>style.visibility</p:attrName>
                                        </p:attrNameLst>
                                      </p:cBhvr>
                                      <p:to>
                                        <p:strVal val="visible"/>
                                      </p:to>
                                    </p:set>
                                    <p:animEffect transition="in" filter="fade">
                                      <p:cBhvr>
                                        <p:cTn id="86" dur="1000"/>
                                        <p:tgtEl>
                                          <p:spTgt spid="60451"/>
                                        </p:tgtEl>
                                      </p:cBhvr>
                                    </p:animEffect>
                                    <p:anim calcmode="lin" valueType="num">
                                      <p:cBhvr>
                                        <p:cTn id="87" dur="1000" fill="hold"/>
                                        <p:tgtEl>
                                          <p:spTgt spid="60451"/>
                                        </p:tgtEl>
                                        <p:attrNameLst>
                                          <p:attrName>ppt_x</p:attrName>
                                        </p:attrNameLst>
                                      </p:cBhvr>
                                      <p:tavLst>
                                        <p:tav tm="0">
                                          <p:val>
                                            <p:strVal val="#ppt_x"/>
                                          </p:val>
                                        </p:tav>
                                        <p:tav tm="100000">
                                          <p:val>
                                            <p:strVal val="#ppt_x"/>
                                          </p:val>
                                        </p:tav>
                                      </p:tavLst>
                                    </p:anim>
                                    <p:anim calcmode="lin" valueType="num">
                                      <p:cBhvr>
                                        <p:cTn id="88" dur="1000" fill="hold"/>
                                        <p:tgtEl>
                                          <p:spTgt spid="60451"/>
                                        </p:tgtEl>
                                        <p:attrNameLst>
                                          <p:attrName>ppt_y</p:attrName>
                                        </p:attrNameLst>
                                      </p:cBhvr>
                                      <p:tavLst>
                                        <p:tav tm="0">
                                          <p:val>
                                            <p:strVal val="#ppt_y-.1"/>
                                          </p:val>
                                        </p:tav>
                                        <p:tav tm="100000">
                                          <p:val>
                                            <p:strVal val="#ppt_y"/>
                                          </p:val>
                                        </p:tav>
                                      </p:tavLst>
                                    </p:anim>
                                  </p:childTnLst>
                                </p:cTn>
                              </p:par>
                            </p:childTnLst>
                          </p:cTn>
                        </p:par>
                        <p:par>
                          <p:cTn id="89" fill="hold">
                            <p:stCondLst>
                              <p:cond delay="2500"/>
                            </p:stCondLst>
                            <p:childTnLst>
                              <p:par>
                                <p:cTn id="90" presetID="1" presetClass="entr" presetSubtype="0" fill="hold" grpId="0" nodeType="afterEffect">
                                  <p:stCondLst>
                                    <p:cond delay="500"/>
                                  </p:stCondLst>
                                  <p:childTnLst>
                                    <p:set>
                                      <p:cBhvr>
                                        <p:cTn id="91" dur="1" fill="hold">
                                          <p:stCondLst>
                                            <p:cond delay="0"/>
                                          </p:stCondLst>
                                        </p:cTn>
                                        <p:tgtEl>
                                          <p:spTgt spid="60483"/>
                                        </p:tgtEl>
                                        <p:attrNameLst>
                                          <p:attrName>style.visibility</p:attrName>
                                        </p:attrNameLst>
                                      </p:cBhvr>
                                      <p:to>
                                        <p:strVal val="visible"/>
                                      </p:to>
                                    </p:set>
                                  </p:childTnLst>
                                </p:cTn>
                              </p:par>
                            </p:childTnLst>
                          </p:cTn>
                        </p:par>
                        <p:par>
                          <p:cTn id="92" fill="hold">
                            <p:stCondLst>
                              <p:cond delay="3000"/>
                            </p:stCondLst>
                            <p:childTnLst>
                              <p:par>
                                <p:cTn id="93" presetID="47" presetClass="entr" presetSubtype="0" fill="hold" grpId="0" nodeType="afterEffect">
                                  <p:stCondLst>
                                    <p:cond delay="500"/>
                                  </p:stCondLst>
                                  <p:childTnLst>
                                    <p:set>
                                      <p:cBhvr>
                                        <p:cTn id="94" dur="1" fill="hold">
                                          <p:stCondLst>
                                            <p:cond delay="0"/>
                                          </p:stCondLst>
                                        </p:cTn>
                                        <p:tgtEl>
                                          <p:spTgt spid="60454"/>
                                        </p:tgtEl>
                                        <p:attrNameLst>
                                          <p:attrName>style.visibility</p:attrName>
                                        </p:attrNameLst>
                                      </p:cBhvr>
                                      <p:to>
                                        <p:strVal val="visible"/>
                                      </p:to>
                                    </p:set>
                                    <p:animEffect transition="in" filter="fade">
                                      <p:cBhvr>
                                        <p:cTn id="95" dur="1000"/>
                                        <p:tgtEl>
                                          <p:spTgt spid="60454"/>
                                        </p:tgtEl>
                                      </p:cBhvr>
                                    </p:animEffect>
                                    <p:anim calcmode="lin" valueType="num">
                                      <p:cBhvr>
                                        <p:cTn id="96" dur="1000" fill="hold"/>
                                        <p:tgtEl>
                                          <p:spTgt spid="60454"/>
                                        </p:tgtEl>
                                        <p:attrNameLst>
                                          <p:attrName>ppt_x</p:attrName>
                                        </p:attrNameLst>
                                      </p:cBhvr>
                                      <p:tavLst>
                                        <p:tav tm="0">
                                          <p:val>
                                            <p:strVal val="#ppt_x"/>
                                          </p:val>
                                        </p:tav>
                                        <p:tav tm="100000">
                                          <p:val>
                                            <p:strVal val="#ppt_x"/>
                                          </p:val>
                                        </p:tav>
                                      </p:tavLst>
                                    </p:anim>
                                    <p:anim calcmode="lin" valueType="num">
                                      <p:cBhvr>
                                        <p:cTn id="97" dur="1000" fill="hold"/>
                                        <p:tgtEl>
                                          <p:spTgt spid="60454"/>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7" presetClass="entr" presetSubtype="0" fill="hold" grpId="0" nodeType="clickEffect">
                                  <p:stCondLst>
                                    <p:cond delay="0"/>
                                  </p:stCondLst>
                                  <p:childTnLst>
                                    <p:set>
                                      <p:cBhvr>
                                        <p:cTn id="101" dur="1" fill="hold">
                                          <p:stCondLst>
                                            <p:cond delay="0"/>
                                          </p:stCondLst>
                                        </p:cTn>
                                        <p:tgtEl>
                                          <p:spTgt spid="60452"/>
                                        </p:tgtEl>
                                        <p:attrNameLst>
                                          <p:attrName>style.visibility</p:attrName>
                                        </p:attrNameLst>
                                      </p:cBhvr>
                                      <p:to>
                                        <p:strVal val="visible"/>
                                      </p:to>
                                    </p:set>
                                    <p:animEffect transition="in" filter="fade">
                                      <p:cBhvr>
                                        <p:cTn id="102" dur="1000"/>
                                        <p:tgtEl>
                                          <p:spTgt spid="60452"/>
                                        </p:tgtEl>
                                      </p:cBhvr>
                                    </p:animEffect>
                                    <p:anim calcmode="lin" valueType="num">
                                      <p:cBhvr>
                                        <p:cTn id="103" dur="1000" fill="hold"/>
                                        <p:tgtEl>
                                          <p:spTgt spid="60452"/>
                                        </p:tgtEl>
                                        <p:attrNameLst>
                                          <p:attrName>ppt_x</p:attrName>
                                        </p:attrNameLst>
                                      </p:cBhvr>
                                      <p:tavLst>
                                        <p:tav tm="0">
                                          <p:val>
                                            <p:strVal val="#ppt_x"/>
                                          </p:val>
                                        </p:tav>
                                        <p:tav tm="100000">
                                          <p:val>
                                            <p:strVal val="#ppt_x"/>
                                          </p:val>
                                        </p:tav>
                                      </p:tavLst>
                                    </p:anim>
                                    <p:anim calcmode="lin" valueType="num">
                                      <p:cBhvr>
                                        <p:cTn id="104" dur="1000" fill="hold"/>
                                        <p:tgtEl>
                                          <p:spTgt spid="60452"/>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47" presetClass="entr" presetSubtype="0" fill="hold" grpId="0" nodeType="afterEffect">
                                  <p:stCondLst>
                                    <p:cond delay="500"/>
                                  </p:stCondLst>
                                  <p:childTnLst>
                                    <p:set>
                                      <p:cBhvr>
                                        <p:cTn id="107" dur="1" fill="hold">
                                          <p:stCondLst>
                                            <p:cond delay="0"/>
                                          </p:stCondLst>
                                        </p:cTn>
                                        <p:tgtEl>
                                          <p:spTgt spid="60455"/>
                                        </p:tgtEl>
                                        <p:attrNameLst>
                                          <p:attrName>style.visibility</p:attrName>
                                        </p:attrNameLst>
                                      </p:cBhvr>
                                      <p:to>
                                        <p:strVal val="visible"/>
                                      </p:to>
                                    </p:set>
                                    <p:animEffect transition="in" filter="fade">
                                      <p:cBhvr>
                                        <p:cTn id="108" dur="1000"/>
                                        <p:tgtEl>
                                          <p:spTgt spid="60455"/>
                                        </p:tgtEl>
                                      </p:cBhvr>
                                    </p:animEffect>
                                    <p:anim calcmode="lin" valueType="num">
                                      <p:cBhvr>
                                        <p:cTn id="109" dur="1000" fill="hold"/>
                                        <p:tgtEl>
                                          <p:spTgt spid="60455"/>
                                        </p:tgtEl>
                                        <p:attrNameLst>
                                          <p:attrName>ppt_x</p:attrName>
                                        </p:attrNameLst>
                                      </p:cBhvr>
                                      <p:tavLst>
                                        <p:tav tm="0">
                                          <p:val>
                                            <p:strVal val="#ppt_x"/>
                                          </p:val>
                                        </p:tav>
                                        <p:tav tm="100000">
                                          <p:val>
                                            <p:strVal val="#ppt_x"/>
                                          </p:val>
                                        </p:tav>
                                      </p:tavLst>
                                    </p:anim>
                                    <p:anim calcmode="lin" valueType="num">
                                      <p:cBhvr>
                                        <p:cTn id="110" dur="1000" fill="hold"/>
                                        <p:tgtEl>
                                          <p:spTgt spid="60455"/>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childTnLst>
                                    <p:set>
                                      <p:cBhvr>
                                        <p:cTn id="114" dur="1" fill="hold">
                                          <p:stCondLst>
                                            <p:cond delay="0"/>
                                          </p:stCondLst>
                                        </p:cTn>
                                        <p:tgtEl>
                                          <p:spTgt spid="60456"/>
                                        </p:tgtEl>
                                        <p:attrNameLst>
                                          <p:attrName>style.visibility</p:attrName>
                                        </p:attrNameLst>
                                      </p:cBhvr>
                                      <p:to>
                                        <p:strVal val="visible"/>
                                      </p:to>
                                    </p:set>
                                    <p:animEffect transition="in" filter="fade">
                                      <p:cBhvr>
                                        <p:cTn id="115" dur="1000"/>
                                        <p:tgtEl>
                                          <p:spTgt spid="60456"/>
                                        </p:tgtEl>
                                      </p:cBhvr>
                                    </p:animEffect>
                                    <p:anim calcmode="lin" valueType="num">
                                      <p:cBhvr>
                                        <p:cTn id="116" dur="1000" fill="hold"/>
                                        <p:tgtEl>
                                          <p:spTgt spid="60456"/>
                                        </p:tgtEl>
                                        <p:attrNameLst>
                                          <p:attrName>ppt_x</p:attrName>
                                        </p:attrNameLst>
                                      </p:cBhvr>
                                      <p:tavLst>
                                        <p:tav tm="0">
                                          <p:val>
                                            <p:strVal val="#ppt_x"/>
                                          </p:val>
                                        </p:tav>
                                        <p:tav tm="100000">
                                          <p:val>
                                            <p:strVal val="#ppt_x"/>
                                          </p:val>
                                        </p:tav>
                                      </p:tavLst>
                                    </p:anim>
                                    <p:anim calcmode="lin" valueType="num">
                                      <p:cBhvr>
                                        <p:cTn id="117" dur="1000" fill="hold"/>
                                        <p:tgtEl>
                                          <p:spTgt spid="604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64" grpId="0"/>
      <p:bldP spid="60434" grpId="0" animBg="1"/>
      <p:bldP spid="60435" grpId="0" animBg="1"/>
      <p:bldP spid="60436" grpId="0" animBg="1"/>
      <p:bldP spid="60450" grpId="0" animBg="1"/>
      <p:bldP spid="60451" grpId="0" animBg="1"/>
      <p:bldP spid="60452" grpId="0" animBg="1"/>
      <p:bldP spid="60454" grpId="0" animBg="1"/>
      <p:bldP spid="60455" grpId="0" animBg="1"/>
      <p:bldP spid="60456" grpId="0" animBg="1"/>
      <p:bldP spid="60458" grpId="0" animBg="1"/>
      <p:bldP spid="60462" grpId="0" animBg="1"/>
      <p:bldP spid="60463" grpId="0"/>
      <p:bldP spid="60465" grpId="0" animBg="1"/>
      <p:bldP spid="60468" grpId="0" animBg="1"/>
      <p:bldP spid="60470" grpId="0" animBg="1"/>
      <p:bldP spid="60471" grpId="0" animBg="1"/>
      <p:bldP spid="60472" grpId="0" animBg="1"/>
      <p:bldP spid="60473" grpId="0"/>
      <p:bldP spid="60474" grpId="0"/>
      <p:bldP spid="60475" grpId="0"/>
      <p:bldP spid="60476" grpId="0"/>
      <p:bldP spid="60477" grpId="0"/>
      <p:bldP spid="60481" grpId="0"/>
      <p:bldP spid="60482" grpId="0"/>
      <p:bldP spid="604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5298" name="Picture 2"/>
          <p:cNvPicPr>
            <a:picLocks noChangeAspect="1" noChangeArrowheads="1"/>
          </p:cNvPicPr>
          <p:nvPr/>
        </p:nvPicPr>
        <p:blipFill>
          <a:blip r:embed="rId2"/>
          <a:srcRect/>
          <a:stretch>
            <a:fillRect/>
          </a:stretch>
        </p:blipFill>
        <p:spPr bwMode="auto">
          <a:xfrm>
            <a:off x="2822028" y="568345"/>
            <a:ext cx="8882243" cy="5562600"/>
          </a:xfrm>
          <a:prstGeom prst="rect">
            <a:avLst/>
          </a:prstGeom>
          <a:noFill/>
          <a:ln w="9525">
            <a:noFill/>
            <a:miter lim="800000"/>
            <a:headEnd/>
            <a:tailEnd/>
          </a:ln>
          <a:effectLst/>
        </p:spPr>
      </p:pic>
    </p:spTree>
    <p:extLst>
      <p:ext uri="{BB962C8B-B14F-4D97-AF65-F5344CB8AC3E}">
        <p14:creationId xmlns:p14="http://schemas.microsoft.com/office/powerpoint/2010/main" val="280304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lvl="0" eaLnBrk="1" hangingPunct="1">
              <a:buFont typeface="Wingdings" panose="05000000000000000000" pitchFamily="2" charset="2"/>
              <a:buChar char="v"/>
            </a:pPr>
            <a:r>
              <a:rPr lang="en-US" i="1" dirty="0">
                <a:solidFill>
                  <a:srgbClr val="000000"/>
                </a:solidFill>
                <a:latin typeface="Gill Sans MT" panose="020B0502020104020203" pitchFamily="34" charset="0"/>
              </a:rPr>
              <a:t>Latency: 3 cycles</a:t>
            </a:r>
          </a:p>
          <a:p>
            <a:pPr lvl="0" eaLnBrk="1" hangingPunct="1">
              <a:buFont typeface="Wingdings" panose="05000000000000000000" pitchFamily="2" charset="2"/>
              <a:buChar char="v"/>
            </a:pPr>
            <a:r>
              <a:rPr lang="en-US" i="1" dirty="0">
                <a:solidFill>
                  <a:srgbClr val="000000"/>
                </a:solidFill>
                <a:latin typeface="Gill Sans MT" panose="020B0502020104020203" pitchFamily="34" charset="0"/>
              </a:rPr>
              <a:t>Throughput: 1 instruction/cycle</a:t>
            </a:r>
          </a:p>
          <a:p>
            <a:endParaRPr lang="en-US" dirty="0"/>
          </a:p>
        </p:txBody>
      </p:sp>
      <p:pic>
        <p:nvPicPr>
          <p:cNvPr id="56322" name="Picture 2"/>
          <p:cNvPicPr>
            <a:picLocks noChangeAspect="1" noChangeArrowheads="1"/>
          </p:cNvPicPr>
          <p:nvPr/>
        </p:nvPicPr>
        <p:blipFill>
          <a:blip r:embed="rId2"/>
          <a:srcRect/>
          <a:stretch>
            <a:fillRect/>
          </a:stretch>
        </p:blipFill>
        <p:spPr bwMode="auto">
          <a:xfrm>
            <a:off x="2933699" y="568345"/>
            <a:ext cx="8770572" cy="4145545"/>
          </a:xfrm>
          <a:prstGeom prst="rect">
            <a:avLst/>
          </a:prstGeom>
          <a:noFill/>
          <a:ln w="9525">
            <a:noFill/>
            <a:miter lim="800000"/>
            <a:headEnd/>
            <a:tailEnd/>
          </a:ln>
          <a:effectLst/>
        </p:spPr>
      </p:pic>
    </p:spTree>
    <p:extLst>
      <p:ext uri="{BB962C8B-B14F-4D97-AF65-F5344CB8AC3E}">
        <p14:creationId xmlns:p14="http://schemas.microsoft.com/office/powerpoint/2010/main" val="289675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945524" y="1266497"/>
            <a:ext cx="8229600" cy="715963"/>
          </a:xfrm>
        </p:spPr>
        <p:txBody>
          <a:bodyPr/>
          <a:lstStyle/>
          <a:p>
            <a:pPr algn="l" eaLnBrk="1" hangingPunct="1"/>
            <a:r>
              <a:rPr lang="en-US" sz="3200" dirty="0"/>
              <a:t>STAGES:</a:t>
            </a:r>
          </a:p>
        </p:txBody>
      </p:sp>
      <p:sp>
        <p:nvSpPr>
          <p:cNvPr id="46083" name="Rectangle 3"/>
          <p:cNvSpPr>
            <a:spLocks noGrp="1" noChangeArrowheads="1"/>
          </p:cNvSpPr>
          <p:nvPr>
            <p:ph idx="1"/>
          </p:nvPr>
        </p:nvSpPr>
        <p:spPr>
          <a:xfrm>
            <a:off x="2149365" y="2239964"/>
            <a:ext cx="8458200" cy="5638800"/>
          </a:xfrm>
        </p:spPr>
        <p:txBody>
          <a:bodyPr>
            <a:normAutofit/>
          </a:bodyPr>
          <a:lstStyle/>
          <a:p>
            <a:pPr eaLnBrk="1" hangingPunct="1">
              <a:buFont typeface="Wingdings" panose="05000000000000000000" pitchFamily="2" charset="2"/>
              <a:buChar char="v"/>
            </a:pPr>
            <a:r>
              <a:rPr lang="en-US" sz="2800" dirty="0">
                <a:latin typeface="Gill Sans MT" panose="020B0502020104020203" pitchFamily="34" charset="0"/>
              </a:rPr>
              <a:t>Fetch</a:t>
            </a:r>
          </a:p>
          <a:p>
            <a:pPr lvl="2" eaLnBrk="1" hangingPunct="1">
              <a:buFont typeface="Wingdings" panose="05000000000000000000" pitchFamily="2" charset="2"/>
              <a:buChar char="ü"/>
            </a:pPr>
            <a:r>
              <a:rPr lang="en-US" sz="2200" dirty="0">
                <a:latin typeface="Gill Sans MT" panose="020B0502020104020203" pitchFamily="34" charset="0"/>
              </a:rPr>
              <a:t>Instruction taken from memory</a:t>
            </a:r>
          </a:p>
          <a:p>
            <a:pPr eaLnBrk="1" hangingPunct="1">
              <a:buFont typeface="Wingdings" panose="05000000000000000000" pitchFamily="2" charset="2"/>
              <a:buChar char="v"/>
            </a:pPr>
            <a:r>
              <a:rPr lang="en-US" sz="2800" dirty="0">
                <a:latin typeface="Gill Sans MT" panose="020B0502020104020203" pitchFamily="34" charset="0"/>
              </a:rPr>
              <a:t>Decode</a:t>
            </a:r>
          </a:p>
          <a:p>
            <a:pPr lvl="2" eaLnBrk="1" hangingPunct="1">
              <a:buFont typeface="Wingdings" panose="05000000000000000000" pitchFamily="2" charset="2"/>
              <a:buChar char="ü"/>
            </a:pPr>
            <a:r>
              <a:rPr lang="en-US" sz="2200" dirty="0">
                <a:latin typeface="Gill Sans MT" panose="020B0502020104020203" pitchFamily="34" charset="0"/>
              </a:rPr>
              <a:t>Decode the fetched instruction and generate control signals for next cycle</a:t>
            </a:r>
          </a:p>
          <a:p>
            <a:pPr eaLnBrk="1" hangingPunct="1">
              <a:buFont typeface="Wingdings" panose="05000000000000000000" pitchFamily="2" charset="2"/>
              <a:buChar char="v"/>
            </a:pPr>
            <a:r>
              <a:rPr lang="en-US" sz="2800" dirty="0">
                <a:latin typeface="Gill Sans MT" panose="020B0502020104020203" pitchFamily="34" charset="0"/>
              </a:rPr>
              <a:t> Execute</a:t>
            </a:r>
          </a:p>
          <a:p>
            <a:pPr lvl="2" eaLnBrk="1" hangingPunct="1">
              <a:buFont typeface="Wingdings" panose="05000000000000000000" pitchFamily="2" charset="2"/>
              <a:buChar char="ü"/>
            </a:pPr>
            <a:r>
              <a:rPr lang="en-US" sz="2200" dirty="0">
                <a:latin typeface="Gill Sans MT" panose="020B0502020104020203" pitchFamily="34" charset="0"/>
              </a:rPr>
              <a:t>Read register bank (shift if necessary)</a:t>
            </a:r>
          </a:p>
          <a:p>
            <a:pPr lvl="2" eaLnBrk="1" hangingPunct="1">
              <a:buFont typeface="Wingdings" panose="05000000000000000000" pitchFamily="2" charset="2"/>
              <a:buChar char="ü"/>
            </a:pPr>
            <a:r>
              <a:rPr lang="en-US" sz="2200" dirty="0">
                <a:latin typeface="Gill Sans MT" panose="020B0502020104020203" pitchFamily="34" charset="0"/>
              </a:rPr>
              <a:t>ALU result generated</a:t>
            </a:r>
          </a:p>
          <a:p>
            <a:pPr lvl="2" eaLnBrk="1" hangingPunct="1">
              <a:buFont typeface="Wingdings" panose="05000000000000000000" pitchFamily="2" charset="2"/>
              <a:buChar char="ü"/>
            </a:pPr>
            <a:r>
              <a:rPr lang="en-US" sz="2200" dirty="0">
                <a:latin typeface="Gill Sans MT" panose="020B0502020104020203" pitchFamily="34" charset="0"/>
              </a:rPr>
              <a:t>Write back to register</a:t>
            </a:r>
          </a:p>
          <a:p>
            <a:pPr marL="0" indent="0" eaLnBrk="1" hangingPunct="1">
              <a:buNone/>
            </a:pPr>
            <a:r>
              <a:rPr lang="en-US" sz="3100" dirty="0">
                <a:latin typeface="Gill Sans MT" panose="020B0502020104020203" pitchFamily="34" charset="0"/>
              </a:rPr>
              <a:t>     </a:t>
            </a:r>
            <a:endParaRPr lang="en-US" i="1" dirty="0">
              <a:latin typeface="Gill Sans MT" panose="020B0502020104020203" pitchFamily="34" charset="0"/>
            </a:endParaRPr>
          </a:p>
        </p:txBody>
      </p:sp>
      <p:pic>
        <p:nvPicPr>
          <p:cNvPr id="46084" name="Picture 4"/>
          <p:cNvPicPr>
            <a:picLocks noChangeAspect="1" noChangeArrowheads="1"/>
          </p:cNvPicPr>
          <p:nvPr/>
        </p:nvPicPr>
        <p:blipFill>
          <a:blip r:embed="rId2"/>
          <a:srcRect/>
          <a:stretch>
            <a:fillRect/>
          </a:stretch>
        </p:blipFill>
        <p:spPr bwMode="auto">
          <a:xfrm>
            <a:off x="7239000" y="4467497"/>
            <a:ext cx="4953000" cy="2016125"/>
          </a:xfrm>
          <a:prstGeom prst="rect">
            <a:avLst/>
          </a:prstGeom>
          <a:noFill/>
          <a:ln w="9525">
            <a:noFill/>
            <a:miter lim="800000"/>
            <a:headEnd/>
            <a:tailEnd/>
          </a:ln>
        </p:spPr>
      </p:pic>
    </p:spTree>
    <p:extLst>
      <p:ext uri="{BB962C8B-B14F-4D97-AF65-F5344CB8AC3E}">
        <p14:creationId xmlns:p14="http://schemas.microsoft.com/office/powerpoint/2010/main" val="3541055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D100F9-8F5F-4011-ABAB-CD33F4582F79}"/>
              </a:ext>
            </a:extLst>
          </p:cNvPr>
          <p:cNvPicPr>
            <a:picLocks noChangeAspect="1"/>
          </p:cNvPicPr>
          <p:nvPr/>
        </p:nvPicPr>
        <p:blipFill rotWithShape="1">
          <a:blip r:embed="rId3"/>
          <a:srcRect l="19500" t="29926" r="19417" b="22222"/>
          <a:stretch/>
        </p:blipFill>
        <p:spPr>
          <a:xfrm>
            <a:off x="3281679" y="1310640"/>
            <a:ext cx="8853732" cy="4511040"/>
          </a:xfrm>
          <a:prstGeom prst="rect">
            <a:avLst/>
          </a:prstGeom>
        </p:spPr>
      </p:pic>
    </p:spTree>
    <p:extLst>
      <p:ext uri="{BB962C8B-B14F-4D97-AF65-F5344CB8AC3E}">
        <p14:creationId xmlns:p14="http://schemas.microsoft.com/office/powerpoint/2010/main" val="418490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br>
              <a:rPr lang="en-US" dirty="0"/>
            </a:br>
            <a:r>
              <a:rPr lang="en-US" dirty="0"/>
              <a:t>ARM Architecture</a:t>
            </a:r>
          </a:p>
        </p:txBody>
      </p:sp>
      <p:sp>
        <p:nvSpPr>
          <p:cNvPr id="15363" name="Rectangle 3"/>
          <p:cNvSpPr>
            <a:spLocks noGrp="1" noChangeArrowheads="1"/>
          </p:cNvSpPr>
          <p:nvPr>
            <p:ph type="body" idx="1"/>
          </p:nvPr>
        </p:nvSpPr>
        <p:spPr/>
        <p:txBody>
          <a:bodyPr>
            <a:normAutofit/>
          </a:bodyPr>
          <a:lstStyle/>
          <a:p>
            <a:pPr marL="0" indent="0">
              <a:spcBef>
                <a:spcPct val="50000"/>
              </a:spcBef>
              <a:buNone/>
            </a:pPr>
            <a:r>
              <a:rPr lang="en-US" sz="2400" dirty="0">
                <a:latin typeface="Gill Sans MT" panose="020B0502020104020203" pitchFamily="34" charset="0"/>
              </a:rPr>
              <a:t>Typical RISC architecture:</a:t>
            </a:r>
          </a:p>
          <a:p>
            <a:pPr lvl="2">
              <a:spcBef>
                <a:spcPct val="50000"/>
              </a:spcBef>
              <a:buFont typeface="Wingdings" panose="05000000000000000000" pitchFamily="2" charset="2"/>
              <a:buChar char="v"/>
            </a:pPr>
            <a:r>
              <a:rPr lang="en-US" sz="2400" dirty="0">
                <a:latin typeface="Gill Sans MT" panose="020B0502020104020203" pitchFamily="34" charset="0"/>
              </a:rPr>
              <a:t>Large uniform register file</a:t>
            </a:r>
          </a:p>
          <a:p>
            <a:pPr lvl="2">
              <a:spcBef>
                <a:spcPct val="50000"/>
              </a:spcBef>
              <a:buFont typeface="Wingdings" panose="05000000000000000000" pitchFamily="2" charset="2"/>
              <a:buChar char="v"/>
            </a:pPr>
            <a:r>
              <a:rPr lang="en-US" sz="2400" dirty="0">
                <a:latin typeface="Gill Sans MT" panose="020B0502020104020203" pitchFamily="34" charset="0"/>
              </a:rPr>
              <a:t>Load/store architecture</a:t>
            </a:r>
          </a:p>
          <a:p>
            <a:pPr lvl="2">
              <a:spcBef>
                <a:spcPct val="50000"/>
              </a:spcBef>
              <a:buFont typeface="Wingdings" panose="05000000000000000000" pitchFamily="2" charset="2"/>
              <a:buChar char="v"/>
            </a:pPr>
            <a:r>
              <a:rPr lang="en-US" sz="2400" dirty="0">
                <a:latin typeface="Gill Sans MT" panose="020B0502020104020203" pitchFamily="34" charset="0"/>
              </a:rPr>
              <a:t>Simple addressing modes</a:t>
            </a:r>
          </a:p>
          <a:p>
            <a:pPr lvl="2">
              <a:spcBef>
                <a:spcPct val="50000"/>
              </a:spcBef>
              <a:buFont typeface="Wingdings" panose="05000000000000000000" pitchFamily="2" charset="2"/>
              <a:buChar char="v"/>
            </a:pPr>
            <a:r>
              <a:rPr lang="en-US" sz="2400" dirty="0">
                <a:latin typeface="Gill Sans MT" panose="020B0502020104020203" pitchFamily="34" charset="0"/>
              </a:rPr>
              <a:t>Uniform and fixed-length instruction fields</a:t>
            </a:r>
          </a:p>
        </p:txBody>
      </p:sp>
    </p:spTree>
    <p:custDataLst>
      <p:tags r:id="rId1"/>
    </p:custDataLst>
    <p:extLst>
      <p:ext uri="{BB962C8B-B14F-4D97-AF65-F5344CB8AC3E}">
        <p14:creationId xmlns:p14="http://schemas.microsoft.com/office/powerpoint/2010/main" val="173217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15363">
                                            <p:txEl>
                                              <p:pRg st="0" end="0"/>
                                            </p:txEl>
                                          </p:spTgt>
                                        </p:tgtEl>
                                        <p:attrNameLst>
                                          <p:attrName>style.visibility</p:attrName>
                                        </p:attrNameLst>
                                      </p:cBhvr>
                                      <p:to>
                                        <p:strVal val="visible"/>
                                      </p:to>
                                    </p:set>
                                    <p:anim calcmode="lin" valueType="num">
                                      <p:cBhvr>
                                        <p:cTn id="15" dur="1000" fill="hold"/>
                                        <p:tgtEl>
                                          <p:spTgt spid="15363">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1536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5363">
                                            <p:txEl>
                                              <p:pRg st="0" end="0"/>
                                            </p:txEl>
                                          </p:spTgt>
                                        </p:tgtEl>
                                      </p:cBhvr>
                                    </p:animEffect>
                                  </p:childTnLst>
                                </p:cTn>
                              </p:par>
                            </p:childTnLst>
                          </p:cTn>
                        </p:par>
                        <p:par>
                          <p:cTn id="18" fill="hold">
                            <p:stCondLst>
                              <p:cond delay="1000"/>
                            </p:stCondLst>
                            <p:childTnLst>
                              <p:par>
                                <p:cTn id="19" presetID="54" presetClass="entr" presetSubtype="0" accel="100000" fill="hold" grpId="0" nodeType="afterEffect">
                                  <p:stCondLst>
                                    <p:cond delay="1000"/>
                                  </p:stCondLst>
                                  <p:childTnLst>
                                    <p:set>
                                      <p:cBhvr>
                                        <p:cTn id="20" dur="1" fill="hold">
                                          <p:stCondLst>
                                            <p:cond delay="0"/>
                                          </p:stCondLst>
                                        </p:cTn>
                                        <p:tgtEl>
                                          <p:spTgt spid="15363">
                                            <p:txEl>
                                              <p:pRg st="1" end="1"/>
                                            </p:txEl>
                                          </p:spTgt>
                                        </p:tgtEl>
                                        <p:attrNameLst>
                                          <p:attrName>style.visibility</p:attrName>
                                        </p:attrNameLst>
                                      </p:cBhvr>
                                      <p:to>
                                        <p:strVal val="visible"/>
                                      </p:to>
                                    </p:set>
                                    <p:anim calcmode="lin" valueType="num">
                                      <p:cBhvr>
                                        <p:cTn id="21" dur="500" fill="hold"/>
                                        <p:tgtEl>
                                          <p:spTgt spid="15363">
                                            <p:txEl>
                                              <p:pRg st="1" end="1"/>
                                            </p:txEl>
                                          </p:spTgt>
                                        </p:tgtEl>
                                        <p:attrNameLst>
                                          <p:attrName>ppt_w</p:attrName>
                                        </p:attrNameLst>
                                      </p:cBhvr>
                                      <p:tavLst>
                                        <p:tav tm="0">
                                          <p:val>
                                            <p:strVal val="#ppt_w*0.05"/>
                                          </p:val>
                                        </p:tav>
                                        <p:tav tm="100000">
                                          <p:val>
                                            <p:strVal val="#ppt_w"/>
                                          </p:val>
                                        </p:tav>
                                      </p:tavLst>
                                    </p:anim>
                                    <p:anim calcmode="lin" valueType="num">
                                      <p:cBhvr>
                                        <p:cTn id="22" dur="500" fill="hold"/>
                                        <p:tgtEl>
                                          <p:spTgt spid="15363">
                                            <p:txEl>
                                              <p:pRg st="1" end="1"/>
                                            </p:txEl>
                                          </p:spTgt>
                                        </p:tgtEl>
                                        <p:attrNameLst>
                                          <p:attrName>ppt_h</p:attrName>
                                        </p:attrNameLst>
                                      </p:cBhvr>
                                      <p:tavLst>
                                        <p:tav tm="0">
                                          <p:val>
                                            <p:strVal val="#ppt_h"/>
                                          </p:val>
                                        </p:tav>
                                        <p:tav tm="100000">
                                          <p:val>
                                            <p:strVal val="#ppt_h"/>
                                          </p:val>
                                        </p:tav>
                                      </p:tavLst>
                                    </p:anim>
                                    <p:anim calcmode="lin" valueType="num">
                                      <p:cBhvr>
                                        <p:cTn id="23" dur="500" fill="hold"/>
                                        <p:tgtEl>
                                          <p:spTgt spid="15363">
                                            <p:txEl>
                                              <p:pRg st="1" end="1"/>
                                            </p:txEl>
                                          </p:spTgt>
                                        </p:tgtEl>
                                        <p:attrNameLst>
                                          <p:attrName>ppt_x</p:attrName>
                                        </p:attrNameLst>
                                      </p:cBhvr>
                                      <p:tavLst>
                                        <p:tav tm="0">
                                          <p:val>
                                            <p:strVal val="#ppt_x-.2"/>
                                          </p:val>
                                        </p:tav>
                                        <p:tav tm="100000">
                                          <p:val>
                                            <p:strVal val="#ppt_x"/>
                                          </p:val>
                                        </p:tav>
                                      </p:tavLst>
                                    </p:anim>
                                    <p:anim calcmode="lin" valueType="num">
                                      <p:cBhvr>
                                        <p:cTn id="24" dur="500" fill="hold"/>
                                        <p:tgtEl>
                                          <p:spTgt spid="15363">
                                            <p:txEl>
                                              <p:pRg st="1" end="1"/>
                                            </p:txEl>
                                          </p:spTgt>
                                        </p:tgtEl>
                                        <p:attrNameLst>
                                          <p:attrName>ppt_y</p:attrName>
                                        </p:attrNameLst>
                                      </p:cBhvr>
                                      <p:tavLst>
                                        <p:tav tm="0">
                                          <p:val>
                                            <p:strVal val="#ppt_y"/>
                                          </p:val>
                                        </p:tav>
                                        <p:tav tm="100000">
                                          <p:val>
                                            <p:strVal val="#ppt_y"/>
                                          </p:val>
                                        </p:tav>
                                      </p:tavLst>
                                    </p:anim>
                                    <p:animEffect transition="in" filter="fade">
                                      <p:cBhvr>
                                        <p:cTn id="25" dur="500"/>
                                        <p:tgtEl>
                                          <p:spTgt spid="15363">
                                            <p:txEl>
                                              <p:pRg st="1" end="1"/>
                                            </p:txEl>
                                          </p:spTgt>
                                        </p:tgtEl>
                                      </p:cBhvr>
                                    </p:animEffect>
                                  </p:childTnLst>
                                </p:cTn>
                              </p:par>
                            </p:childTnLst>
                          </p:cTn>
                        </p:par>
                        <p:par>
                          <p:cTn id="26" fill="hold">
                            <p:stCondLst>
                              <p:cond delay="2500"/>
                            </p:stCondLst>
                            <p:childTnLst>
                              <p:par>
                                <p:cTn id="27" presetID="54" presetClass="entr" presetSubtype="0" accel="100000" fill="hold" grpId="0" nodeType="afterEffect">
                                  <p:stCondLst>
                                    <p:cond delay="1000"/>
                                  </p:stCondLst>
                                  <p:childTnLst>
                                    <p:set>
                                      <p:cBhvr>
                                        <p:cTn id="28" dur="1" fill="hold">
                                          <p:stCondLst>
                                            <p:cond delay="0"/>
                                          </p:stCondLst>
                                        </p:cTn>
                                        <p:tgtEl>
                                          <p:spTgt spid="15363">
                                            <p:txEl>
                                              <p:pRg st="2" end="2"/>
                                            </p:txEl>
                                          </p:spTgt>
                                        </p:tgtEl>
                                        <p:attrNameLst>
                                          <p:attrName>style.visibility</p:attrName>
                                        </p:attrNameLst>
                                      </p:cBhvr>
                                      <p:to>
                                        <p:strVal val="visible"/>
                                      </p:to>
                                    </p:set>
                                    <p:anim calcmode="lin" valueType="num">
                                      <p:cBhvr>
                                        <p:cTn id="29" dur="500" fill="hold"/>
                                        <p:tgtEl>
                                          <p:spTgt spid="15363">
                                            <p:txEl>
                                              <p:pRg st="2" end="2"/>
                                            </p:txEl>
                                          </p:spTgt>
                                        </p:tgtEl>
                                        <p:attrNameLst>
                                          <p:attrName>ppt_w</p:attrName>
                                        </p:attrNameLst>
                                      </p:cBhvr>
                                      <p:tavLst>
                                        <p:tav tm="0">
                                          <p:val>
                                            <p:strVal val="#ppt_w*0.05"/>
                                          </p:val>
                                        </p:tav>
                                        <p:tav tm="100000">
                                          <p:val>
                                            <p:strVal val="#ppt_w"/>
                                          </p:val>
                                        </p:tav>
                                      </p:tavLst>
                                    </p:anim>
                                    <p:anim calcmode="lin" valueType="num">
                                      <p:cBhvr>
                                        <p:cTn id="30" dur="500" fill="hold"/>
                                        <p:tgtEl>
                                          <p:spTgt spid="15363">
                                            <p:txEl>
                                              <p:pRg st="2" end="2"/>
                                            </p:txEl>
                                          </p:spTgt>
                                        </p:tgtEl>
                                        <p:attrNameLst>
                                          <p:attrName>ppt_h</p:attrName>
                                        </p:attrNameLst>
                                      </p:cBhvr>
                                      <p:tavLst>
                                        <p:tav tm="0">
                                          <p:val>
                                            <p:strVal val="#ppt_h"/>
                                          </p:val>
                                        </p:tav>
                                        <p:tav tm="100000">
                                          <p:val>
                                            <p:strVal val="#ppt_h"/>
                                          </p:val>
                                        </p:tav>
                                      </p:tavLst>
                                    </p:anim>
                                    <p:anim calcmode="lin" valueType="num">
                                      <p:cBhvr>
                                        <p:cTn id="31" dur="500" fill="hold"/>
                                        <p:tgtEl>
                                          <p:spTgt spid="15363">
                                            <p:txEl>
                                              <p:pRg st="2" end="2"/>
                                            </p:txEl>
                                          </p:spTgt>
                                        </p:tgtEl>
                                        <p:attrNameLst>
                                          <p:attrName>ppt_x</p:attrName>
                                        </p:attrNameLst>
                                      </p:cBhvr>
                                      <p:tavLst>
                                        <p:tav tm="0">
                                          <p:val>
                                            <p:strVal val="#ppt_x-.2"/>
                                          </p:val>
                                        </p:tav>
                                        <p:tav tm="100000">
                                          <p:val>
                                            <p:strVal val="#ppt_x"/>
                                          </p:val>
                                        </p:tav>
                                      </p:tavLst>
                                    </p:anim>
                                    <p:anim calcmode="lin" valueType="num">
                                      <p:cBhvr>
                                        <p:cTn id="32" dur="500" fill="hold"/>
                                        <p:tgtEl>
                                          <p:spTgt spid="15363">
                                            <p:txEl>
                                              <p:pRg st="2" end="2"/>
                                            </p:txEl>
                                          </p:spTgt>
                                        </p:tgtEl>
                                        <p:attrNameLst>
                                          <p:attrName>ppt_y</p:attrName>
                                        </p:attrNameLst>
                                      </p:cBhvr>
                                      <p:tavLst>
                                        <p:tav tm="0">
                                          <p:val>
                                            <p:strVal val="#ppt_y"/>
                                          </p:val>
                                        </p:tav>
                                        <p:tav tm="100000">
                                          <p:val>
                                            <p:strVal val="#ppt_y"/>
                                          </p:val>
                                        </p:tav>
                                      </p:tavLst>
                                    </p:anim>
                                    <p:animEffect transition="in" filter="fade">
                                      <p:cBhvr>
                                        <p:cTn id="33" dur="500"/>
                                        <p:tgtEl>
                                          <p:spTgt spid="15363">
                                            <p:txEl>
                                              <p:pRg st="2" end="2"/>
                                            </p:txEl>
                                          </p:spTgt>
                                        </p:tgtEl>
                                      </p:cBhvr>
                                    </p:animEffect>
                                  </p:childTnLst>
                                </p:cTn>
                              </p:par>
                            </p:childTnLst>
                          </p:cTn>
                        </p:par>
                        <p:par>
                          <p:cTn id="34" fill="hold">
                            <p:stCondLst>
                              <p:cond delay="4000"/>
                            </p:stCondLst>
                            <p:childTnLst>
                              <p:par>
                                <p:cTn id="35" presetID="54" presetClass="entr" presetSubtype="0" accel="100000" fill="hold" grpId="0" nodeType="afterEffect">
                                  <p:stCondLst>
                                    <p:cond delay="1000"/>
                                  </p:stCondLst>
                                  <p:childTnLst>
                                    <p:set>
                                      <p:cBhvr>
                                        <p:cTn id="36" dur="1" fill="hold">
                                          <p:stCondLst>
                                            <p:cond delay="0"/>
                                          </p:stCondLst>
                                        </p:cTn>
                                        <p:tgtEl>
                                          <p:spTgt spid="15363">
                                            <p:txEl>
                                              <p:pRg st="3" end="3"/>
                                            </p:txEl>
                                          </p:spTgt>
                                        </p:tgtEl>
                                        <p:attrNameLst>
                                          <p:attrName>style.visibility</p:attrName>
                                        </p:attrNameLst>
                                      </p:cBhvr>
                                      <p:to>
                                        <p:strVal val="visible"/>
                                      </p:to>
                                    </p:set>
                                    <p:anim calcmode="lin" valueType="num">
                                      <p:cBhvr>
                                        <p:cTn id="37" dur="500" fill="hold"/>
                                        <p:tgtEl>
                                          <p:spTgt spid="15363">
                                            <p:txEl>
                                              <p:pRg st="3" end="3"/>
                                            </p:txEl>
                                          </p:spTgt>
                                        </p:tgtEl>
                                        <p:attrNameLst>
                                          <p:attrName>ppt_w</p:attrName>
                                        </p:attrNameLst>
                                      </p:cBhvr>
                                      <p:tavLst>
                                        <p:tav tm="0">
                                          <p:val>
                                            <p:strVal val="#ppt_w*0.05"/>
                                          </p:val>
                                        </p:tav>
                                        <p:tav tm="100000">
                                          <p:val>
                                            <p:strVal val="#ppt_w"/>
                                          </p:val>
                                        </p:tav>
                                      </p:tavLst>
                                    </p:anim>
                                    <p:anim calcmode="lin" valueType="num">
                                      <p:cBhvr>
                                        <p:cTn id="38" dur="500" fill="hold"/>
                                        <p:tgtEl>
                                          <p:spTgt spid="15363">
                                            <p:txEl>
                                              <p:pRg st="3" end="3"/>
                                            </p:txEl>
                                          </p:spTgt>
                                        </p:tgtEl>
                                        <p:attrNameLst>
                                          <p:attrName>ppt_h</p:attrName>
                                        </p:attrNameLst>
                                      </p:cBhvr>
                                      <p:tavLst>
                                        <p:tav tm="0">
                                          <p:val>
                                            <p:strVal val="#ppt_h"/>
                                          </p:val>
                                        </p:tav>
                                        <p:tav tm="100000">
                                          <p:val>
                                            <p:strVal val="#ppt_h"/>
                                          </p:val>
                                        </p:tav>
                                      </p:tavLst>
                                    </p:anim>
                                    <p:anim calcmode="lin" valueType="num">
                                      <p:cBhvr>
                                        <p:cTn id="39" dur="500" fill="hold"/>
                                        <p:tgtEl>
                                          <p:spTgt spid="15363">
                                            <p:txEl>
                                              <p:pRg st="3" end="3"/>
                                            </p:txEl>
                                          </p:spTgt>
                                        </p:tgtEl>
                                        <p:attrNameLst>
                                          <p:attrName>ppt_x</p:attrName>
                                        </p:attrNameLst>
                                      </p:cBhvr>
                                      <p:tavLst>
                                        <p:tav tm="0">
                                          <p:val>
                                            <p:strVal val="#ppt_x-.2"/>
                                          </p:val>
                                        </p:tav>
                                        <p:tav tm="100000">
                                          <p:val>
                                            <p:strVal val="#ppt_x"/>
                                          </p:val>
                                        </p:tav>
                                      </p:tavLst>
                                    </p:anim>
                                    <p:anim calcmode="lin" valueType="num">
                                      <p:cBhvr>
                                        <p:cTn id="40" dur="500" fill="hold"/>
                                        <p:tgtEl>
                                          <p:spTgt spid="15363">
                                            <p:txEl>
                                              <p:pRg st="3" end="3"/>
                                            </p:txEl>
                                          </p:spTgt>
                                        </p:tgtEl>
                                        <p:attrNameLst>
                                          <p:attrName>ppt_y</p:attrName>
                                        </p:attrNameLst>
                                      </p:cBhvr>
                                      <p:tavLst>
                                        <p:tav tm="0">
                                          <p:val>
                                            <p:strVal val="#ppt_y"/>
                                          </p:val>
                                        </p:tav>
                                        <p:tav tm="100000">
                                          <p:val>
                                            <p:strVal val="#ppt_y"/>
                                          </p:val>
                                        </p:tav>
                                      </p:tavLst>
                                    </p:anim>
                                    <p:animEffect transition="in" filter="fade">
                                      <p:cBhvr>
                                        <p:cTn id="41" dur="500"/>
                                        <p:tgtEl>
                                          <p:spTgt spid="15363">
                                            <p:txEl>
                                              <p:pRg st="3" end="3"/>
                                            </p:txEl>
                                          </p:spTgt>
                                        </p:tgtEl>
                                      </p:cBhvr>
                                    </p:animEffect>
                                  </p:childTnLst>
                                </p:cTn>
                              </p:par>
                            </p:childTnLst>
                          </p:cTn>
                        </p:par>
                        <p:par>
                          <p:cTn id="42" fill="hold">
                            <p:stCondLst>
                              <p:cond delay="5500"/>
                            </p:stCondLst>
                            <p:childTnLst>
                              <p:par>
                                <p:cTn id="43" presetID="54" presetClass="entr" presetSubtype="0" accel="100000" fill="hold" grpId="0" nodeType="afterEffect">
                                  <p:stCondLst>
                                    <p:cond delay="1000"/>
                                  </p:stCondLst>
                                  <p:childTnLst>
                                    <p:set>
                                      <p:cBhvr>
                                        <p:cTn id="44" dur="1" fill="hold">
                                          <p:stCondLst>
                                            <p:cond delay="0"/>
                                          </p:stCondLst>
                                        </p:cTn>
                                        <p:tgtEl>
                                          <p:spTgt spid="15363">
                                            <p:txEl>
                                              <p:pRg st="4" end="4"/>
                                            </p:txEl>
                                          </p:spTgt>
                                        </p:tgtEl>
                                        <p:attrNameLst>
                                          <p:attrName>style.visibility</p:attrName>
                                        </p:attrNameLst>
                                      </p:cBhvr>
                                      <p:to>
                                        <p:strVal val="visible"/>
                                      </p:to>
                                    </p:set>
                                    <p:anim calcmode="lin" valueType="num">
                                      <p:cBhvr>
                                        <p:cTn id="45" dur="500" fill="hold"/>
                                        <p:tgtEl>
                                          <p:spTgt spid="15363">
                                            <p:txEl>
                                              <p:pRg st="4" end="4"/>
                                            </p:txEl>
                                          </p:spTgt>
                                        </p:tgtEl>
                                        <p:attrNameLst>
                                          <p:attrName>ppt_w</p:attrName>
                                        </p:attrNameLst>
                                      </p:cBhvr>
                                      <p:tavLst>
                                        <p:tav tm="0">
                                          <p:val>
                                            <p:strVal val="#ppt_w*0.05"/>
                                          </p:val>
                                        </p:tav>
                                        <p:tav tm="100000">
                                          <p:val>
                                            <p:strVal val="#ppt_w"/>
                                          </p:val>
                                        </p:tav>
                                      </p:tavLst>
                                    </p:anim>
                                    <p:anim calcmode="lin" valueType="num">
                                      <p:cBhvr>
                                        <p:cTn id="46" dur="500" fill="hold"/>
                                        <p:tgtEl>
                                          <p:spTgt spid="15363">
                                            <p:txEl>
                                              <p:pRg st="4" end="4"/>
                                            </p:txEl>
                                          </p:spTgt>
                                        </p:tgtEl>
                                        <p:attrNameLst>
                                          <p:attrName>ppt_h</p:attrName>
                                        </p:attrNameLst>
                                      </p:cBhvr>
                                      <p:tavLst>
                                        <p:tav tm="0">
                                          <p:val>
                                            <p:strVal val="#ppt_h"/>
                                          </p:val>
                                        </p:tav>
                                        <p:tav tm="100000">
                                          <p:val>
                                            <p:strVal val="#ppt_h"/>
                                          </p:val>
                                        </p:tav>
                                      </p:tavLst>
                                    </p:anim>
                                    <p:anim calcmode="lin" valueType="num">
                                      <p:cBhvr>
                                        <p:cTn id="47" dur="500" fill="hold"/>
                                        <p:tgtEl>
                                          <p:spTgt spid="15363">
                                            <p:txEl>
                                              <p:pRg st="4" end="4"/>
                                            </p:txEl>
                                          </p:spTgt>
                                        </p:tgtEl>
                                        <p:attrNameLst>
                                          <p:attrName>ppt_x</p:attrName>
                                        </p:attrNameLst>
                                      </p:cBhvr>
                                      <p:tavLst>
                                        <p:tav tm="0">
                                          <p:val>
                                            <p:strVal val="#ppt_x-.2"/>
                                          </p:val>
                                        </p:tav>
                                        <p:tav tm="100000">
                                          <p:val>
                                            <p:strVal val="#ppt_x"/>
                                          </p:val>
                                        </p:tav>
                                      </p:tavLst>
                                    </p:anim>
                                    <p:anim calcmode="lin" valueType="num">
                                      <p:cBhvr>
                                        <p:cTn id="48" dur="500" fill="hold"/>
                                        <p:tgtEl>
                                          <p:spTgt spid="15363">
                                            <p:txEl>
                                              <p:pRg st="4" end="4"/>
                                            </p:txEl>
                                          </p:spTgt>
                                        </p:tgtEl>
                                        <p:attrNameLst>
                                          <p:attrName>ppt_y</p:attrName>
                                        </p:attrNameLst>
                                      </p:cBhvr>
                                      <p:tavLst>
                                        <p:tav tm="0">
                                          <p:val>
                                            <p:strVal val="#ppt_y"/>
                                          </p:val>
                                        </p:tav>
                                        <p:tav tm="100000">
                                          <p:val>
                                            <p:strVal val="#ppt_y"/>
                                          </p:val>
                                        </p:tav>
                                      </p:tavLst>
                                    </p:anim>
                                    <p:animEffect transition="in" filter="fade">
                                      <p:cBhvr>
                                        <p:cTn id="49"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7346" name="Picture 2"/>
          <p:cNvPicPr>
            <a:picLocks noChangeAspect="1" noChangeArrowheads="1"/>
          </p:cNvPicPr>
          <p:nvPr/>
        </p:nvPicPr>
        <p:blipFill>
          <a:blip r:embed="rId3"/>
          <a:srcRect/>
          <a:stretch>
            <a:fillRect/>
          </a:stretch>
        </p:blipFill>
        <p:spPr bwMode="auto">
          <a:xfrm>
            <a:off x="2933700" y="568345"/>
            <a:ext cx="8770571" cy="5867400"/>
          </a:xfrm>
          <a:prstGeom prst="rect">
            <a:avLst/>
          </a:prstGeom>
          <a:noFill/>
          <a:ln w="9525">
            <a:noFill/>
            <a:miter lim="800000"/>
            <a:headEnd/>
            <a:tailEnd/>
          </a:ln>
          <a:effectLst/>
        </p:spPr>
      </p:pic>
    </p:spTree>
    <p:extLst>
      <p:ext uri="{BB962C8B-B14F-4D97-AF65-F5344CB8AC3E}">
        <p14:creationId xmlns:p14="http://schemas.microsoft.com/office/powerpoint/2010/main" val="410382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5261-2B53-4282-9E22-4E14F2F8C82A}"/>
              </a:ext>
            </a:extLst>
          </p:cNvPr>
          <p:cNvSpPr>
            <a:spLocks noGrp="1"/>
          </p:cNvSpPr>
          <p:nvPr>
            <p:ph type="ctrTitle"/>
          </p:nvPr>
        </p:nvSpPr>
        <p:spPr/>
        <p:txBody>
          <a:bodyPr/>
          <a:lstStyle/>
          <a:p>
            <a:r>
              <a:rPr lang="en-US" dirty="0"/>
              <a:t>Five stage Pipelining</a:t>
            </a:r>
            <a:endParaRPr lang="en-IN" dirty="0"/>
          </a:p>
        </p:txBody>
      </p:sp>
      <p:sp>
        <p:nvSpPr>
          <p:cNvPr id="3" name="Subtitle 2">
            <a:extLst>
              <a:ext uri="{FF2B5EF4-FFF2-40B4-BE49-F238E27FC236}">
                <a16:creationId xmlns:a16="http://schemas.microsoft.com/office/drawing/2014/main" id="{B987480E-EECD-4728-82F6-550567F338EC}"/>
              </a:ext>
            </a:extLst>
          </p:cNvPr>
          <p:cNvSpPr>
            <a:spLocks noGrp="1"/>
          </p:cNvSpPr>
          <p:nvPr>
            <p:ph type="subTitle" idx="1"/>
          </p:nvPr>
        </p:nvSpPr>
        <p:spPr/>
        <p:txBody>
          <a:bodyPr/>
          <a:lstStyle/>
          <a:p>
            <a:r>
              <a:rPr lang="en-US" dirty="0"/>
              <a:t>ARM9TDMI</a:t>
            </a:r>
            <a:endParaRPr lang="en-IN" dirty="0"/>
          </a:p>
        </p:txBody>
      </p:sp>
    </p:spTree>
    <p:extLst>
      <p:ext uri="{BB962C8B-B14F-4D97-AF65-F5344CB8AC3E}">
        <p14:creationId xmlns:p14="http://schemas.microsoft.com/office/powerpoint/2010/main" val="359432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8" name="Rectangle 8"/>
          <p:cNvSpPr>
            <a:spLocks noChangeArrowheads="1"/>
          </p:cNvSpPr>
          <p:nvPr/>
        </p:nvSpPr>
        <p:spPr bwMode="auto">
          <a:xfrm>
            <a:off x="9977071" y="5957396"/>
            <a:ext cx="1727200" cy="576263"/>
          </a:xfrm>
          <a:prstGeom prst="rect">
            <a:avLst/>
          </a:prstGeom>
          <a:solidFill>
            <a:srgbClr val="FF00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r>
              <a:rPr lang="en-US" sz="2400" b="1">
                <a:effectLst>
                  <a:outerShdw blurRad="38100" dist="38100" dir="2700000" algn="tl">
                    <a:srgbClr val="000000"/>
                  </a:outerShdw>
                </a:effectLst>
              </a:rPr>
              <a:t>Write-back</a:t>
            </a:r>
          </a:p>
        </p:txBody>
      </p:sp>
      <p:sp>
        <p:nvSpPr>
          <p:cNvPr id="66567" name="Rectangle 7"/>
          <p:cNvSpPr>
            <a:spLocks noChangeArrowheads="1"/>
          </p:cNvSpPr>
          <p:nvPr/>
        </p:nvSpPr>
        <p:spPr bwMode="auto">
          <a:xfrm>
            <a:off x="9573846" y="5265246"/>
            <a:ext cx="1727200" cy="576263"/>
          </a:xfrm>
          <a:prstGeom prst="rect">
            <a:avLst/>
          </a:prstGeom>
          <a:solidFill>
            <a:srgbClr val="FF99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sz="2400" b="1">
                <a:effectLst>
                  <a:outerShdw blurRad="38100" dist="38100" dir="2700000" algn="tl">
                    <a:srgbClr val="000000"/>
                  </a:outerShdw>
                </a:effectLst>
              </a:rPr>
              <a:t>Buffer/data</a:t>
            </a:r>
          </a:p>
        </p:txBody>
      </p:sp>
      <p:sp>
        <p:nvSpPr>
          <p:cNvPr id="66566" name="Rectangle 6"/>
          <p:cNvSpPr>
            <a:spLocks noChangeArrowheads="1"/>
          </p:cNvSpPr>
          <p:nvPr/>
        </p:nvSpPr>
        <p:spPr bwMode="auto">
          <a:xfrm>
            <a:off x="9286509" y="4574683"/>
            <a:ext cx="1727200" cy="576262"/>
          </a:xfrm>
          <a:prstGeom prst="rect">
            <a:avLst/>
          </a:prstGeom>
          <a:solidFill>
            <a:srgbClr val="00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r>
              <a:rPr lang="en-US" sz="2400" b="1">
                <a:effectLst>
                  <a:outerShdw blurRad="38100" dist="38100" dir="2700000" algn="tl">
                    <a:srgbClr val="000000"/>
                  </a:outerShdw>
                </a:effectLst>
              </a:rPr>
              <a:t>Execute</a:t>
            </a:r>
          </a:p>
        </p:txBody>
      </p:sp>
      <p:sp>
        <p:nvSpPr>
          <p:cNvPr id="66565" name="Rectangle 5"/>
          <p:cNvSpPr>
            <a:spLocks noChangeArrowheads="1"/>
          </p:cNvSpPr>
          <p:nvPr/>
        </p:nvSpPr>
        <p:spPr bwMode="auto">
          <a:xfrm>
            <a:off x="8940435" y="3884121"/>
            <a:ext cx="1728787" cy="576263"/>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400" b="1">
                <a:effectLst>
                  <a:outerShdw blurRad="38100" dist="38100" dir="2700000" algn="tl">
                    <a:srgbClr val="000000"/>
                  </a:outerShdw>
                </a:effectLst>
              </a:rPr>
              <a:t>Decode</a:t>
            </a:r>
          </a:p>
        </p:txBody>
      </p:sp>
      <p:sp>
        <p:nvSpPr>
          <p:cNvPr id="66562" name="Rectangle 2"/>
          <p:cNvSpPr>
            <a:spLocks noGrp="1" noChangeArrowheads="1"/>
          </p:cNvSpPr>
          <p:nvPr>
            <p:ph type="title"/>
          </p:nvPr>
        </p:nvSpPr>
        <p:spPr/>
        <p:txBody>
          <a:bodyPr/>
          <a:lstStyle/>
          <a:p>
            <a:br>
              <a:rPr lang="en-US" dirty="0"/>
            </a:br>
            <a:r>
              <a:rPr lang="en-US" dirty="0"/>
              <a:t>Pipeline Organization</a:t>
            </a:r>
          </a:p>
        </p:txBody>
      </p:sp>
      <p:sp>
        <p:nvSpPr>
          <p:cNvPr id="66563" name="Rectangle 3"/>
          <p:cNvSpPr>
            <a:spLocks noGrp="1" noChangeArrowheads="1"/>
          </p:cNvSpPr>
          <p:nvPr>
            <p:ph type="body" sz="half" idx="1"/>
          </p:nvPr>
        </p:nvSpPr>
        <p:spPr>
          <a:xfrm>
            <a:off x="2273301" y="3005085"/>
            <a:ext cx="5127625" cy="4533900"/>
          </a:xfrm>
        </p:spPr>
        <p:txBody>
          <a:bodyPr>
            <a:normAutofit/>
          </a:bodyPr>
          <a:lstStyle/>
          <a:p>
            <a:pPr>
              <a:buFont typeface="Wingdings" panose="05000000000000000000" pitchFamily="2" charset="2"/>
              <a:buChar char="v"/>
            </a:pPr>
            <a:r>
              <a:rPr lang="en-US" sz="2400" b="1" dirty="0">
                <a:latin typeface="Gill Sans MT" panose="020B0502020104020203" pitchFamily="34" charset="0"/>
              </a:rPr>
              <a:t>5-stage pipeline:</a:t>
            </a:r>
          </a:p>
          <a:p>
            <a:pPr lvl="2">
              <a:spcBef>
                <a:spcPct val="40000"/>
              </a:spcBef>
              <a:buFont typeface="Wingdings" panose="05000000000000000000" pitchFamily="2" charset="2"/>
              <a:buChar char="v"/>
            </a:pPr>
            <a:r>
              <a:rPr lang="en-US" sz="2400" dirty="0">
                <a:latin typeface="Gill Sans MT" panose="020B0502020104020203" pitchFamily="34" charset="0"/>
              </a:rPr>
              <a:t>Reduces work per cycle =</a:t>
            </a:r>
            <a:r>
              <a:rPr lang="en-US" sz="2400" dirty="0">
                <a:latin typeface="Gill Sans MT" panose="020B0502020104020203" pitchFamily="34" charset="0"/>
                <a:sym typeface="Symbol" pitchFamily="18" charset="2"/>
              </a:rPr>
              <a:t>&gt;</a:t>
            </a:r>
            <a:r>
              <a:rPr lang="en-US" sz="2400" dirty="0">
                <a:latin typeface="Gill Sans MT" panose="020B0502020104020203" pitchFamily="34" charset="0"/>
              </a:rPr>
              <a:t> </a:t>
            </a:r>
          </a:p>
          <a:p>
            <a:pPr marL="320040" lvl="1" indent="0">
              <a:spcBef>
                <a:spcPct val="10000"/>
              </a:spcBef>
              <a:buNone/>
            </a:pPr>
            <a:r>
              <a:rPr lang="en-US" sz="2400" dirty="0">
                <a:latin typeface="Gill Sans MT" panose="020B0502020104020203" pitchFamily="34" charset="0"/>
                <a:sym typeface="Symbol" pitchFamily="18" charset="2"/>
              </a:rPr>
              <a:t>	allows higher clock frequency</a:t>
            </a:r>
          </a:p>
          <a:p>
            <a:pPr lvl="2">
              <a:spcBef>
                <a:spcPct val="10000"/>
              </a:spcBef>
              <a:buFont typeface="Wingdings" panose="05000000000000000000" pitchFamily="2" charset="2"/>
              <a:buChar char="v"/>
            </a:pPr>
            <a:r>
              <a:rPr lang="en-US" sz="2400" dirty="0">
                <a:latin typeface="Gill Sans MT" panose="020B0502020104020203" pitchFamily="34" charset="0"/>
                <a:sym typeface="Symbol" pitchFamily="18" charset="2"/>
              </a:rPr>
              <a:t>Separates data and instruction memory =&gt;</a:t>
            </a:r>
            <a:r>
              <a:rPr lang="en-US" sz="2400" dirty="0">
                <a:latin typeface="Gill Sans MT" panose="020B0502020104020203" pitchFamily="34" charset="0"/>
              </a:rPr>
              <a:t> </a:t>
            </a:r>
            <a:r>
              <a:rPr lang="en-US" sz="2400" i="0" dirty="0">
                <a:latin typeface="Gill Sans MT" panose="020B0502020104020203" pitchFamily="34" charset="0"/>
              </a:rPr>
              <a:t>reduction of CPI         (average number of clock Cycles Per Instruction)</a:t>
            </a:r>
          </a:p>
        </p:txBody>
      </p:sp>
      <p:sp>
        <p:nvSpPr>
          <p:cNvPr id="66571" name="Rectangle 11"/>
          <p:cNvSpPr>
            <a:spLocks noGrp="1" noChangeArrowheads="1"/>
          </p:cNvSpPr>
          <p:nvPr>
            <p:ph type="body" sz="half" idx="2"/>
          </p:nvPr>
        </p:nvSpPr>
        <p:spPr>
          <a:xfrm>
            <a:off x="7267209" y="3005085"/>
            <a:ext cx="4038600" cy="4533900"/>
          </a:xfrm>
        </p:spPr>
        <p:txBody>
          <a:bodyPr/>
          <a:lstStyle/>
          <a:p>
            <a:pPr marL="0" indent="0">
              <a:buNone/>
            </a:pPr>
            <a:r>
              <a:rPr lang="en-US" b="1" dirty="0">
                <a:latin typeface="Gill Sans MT" panose="020B0502020104020203" pitchFamily="34" charset="0"/>
              </a:rPr>
              <a:t>Stages:</a:t>
            </a:r>
          </a:p>
        </p:txBody>
      </p:sp>
      <p:sp>
        <p:nvSpPr>
          <p:cNvPr id="66564" name="Rectangle 4"/>
          <p:cNvSpPr>
            <a:spLocks noChangeArrowheads="1"/>
          </p:cNvSpPr>
          <p:nvPr/>
        </p:nvSpPr>
        <p:spPr bwMode="auto">
          <a:xfrm>
            <a:off x="8767396" y="3191971"/>
            <a:ext cx="1727200" cy="576263"/>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400" b="1" dirty="0">
                <a:effectLst>
                  <a:outerShdw blurRad="38100" dist="38100" dir="2700000" algn="tl">
                    <a:srgbClr val="000000"/>
                  </a:outerShdw>
                </a:effectLst>
              </a:rPr>
              <a:t>Fetch</a:t>
            </a:r>
          </a:p>
        </p:txBody>
      </p:sp>
    </p:spTree>
    <p:extLst>
      <p:ext uri="{BB962C8B-B14F-4D97-AF65-F5344CB8AC3E}">
        <p14:creationId xmlns:p14="http://schemas.microsoft.com/office/powerpoint/2010/main" val="420604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dissolve">
                                      <p:cBhvr>
                                        <p:cTn id="7" dur="500"/>
                                        <p:tgtEl>
                                          <p:spTgt spid="665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dissolve">
                                      <p:cBhvr>
                                        <p:cTn id="10" dur="500"/>
                                        <p:tgtEl>
                                          <p:spTgt spid="66563">
                                            <p:txEl>
                                              <p:pRg st="1" end="1"/>
                                            </p:txEl>
                                          </p:spTgt>
                                        </p:tgtEl>
                                      </p:cBhvr>
                                    </p:animEffect>
                                  </p:childTnLst>
                                </p:cTn>
                              </p:par>
                              <p:par>
                                <p:cTn id="11" presetID="9" presetClass="entr" presetSubtype="0" fill="hold" grpId="0" nodeType="withEffect">
                                  <p:stCondLst>
                                    <p:cond delay="100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dissolve">
                                      <p:cBhvr>
                                        <p:cTn id="13" dur="500"/>
                                        <p:tgtEl>
                                          <p:spTgt spid="66563">
                                            <p:txEl>
                                              <p:pRg st="2" end="2"/>
                                            </p:txEl>
                                          </p:spTgt>
                                        </p:tgtEl>
                                      </p:cBhvr>
                                    </p:animEffect>
                                  </p:childTnLst>
                                </p:cTn>
                              </p:par>
                              <p:par>
                                <p:cTn id="14" presetID="9" presetClass="entr" presetSubtype="0" fill="hold" grpId="0" nodeType="withEffect">
                                  <p:stCondLst>
                                    <p:cond delay="1000"/>
                                  </p:stCondLst>
                                  <p:childTnLst>
                                    <p:set>
                                      <p:cBhvr>
                                        <p:cTn id="15" dur="1" fill="hold">
                                          <p:stCondLst>
                                            <p:cond delay="0"/>
                                          </p:stCondLst>
                                        </p:cTn>
                                        <p:tgtEl>
                                          <p:spTgt spid="66563">
                                            <p:txEl>
                                              <p:pRg st="3" end="3"/>
                                            </p:txEl>
                                          </p:spTgt>
                                        </p:tgtEl>
                                        <p:attrNameLst>
                                          <p:attrName>style.visibility</p:attrName>
                                        </p:attrNameLst>
                                      </p:cBhvr>
                                      <p:to>
                                        <p:strVal val="visible"/>
                                      </p:to>
                                    </p:set>
                                    <p:animEffect transition="in" filter="dissolve">
                                      <p:cBhvr>
                                        <p:cTn id="16" dur="500"/>
                                        <p:tgtEl>
                                          <p:spTgt spid="665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6571">
                                            <p:txEl>
                                              <p:pRg st="0" end="0"/>
                                            </p:txEl>
                                          </p:spTgt>
                                        </p:tgtEl>
                                        <p:attrNameLst>
                                          <p:attrName>style.visibility</p:attrName>
                                        </p:attrNameLst>
                                      </p:cBhvr>
                                      <p:to>
                                        <p:strVal val="visible"/>
                                      </p:to>
                                    </p:set>
                                    <p:animEffect transition="in" filter="dissolve">
                                      <p:cBhvr>
                                        <p:cTn id="21" dur="500"/>
                                        <p:tgtEl>
                                          <p:spTgt spid="66571">
                                            <p:txEl>
                                              <p:pRg st="0" end="0"/>
                                            </p:txEl>
                                          </p:spTgt>
                                        </p:tgtEl>
                                      </p:cBhvr>
                                    </p:animEffect>
                                  </p:childTnLst>
                                </p:cTn>
                              </p:par>
                            </p:childTnLst>
                          </p:cTn>
                        </p:par>
                        <p:par>
                          <p:cTn id="22" fill="hold">
                            <p:stCondLst>
                              <p:cond delay="500"/>
                            </p:stCondLst>
                            <p:childTnLst>
                              <p:par>
                                <p:cTn id="23" presetID="2" presetClass="entr" presetSubtype="2" fill="hold" grpId="0" nodeType="afterEffect">
                                  <p:stCondLst>
                                    <p:cond delay="1000"/>
                                  </p:stCondLst>
                                  <p:childTnLst>
                                    <p:set>
                                      <p:cBhvr>
                                        <p:cTn id="24" dur="1" fill="hold">
                                          <p:stCondLst>
                                            <p:cond delay="0"/>
                                          </p:stCondLst>
                                        </p:cTn>
                                        <p:tgtEl>
                                          <p:spTgt spid="66564"/>
                                        </p:tgtEl>
                                        <p:attrNameLst>
                                          <p:attrName>style.visibility</p:attrName>
                                        </p:attrNameLst>
                                      </p:cBhvr>
                                      <p:to>
                                        <p:strVal val="visible"/>
                                      </p:to>
                                    </p:set>
                                    <p:anim calcmode="lin" valueType="num">
                                      <p:cBhvr additive="base">
                                        <p:cTn id="25" dur="500" fill="hold"/>
                                        <p:tgtEl>
                                          <p:spTgt spid="66564"/>
                                        </p:tgtEl>
                                        <p:attrNameLst>
                                          <p:attrName>ppt_x</p:attrName>
                                        </p:attrNameLst>
                                      </p:cBhvr>
                                      <p:tavLst>
                                        <p:tav tm="0">
                                          <p:val>
                                            <p:strVal val="1+#ppt_w/2"/>
                                          </p:val>
                                        </p:tav>
                                        <p:tav tm="100000">
                                          <p:val>
                                            <p:strVal val="#ppt_x"/>
                                          </p:val>
                                        </p:tav>
                                      </p:tavLst>
                                    </p:anim>
                                    <p:anim calcmode="lin" valueType="num">
                                      <p:cBhvr additive="base">
                                        <p:cTn id="26" dur="500" fill="hold"/>
                                        <p:tgtEl>
                                          <p:spTgt spid="66564"/>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1500"/>
                                  </p:stCondLst>
                                  <p:childTnLst>
                                    <p:set>
                                      <p:cBhvr>
                                        <p:cTn id="29" dur="1" fill="hold">
                                          <p:stCondLst>
                                            <p:cond delay="0"/>
                                          </p:stCondLst>
                                        </p:cTn>
                                        <p:tgtEl>
                                          <p:spTgt spid="66565"/>
                                        </p:tgtEl>
                                        <p:attrNameLst>
                                          <p:attrName>style.visibility</p:attrName>
                                        </p:attrNameLst>
                                      </p:cBhvr>
                                      <p:to>
                                        <p:strVal val="visible"/>
                                      </p:to>
                                    </p:set>
                                    <p:anim calcmode="lin" valueType="num">
                                      <p:cBhvr additive="base">
                                        <p:cTn id="30" dur="500" fill="hold"/>
                                        <p:tgtEl>
                                          <p:spTgt spid="66565"/>
                                        </p:tgtEl>
                                        <p:attrNameLst>
                                          <p:attrName>ppt_x</p:attrName>
                                        </p:attrNameLst>
                                      </p:cBhvr>
                                      <p:tavLst>
                                        <p:tav tm="0">
                                          <p:val>
                                            <p:strVal val="1+#ppt_w/2"/>
                                          </p:val>
                                        </p:tav>
                                        <p:tav tm="100000">
                                          <p:val>
                                            <p:strVal val="#ppt_x"/>
                                          </p:val>
                                        </p:tav>
                                      </p:tavLst>
                                    </p:anim>
                                    <p:anim calcmode="lin" valueType="num">
                                      <p:cBhvr additive="base">
                                        <p:cTn id="31" dur="500" fill="hold"/>
                                        <p:tgtEl>
                                          <p:spTgt spid="66565"/>
                                        </p:tgtEl>
                                        <p:attrNameLst>
                                          <p:attrName>ppt_y</p:attrName>
                                        </p:attrNameLst>
                                      </p:cBhvr>
                                      <p:tavLst>
                                        <p:tav tm="0">
                                          <p:val>
                                            <p:strVal val="#ppt_y"/>
                                          </p:val>
                                        </p:tav>
                                        <p:tav tm="100000">
                                          <p:val>
                                            <p:strVal val="#ppt_y"/>
                                          </p:val>
                                        </p:tav>
                                      </p:tavLst>
                                    </p:anim>
                                  </p:childTnLst>
                                </p:cTn>
                              </p:par>
                            </p:childTnLst>
                          </p:cTn>
                        </p:par>
                        <p:par>
                          <p:cTn id="32" fill="hold">
                            <p:stCondLst>
                              <p:cond delay="4000"/>
                            </p:stCondLst>
                            <p:childTnLst>
                              <p:par>
                                <p:cTn id="33" presetID="2" presetClass="entr" presetSubtype="2" fill="hold" grpId="0" nodeType="afterEffect">
                                  <p:stCondLst>
                                    <p:cond delay="1500"/>
                                  </p:stCondLst>
                                  <p:childTnLst>
                                    <p:set>
                                      <p:cBhvr>
                                        <p:cTn id="34" dur="1" fill="hold">
                                          <p:stCondLst>
                                            <p:cond delay="0"/>
                                          </p:stCondLst>
                                        </p:cTn>
                                        <p:tgtEl>
                                          <p:spTgt spid="66566"/>
                                        </p:tgtEl>
                                        <p:attrNameLst>
                                          <p:attrName>style.visibility</p:attrName>
                                        </p:attrNameLst>
                                      </p:cBhvr>
                                      <p:to>
                                        <p:strVal val="visible"/>
                                      </p:to>
                                    </p:set>
                                    <p:anim calcmode="lin" valueType="num">
                                      <p:cBhvr additive="base">
                                        <p:cTn id="35" dur="500" fill="hold"/>
                                        <p:tgtEl>
                                          <p:spTgt spid="66566"/>
                                        </p:tgtEl>
                                        <p:attrNameLst>
                                          <p:attrName>ppt_x</p:attrName>
                                        </p:attrNameLst>
                                      </p:cBhvr>
                                      <p:tavLst>
                                        <p:tav tm="0">
                                          <p:val>
                                            <p:strVal val="1+#ppt_w/2"/>
                                          </p:val>
                                        </p:tav>
                                        <p:tav tm="100000">
                                          <p:val>
                                            <p:strVal val="#ppt_x"/>
                                          </p:val>
                                        </p:tav>
                                      </p:tavLst>
                                    </p:anim>
                                    <p:anim calcmode="lin" valueType="num">
                                      <p:cBhvr additive="base">
                                        <p:cTn id="36" dur="500" fill="hold"/>
                                        <p:tgtEl>
                                          <p:spTgt spid="66566"/>
                                        </p:tgtEl>
                                        <p:attrNameLst>
                                          <p:attrName>ppt_y</p:attrName>
                                        </p:attrNameLst>
                                      </p:cBhvr>
                                      <p:tavLst>
                                        <p:tav tm="0">
                                          <p:val>
                                            <p:strVal val="#ppt_y"/>
                                          </p:val>
                                        </p:tav>
                                        <p:tav tm="100000">
                                          <p:val>
                                            <p:strVal val="#ppt_y"/>
                                          </p:val>
                                        </p:tav>
                                      </p:tavLst>
                                    </p:anim>
                                  </p:childTnLst>
                                </p:cTn>
                              </p:par>
                            </p:childTnLst>
                          </p:cTn>
                        </p:par>
                        <p:par>
                          <p:cTn id="37" fill="hold">
                            <p:stCondLst>
                              <p:cond delay="6000"/>
                            </p:stCondLst>
                            <p:childTnLst>
                              <p:par>
                                <p:cTn id="38" presetID="2" presetClass="entr" presetSubtype="2" fill="hold" grpId="0" nodeType="afterEffect">
                                  <p:stCondLst>
                                    <p:cond delay="1500"/>
                                  </p:stCondLst>
                                  <p:childTnLst>
                                    <p:set>
                                      <p:cBhvr>
                                        <p:cTn id="39" dur="1" fill="hold">
                                          <p:stCondLst>
                                            <p:cond delay="0"/>
                                          </p:stCondLst>
                                        </p:cTn>
                                        <p:tgtEl>
                                          <p:spTgt spid="66567"/>
                                        </p:tgtEl>
                                        <p:attrNameLst>
                                          <p:attrName>style.visibility</p:attrName>
                                        </p:attrNameLst>
                                      </p:cBhvr>
                                      <p:to>
                                        <p:strVal val="visible"/>
                                      </p:to>
                                    </p:set>
                                    <p:anim calcmode="lin" valueType="num">
                                      <p:cBhvr additive="base">
                                        <p:cTn id="40" dur="500" fill="hold"/>
                                        <p:tgtEl>
                                          <p:spTgt spid="66567"/>
                                        </p:tgtEl>
                                        <p:attrNameLst>
                                          <p:attrName>ppt_x</p:attrName>
                                        </p:attrNameLst>
                                      </p:cBhvr>
                                      <p:tavLst>
                                        <p:tav tm="0">
                                          <p:val>
                                            <p:strVal val="1+#ppt_w/2"/>
                                          </p:val>
                                        </p:tav>
                                        <p:tav tm="100000">
                                          <p:val>
                                            <p:strVal val="#ppt_x"/>
                                          </p:val>
                                        </p:tav>
                                      </p:tavLst>
                                    </p:anim>
                                    <p:anim calcmode="lin" valueType="num">
                                      <p:cBhvr additive="base">
                                        <p:cTn id="41" dur="500" fill="hold"/>
                                        <p:tgtEl>
                                          <p:spTgt spid="66567"/>
                                        </p:tgtEl>
                                        <p:attrNameLst>
                                          <p:attrName>ppt_y</p:attrName>
                                        </p:attrNameLst>
                                      </p:cBhvr>
                                      <p:tavLst>
                                        <p:tav tm="0">
                                          <p:val>
                                            <p:strVal val="#ppt_y"/>
                                          </p:val>
                                        </p:tav>
                                        <p:tav tm="100000">
                                          <p:val>
                                            <p:strVal val="#ppt_y"/>
                                          </p:val>
                                        </p:tav>
                                      </p:tavLst>
                                    </p:anim>
                                  </p:childTnLst>
                                </p:cTn>
                              </p:par>
                            </p:childTnLst>
                          </p:cTn>
                        </p:par>
                        <p:par>
                          <p:cTn id="42" fill="hold">
                            <p:stCondLst>
                              <p:cond delay="8000"/>
                            </p:stCondLst>
                            <p:childTnLst>
                              <p:par>
                                <p:cTn id="43" presetID="2" presetClass="entr" presetSubtype="2" fill="hold" grpId="0" nodeType="afterEffect">
                                  <p:stCondLst>
                                    <p:cond delay="1500"/>
                                  </p:stCondLst>
                                  <p:childTnLst>
                                    <p:set>
                                      <p:cBhvr>
                                        <p:cTn id="44" dur="1" fill="hold">
                                          <p:stCondLst>
                                            <p:cond delay="0"/>
                                          </p:stCondLst>
                                        </p:cTn>
                                        <p:tgtEl>
                                          <p:spTgt spid="66568"/>
                                        </p:tgtEl>
                                        <p:attrNameLst>
                                          <p:attrName>style.visibility</p:attrName>
                                        </p:attrNameLst>
                                      </p:cBhvr>
                                      <p:to>
                                        <p:strVal val="visible"/>
                                      </p:to>
                                    </p:set>
                                    <p:anim calcmode="lin" valueType="num">
                                      <p:cBhvr additive="base">
                                        <p:cTn id="45" dur="500" fill="hold"/>
                                        <p:tgtEl>
                                          <p:spTgt spid="66568"/>
                                        </p:tgtEl>
                                        <p:attrNameLst>
                                          <p:attrName>ppt_x</p:attrName>
                                        </p:attrNameLst>
                                      </p:cBhvr>
                                      <p:tavLst>
                                        <p:tav tm="0">
                                          <p:val>
                                            <p:strVal val="1+#ppt_w/2"/>
                                          </p:val>
                                        </p:tav>
                                        <p:tav tm="100000">
                                          <p:val>
                                            <p:strVal val="#ppt_x"/>
                                          </p:val>
                                        </p:tav>
                                      </p:tavLst>
                                    </p:anim>
                                    <p:anim calcmode="lin" valueType="num">
                                      <p:cBhvr additive="base">
                                        <p:cTn id="46" dur="500" fill="hold"/>
                                        <p:tgtEl>
                                          <p:spTgt spid="66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P spid="66567" grpId="0" animBg="1"/>
      <p:bldP spid="66566" grpId="0" animBg="1"/>
      <p:bldP spid="66565" grpId="0" animBg="1"/>
      <p:bldP spid="66563" grpId="0" build="p"/>
      <p:bldP spid="66571" grpId="0" build="p"/>
      <p:bldP spid="665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7508" t="7093" r="24676" b="7788"/>
          <a:stretch/>
        </p:blipFill>
        <p:spPr>
          <a:xfrm>
            <a:off x="3831772" y="-11497"/>
            <a:ext cx="7112000" cy="6869498"/>
          </a:xfrm>
          <a:prstGeom prst="rect">
            <a:avLst/>
          </a:prstGeom>
        </p:spPr>
      </p:pic>
    </p:spTree>
    <p:extLst>
      <p:ext uri="{BB962C8B-B14F-4D97-AF65-F5344CB8AC3E}">
        <p14:creationId xmlns:p14="http://schemas.microsoft.com/office/powerpoint/2010/main" val="369704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4775A-FAE8-4306-9B68-3FBA73D778E0}"/>
              </a:ext>
            </a:extLst>
          </p:cNvPr>
          <p:cNvSpPr>
            <a:spLocks noGrp="1"/>
          </p:cNvSpPr>
          <p:nvPr>
            <p:ph sz="half" idx="1"/>
          </p:nvPr>
        </p:nvSpPr>
        <p:spPr>
          <a:xfrm>
            <a:off x="2933698" y="1506071"/>
            <a:ext cx="8469407" cy="4589930"/>
          </a:xfrm>
        </p:spPr>
        <p:txBody>
          <a:bodyPr>
            <a:normAutofit fontScale="92500" lnSpcReduction="20000"/>
          </a:bodyPr>
          <a:lstStyle/>
          <a:p>
            <a:pPr marL="0" indent="0">
              <a:buNone/>
            </a:pPr>
            <a:r>
              <a:rPr lang="en-US" dirty="0"/>
              <a:t>The ARM processors which use a 5-stage pipeline have the following pipeline stages: </a:t>
            </a:r>
          </a:p>
          <a:p>
            <a:pPr marL="0" indent="0">
              <a:buNone/>
            </a:pPr>
            <a:endParaRPr lang="en-US" dirty="0"/>
          </a:p>
          <a:p>
            <a:r>
              <a:rPr lang="en-US" dirty="0"/>
              <a:t>Fetch - the instruction is fetched from memory and placed in the instruction pipeline. </a:t>
            </a:r>
          </a:p>
          <a:p>
            <a:r>
              <a:rPr lang="en-US" dirty="0"/>
              <a:t>Decode - the instruction is decoded and register operands read from the register file. There are three operand read ports in the register file, so most ARM instructions can source all their operands in one cycle</a:t>
            </a:r>
          </a:p>
          <a:p>
            <a:r>
              <a:rPr lang="en-US" dirty="0"/>
              <a:t>Execute - an operand is shifted and the ALU result generated. If the instruction is a load or store the memory address is computed in the ALU. </a:t>
            </a:r>
          </a:p>
          <a:p>
            <a:r>
              <a:rPr lang="en-US" dirty="0"/>
              <a:t>Buffer/data - data memory is accessed if required. Otherwise the ALU result is simply buffered for one clock cycle to give the same pipeline flow for all instructions. </a:t>
            </a:r>
          </a:p>
          <a:p>
            <a:r>
              <a:rPr lang="en-US" dirty="0"/>
              <a:t>Write-back - the results generated by the instruction are written back to the register file, including any data loaded from memory. </a:t>
            </a:r>
          </a:p>
        </p:txBody>
      </p:sp>
    </p:spTree>
    <p:extLst>
      <p:ext uri="{BB962C8B-B14F-4D97-AF65-F5344CB8AC3E}">
        <p14:creationId xmlns:p14="http://schemas.microsoft.com/office/powerpoint/2010/main" val="3352942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br>
              <a:rPr lang="en-US" dirty="0"/>
            </a:br>
            <a:r>
              <a:rPr lang="en-US" dirty="0"/>
              <a:t>Pipeline Organization </a:t>
            </a:r>
          </a:p>
        </p:txBody>
      </p:sp>
      <p:sp>
        <p:nvSpPr>
          <p:cNvPr id="65539" name="Rectangle 3"/>
          <p:cNvSpPr>
            <a:spLocks noGrp="1" noChangeArrowheads="1"/>
          </p:cNvSpPr>
          <p:nvPr>
            <p:ph type="body" idx="1"/>
          </p:nvPr>
        </p:nvSpPr>
        <p:spPr/>
        <p:txBody>
          <a:bodyPr>
            <a:normAutofit/>
          </a:bodyPr>
          <a:lstStyle/>
          <a:p>
            <a:pPr>
              <a:spcBef>
                <a:spcPct val="50000"/>
              </a:spcBef>
              <a:buFont typeface="Wingdings" panose="05000000000000000000" pitchFamily="2" charset="2"/>
              <a:buChar char="v"/>
            </a:pPr>
            <a:r>
              <a:rPr lang="en-US" sz="2400" dirty="0"/>
              <a:t>Pipeline flushed and refilled on branch,</a:t>
            </a:r>
          </a:p>
          <a:p>
            <a:pPr lvl="2">
              <a:buFont typeface="Wingdings" panose="05000000000000000000" pitchFamily="2" charset="2"/>
              <a:buChar char="ü"/>
            </a:pPr>
            <a:r>
              <a:rPr lang="en-US" sz="2400" dirty="0"/>
              <a:t>causing execution to slow down</a:t>
            </a:r>
          </a:p>
          <a:p>
            <a:pPr>
              <a:spcBef>
                <a:spcPct val="50000"/>
              </a:spcBef>
              <a:buFont typeface="Wingdings" panose="05000000000000000000" pitchFamily="2" charset="2"/>
              <a:buChar char="v"/>
            </a:pPr>
            <a:r>
              <a:rPr lang="en-US" sz="2400" dirty="0"/>
              <a:t>Special features in instruction set</a:t>
            </a:r>
          </a:p>
          <a:p>
            <a:pPr lvl="2">
              <a:buFont typeface="Wingdings" panose="05000000000000000000" pitchFamily="2" charset="2"/>
              <a:buChar char="ü"/>
            </a:pPr>
            <a:r>
              <a:rPr lang="en-US" sz="2400" dirty="0"/>
              <a:t> eliminate small jumps in code</a:t>
            </a:r>
          </a:p>
          <a:p>
            <a:pPr lvl="2">
              <a:buFont typeface="Wingdings" panose="05000000000000000000" pitchFamily="2" charset="2"/>
              <a:buChar char="ü"/>
            </a:pPr>
            <a:r>
              <a:rPr lang="en-US" sz="2400" dirty="0"/>
              <a:t>to obtain the best flow through pipeline</a:t>
            </a:r>
          </a:p>
        </p:txBody>
      </p:sp>
    </p:spTree>
    <p:extLst>
      <p:ext uri="{BB962C8B-B14F-4D97-AF65-F5344CB8AC3E}">
        <p14:creationId xmlns:p14="http://schemas.microsoft.com/office/powerpoint/2010/main" val="224844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randombar(horizontal)">
                                      <p:cBhvr>
                                        <p:cTn id="7" dur="1000"/>
                                        <p:tgtEl>
                                          <p:spTgt spid="6553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randombar(horizontal)">
                                      <p:cBhvr>
                                        <p:cTn id="10" dur="1000"/>
                                        <p:tgtEl>
                                          <p:spTgt spid="655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Effect transition="in" filter="randombar(horizontal)">
                                      <p:cBhvr>
                                        <p:cTn id="15" dur="1000"/>
                                        <p:tgtEl>
                                          <p:spTgt spid="65539">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5539">
                                            <p:txEl>
                                              <p:pRg st="3" end="3"/>
                                            </p:txEl>
                                          </p:spTgt>
                                        </p:tgtEl>
                                        <p:attrNameLst>
                                          <p:attrName>style.visibility</p:attrName>
                                        </p:attrNameLst>
                                      </p:cBhvr>
                                      <p:to>
                                        <p:strVal val="visible"/>
                                      </p:to>
                                    </p:set>
                                    <p:animEffect transition="in" filter="randombar(horizontal)">
                                      <p:cBhvr>
                                        <p:cTn id="18" dur="1000"/>
                                        <p:tgtEl>
                                          <p:spTgt spid="65539">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5539">
                                            <p:txEl>
                                              <p:pRg st="4" end="4"/>
                                            </p:txEl>
                                          </p:spTgt>
                                        </p:tgtEl>
                                        <p:attrNameLst>
                                          <p:attrName>style.visibility</p:attrName>
                                        </p:attrNameLst>
                                      </p:cBhvr>
                                      <p:to>
                                        <p:strVal val="visible"/>
                                      </p:to>
                                    </p:set>
                                    <p:animEffect transition="in" filter="randombar(horizontal)">
                                      <p:cBhvr>
                                        <p:cTn id="21" dur="10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7017-1578-4B66-9C84-40CA9011639C}"/>
              </a:ext>
            </a:extLst>
          </p:cNvPr>
          <p:cNvSpPr>
            <a:spLocks noGrp="1"/>
          </p:cNvSpPr>
          <p:nvPr>
            <p:ph type="title"/>
          </p:nvPr>
        </p:nvSpPr>
        <p:spPr>
          <a:xfrm>
            <a:off x="3242044" y="0"/>
            <a:ext cx="8770571" cy="1560716"/>
          </a:xfrm>
        </p:spPr>
        <p:txBody>
          <a:bodyPr/>
          <a:lstStyle/>
          <a:p>
            <a:r>
              <a:rPr lang="en-US" dirty="0"/>
              <a:t>Pipeline Hazards</a:t>
            </a:r>
          </a:p>
        </p:txBody>
      </p:sp>
      <p:sp>
        <p:nvSpPr>
          <p:cNvPr id="3" name="Content Placeholder 2">
            <a:extLst>
              <a:ext uri="{FF2B5EF4-FFF2-40B4-BE49-F238E27FC236}">
                <a16:creationId xmlns:a16="http://schemas.microsoft.com/office/drawing/2014/main" id="{59B2FF8A-5CD7-4834-8C1A-BD64D6E101EE}"/>
              </a:ext>
            </a:extLst>
          </p:cNvPr>
          <p:cNvSpPr>
            <a:spLocks noGrp="1"/>
          </p:cNvSpPr>
          <p:nvPr>
            <p:ph idx="1"/>
          </p:nvPr>
        </p:nvSpPr>
        <p:spPr>
          <a:xfrm>
            <a:off x="1871330" y="4061637"/>
            <a:ext cx="10141285" cy="2381693"/>
          </a:xfrm>
        </p:spPr>
        <p:txBody>
          <a:bodyPr>
            <a:normAutofit/>
          </a:bodyPr>
          <a:lstStyle/>
          <a:p>
            <a:pPr algn="just"/>
            <a:r>
              <a:rPr lang="en-US" dirty="0"/>
              <a:t>The result from one instruction is used as an operand by the next instruction. </a:t>
            </a:r>
          </a:p>
          <a:p>
            <a:pPr algn="just"/>
            <a:r>
              <a:rPr lang="en-US" dirty="0"/>
              <a:t>When this occurs the pipeline operation breaks down, since the result of instruction 1 is not available at the time that instruction 2 collects its operands. </a:t>
            </a:r>
          </a:p>
          <a:p>
            <a:pPr algn="just"/>
            <a:r>
              <a:rPr lang="en-US" dirty="0"/>
              <a:t>Instruction 2 must therefore stall until the result is available, giving the behavior. </a:t>
            </a:r>
          </a:p>
          <a:p>
            <a:pPr algn="just"/>
            <a:r>
              <a:rPr lang="en-US" dirty="0"/>
              <a:t>This is a </a:t>
            </a:r>
            <a:r>
              <a:rPr lang="en-US" b="1" dirty="0"/>
              <a:t>read-after-write pipeline hazard.</a:t>
            </a:r>
          </a:p>
        </p:txBody>
      </p:sp>
      <p:pic>
        <p:nvPicPr>
          <p:cNvPr id="5" name="Picture 4">
            <a:extLst>
              <a:ext uri="{FF2B5EF4-FFF2-40B4-BE49-F238E27FC236}">
                <a16:creationId xmlns:a16="http://schemas.microsoft.com/office/drawing/2014/main" id="{292A5AD4-3611-4FBE-B4B8-FEFEDDC049D7}"/>
              </a:ext>
            </a:extLst>
          </p:cNvPr>
          <p:cNvPicPr>
            <a:picLocks noChangeAspect="1"/>
          </p:cNvPicPr>
          <p:nvPr/>
        </p:nvPicPr>
        <p:blipFill>
          <a:blip r:embed="rId2"/>
          <a:stretch>
            <a:fillRect/>
          </a:stretch>
        </p:blipFill>
        <p:spPr>
          <a:xfrm>
            <a:off x="1934500" y="951614"/>
            <a:ext cx="9705975" cy="2914650"/>
          </a:xfrm>
          <a:prstGeom prst="rect">
            <a:avLst/>
          </a:prstGeom>
        </p:spPr>
      </p:pic>
    </p:spTree>
    <p:extLst>
      <p:ext uri="{BB962C8B-B14F-4D97-AF65-F5344CB8AC3E}">
        <p14:creationId xmlns:p14="http://schemas.microsoft.com/office/powerpoint/2010/main" val="144711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C848-615B-4CE6-A9E3-C2D9F344B408}"/>
              </a:ext>
            </a:extLst>
          </p:cNvPr>
          <p:cNvSpPr>
            <a:spLocks noGrp="1"/>
          </p:cNvSpPr>
          <p:nvPr>
            <p:ph type="title"/>
          </p:nvPr>
        </p:nvSpPr>
        <p:spPr>
          <a:xfrm>
            <a:off x="2497765" y="132410"/>
            <a:ext cx="8770571" cy="1560716"/>
          </a:xfrm>
        </p:spPr>
        <p:txBody>
          <a:bodyPr/>
          <a:lstStyle/>
          <a:p>
            <a:r>
              <a:rPr lang="en-US" dirty="0"/>
              <a:t>Branch instruction </a:t>
            </a:r>
          </a:p>
        </p:txBody>
      </p:sp>
      <p:pic>
        <p:nvPicPr>
          <p:cNvPr id="5" name="Content Placeholder 4">
            <a:extLst>
              <a:ext uri="{FF2B5EF4-FFF2-40B4-BE49-F238E27FC236}">
                <a16:creationId xmlns:a16="http://schemas.microsoft.com/office/drawing/2014/main" id="{966B7D91-BE27-40D6-9BBB-73E17A23E2A7}"/>
              </a:ext>
            </a:extLst>
          </p:cNvPr>
          <p:cNvPicPr>
            <a:picLocks noGrp="1" noChangeAspect="1"/>
          </p:cNvPicPr>
          <p:nvPr>
            <p:ph idx="1"/>
          </p:nvPr>
        </p:nvPicPr>
        <p:blipFill>
          <a:blip r:embed="rId2"/>
          <a:stretch>
            <a:fillRect/>
          </a:stretch>
        </p:blipFill>
        <p:spPr>
          <a:xfrm>
            <a:off x="1784032" y="1254641"/>
            <a:ext cx="9920239" cy="4880345"/>
          </a:xfrm>
        </p:spPr>
      </p:pic>
    </p:spTree>
    <p:extLst>
      <p:ext uri="{BB962C8B-B14F-4D97-AF65-F5344CB8AC3E}">
        <p14:creationId xmlns:p14="http://schemas.microsoft.com/office/powerpoint/2010/main" val="3369874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ABBF-22F8-4855-BD75-8A2D381FF524}"/>
              </a:ext>
            </a:extLst>
          </p:cNvPr>
          <p:cNvSpPr>
            <a:spLocks noGrp="1"/>
          </p:cNvSpPr>
          <p:nvPr>
            <p:ph type="title"/>
          </p:nvPr>
        </p:nvSpPr>
        <p:spPr/>
        <p:txBody>
          <a:bodyPr/>
          <a:lstStyle/>
          <a:p>
            <a:br>
              <a:rPr lang="en-US" dirty="0"/>
            </a:br>
            <a:r>
              <a:rPr lang="en-US" dirty="0"/>
              <a:t>Thank You!</a:t>
            </a:r>
            <a:endParaRPr lang="en-IN" dirty="0"/>
          </a:p>
        </p:txBody>
      </p:sp>
    </p:spTree>
    <p:extLst>
      <p:ext uri="{BB962C8B-B14F-4D97-AF65-F5344CB8AC3E}">
        <p14:creationId xmlns:p14="http://schemas.microsoft.com/office/powerpoint/2010/main" val="169790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br>
              <a:rPr lang="en-US" dirty="0"/>
            </a:br>
            <a:r>
              <a:rPr lang="en-US" dirty="0"/>
              <a:t>ARM Architecture (2)</a:t>
            </a:r>
          </a:p>
        </p:txBody>
      </p:sp>
      <p:sp>
        <p:nvSpPr>
          <p:cNvPr id="16387" name="Rectangle 3"/>
          <p:cNvSpPr>
            <a:spLocks noGrp="1" noChangeArrowheads="1"/>
          </p:cNvSpPr>
          <p:nvPr>
            <p:ph type="body" idx="1"/>
          </p:nvPr>
        </p:nvSpPr>
        <p:spPr/>
        <p:txBody>
          <a:bodyPr>
            <a:normAutofit/>
          </a:bodyPr>
          <a:lstStyle/>
          <a:p>
            <a:pPr marL="0" indent="0">
              <a:spcBef>
                <a:spcPct val="50000"/>
              </a:spcBef>
              <a:buNone/>
            </a:pPr>
            <a:r>
              <a:rPr lang="en-US" sz="2400" dirty="0">
                <a:latin typeface="Gill Sans MT" panose="020B0502020104020203" pitchFamily="34" charset="0"/>
              </a:rPr>
              <a:t>Enhancements:</a:t>
            </a:r>
          </a:p>
          <a:p>
            <a:pPr lvl="2">
              <a:spcBef>
                <a:spcPct val="50000"/>
              </a:spcBef>
              <a:buFont typeface="Wingdings" panose="05000000000000000000" pitchFamily="2" charset="2"/>
              <a:buChar char="v"/>
            </a:pPr>
            <a:r>
              <a:rPr lang="en-US" sz="2400" dirty="0">
                <a:latin typeface="Gill Sans MT" panose="020B0502020104020203" pitchFamily="34" charset="0"/>
              </a:rPr>
              <a:t>Each instruction controls the ALU and shifter</a:t>
            </a:r>
          </a:p>
          <a:p>
            <a:pPr lvl="2">
              <a:spcBef>
                <a:spcPct val="50000"/>
              </a:spcBef>
              <a:buFont typeface="Wingdings" panose="05000000000000000000" pitchFamily="2" charset="2"/>
              <a:buChar char="v"/>
            </a:pPr>
            <a:r>
              <a:rPr lang="en-US" sz="2400" dirty="0">
                <a:latin typeface="Gill Sans MT" panose="020B0502020104020203" pitchFamily="34" charset="0"/>
              </a:rPr>
              <a:t>Auto-increment and auto-decrement addressing modes</a:t>
            </a:r>
          </a:p>
          <a:p>
            <a:pPr lvl="2">
              <a:spcBef>
                <a:spcPct val="50000"/>
              </a:spcBef>
              <a:buFont typeface="Wingdings" panose="05000000000000000000" pitchFamily="2" charset="2"/>
              <a:buChar char="v"/>
            </a:pPr>
            <a:r>
              <a:rPr lang="en-US" sz="2400" dirty="0">
                <a:latin typeface="Gill Sans MT" panose="020B0502020104020203" pitchFamily="34" charset="0"/>
              </a:rPr>
              <a:t>Multiple Load/Store</a:t>
            </a:r>
          </a:p>
          <a:p>
            <a:pPr lvl="2">
              <a:spcBef>
                <a:spcPct val="50000"/>
              </a:spcBef>
              <a:buFont typeface="Wingdings" panose="05000000000000000000" pitchFamily="2" charset="2"/>
              <a:buChar char="v"/>
            </a:pPr>
            <a:r>
              <a:rPr lang="en-US" sz="2400" dirty="0">
                <a:latin typeface="Gill Sans MT" panose="020B0502020104020203" pitchFamily="34" charset="0"/>
              </a:rPr>
              <a:t>Conditional execution</a:t>
            </a:r>
          </a:p>
        </p:txBody>
      </p:sp>
    </p:spTree>
    <p:custDataLst>
      <p:tags r:id="rId1"/>
    </p:custDataLst>
    <p:extLst>
      <p:ext uri="{BB962C8B-B14F-4D97-AF65-F5344CB8AC3E}">
        <p14:creationId xmlns:p14="http://schemas.microsoft.com/office/powerpoint/2010/main" val="130122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p:cTn id="7" dur="500" fill="hold"/>
                                        <p:tgtEl>
                                          <p:spTgt spid="1638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38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638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38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387">
                                            <p:txEl>
                                              <p:pRg st="0" end="0"/>
                                            </p:txEl>
                                          </p:spTgt>
                                        </p:tgtEl>
                                      </p:cBhvr>
                                    </p:animEffect>
                                  </p:childTnLst>
                                </p:cTn>
                              </p:par>
                            </p:childTnLst>
                          </p:cTn>
                        </p:par>
                        <p:par>
                          <p:cTn id="12" fill="hold">
                            <p:stCondLst>
                              <p:cond delay="1100"/>
                            </p:stCondLst>
                            <p:childTnLst>
                              <p:par>
                                <p:cTn id="13" presetID="25" presetClass="entr" presetSubtype="0" fill="hold" grpId="0" nodeType="afterEffect">
                                  <p:stCondLst>
                                    <p:cond delay="2500"/>
                                  </p:stCondLst>
                                  <p:childTnLst>
                                    <p:set>
                                      <p:cBhvr>
                                        <p:cTn id="14" dur="1" fill="hold">
                                          <p:stCondLst>
                                            <p:cond delay="0"/>
                                          </p:stCondLst>
                                        </p:cTn>
                                        <p:tgtEl>
                                          <p:spTgt spid="16387">
                                            <p:txEl>
                                              <p:pRg st="1" end="1"/>
                                            </p:txEl>
                                          </p:spTgt>
                                        </p:tgtEl>
                                        <p:attrNameLst>
                                          <p:attrName>style.visibility</p:attrName>
                                        </p:attrNameLst>
                                      </p:cBhvr>
                                      <p:to>
                                        <p:strVal val="visible"/>
                                      </p:to>
                                    </p:set>
                                    <p:anim calcmode="lin" valueType="num">
                                      <p:cBhvr>
                                        <p:cTn id="15" dur="500" decel="50000" fill="hold">
                                          <p:stCondLst>
                                            <p:cond delay="0"/>
                                          </p:stCondLst>
                                        </p:cTn>
                                        <p:tgtEl>
                                          <p:spTgt spid="16387">
                                            <p:txEl>
                                              <p:pRg st="1" end="1"/>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6387">
                                            <p:txEl>
                                              <p:pRg st="1" end="1"/>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6387">
                                            <p:txEl>
                                              <p:pRg st="1" end="1"/>
                                            </p:txEl>
                                          </p:spTgt>
                                        </p:tgtEl>
                                        <p:attrNameLst>
                                          <p:attrName>ppt_w</p:attrName>
                                        </p:attrNameLst>
                                      </p:cBhvr>
                                      <p:tavLst>
                                        <p:tav tm="0">
                                          <p:val>
                                            <p:strVal val="#ppt_w*.05"/>
                                          </p:val>
                                        </p:tav>
                                        <p:tav tm="100000">
                                          <p:val>
                                            <p:strVal val="#ppt_w"/>
                                          </p:val>
                                        </p:tav>
                                      </p:tavLst>
                                    </p:anim>
                                    <p:anim calcmode="lin" valueType="num">
                                      <p:cBhvr>
                                        <p:cTn id="18" dur="1000" fill="hold"/>
                                        <p:tgtEl>
                                          <p:spTgt spid="16387">
                                            <p:txEl>
                                              <p:pRg st="1" end="1"/>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6387">
                                            <p:txEl>
                                              <p:pRg st="1" end="1"/>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6387">
                                            <p:txEl>
                                              <p:pRg st="1" end="1"/>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6387">
                                            <p:txEl>
                                              <p:pRg st="1" end="1"/>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6387">
                                            <p:txEl>
                                              <p:pRg st="1" end="1"/>
                                            </p:txEl>
                                          </p:spTgt>
                                        </p:tgtEl>
                                      </p:cBhvr>
                                    </p:animEffect>
                                  </p:childTnLst>
                                </p:cTn>
                              </p:par>
                            </p:childTnLst>
                          </p:cTn>
                        </p:par>
                        <p:par>
                          <p:cTn id="23" fill="hold">
                            <p:stCondLst>
                              <p:cond delay="4600"/>
                            </p:stCondLst>
                            <p:childTnLst>
                              <p:par>
                                <p:cTn id="24" presetID="25" presetClass="entr" presetSubtype="0" fill="hold" grpId="0" nodeType="afterEffect">
                                  <p:stCondLst>
                                    <p:cond delay="2500"/>
                                  </p:stCondLst>
                                  <p:childTnLst>
                                    <p:set>
                                      <p:cBhvr>
                                        <p:cTn id="25" dur="1" fill="hold">
                                          <p:stCondLst>
                                            <p:cond delay="0"/>
                                          </p:stCondLst>
                                        </p:cTn>
                                        <p:tgtEl>
                                          <p:spTgt spid="16387">
                                            <p:txEl>
                                              <p:pRg st="2" end="2"/>
                                            </p:txEl>
                                          </p:spTgt>
                                        </p:tgtEl>
                                        <p:attrNameLst>
                                          <p:attrName>style.visibility</p:attrName>
                                        </p:attrNameLst>
                                      </p:cBhvr>
                                      <p:to>
                                        <p:strVal val="visible"/>
                                      </p:to>
                                    </p:set>
                                    <p:anim calcmode="lin" valueType="num">
                                      <p:cBhvr>
                                        <p:cTn id="26" dur="500" decel="50000" fill="hold">
                                          <p:stCondLst>
                                            <p:cond delay="0"/>
                                          </p:stCondLst>
                                        </p:cTn>
                                        <p:tgtEl>
                                          <p:spTgt spid="16387">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16387">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16387">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16387">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16387">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16387">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16387">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16387">
                                            <p:txEl>
                                              <p:pRg st="2" end="2"/>
                                            </p:txEl>
                                          </p:spTgt>
                                        </p:tgtEl>
                                      </p:cBhvr>
                                    </p:animEffect>
                                  </p:childTnLst>
                                </p:cTn>
                              </p:par>
                            </p:childTnLst>
                          </p:cTn>
                        </p:par>
                        <p:par>
                          <p:cTn id="34" fill="hold">
                            <p:stCondLst>
                              <p:cond delay="8100"/>
                            </p:stCondLst>
                            <p:childTnLst>
                              <p:par>
                                <p:cTn id="35" presetID="25" presetClass="entr" presetSubtype="0" fill="hold" grpId="0" nodeType="afterEffect">
                                  <p:stCondLst>
                                    <p:cond delay="2500"/>
                                  </p:stCondLst>
                                  <p:childTnLst>
                                    <p:set>
                                      <p:cBhvr>
                                        <p:cTn id="36" dur="1" fill="hold">
                                          <p:stCondLst>
                                            <p:cond delay="0"/>
                                          </p:stCondLst>
                                        </p:cTn>
                                        <p:tgtEl>
                                          <p:spTgt spid="16387">
                                            <p:txEl>
                                              <p:pRg st="3" end="3"/>
                                            </p:txEl>
                                          </p:spTgt>
                                        </p:tgtEl>
                                        <p:attrNameLst>
                                          <p:attrName>style.visibility</p:attrName>
                                        </p:attrNameLst>
                                      </p:cBhvr>
                                      <p:to>
                                        <p:strVal val="visible"/>
                                      </p:to>
                                    </p:set>
                                    <p:anim calcmode="lin" valueType="num">
                                      <p:cBhvr>
                                        <p:cTn id="37" dur="500" decel="50000" fill="hold">
                                          <p:stCondLst>
                                            <p:cond delay="0"/>
                                          </p:stCondLst>
                                        </p:cTn>
                                        <p:tgtEl>
                                          <p:spTgt spid="1638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638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638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1638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638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638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638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6387">
                                            <p:txEl>
                                              <p:pRg st="3" end="3"/>
                                            </p:txEl>
                                          </p:spTgt>
                                        </p:tgtEl>
                                      </p:cBhvr>
                                    </p:animEffect>
                                  </p:childTnLst>
                                </p:cTn>
                              </p:par>
                            </p:childTnLst>
                          </p:cTn>
                        </p:par>
                        <p:par>
                          <p:cTn id="45" fill="hold">
                            <p:stCondLst>
                              <p:cond delay="11600"/>
                            </p:stCondLst>
                            <p:childTnLst>
                              <p:par>
                                <p:cTn id="46" presetID="25" presetClass="entr" presetSubtype="0" fill="hold" grpId="0" nodeType="afterEffect">
                                  <p:stCondLst>
                                    <p:cond delay="2500"/>
                                  </p:stCondLst>
                                  <p:childTnLst>
                                    <p:set>
                                      <p:cBhvr>
                                        <p:cTn id="47" dur="1" fill="hold">
                                          <p:stCondLst>
                                            <p:cond delay="0"/>
                                          </p:stCondLst>
                                        </p:cTn>
                                        <p:tgtEl>
                                          <p:spTgt spid="16387">
                                            <p:txEl>
                                              <p:pRg st="4" end="4"/>
                                            </p:txEl>
                                          </p:spTgt>
                                        </p:tgtEl>
                                        <p:attrNameLst>
                                          <p:attrName>style.visibility</p:attrName>
                                        </p:attrNameLst>
                                      </p:cBhvr>
                                      <p:to>
                                        <p:strVal val="visible"/>
                                      </p:to>
                                    </p:set>
                                    <p:anim calcmode="lin" valueType="num">
                                      <p:cBhvr>
                                        <p:cTn id="48" dur="500" decel="50000" fill="hold">
                                          <p:stCondLst>
                                            <p:cond delay="0"/>
                                          </p:stCondLst>
                                        </p:cTn>
                                        <p:tgtEl>
                                          <p:spTgt spid="16387">
                                            <p:txEl>
                                              <p:pRg st="4" end="4"/>
                                            </p:txEl>
                                          </p:spTgt>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16387">
                                            <p:txEl>
                                              <p:pRg st="4" end="4"/>
                                            </p:txEl>
                                          </p:spTgt>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16387">
                                            <p:txEl>
                                              <p:pRg st="4" end="4"/>
                                            </p:txEl>
                                          </p:spTgt>
                                        </p:tgtEl>
                                        <p:attrNameLst>
                                          <p:attrName>ppt_w</p:attrName>
                                        </p:attrNameLst>
                                      </p:cBhvr>
                                      <p:tavLst>
                                        <p:tav tm="0">
                                          <p:val>
                                            <p:strVal val="#ppt_w*.05"/>
                                          </p:val>
                                        </p:tav>
                                        <p:tav tm="100000">
                                          <p:val>
                                            <p:strVal val="#ppt_w"/>
                                          </p:val>
                                        </p:tav>
                                      </p:tavLst>
                                    </p:anim>
                                    <p:anim calcmode="lin" valueType="num">
                                      <p:cBhvr>
                                        <p:cTn id="51" dur="1000" fill="hold"/>
                                        <p:tgtEl>
                                          <p:spTgt spid="16387">
                                            <p:txEl>
                                              <p:pRg st="4" end="4"/>
                                            </p:txEl>
                                          </p:spTgt>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16387">
                                            <p:txEl>
                                              <p:pRg st="4" end="4"/>
                                            </p:txEl>
                                          </p:spTgt>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16387">
                                            <p:txEl>
                                              <p:pRg st="4" end="4"/>
                                            </p:txEl>
                                          </p:spTgt>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16387">
                                            <p:txEl>
                                              <p:pRg st="4" end="4"/>
                                            </p:txEl>
                                          </p:spTgt>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br>
              <a:rPr lang="en-US" dirty="0"/>
            </a:br>
            <a:r>
              <a:rPr lang="en-US" dirty="0"/>
              <a:t>ARM Architecture (3)</a:t>
            </a:r>
          </a:p>
        </p:txBody>
      </p:sp>
      <p:sp>
        <p:nvSpPr>
          <p:cNvPr id="17411" name="Rectangle 3"/>
          <p:cNvSpPr>
            <a:spLocks noGrp="1" noChangeArrowheads="1"/>
          </p:cNvSpPr>
          <p:nvPr>
            <p:ph type="body" idx="1"/>
          </p:nvPr>
        </p:nvSpPr>
        <p:spPr>
          <a:noFill/>
        </p:spPr>
        <p:txBody>
          <a:bodyPr vert="horz" lIns="91440" tIns="228600" rIns="91440" bIns="45720" rtlCol="0">
            <a:normAutofit/>
          </a:bodyPr>
          <a:lstStyle/>
          <a:p>
            <a:pPr marL="0" indent="0">
              <a:spcBef>
                <a:spcPct val="50000"/>
              </a:spcBef>
              <a:buNone/>
            </a:pPr>
            <a:r>
              <a:rPr lang="en-US" sz="2400" dirty="0">
                <a:latin typeface="Gill Sans MT" panose="020B0502020104020203" pitchFamily="34" charset="0"/>
              </a:rPr>
              <a:t>Results:</a:t>
            </a:r>
          </a:p>
          <a:p>
            <a:pPr lvl="2">
              <a:spcBef>
                <a:spcPct val="50000"/>
              </a:spcBef>
              <a:buFont typeface="Wingdings" panose="05000000000000000000" pitchFamily="2" charset="2"/>
              <a:buChar char="v"/>
            </a:pPr>
            <a:r>
              <a:rPr lang="en-US" sz="2400" dirty="0">
                <a:latin typeface="Gill Sans MT" panose="020B0502020104020203" pitchFamily="34" charset="0"/>
              </a:rPr>
              <a:t>High performance</a:t>
            </a:r>
          </a:p>
          <a:p>
            <a:pPr lvl="2">
              <a:spcBef>
                <a:spcPct val="50000"/>
              </a:spcBef>
              <a:buFont typeface="Wingdings" panose="05000000000000000000" pitchFamily="2" charset="2"/>
              <a:buChar char="v"/>
            </a:pPr>
            <a:r>
              <a:rPr lang="en-US" sz="2400" dirty="0">
                <a:latin typeface="Gill Sans MT" panose="020B0502020104020203" pitchFamily="34" charset="0"/>
              </a:rPr>
              <a:t>Low code size</a:t>
            </a:r>
          </a:p>
          <a:p>
            <a:pPr lvl="2">
              <a:spcBef>
                <a:spcPct val="50000"/>
              </a:spcBef>
              <a:buFont typeface="Wingdings" panose="05000000000000000000" pitchFamily="2" charset="2"/>
              <a:buChar char="v"/>
            </a:pPr>
            <a:r>
              <a:rPr lang="en-US" sz="2400" dirty="0">
                <a:latin typeface="Gill Sans MT" panose="020B0502020104020203" pitchFamily="34" charset="0"/>
              </a:rPr>
              <a:t>Low power consumption</a:t>
            </a:r>
          </a:p>
          <a:p>
            <a:pPr lvl="2">
              <a:spcBef>
                <a:spcPct val="50000"/>
              </a:spcBef>
              <a:buFont typeface="Wingdings" panose="05000000000000000000" pitchFamily="2" charset="2"/>
              <a:buChar char="v"/>
            </a:pPr>
            <a:r>
              <a:rPr lang="en-US" sz="2400" dirty="0">
                <a:latin typeface="Gill Sans MT" panose="020B0502020104020203" pitchFamily="34" charset="0"/>
              </a:rPr>
              <a:t>Low silicon area</a:t>
            </a:r>
          </a:p>
        </p:txBody>
      </p:sp>
    </p:spTree>
    <p:custDataLst>
      <p:tags r:id="rId1"/>
    </p:custDataLst>
    <p:extLst>
      <p:ext uri="{BB962C8B-B14F-4D97-AF65-F5344CB8AC3E}">
        <p14:creationId xmlns:p14="http://schemas.microsoft.com/office/powerpoint/2010/main" val="15179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7411">
                                            <p:txEl>
                                              <p:pRg st="1" end="1"/>
                                            </p:txEl>
                                          </p:spTgt>
                                        </p:tgtEl>
                                        <p:attrNameLst>
                                          <p:attrName>style.visibility</p:attrName>
                                        </p:attrNameLst>
                                      </p:cBhvr>
                                      <p:to>
                                        <p:strVal val="visible"/>
                                      </p:to>
                                    </p:set>
                                    <p:animEffect transition="in" filter="dissolve">
                                      <p:cBhvr>
                                        <p:cTn id="11" dur="500"/>
                                        <p:tgtEl>
                                          <p:spTgt spid="17411">
                                            <p:txEl>
                                              <p:pRg st="1" end="1"/>
                                            </p:txEl>
                                          </p:spTgt>
                                        </p:tgtEl>
                                      </p:cBhvr>
                                    </p:animEffect>
                                  </p:childTnLst>
                                </p:cTn>
                              </p:par>
                            </p:childTnLst>
                          </p:cTn>
                        </p:par>
                        <p:par>
                          <p:cTn id="12" fill="hold">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dissolve">
                                      <p:cBhvr>
                                        <p:cTn id="15" dur="500"/>
                                        <p:tgtEl>
                                          <p:spTgt spid="17411">
                                            <p:txEl>
                                              <p:pRg st="2" end="2"/>
                                            </p:txEl>
                                          </p:spTgt>
                                        </p:tgtEl>
                                      </p:cBhvr>
                                    </p:animEffect>
                                  </p:childTnLst>
                                </p:cTn>
                              </p:par>
                            </p:childTnLst>
                          </p:cTn>
                        </p:par>
                        <p:par>
                          <p:cTn id="16" fill="hold">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17411">
                                            <p:txEl>
                                              <p:pRg st="3" end="3"/>
                                            </p:txEl>
                                          </p:spTgt>
                                        </p:tgtEl>
                                        <p:attrNameLst>
                                          <p:attrName>style.visibility</p:attrName>
                                        </p:attrNameLst>
                                      </p:cBhvr>
                                      <p:to>
                                        <p:strVal val="visible"/>
                                      </p:to>
                                    </p:set>
                                    <p:animEffect transition="in" filter="dissolve">
                                      <p:cBhvr>
                                        <p:cTn id="19" dur="500"/>
                                        <p:tgtEl>
                                          <p:spTgt spid="17411">
                                            <p:txEl>
                                              <p:pRg st="3" end="3"/>
                                            </p:txEl>
                                          </p:spTgt>
                                        </p:tgtEl>
                                      </p:cBhvr>
                                    </p:animEffect>
                                  </p:childTnLst>
                                </p:cTn>
                              </p:par>
                            </p:childTnLst>
                          </p:cTn>
                        </p:par>
                        <p:par>
                          <p:cTn id="20" fill="hold">
                            <p:stCondLst>
                              <p:cond delay="5000"/>
                            </p:stCondLst>
                            <p:childTnLst>
                              <p:par>
                                <p:cTn id="21" presetID="9" presetClass="entr" presetSubtype="0" fill="hold" grpId="0" nodeType="afterEffect">
                                  <p:stCondLst>
                                    <p:cond delay="100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dissolve">
                                      <p:cBhvr>
                                        <p:cTn id="23"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itchFamily="18" charset="0"/>
                <a:cs typeface="Times New Roman" pitchFamily="18" charset="0"/>
              </a:rPr>
            </a:br>
            <a:r>
              <a:rPr lang="en-US" sz="4900" dirty="0">
                <a:latin typeface="Gill Sans MT"/>
                <a:cs typeface="Times New Roman"/>
              </a:rPr>
              <a:t>Pipeline</a:t>
            </a:r>
            <a:endParaRPr lang="en-IN" dirty="0"/>
          </a:p>
        </p:txBody>
      </p:sp>
      <p:sp>
        <p:nvSpPr>
          <p:cNvPr id="3" name="Text Placeholder 2"/>
          <p:cNvSpPr>
            <a:spLocks noGrp="1"/>
          </p:cNvSpPr>
          <p:nvPr>
            <p:ph type="body" idx="1"/>
          </p:nvPr>
        </p:nvSpPr>
        <p:spPr/>
        <p:txBody>
          <a:bodyPr/>
          <a:lstStyle/>
          <a:p>
            <a:r>
              <a:rPr lang="en-IN"/>
              <a:t>In General</a:t>
            </a:r>
          </a:p>
        </p:txBody>
      </p:sp>
    </p:spTree>
    <p:extLst>
      <p:ext uri="{BB962C8B-B14F-4D97-AF65-F5344CB8AC3E}">
        <p14:creationId xmlns:p14="http://schemas.microsoft.com/office/powerpoint/2010/main" val="262572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CD1-FD0C-4931-BF64-6C661B4D88A2}"/>
              </a:ext>
            </a:extLst>
          </p:cNvPr>
          <p:cNvSpPr>
            <a:spLocks noGrp="1"/>
          </p:cNvSpPr>
          <p:nvPr>
            <p:ph type="title"/>
          </p:nvPr>
        </p:nvSpPr>
        <p:spPr/>
        <p:txBody>
          <a:bodyPr/>
          <a:lstStyle/>
          <a:p>
            <a:r>
              <a:rPr lang="en-US" dirty="0"/>
              <a:t>Sequence of steps involved in the execution of an instruction</a:t>
            </a:r>
          </a:p>
        </p:txBody>
      </p:sp>
      <p:sp>
        <p:nvSpPr>
          <p:cNvPr id="3" name="Content Placeholder 2">
            <a:extLst>
              <a:ext uri="{FF2B5EF4-FFF2-40B4-BE49-F238E27FC236}">
                <a16:creationId xmlns:a16="http://schemas.microsoft.com/office/drawing/2014/main" id="{0BC52194-DB25-4DC9-8369-BFD3158D4D48}"/>
              </a:ext>
            </a:extLst>
          </p:cNvPr>
          <p:cNvSpPr>
            <a:spLocks noGrp="1"/>
          </p:cNvSpPr>
          <p:nvPr>
            <p:ph idx="1"/>
          </p:nvPr>
        </p:nvSpPr>
        <p:spPr/>
        <p:txBody>
          <a:bodyPr/>
          <a:lstStyle/>
          <a:p>
            <a:r>
              <a:rPr lang="en-US" dirty="0"/>
              <a:t>Fetch the instruction from memory (fetch). </a:t>
            </a:r>
          </a:p>
          <a:p>
            <a:r>
              <a:rPr lang="en-US" dirty="0"/>
              <a:t>Decode it to see what sort of instruction it is (dec). </a:t>
            </a:r>
          </a:p>
          <a:p>
            <a:r>
              <a:rPr lang="en-US" dirty="0"/>
              <a:t>Access any operands that may be required from the register bank (reg). </a:t>
            </a:r>
          </a:p>
          <a:p>
            <a:r>
              <a:rPr lang="en-US" dirty="0"/>
              <a:t>Combine the operands to form the result or a memory address (ALU).</a:t>
            </a:r>
          </a:p>
          <a:p>
            <a:r>
              <a:rPr lang="en-US" dirty="0"/>
              <a:t>Access memory for a data operand, if necessary (mem). </a:t>
            </a:r>
          </a:p>
          <a:p>
            <a:r>
              <a:rPr lang="en-US" dirty="0"/>
              <a:t>Write the result back to the register bank (res). </a:t>
            </a:r>
          </a:p>
        </p:txBody>
      </p:sp>
    </p:spTree>
    <p:extLst>
      <p:ext uri="{BB962C8B-B14F-4D97-AF65-F5344CB8AC3E}">
        <p14:creationId xmlns:p14="http://schemas.microsoft.com/office/powerpoint/2010/main" val="122469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D2CB8-3CE6-48C8-B24B-F64D588052BC}"/>
              </a:ext>
            </a:extLst>
          </p:cNvPr>
          <p:cNvSpPr>
            <a:spLocks noGrp="1"/>
          </p:cNvSpPr>
          <p:nvPr>
            <p:ph idx="1"/>
          </p:nvPr>
        </p:nvSpPr>
        <p:spPr>
          <a:xfrm>
            <a:off x="2933700" y="2556768"/>
            <a:ext cx="8770571" cy="3533135"/>
          </a:xfrm>
        </p:spPr>
        <p:txBody>
          <a:bodyPr/>
          <a:lstStyle/>
          <a:p>
            <a:r>
              <a:rPr lang="en-US" dirty="0"/>
              <a:t>These steps tend to use different hardware functions, for instance the ALU is probably only used in step 4. </a:t>
            </a:r>
          </a:p>
          <a:p>
            <a:r>
              <a:rPr lang="en-US" dirty="0"/>
              <a:t>Therefore, if an instruction does not start before its predecessor has finished, only a small proportion of the processor hardware will be in use in any step</a:t>
            </a:r>
          </a:p>
          <a:p>
            <a:r>
              <a:rPr lang="en-US" dirty="0"/>
              <a:t>An obvious way to improve the utilization of the hardware resources, and also the processor throughput, would be to start the next instruction before the current one has finished. This technique is called </a:t>
            </a:r>
            <a:r>
              <a:rPr lang="en-US" b="1" i="1" dirty="0"/>
              <a:t>pipelining</a:t>
            </a:r>
          </a:p>
        </p:txBody>
      </p:sp>
    </p:spTree>
    <p:extLst>
      <p:ext uri="{BB962C8B-B14F-4D97-AF65-F5344CB8AC3E}">
        <p14:creationId xmlns:p14="http://schemas.microsoft.com/office/powerpoint/2010/main" val="116375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F38B-9F31-438B-9E6E-D168BE57B11D}"/>
              </a:ext>
            </a:extLst>
          </p:cNvPr>
          <p:cNvSpPr>
            <a:spLocks noGrp="1"/>
          </p:cNvSpPr>
          <p:nvPr>
            <p:ph type="title"/>
          </p:nvPr>
        </p:nvSpPr>
        <p:spPr/>
        <p:txBody>
          <a:bodyPr/>
          <a:lstStyle/>
          <a:p>
            <a:r>
              <a:rPr lang="en-US" dirty="0"/>
              <a:t>Pipelined instruction execution</a:t>
            </a:r>
          </a:p>
        </p:txBody>
      </p:sp>
      <p:sp>
        <p:nvSpPr>
          <p:cNvPr id="3" name="Content Placeholder 2">
            <a:extLst>
              <a:ext uri="{FF2B5EF4-FFF2-40B4-BE49-F238E27FC236}">
                <a16:creationId xmlns:a16="http://schemas.microsoft.com/office/drawing/2014/main" id="{EBBE43E5-646F-4A0A-8B44-65580760D2F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5C89434-510D-48CD-B54A-6EE526CDB603}"/>
              </a:ext>
            </a:extLst>
          </p:cNvPr>
          <p:cNvPicPr>
            <a:picLocks noChangeAspect="1"/>
          </p:cNvPicPr>
          <p:nvPr/>
        </p:nvPicPr>
        <p:blipFill>
          <a:blip r:embed="rId2"/>
          <a:stretch>
            <a:fillRect/>
          </a:stretch>
        </p:blipFill>
        <p:spPr>
          <a:xfrm>
            <a:off x="2933700" y="2700202"/>
            <a:ext cx="8313983" cy="3127899"/>
          </a:xfrm>
          <a:prstGeom prst="rect">
            <a:avLst/>
          </a:prstGeom>
        </p:spPr>
      </p:pic>
    </p:spTree>
    <p:extLst>
      <p:ext uri="{BB962C8B-B14F-4D97-AF65-F5344CB8AC3E}">
        <p14:creationId xmlns:p14="http://schemas.microsoft.com/office/powerpoint/2010/main" val="24853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BD4C8-D94B-43BB-AD0F-72CD70494461}"/>
              </a:ext>
            </a:extLst>
          </p:cNvPr>
          <p:cNvPicPr>
            <a:picLocks noChangeAspect="1"/>
          </p:cNvPicPr>
          <p:nvPr/>
        </p:nvPicPr>
        <p:blipFill>
          <a:blip r:embed="rId2"/>
          <a:stretch>
            <a:fillRect/>
          </a:stretch>
        </p:blipFill>
        <p:spPr>
          <a:xfrm>
            <a:off x="1055026" y="415623"/>
            <a:ext cx="10745700" cy="6026753"/>
          </a:xfrm>
          <a:prstGeom prst="rect">
            <a:avLst/>
          </a:prstGeom>
        </p:spPr>
      </p:pic>
    </p:spTree>
    <p:extLst>
      <p:ext uri="{BB962C8B-B14F-4D97-AF65-F5344CB8AC3E}">
        <p14:creationId xmlns:p14="http://schemas.microsoft.com/office/powerpoint/2010/main" val="41132571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8744</TotalTime>
  <Words>836</Words>
  <Application>Microsoft Office PowerPoint</Application>
  <PresentationFormat>Widescreen</PresentationFormat>
  <Paragraphs>133</Paragraphs>
  <Slides>28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Century Schoolbook</vt:lpstr>
      <vt:lpstr>Corbel</vt:lpstr>
      <vt:lpstr>Gill Sans MT</vt:lpstr>
      <vt:lpstr>Times New Roman</vt:lpstr>
      <vt:lpstr>TimesNewRomanPSMT</vt:lpstr>
      <vt:lpstr>Wingdings</vt:lpstr>
      <vt:lpstr>Feathered</vt:lpstr>
      <vt:lpstr>ARM Architecture &amp; Pipeline </vt:lpstr>
      <vt:lpstr> ARM Architecture</vt:lpstr>
      <vt:lpstr> ARM Architecture (2)</vt:lpstr>
      <vt:lpstr> ARM Architecture (3)</vt:lpstr>
      <vt:lpstr> Pipeline</vt:lpstr>
      <vt:lpstr>Sequence of steps involved in the execution of an instruction</vt:lpstr>
      <vt:lpstr>PowerPoint Presentation</vt:lpstr>
      <vt:lpstr>Pipelined instruction execution</vt:lpstr>
      <vt:lpstr>PowerPoint Presentation</vt:lpstr>
      <vt:lpstr>PowerPoint Presentation</vt:lpstr>
      <vt:lpstr>PowerPoint Presentation</vt:lpstr>
      <vt:lpstr> Pipeline Organization</vt:lpstr>
      <vt:lpstr>3-Stage Pipeline</vt:lpstr>
      <vt:lpstr>3-stage Pipeline ARM Organization</vt:lpstr>
      <vt:lpstr>Pipeline Organization </vt:lpstr>
      <vt:lpstr>PowerPoint Presentation</vt:lpstr>
      <vt:lpstr>PowerPoint Presentation</vt:lpstr>
      <vt:lpstr>STAGES:</vt:lpstr>
      <vt:lpstr>PowerPoint Presentation</vt:lpstr>
      <vt:lpstr>PowerPoint Presentation</vt:lpstr>
      <vt:lpstr>Five stage Pipelining</vt:lpstr>
      <vt:lpstr> Pipeline Organization</vt:lpstr>
      <vt:lpstr>PowerPoint Presentation</vt:lpstr>
      <vt:lpstr>PowerPoint Presentation</vt:lpstr>
      <vt:lpstr> Pipeline Organization </vt:lpstr>
      <vt:lpstr>Pipeline Hazards</vt:lpstr>
      <vt:lpstr>Branch instruction </vt:lpstr>
      <vt:lpstr> Thank You!</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Prakash Halande</dc:creator>
  <cp:lastModifiedBy>Anu Chalil</cp:lastModifiedBy>
  <cp:revision>14</cp:revision>
  <dcterms:created xsi:type="dcterms:W3CDTF">2021-07-31T18:24:38Z</dcterms:created>
  <dcterms:modified xsi:type="dcterms:W3CDTF">2024-01-03T09:22:34Z</dcterms:modified>
</cp:coreProperties>
</file>