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72" r:id="rId6"/>
    <p:sldId id="273" r:id="rId7"/>
    <p:sldId id="304" r:id="rId8"/>
    <p:sldId id="294" r:id="rId9"/>
    <p:sldId id="292" r:id="rId10"/>
    <p:sldId id="297" r:id="rId11"/>
    <p:sldId id="295" r:id="rId12"/>
    <p:sldId id="296" r:id="rId13"/>
    <p:sldId id="298" r:id="rId14"/>
    <p:sldId id="299" r:id="rId15"/>
    <p:sldId id="300" r:id="rId16"/>
    <p:sldId id="301" r:id="rId17"/>
    <p:sldId id="302" r:id="rId18"/>
    <p:sldId id="268" r:id="rId19"/>
    <p:sldId id="305" r:id="rId20"/>
    <p:sldId id="309" r:id="rId21"/>
    <p:sldId id="308" r:id="rId22"/>
    <p:sldId id="310" r:id="rId23"/>
    <p:sldId id="306" r:id="rId24"/>
    <p:sldId id="311" r:id="rId25"/>
    <p:sldId id="307" r:id="rId26"/>
    <p:sldId id="288" r:id="rId27"/>
    <p:sldId id="289" r:id="rId28"/>
    <p:sldId id="290" r:id="rId29"/>
    <p:sldId id="312" r:id="rId30"/>
    <p:sldId id="31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98454-5CEE-437F-AD47-200ABC2CE839}"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BB6C2-27EC-43BF-8A14-9DA4B6479989}" type="slidenum">
              <a:rPr lang="en-US" smtClean="0"/>
              <a:t>‹#›</a:t>
            </a:fld>
            <a:endParaRPr lang="en-US"/>
          </a:p>
        </p:txBody>
      </p:sp>
    </p:spTree>
    <p:extLst>
      <p:ext uri="{BB962C8B-B14F-4D97-AF65-F5344CB8AC3E}">
        <p14:creationId xmlns:p14="http://schemas.microsoft.com/office/powerpoint/2010/main" val="572177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C6044F-C4BC-4213-BA35-689B47C629B1}" type="slidenum">
              <a:rPr lang="en-US" smtClean="0"/>
              <a:t>18</a:t>
            </a:fld>
            <a:endParaRPr lang="en-US"/>
          </a:p>
        </p:txBody>
      </p:sp>
    </p:spTree>
    <p:extLst>
      <p:ext uri="{BB962C8B-B14F-4D97-AF65-F5344CB8AC3E}">
        <p14:creationId xmlns:p14="http://schemas.microsoft.com/office/powerpoint/2010/main" val="272828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336F5-E3DD-484B-961E-8FCD6729CED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8BE-7B34-465E-B107-E47DF98D9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3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336F5-E3DD-484B-961E-8FCD6729CED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260659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336F5-E3DD-484B-961E-8FCD6729CED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1108124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336F5-E3DD-484B-961E-8FCD6729CED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124913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336F5-E3DD-484B-961E-8FCD6729CED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B98BE-7B34-465E-B107-E47DF98D92B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40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336F5-E3DD-484B-961E-8FCD6729CED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280523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336F5-E3DD-484B-961E-8FCD6729CED1}"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267824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336F5-E3DD-484B-961E-8FCD6729CED1}"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127652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A336F5-E3DD-484B-961E-8FCD6729CED1}" type="datetimeFigureOut">
              <a:rPr lang="en-US" smtClean="0"/>
              <a:t>1/16/2024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7997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A336F5-E3DD-484B-961E-8FCD6729CED1}" type="datetimeFigureOut">
              <a:rPr lang="en-US" smtClean="0"/>
              <a:t>1/16/2024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6AB98BE-7B34-465E-B107-E47DF98D92B1}" type="slidenum">
              <a:rPr lang="en-US" smtClean="0"/>
              <a:t>‹#›</a:t>
            </a:fld>
            <a:endParaRPr lang="en-US"/>
          </a:p>
        </p:txBody>
      </p:sp>
    </p:spTree>
    <p:extLst>
      <p:ext uri="{BB962C8B-B14F-4D97-AF65-F5344CB8AC3E}">
        <p14:creationId xmlns:p14="http://schemas.microsoft.com/office/powerpoint/2010/main" val="216512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336F5-E3DD-484B-961E-8FCD6729CED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B98BE-7B34-465E-B107-E47DF98D92B1}" type="slidenum">
              <a:rPr lang="en-US" smtClean="0"/>
              <a:t>‹#›</a:t>
            </a:fld>
            <a:endParaRPr lang="en-US"/>
          </a:p>
        </p:txBody>
      </p:sp>
    </p:spTree>
    <p:extLst>
      <p:ext uri="{BB962C8B-B14F-4D97-AF65-F5344CB8AC3E}">
        <p14:creationId xmlns:p14="http://schemas.microsoft.com/office/powerpoint/2010/main" val="385060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A336F5-E3DD-484B-961E-8FCD6729CED1}" type="datetimeFigureOut">
              <a:rPr lang="en-US" smtClean="0"/>
              <a:t>1/16/2024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6AB98BE-7B34-465E-B107-E47DF98D92B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933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electronicwings.com/arm7/lpc2148-timercounter" TargetMode="External"/><Relationship Id="rId2" Type="http://schemas.openxmlformats.org/officeDocument/2006/relationships/hyperlink" Target="https://www.youtube.com/watch?v=kliWbStIvw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lectronicwings.com/arm7/lpc2148-timercoun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80A9-B56D-5C6A-E55E-E5B84D4D91AE}"/>
              </a:ext>
            </a:extLst>
          </p:cNvPr>
          <p:cNvSpPr>
            <a:spLocks noGrp="1"/>
          </p:cNvSpPr>
          <p:nvPr>
            <p:ph type="ctrTitle"/>
          </p:nvPr>
        </p:nvSpPr>
        <p:spPr/>
        <p:txBody>
          <a:bodyPr/>
          <a:lstStyle/>
          <a:p>
            <a:r>
              <a:rPr lang="en-US" dirty="0"/>
              <a:t>LPC2148-Timer/Counter</a:t>
            </a:r>
          </a:p>
        </p:txBody>
      </p:sp>
      <p:sp>
        <p:nvSpPr>
          <p:cNvPr id="3" name="Subtitle 2">
            <a:extLst>
              <a:ext uri="{FF2B5EF4-FFF2-40B4-BE49-F238E27FC236}">
                <a16:creationId xmlns:a16="http://schemas.microsoft.com/office/drawing/2014/main" id="{85932B4E-D5F2-1D2C-14A2-5CA3A3E319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56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A796-A573-8373-BCC6-45A89D2E4886}"/>
              </a:ext>
            </a:extLst>
          </p:cNvPr>
          <p:cNvSpPr>
            <a:spLocks noGrp="1"/>
          </p:cNvSpPr>
          <p:nvPr>
            <p:ph type="title"/>
          </p:nvPr>
        </p:nvSpPr>
        <p:spPr/>
        <p:txBody>
          <a:bodyPr/>
          <a:lstStyle/>
          <a:p>
            <a:r>
              <a:rPr lang="en-US" dirty="0"/>
              <a:t>1</a:t>
            </a:r>
            <a:r>
              <a:rPr lang="en-US" sz="4800" dirty="0"/>
              <a:t>. Timer Counter Register- T0TC</a:t>
            </a:r>
            <a:endParaRPr lang="en-US" dirty="0"/>
          </a:p>
        </p:txBody>
      </p:sp>
      <p:sp>
        <p:nvSpPr>
          <p:cNvPr id="3" name="Content Placeholder 2">
            <a:extLst>
              <a:ext uri="{FF2B5EF4-FFF2-40B4-BE49-F238E27FC236}">
                <a16:creationId xmlns:a16="http://schemas.microsoft.com/office/drawing/2014/main" id="{AE518A0A-8429-ED14-1296-CD4B3647FD09}"/>
              </a:ext>
            </a:extLst>
          </p:cNvPr>
          <p:cNvSpPr>
            <a:spLocks noGrp="1"/>
          </p:cNvSpPr>
          <p:nvPr>
            <p:ph idx="1"/>
          </p:nvPr>
        </p:nvSpPr>
        <p:spPr/>
        <p:txBody>
          <a:bodyPr/>
          <a:lstStyle/>
          <a:p>
            <a:pPr lvl="2">
              <a:buFont typeface="Wingdings" panose="05000000000000000000" pitchFamily="2" charset="2"/>
              <a:buChar char="Ø"/>
            </a:pPr>
            <a:r>
              <a:rPr lang="en-US" sz="1800" dirty="0"/>
              <a:t>32-bit registers</a:t>
            </a:r>
          </a:p>
          <a:p>
            <a:pPr lvl="2">
              <a:buFont typeface="Wingdings" panose="05000000000000000000" pitchFamily="2" charset="2"/>
              <a:buChar char="Ø"/>
            </a:pPr>
            <a:r>
              <a:rPr lang="en-US" sz="1800" dirty="0"/>
              <a:t>Range of counting from 0 to 0xFFFFFFFF and then wraps back to the 0x00000000</a:t>
            </a:r>
          </a:p>
          <a:p>
            <a:pPr lvl="2">
              <a:buFont typeface="Wingdings" panose="05000000000000000000" pitchFamily="2" charset="2"/>
              <a:buChar char="Ø"/>
            </a:pPr>
            <a:r>
              <a:rPr lang="en-US" sz="1800" dirty="0"/>
              <a:t>This register is incremented on every tick of the clock ( i.e. PCLK), if the prescale counter is made 0</a:t>
            </a:r>
          </a:p>
          <a:p>
            <a:endParaRPr lang="en-US" dirty="0"/>
          </a:p>
        </p:txBody>
      </p:sp>
      <p:pic>
        <p:nvPicPr>
          <p:cNvPr id="4" name="Picture 3">
            <a:extLst>
              <a:ext uri="{FF2B5EF4-FFF2-40B4-BE49-F238E27FC236}">
                <a16:creationId xmlns:a16="http://schemas.microsoft.com/office/drawing/2014/main" id="{3CB5EAAB-5300-B92B-ECD1-169182B29A79}"/>
              </a:ext>
            </a:extLst>
          </p:cNvPr>
          <p:cNvPicPr>
            <a:picLocks noChangeAspect="1"/>
          </p:cNvPicPr>
          <p:nvPr/>
        </p:nvPicPr>
        <p:blipFill>
          <a:blip r:embed="rId2"/>
          <a:stretch>
            <a:fillRect/>
          </a:stretch>
        </p:blipFill>
        <p:spPr>
          <a:xfrm>
            <a:off x="1097280" y="2955773"/>
            <a:ext cx="9863485" cy="2913321"/>
          </a:xfrm>
          <a:prstGeom prst="rect">
            <a:avLst/>
          </a:prstGeom>
        </p:spPr>
      </p:pic>
    </p:spTree>
    <p:extLst>
      <p:ext uri="{BB962C8B-B14F-4D97-AF65-F5344CB8AC3E}">
        <p14:creationId xmlns:p14="http://schemas.microsoft.com/office/powerpoint/2010/main" val="255830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4E6D-A580-AC7C-3D9E-63E01F17BFF5}"/>
              </a:ext>
            </a:extLst>
          </p:cNvPr>
          <p:cNvSpPr>
            <a:spLocks noGrp="1"/>
          </p:cNvSpPr>
          <p:nvPr>
            <p:ph type="title"/>
          </p:nvPr>
        </p:nvSpPr>
        <p:spPr>
          <a:xfrm>
            <a:off x="1097280" y="286603"/>
            <a:ext cx="10485120" cy="1450757"/>
          </a:xfrm>
        </p:spPr>
        <p:txBody>
          <a:bodyPr/>
          <a:lstStyle/>
          <a:p>
            <a:r>
              <a:rPr lang="en-US" dirty="0"/>
              <a:t>2</a:t>
            </a:r>
            <a:r>
              <a:rPr lang="en-US" sz="4800" dirty="0"/>
              <a:t>. Timer 0 Timer Control Register – T0TCR</a:t>
            </a:r>
            <a:endParaRPr lang="en-US" dirty="0"/>
          </a:p>
        </p:txBody>
      </p:sp>
      <p:sp>
        <p:nvSpPr>
          <p:cNvPr id="3" name="Content Placeholder 2">
            <a:extLst>
              <a:ext uri="{FF2B5EF4-FFF2-40B4-BE49-F238E27FC236}">
                <a16:creationId xmlns:a16="http://schemas.microsoft.com/office/drawing/2014/main" id="{C72FE34B-2924-BF0B-F046-6ABB6DE373FF}"/>
              </a:ext>
            </a:extLst>
          </p:cNvPr>
          <p:cNvSpPr>
            <a:spLocks noGrp="1"/>
          </p:cNvSpPr>
          <p:nvPr>
            <p:ph idx="1"/>
          </p:nvPr>
        </p:nvSpPr>
        <p:spPr>
          <a:xfrm>
            <a:off x="1097280" y="2357363"/>
            <a:ext cx="10058400" cy="4023360"/>
          </a:xfrm>
        </p:spPr>
        <p:txBody>
          <a:bodyPr/>
          <a:lstStyle/>
          <a:p>
            <a:pPr lvl="2">
              <a:buFont typeface="Wingdings" panose="05000000000000000000" pitchFamily="2" charset="2"/>
              <a:buChar char="Ø"/>
            </a:pPr>
            <a:r>
              <a:rPr lang="en-US" sz="1800" dirty="0"/>
              <a:t>8-bit register</a:t>
            </a:r>
          </a:p>
          <a:p>
            <a:pPr lvl="2">
              <a:buFont typeface="Wingdings" panose="05000000000000000000" pitchFamily="2" charset="2"/>
              <a:buChar char="Ø"/>
            </a:pPr>
            <a:r>
              <a:rPr lang="en-US" sz="1800" dirty="0"/>
              <a:t>Only lowest 2 bits are used</a:t>
            </a:r>
          </a:p>
          <a:p>
            <a:pPr lvl="2">
              <a:buFont typeface="Wingdings" panose="05000000000000000000" pitchFamily="2" charset="2"/>
              <a:buChar char="Ø"/>
            </a:pPr>
            <a:r>
              <a:rPr lang="en-US" sz="1800" dirty="0"/>
              <a:t>Bit 0- Enable bit</a:t>
            </a:r>
          </a:p>
          <a:p>
            <a:pPr lvl="3">
              <a:buFont typeface="Wingdings" panose="05000000000000000000" pitchFamily="2" charset="2"/>
              <a:buChar char="Ø"/>
            </a:pPr>
            <a:r>
              <a:rPr lang="en-US" sz="1800" dirty="0"/>
              <a:t>1 : counter is enabled and starts. T0TC register is incremented for every clock cycle of PCLK</a:t>
            </a:r>
          </a:p>
          <a:p>
            <a:pPr lvl="2">
              <a:buFont typeface="Wingdings" panose="05000000000000000000" pitchFamily="2" charset="2"/>
              <a:buChar char="Ø"/>
            </a:pPr>
            <a:r>
              <a:rPr lang="en-US" sz="1800" dirty="0"/>
              <a:t>Bit 1- Reset bit</a:t>
            </a:r>
          </a:p>
          <a:p>
            <a:pPr lvl="3">
              <a:buFont typeface="Wingdings" panose="05000000000000000000" pitchFamily="2" charset="2"/>
              <a:buChar char="Ø"/>
            </a:pPr>
            <a:r>
              <a:rPr lang="en-US" sz="1800" dirty="0"/>
              <a:t>1: the counter reset on the next positive edge of PCLK</a:t>
            </a:r>
          </a:p>
          <a:p>
            <a:endParaRPr lang="en-US" dirty="0"/>
          </a:p>
        </p:txBody>
      </p:sp>
    </p:spTree>
    <p:extLst>
      <p:ext uri="{BB962C8B-B14F-4D97-AF65-F5344CB8AC3E}">
        <p14:creationId xmlns:p14="http://schemas.microsoft.com/office/powerpoint/2010/main" val="3980072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83A0-84EA-80BB-4541-D829FE04B5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FF8179-D659-4A8D-A8DF-853BF755A5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2367803-8F9D-A98C-9396-224FCAA2764A}"/>
              </a:ext>
            </a:extLst>
          </p:cNvPr>
          <p:cNvPicPr>
            <a:picLocks noChangeAspect="1"/>
          </p:cNvPicPr>
          <p:nvPr/>
        </p:nvPicPr>
        <p:blipFill>
          <a:blip r:embed="rId2"/>
          <a:stretch>
            <a:fillRect/>
          </a:stretch>
        </p:blipFill>
        <p:spPr>
          <a:xfrm>
            <a:off x="1036320" y="286603"/>
            <a:ext cx="10119360" cy="5652884"/>
          </a:xfrm>
          <a:prstGeom prst="rect">
            <a:avLst/>
          </a:prstGeom>
        </p:spPr>
      </p:pic>
    </p:spTree>
    <p:extLst>
      <p:ext uri="{BB962C8B-B14F-4D97-AF65-F5344CB8AC3E}">
        <p14:creationId xmlns:p14="http://schemas.microsoft.com/office/powerpoint/2010/main" val="365869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DC69-C5F9-8086-C88A-BF53A4114D11}"/>
              </a:ext>
            </a:extLst>
          </p:cNvPr>
          <p:cNvSpPr>
            <a:spLocks noGrp="1"/>
          </p:cNvSpPr>
          <p:nvPr>
            <p:ph type="title"/>
          </p:nvPr>
        </p:nvSpPr>
        <p:spPr>
          <a:xfrm>
            <a:off x="1097280" y="144175"/>
            <a:ext cx="10058400" cy="844731"/>
          </a:xfrm>
        </p:spPr>
        <p:txBody>
          <a:bodyPr/>
          <a:lstStyle/>
          <a:p>
            <a:r>
              <a:rPr lang="en-US" dirty="0"/>
              <a:t>3. Timer 0 Counter Control Register </a:t>
            </a:r>
          </a:p>
        </p:txBody>
      </p:sp>
      <p:pic>
        <p:nvPicPr>
          <p:cNvPr id="6" name="Picture 5">
            <a:extLst>
              <a:ext uri="{FF2B5EF4-FFF2-40B4-BE49-F238E27FC236}">
                <a16:creationId xmlns:a16="http://schemas.microsoft.com/office/drawing/2014/main" id="{4A7BC20B-B5D0-8F22-B8F6-A2FF0529B9DF}"/>
              </a:ext>
            </a:extLst>
          </p:cNvPr>
          <p:cNvPicPr>
            <a:picLocks noChangeAspect="1"/>
          </p:cNvPicPr>
          <p:nvPr/>
        </p:nvPicPr>
        <p:blipFill>
          <a:blip r:embed="rId2"/>
          <a:stretch>
            <a:fillRect/>
          </a:stretch>
        </p:blipFill>
        <p:spPr>
          <a:xfrm>
            <a:off x="1439092" y="859972"/>
            <a:ext cx="9567268" cy="5853854"/>
          </a:xfrm>
          <a:prstGeom prst="rect">
            <a:avLst/>
          </a:prstGeom>
        </p:spPr>
      </p:pic>
    </p:spTree>
    <p:extLst>
      <p:ext uri="{BB962C8B-B14F-4D97-AF65-F5344CB8AC3E}">
        <p14:creationId xmlns:p14="http://schemas.microsoft.com/office/powerpoint/2010/main" val="38336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4968-29E4-A6B6-2331-6F2EF1B05621}"/>
              </a:ext>
            </a:extLst>
          </p:cNvPr>
          <p:cNvSpPr>
            <a:spLocks noGrp="1"/>
          </p:cNvSpPr>
          <p:nvPr>
            <p:ph type="title"/>
          </p:nvPr>
        </p:nvSpPr>
        <p:spPr/>
        <p:txBody>
          <a:bodyPr/>
          <a:lstStyle/>
          <a:p>
            <a:r>
              <a:rPr lang="en-US" dirty="0"/>
              <a:t>4. Timer0 Prescale Register</a:t>
            </a:r>
          </a:p>
        </p:txBody>
      </p:sp>
      <p:pic>
        <p:nvPicPr>
          <p:cNvPr id="5" name="Picture 4">
            <a:extLst>
              <a:ext uri="{FF2B5EF4-FFF2-40B4-BE49-F238E27FC236}">
                <a16:creationId xmlns:a16="http://schemas.microsoft.com/office/drawing/2014/main" id="{192CADBA-54EB-83F2-45F8-67888013AAAF}"/>
              </a:ext>
            </a:extLst>
          </p:cNvPr>
          <p:cNvPicPr>
            <a:picLocks noChangeAspect="1"/>
          </p:cNvPicPr>
          <p:nvPr/>
        </p:nvPicPr>
        <p:blipFill>
          <a:blip r:embed="rId2"/>
          <a:stretch>
            <a:fillRect/>
          </a:stretch>
        </p:blipFill>
        <p:spPr>
          <a:xfrm>
            <a:off x="1036320" y="1845734"/>
            <a:ext cx="10599893" cy="1450757"/>
          </a:xfrm>
          <a:prstGeom prst="rect">
            <a:avLst/>
          </a:prstGeom>
        </p:spPr>
      </p:pic>
      <p:sp>
        <p:nvSpPr>
          <p:cNvPr id="6" name="Title 1">
            <a:extLst>
              <a:ext uri="{FF2B5EF4-FFF2-40B4-BE49-F238E27FC236}">
                <a16:creationId xmlns:a16="http://schemas.microsoft.com/office/drawing/2014/main" id="{5EC14E59-4281-4E69-0F52-CE6BE5F56E96}"/>
              </a:ext>
            </a:extLst>
          </p:cNvPr>
          <p:cNvSpPr txBox="1">
            <a:spLocks/>
          </p:cNvSpPr>
          <p:nvPr/>
        </p:nvSpPr>
        <p:spPr>
          <a:xfrm>
            <a:off x="1036320" y="3198821"/>
            <a:ext cx="10058400" cy="725378"/>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5. Timer0 Prescale Counter Register</a:t>
            </a:r>
          </a:p>
        </p:txBody>
      </p:sp>
      <p:pic>
        <p:nvPicPr>
          <p:cNvPr id="8" name="Picture 7">
            <a:extLst>
              <a:ext uri="{FF2B5EF4-FFF2-40B4-BE49-F238E27FC236}">
                <a16:creationId xmlns:a16="http://schemas.microsoft.com/office/drawing/2014/main" id="{4FBADF73-253C-E1F6-883F-115A3BD00A0A}"/>
              </a:ext>
            </a:extLst>
          </p:cNvPr>
          <p:cNvPicPr>
            <a:picLocks noChangeAspect="1"/>
          </p:cNvPicPr>
          <p:nvPr/>
        </p:nvPicPr>
        <p:blipFill>
          <a:blip r:embed="rId3"/>
          <a:stretch>
            <a:fillRect/>
          </a:stretch>
        </p:blipFill>
        <p:spPr>
          <a:xfrm>
            <a:off x="1203629" y="3975469"/>
            <a:ext cx="9952051" cy="2241946"/>
          </a:xfrm>
          <a:prstGeom prst="rect">
            <a:avLst/>
          </a:prstGeom>
        </p:spPr>
      </p:pic>
      <p:sp>
        <p:nvSpPr>
          <p:cNvPr id="9" name="TextBox 8">
            <a:extLst>
              <a:ext uri="{FF2B5EF4-FFF2-40B4-BE49-F238E27FC236}">
                <a16:creationId xmlns:a16="http://schemas.microsoft.com/office/drawing/2014/main" id="{05B88667-135A-266F-1C64-CF2BCB96A1EC}"/>
              </a:ext>
            </a:extLst>
          </p:cNvPr>
          <p:cNvSpPr txBox="1"/>
          <p:nvPr/>
        </p:nvSpPr>
        <p:spPr>
          <a:xfrm>
            <a:off x="1036319" y="3723507"/>
            <a:ext cx="10599893"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6766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C226-9EA2-5A98-9EA5-A91DDB45C192}"/>
              </a:ext>
            </a:extLst>
          </p:cNvPr>
          <p:cNvSpPr>
            <a:spLocks noGrp="1"/>
          </p:cNvSpPr>
          <p:nvPr>
            <p:ph type="title"/>
          </p:nvPr>
        </p:nvSpPr>
        <p:spPr>
          <a:xfrm>
            <a:off x="1097280" y="286603"/>
            <a:ext cx="10561320" cy="1091273"/>
          </a:xfrm>
        </p:spPr>
        <p:txBody>
          <a:bodyPr/>
          <a:lstStyle/>
          <a:p>
            <a:r>
              <a:rPr lang="en-US" dirty="0"/>
              <a:t>6. Timer 0 Match Register – T0MR0-T0MR3 </a:t>
            </a:r>
          </a:p>
        </p:txBody>
      </p:sp>
      <p:sp>
        <p:nvSpPr>
          <p:cNvPr id="3" name="Content Placeholder 2">
            <a:extLst>
              <a:ext uri="{FF2B5EF4-FFF2-40B4-BE49-F238E27FC236}">
                <a16:creationId xmlns:a16="http://schemas.microsoft.com/office/drawing/2014/main" id="{FA1F6881-CC53-A162-DD66-33D94F04D510}"/>
              </a:ext>
            </a:extLst>
          </p:cNvPr>
          <p:cNvSpPr>
            <a:spLocks noGrp="1"/>
          </p:cNvSpPr>
          <p:nvPr>
            <p:ph idx="1"/>
          </p:nvPr>
        </p:nvSpPr>
        <p:spPr/>
        <p:txBody>
          <a:bodyPr/>
          <a:lstStyle/>
          <a:p>
            <a:pPr>
              <a:buFont typeface="Wingdings" panose="05000000000000000000" pitchFamily="2" charset="2"/>
              <a:buChar char="Ø"/>
            </a:pPr>
            <a:r>
              <a:rPr lang="en-US" dirty="0">
                <a:highlight>
                  <a:srgbClr val="FFFF00"/>
                </a:highlight>
              </a:rPr>
              <a:t>Match Registers (MR0 to MR3)</a:t>
            </a:r>
          </a:p>
          <a:p>
            <a:pPr lvl="1">
              <a:buFont typeface="Wingdings" panose="05000000000000000000" pitchFamily="2" charset="2"/>
              <a:buChar char="Ø"/>
            </a:pPr>
            <a:r>
              <a:rPr lang="en-US" dirty="0"/>
              <a:t>4 -32-bit match registers are available : MR0 to MR3</a:t>
            </a:r>
          </a:p>
          <a:p>
            <a:pPr lvl="1">
              <a:buFont typeface="Wingdings" panose="05000000000000000000" pitchFamily="2" charset="2"/>
              <a:buChar char="Ø"/>
            </a:pPr>
            <a:r>
              <a:rPr lang="en-US" dirty="0"/>
              <a:t>One match register may be sufficient for one timer operation</a:t>
            </a:r>
          </a:p>
          <a:p>
            <a:pPr lvl="1">
              <a:buFont typeface="Wingdings" panose="05000000000000000000" pitchFamily="2" charset="2"/>
              <a:buChar char="Ø"/>
            </a:pPr>
            <a:r>
              <a:rPr lang="en-US" dirty="0"/>
              <a:t>Loading number into the match register</a:t>
            </a:r>
          </a:p>
          <a:p>
            <a:endParaRPr lang="en-US" dirty="0"/>
          </a:p>
        </p:txBody>
      </p:sp>
      <p:pic>
        <p:nvPicPr>
          <p:cNvPr id="5" name="Picture 4">
            <a:extLst>
              <a:ext uri="{FF2B5EF4-FFF2-40B4-BE49-F238E27FC236}">
                <a16:creationId xmlns:a16="http://schemas.microsoft.com/office/drawing/2014/main" id="{A038E04E-A31B-BFF0-8372-C86373EBE20A}"/>
              </a:ext>
            </a:extLst>
          </p:cNvPr>
          <p:cNvPicPr>
            <a:picLocks noChangeAspect="1"/>
          </p:cNvPicPr>
          <p:nvPr/>
        </p:nvPicPr>
        <p:blipFill>
          <a:blip r:embed="rId2"/>
          <a:stretch>
            <a:fillRect/>
          </a:stretch>
        </p:blipFill>
        <p:spPr>
          <a:xfrm>
            <a:off x="1097280" y="3429000"/>
            <a:ext cx="10058400" cy="1972236"/>
          </a:xfrm>
          <a:prstGeom prst="rect">
            <a:avLst/>
          </a:prstGeom>
        </p:spPr>
      </p:pic>
    </p:spTree>
    <p:extLst>
      <p:ext uri="{BB962C8B-B14F-4D97-AF65-F5344CB8AC3E}">
        <p14:creationId xmlns:p14="http://schemas.microsoft.com/office/powerpoint/2010/main" val="3425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8A57-7962-1465-1EE6-BE938AA661D8}"/>
              </a:ext>
            </a:extLst>
          </p:cNvPr>
          <p:cNvSpPr>
            <a:spLocks noGrp="1"/>
          </p:cNvSpPr>
          <p:nvPr>
            <p:ph type="title"/>
          </p:nvPr>
        </p:nvSpPr>
        <p:spPr>
          <a:xfrm>
            <a:off x="836023" y="82797"/>
            <a:ext cx="10058400" cy="702303"/>
          </a:xfrm>
        </p:spPr>
        <p:txBody>
          <a:bodyPr>
            <a:normAutofit fontScale="90000"/>
          </a:bodyPr>
          <a:lstStyle/>
          <a:p>
            <a:r>
              <a:rPr lang="en-US" dirty="0"/>
              <a:t>7. Timer 0 Match Control Register-T0MCR</a:t>
            </a:r>
          </a:p>
        </p:txBody>
      </p:sp>
      <p:sp>
        <p:nvSpPr>
          <p:cNvPr id="3" name="Content Placeholder 2">
            <a:extLst>
              <a:ext uri="{FF2B5EF4-FFF2-40B4-BE49-F238E27FC236}">
                <a16:creationId xmlns:a16="http://schemas.microsoft.com/office/drawing/2014/main" id="{52AF5BF7-7741-05D7-28D1-705941B17E8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6470796-F182-E720-D42F-507A5E9C550B}"/>
              </a:ext>
            </a:extLst>
          </p:cNvPr>
          <p:cNvPicPr>
            <a:picLocks noChangeAspect="1"/>
          </p:cNvPicPr>
          <p:nvPr/>
        </p:nvPicPr>
        <p:blipFill>
          <a:blip r:embed="rId2"/>
          <a:stretch>
            <a:fillRect/>
          </a:stretch>
        </p:blipFill>
        <p:spPr>
          <a:xfrm>
            <a:off x="949235" y="1138645"/>
            <a:ext cx="10058400" cy="5305698"/>
          </a:xfrm>
          <a:prstGeom prst="rect">
            <a:avLst/>
          </a:prstGeom>
        </p:spPr>
      </p:pic>
    </p:spTree>
    <p:extLst>
      <p:ext uri="{BB962C8B-B14F-4D97-AF65-F5344CB8AC3E}">
        <p14:creationId xmlns:p14="http://schemas.microsoft.com/office/powerpoint/2010/main" val="27623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CC08-EDC3-50FE-1101-5FD78D0EE644}"/>
              </a:ext>
            </a:extLst>
          </p:cNvPr>
          <p:cNvSpPr>
            <a:spLocks noGrp="1"/>
          </p:cNvSpPr>
          <p:nvPr>
            <p:ph type="title"/>
          </p:nvPr>
        </p:nvSpPr>
        <p:spPr>
          <a:xfrm>
            <a:off x="1066800" y="126924"/>
            <a:ext cx="10058400" cy="861981"/>
          </a:xfrm>
        </p:spPr>
        <p:txBody>
          <a:bodyPr>
            <a:normAutofit/>
          </a:bodyPr>
          <a:lstStyle/>
          <a:p>
            <a:r>
              <a:rPr lang="en-US" dirty="0"/>
              <a:t>8. Timer 0 Interrupt Register</a:t>
            </a:r>
          </a:p>
        </p:txBody>
      </p:sp>
      <p:sp>
        <p:nvSpPr>
          <p:cNvPr id="3" name="Content Placeholder 2">
            <a:extLst>
              <a:ext uri="{FF2B5EF4-FFF2-40B4-BE49-F238E27FC236}">
                <a16:creationId xmlns:a16="http://schemas.microsoft.com/office/drawing/2014/main" id="{B962101D-0FF3-1CDA-6FCF-61287DBD4F3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D3A2A1E-E497-652D-DA6B-6E5166E19E27}"/>
              </a:ext>
            </a:extLst>
          </p:cNvPr>
          <p:cNvPicPr>
            <a:picLocks noChangeAspect="1"/>
          </p:cNvPicPr>
          <p:nvPr/>
        </p:nvPicPr>
        <p:blipFill>
          <a:blip r:embed="rId2"/>
          <a:stretch>
            <a:fillRect/>
          </a:stretch>
        </p:blipFill>
        <p:spPr>
          <a:xfrm>
            <a:off x="845869" y="1140557"/>
            <a:ext cx="10500262" cy="5433714"/>
          </a:xfrm>
          <a:prstGeom prst="rect">
            <a:avLst/>
          </a:prstGeom>
        </p:spPr>
      </p:pic>
    </p:spTree>
    <p:extLst>
      <p:ext uri="{BB962C8B-B14F-4D97-AF65-F5344CB8AC3E}">
        <p14:creationId xmlns:p14="http://schemas.microsoft.com/office/powerpoint/2010/main" val="35495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9E56-09AD-4878-9D84-2B620F645919}"/>
              </a:ext>
            </a:extLst>
          </p:cNvPr>
          <p:cNvSpPr>
            <a:spLocks noGrp="1"/>
          </p:cNvSpPr>
          <p:nvPr>
            <p:ph type="title"/>
          </p:nvPr>
        </p:nvSpPr>
        <p:spPr>
          <a:xfrm>
            <a:off x="127592" y="157901"/>
            <a:ext cx="10058400" cy="634100"/>
          </a:xfrm>
        </p:spPr>
        <p:txBody>
          <a:bodyPr>
            <a:normAutofit fontScale="90000"/>
          </a:bodyPr>
          <a:lstStyle/>
          <a:p>
            <a:r>
              <a:rPr lang="en-US" dirty="0"/>
              <a:t>Simplified Block Diagram of Timer Unit</a:t>
            </a:r>
          </a:p>
        </p:txBody>
      </p:sp>
      <p:sp>
        <p:nvSpPr>
          <p:cNvPr id="4" name="Rectangle 3">
            <a:extLst>
              <a:ext uri="{FF2B5EF4-FFF2-40B4-BE49-F238E27FC236}">
                <a16:creationId xmlns:a16="http://schemas.microsoft.com/office/drawing/2014/main" id="{C3A1680B-AA8A-437E-915E-62F382BB5D4F}"/>
              </a:ext>
            </a:extLst>
          </p:cNvPr>
          <p:cNvSpPr/>
          <p:nvPr/>
        </p:nvSpPr>
        <p:spPr>
          <a:xfrm>
            <a:off x="4625163" y="209461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 Register</a:t>
            </a:r>
          </a:p>
        </p:txBody>
      </p:sp>
      <p:sp>
        <p:nvSpPr>
          <p:cNvPr id="5" name="Rectangle 4">
            <a:extLst>
              <a:ext uri="{FF2B5EF4-FFF2-40B4-BE49-F238E27FC236}">
                <a16:creationId xmlns:a16="http://schemas.microsoft.com/office/drawing/2014/main" id="{E8135B31-A007-4679-B4A7-7C7047548C0E}"/>
              </a:ext>
            </a:extLst>
          </p:cNvPr>
          <p:cNvSpPr/>
          <p:nvPr/>
        </p:nvSpPr>
        <p:spPr>
          <a:xfrm>
            <a:off x="4625163" y="405805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 Count Register</a:t>
            </a:r>
          </a:p>
        </p:txBody>
      </p:sp>
      <p:sp>
        <p:nvSpPr>
          <p:cNvPr id="6" name="Rectangle 5">
            <a:extLst>
              <a:ext uri="{FF2B5EF4-FFF2-40B4-BE49-F238E27FC236}">
                <a16:creationId xmlns:a16="http://schemas.microsoft.com/office/drawing/2014/main" id="{A280B860-63DC-46F8-9C2B-D5E786E756DC}"/>
              </a:ext>
            </a:extLst>
          </p:cNvPr>
          <p:cNvSpPr/>
          <p:nvPr/>
        </p:nvSpPr>
        <p:spPr>
          <a:xfrm>
            <a:off x="4724401" y="5539484"/>
            <a:ext cx="1988288" cy="659219"/>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 scaler</a:t>
            </a:r>
          </a:p>
        </p:txBody>
      </p:sp>
      <p:sp>
        <p:nvSpPr>
          <p:cNvPr id="7" name="Rectangle 6">
            <a:extLst>
              <a:ext uri="{FF2B5EF4-FFF2-40B4-BE49-F238E27FC236}">
                <a16:creationId xmlns:a16="http://schemas.microsoft.com/office/drawing/2014/main" id="{57983F63-C827-47D5-B304-CFDD9DC06FA9}"/>
              </a:ext>
            </a:extLst>
          </p:cNvPr>
          <p:cNvSpPr/>
          <p:nvPr/>
        </p:nvSpPr>
        <p:spPr>
          <a:xfrm>
            <a:off x="1485015" y="5045070"/>
            <a:ext cx="1988288" cy="659219"/>
          </a:xfrm>
          <a:prstGeom prst="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Timer Control Register</a:t>
            </a:r>
          </a:p>
        </p:txBody>
      </p:sp>
      <p:sp>
        <p:nvSpPr>
          <p:cNvPr id="8" name="Rectangle 7">
            <a:extLst>
              <a:ext uri="{FF2B5EF4-FFF2-40B4-BE49-F238E27FC236}">
                <a16:creationId xmlns:a16="http://schemas.microsoft.com/office/drawing/2014/main" id="{FA107AEB-16DF-4218-8099-70332BACE3D3}"/>
              </a:ext>
            </a:extLst>
          </p:cNvPr>
          <p:cNvSpPr/>
          <p:nvPr/>
        </p:nvSpPr>
        <p:spPr>
          <a:xfrm>
            <a:off x="8197704" y="1011981"/>
            <a:ext cx="1988288" cy="659219"/>
          </a:xfrm>
          <a:prstGeom prst="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Match Control Register</a:t>
            </a:r>
          </a:p>
        </p:txBody>
      </p:sp>
      <p:sp>
        <p:nvSpPr>
          <p:cNvPr id="9" name="Rectangle 8">
            <a:extLst>
              <a:ext uri="{FF2B5EF4-FFF2-40B4-BE49-F238E27FC236}">
                <a16:creationId xmlns:a16="http://schemas.microsoft.com/office/drawing/2014/main" id="{C876296C-9878-4296-B936-3BA60326D993}"/>
              </a:ext>
            </a:extLst>
          </p:cNvPr>
          <p:cNvSpPr/>
          <p:nvPr/>
        </p:nvSpPr>
        <p:spPr>
          <a:xfrm>
            <a:off x="8602007" y="2557246"/>
            <a:ext cx="1282994" cy="1500808"/>
          </a:xfrm>
          <a:prstGeom prst="rect">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Control</a:t>
            </a:r>
          </a:p>
        </p:txBody>
      </p:sp>
      <p:sp>
        <p:nvSpPr>
          <p:cNvPr id="10" name="Oval 9">
            <a:extLst>
              <a:ext uri="{FF2B5EF4-FFF2-40B4-BE49-F238E27FC236}">
                <a16:creationId xmlns:a16="http://schemas.microsoft.com/office/drawing/2014/main" id="{9226BAC4-EBA5-44D8-856F-AAF2EAAB66BE}"/>
              </a:ext>
            </a:extLst>
          </p:cNvPr>
          <p:cNvSpPr/>
          <p:nvPr/>
        </p:nvSpPr>
        <p:spPr>
          <a:xfrm>
            <a:off x="5406655" y="3153499"/>
            <a:ext cx="425303" cy="407542"/>
          </a:xfrm>
          <a:prstGeom prst="ellipse">
            <a:avLst/>
          </a:prstGeom>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t>=</a:t>
            </a:r>
          </a:p>
        </p:txBody>
      </p:sp>
      <p:cxnSp>
        <p:nvCxnSpPr>
          <p:cNvPr id="19" name="Connector: Elbow 18">
            <a:extLst>
              <a:ext uri="{FF2B5EF4-FFF2-40B4-BE49-F238E27FC236}">
                <a16:creationId xmlns:a16="http://schemas.microsoft.com/office/drawing/2014/main" id="{1CB15ABC-D029-4A2F-90CA-62FFBB60332A}"/>
              </a:ext>
            </a:extLst>
          </p:cNvPr>
          <p:cNvCxnSpPr>
            <a:cxnSpLocks/>
          </p:cNvCxnSpPr>
          <p:nvPr/>
        </p:nvCxnSpPr>
        <p:spPr>
          <a:xfrm flipV="1">
            <a:off x="1786270" y="4601555"/>
            <a:ext cx="2838893" cy="44194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31DCD4D-50C5-4198-922B-404F51CDE85B}"/>
              </a:ext>
            </a:extLst>
          </p:cNvPr>
          <p:cNvCxnSpPr/>
          <p:nvPr/>
        </p:nvCxnSpPr>
        <p:spPr>
          <a:xfrm>
            <a:off x="2700670" y="4178595"/>
            <a:ext cx="1924493"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C447DAC-1503-455A-83D2-9AC3CD84C135}"/>
              </a:ext>
            </a:extLst>
          </p:cNvPr>
          <p:cNvCxnSpPr/>
          <p:nvPr/>
        </p:nvCxnSpPr>
        <p:spPr>
          <a:xfrm>
            <a:off x="2700670" y="4178595"/>
            <a:ext cx="0" cy="86490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D37645-7820-4560-8347-E01D9658997B}"/>
              </a:ext>
            </a:extLst>
          </p:cNvPr>
          <p:cNvCxnSpPr>
            <a:endCxn id="5" idx="2"/>
          </p:cNvCxnSpPr>
          <p:nvPr/>
        </p:nvCxnSpPr>
        <p:spPr>
          <a:xfrm flipV="1">
            <a:off x="5718545" y="4717273"/>
            <a:ext cx="0" cy="82221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8C69384-40C0-4323-974B-BE58FB56FF7E}"/>
              </a:ext>
            </a:extLst>
          </p:cNvPr>
          <p:cNvCxnSpPr>
            <a:stCxn id="5" idx="0"/>
            <a:endCxn id="10" idx="4"/>
          </p:cNvCxnSpPr>
          <p:nvPr/>
        </p:nvCxnSpPr>
        <p:spPr>
          <a:xfrm flipV="1">
            <a:off x="5619307" y="3561041"/>
            <a:ext cx="0" cy="49701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9A7BE3-D935-4D13-94EA-1B073512A578}"/>
              </a:ext>
            </a:extLst>
          </p:cNvPr>
          <p:cNvCxnSpPr>
            <a:stCxn id="4" idx="2"/>
            <a:endCxn id="10" idx="0"/>
          </p:cNvCxnSpPr>
          <p:nvPr/>
        </p:nvCxnSpPr>
        <p:spPr>
          <a:xfrm>
            <a:off x="5619307" y="2753833"/>
            <a:ext cx="0" cy="39966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ABD0CA-40C2-4B42-9B7D-AC2FA8080872}"/>
              </a:ext>
            </a:extLst>
          </p:cNvPr>
          <p:cNvCxnSpPr>
            <a:stCxn id="8" idx="2"/>
          </p:cNvCxnSpPr>
          <p:nvPr/>
        </p:nvCxnSpPr>
        <p:spPr>
          <a:xfrm>
            <a:off x="9191848" y="1671200"/>
            <a:ext cx="0" cy="88604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02ACF06-0776-4DCC-9AD1-6035183163FE}"/>
              </a:ext>
            </a:extLst>
          </p:cNvPr>
          <p:cNvCxnSpPr>
            <a:stCxn id="10" idx="6"/>
          </p:cNvCxnSpPr>
          <p:nvPr/>
        </p:nvCxnSpPr>
        <p:spPr>
          <a:xfrm>
            <a:off x="5831958" y="3357270"/>
            <a:ext cx="2770049"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5E300AB-3BAC-40BD-9D6E-A2426E7C35D7}"/>
              </a:ext>
            </a:extLst>
          </p:cNvPr>
          <p:cNvCxnSpPr/>
          <p:nvPr/>
        </p:nvCxnSpPr>
        <p:spPr>
          <a:xfrm>
            <a:off x="9885001" y="2849526"/>
            <a:ext cx="40731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388FED-3149-472D-9E6A-0858574D9C29}"/>
              </a:ext>
            </a:extLst>
          </p:cNvPr>
          <p:cNvCxnSpPr>
            <a:cxnSpLocks/>
          </p:cNvCxnSpPr>
          <p:nvPr/>
        </p:nvCxnSpPr>
        <p:spPr>
          <a:xfrm>
            <a:off x="9885001" y="3774558"/>
            <a:ext cx="407315"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15E2CC9-E482-4ADA-851E-3DCC5550DBE0}"/>
              </a:ext>
            </a:extLst>
          </p:cNvPr>
          <p:cNvSpPr txBox="1"/>
          <p:nvPr/>
        </p:nvSpPr>
        <p:spPr>
          <a:xfrm>
            <a:off x="10389427" y="2664860"/>
            <a:ext cx="1410585" cy="369332"/>
          </a:xfrm>
          <a:prstGeom prst="rect">
            <a:avLst/>
          </a:prstGeom>
          <a:noFill/>
        </p:spPr>
        <p:txBody>
          <a:bodyPr wrap="square" rtlCol="0">
            <a:spAutoFit/>
          </a:bodyPr>
          <a:lstStyle/>
          <a:p>
            <a:r>
              <a:rPr lang="en-US" dirty="0"/>
              <a:t>Stop</a:t>
            </a:r>
          </a:p>
        </p:txBody>
      </p:sp>
      <p:sp>
        <p:nvSpPr>
          <p:cNvPr id="48" name="TextBox 47">
            <a:extLst>
              <a:ext uri="{FF2B5EF4-FFF2-40B4-BE49-F238E27FC236}">
                <a16:creationId xmlns:a16="http://schemas.microsoft.com/office/drawing/2014/main" id="{E49F5A52-928A-4876-91B1-4A4B8563AEBD}"/>
              </a:ext>
            </a:extLst>
          </p:cNvPr>
          <p:cNvSpPr txBox="1"/>
          <p:nvPr/>
        </p:nvSpPr>
        <p:spPr>
          <a:xfrm>
            <a:off x="10446755" y="3589892"/>
            <a:ext cx="1128555" cy="369332"/>
          </a:xfrm>
          <a:prstGeom prst="rect">
            <a:avLst/>
          </a:prstGeom>
          <a:noFill/>
        </p:spPr>
        <p:txBody>
          <a:bodyPr wrap="square" rtlCol="0">
            <a:spAutoFit/>
          </a:bodyPr>
          <a:lstStyle/>
          <a:p>
            <a:r>
              <a:rPr lang="en-US" dirty="0"/>
              <a:t>Reset</a:t>
            </a:r>
          </a:p>
        </p:txBody>
      </p:sp>
      <p:cxnSp>
        <p:nvCxnSpPr>
          <p:cNvPr id="52" name="Straight Arrow Connector 51">
            <a:extLst>
              <a:ext uri="{FF2B5EF4-FFF2-40B4-BE49-F238E27FC236}">
                <a16:creationId xmlns:a16="http://schemas.microsoft.com/office/drawing/2014/main" id="{5109813D-ECE4-4F31-9622-6EF7CC06BEAB}"/>
              </a:ext>
            </a:extLst>
          </p:cNvPr>
          <p:cNvCxnSpPr/>
          <p:nvPr/>
        </p:nvCxnSpPr>
        <p:spPr>
          <a:xfrm flipH="1">
            <a:off x="6712689" y="5869093"/>
            <a:ext cx="100654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1E50D75-4BB6-4F2B-938A-DF0F7472F14B}"/>
              </a:ext>
            </a:extLst>
          </p:cNvPr>
          <p:cNvSpPr txBox="1"/>
          <p:nvPr/>
        </p:nvSpPr>
        <p:spPr>
          <a:xfrm>
            <a:off x="7778074" y="5661353"/>
            <a:ext cx="994144" cy="369332"/>
          </a:xfrm>
          <a:prstGeom prst="rect">
            <a:avLst/>
          </a:prstGeom>
          <a:noFill/>
        </p:spPr>
        <p:txBody>
          <a:bodyPr wrap="square" rtlCol="0">
            <a:spAutoFit/>
          </a:bodyPr>
          <a:lstStyle/>
          <a:p>
            <a:r>
              <a:rPr lang="en-US" dirty="0"/>
              <a:t>PCLK</a:t>
            </a:r>
          </a:p>
        </p:txBody>
      </p:sp>
    </p:spTree>
    <p:extLst>
      <p:ext uri="{BB962C8B-B14F-4D97-AF65-F5344CB8AC3E}">
        <p14:creationId xmlns:p14="http://schemas.microsoft.com/office/powerpoint/2010/main" val="53553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016F-E4FF-4A13-8E50-CA11B9AA9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EA5D1D-79A2-4BEC-A748-1A2C8D2B9F42}"/>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46F6EC15-5285-47F0-B15C-B5DB1CE61950}"/>
              </a:ext>
            </a:extLst>
          </p:cNvPr>
          <p:cNvPicPr>
            <a:picLocks noChangeAspect="1"/>
          </p:cNvPicPr>
          <p:nvPr/>
        </p:nvPicPr>
        <p:blipFill>
          <a:blip r:embed="rId2"/>
          <a:stretch>
            <a:fillRect/>
          </a:stretch>
        </p:blipFill>
        <p:spPr>
          <a:xfrm>
            <a:off x="2860158" y="143761"/>
            <a:ext cx="8952614" cy="6038850"/>
          </a:xfrm>
          <a:prstGeom prst="rect">
            <a:avLst/>
          </a:prstGeom>
        </p:spPr>
      </p:pic>
    </p:spTree>
    <p:extLst>
      <p:ext uri="{BB962C8B-B14F-4D97-AF65-F5344CB8AC3E}">
        <p14:creationId xmlns:p14="http://schemas.microsoft.com/office/powerpoint/2010/main" val="420719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A507-E48C-6A96-670E-B2A0C064AC0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06A22A-3794-4A2B-2EAC-F4CB61F5D955}"/>
              </a:ext>
            </a:extLst>
          </p:cNvPr>
          <p:cNvSpPr>
            <a:spLocks noGrp="1"/>
          </p:cNvSpPr>
          <p:nvPr>
            <p:ph idx="1"/>
          </p:nvPr>
        </p:nvSpPr>
        <p:spPr>
          <a:xfrm>
            <a:off x="1160033" y="1845734"/>
            <a:ext cx="10269967" cy="4653678"/>
          </a:xfrm>
        </p:spPr>
        <p:txBody>
          <a:bodyPr>
            <a:normAutofit fontScale="92500" lnSpcReduction="20000"/>
          </a:bodyPr>
          <a:lstStyle/>
          <a:p>
            <a:pPr marL="0" indent="0">
              <a:buNone/>
            </a:pPr>
            <a:r>
              <a:rPr lang="en-US" b="1" i="0" dirty="0">
                <a:solidFill>
                  <a:srgbClr val="333333"/>
                </a:solidFill>
                <a:effectLst/>
                <a:latin typeface="Roboto" panose="02000000000000000000" pitchFamily="2" charset="0"/>
              </a:rPr>
              <a:t>Timer</a:t>
            </a:r>
            <a:r>
              <a:rPr lang="en-US" b="0" i="0" dirty="0">
                <a:solidFill>
                  <a:srgbClr val="333333"/>
                </a:solidFill>
                <a:effectLst/>
                <a:latin typeface="Roboto" panose="02000000000000000000" pitchFamily="2" charset="0"/>
              </a:rPr>
              <a:t> is a </a:t>
            </a:r>
          </a:p>
          <a:p>
            <a:pPr lvl="1"/>
            <a:r>
              <a:rPr lang="en-US" b="0" i="0" dirty="0">
                <a:solidFill>
                  <a:srgbClr val="333333"/>
                </a:solidFill>
                <a:effectLst/>
                <a:latin typeface="Roboto" panose="02000000000000000000" pitchFamily="2" charset="0"/>
              </a:rPr>
              <a:t>specific type of clock which is used to measure the time intervals. </a:t>
            </a:r>
          </a:p>
          <a:p>
            <a:pPr lvl="1"/>
            <a:r>
              <a:rPr lang="en-US" b="0" i="0" dirty="0">
                <a:solidFill>
                  <a:srgbClr val="333333"/>
                </a:solidFill>
                <a:effectLst/>
                <a:latin typeface="Roboto" panose="02000000000000000000" pitchFamily="2" charset="0"/>
              </a:rPr>
              <a:t>It provides/measures the time interval by counting the input clocks. </a:t>
            </a:r>
          </a:p>
          <a:p>
            <a:pPr lvl="1"/>
            <a:r>
              <a:rPr lang="en-US" b="0" i="0" dirty="0">
                <a:solidFill>
                  <a:srgbClr val="333333"/>
                </a:solidFill>
                <a:effectLst/>
                <a:latin typeface="Roboto" panose="02000000000000000000" pitchFamily="2" charset="0"/>
              </a:rPr>
              <a:t>Every timer needs a clock to work. </a:t>
            </a:r>
          </a:p>
          <a:p>
            <a:pPr lvl="1"/>
            <a:r>
              <a:rPr lang="en-US" b="0" i="0" dirty="0">
                <a:solidFill>
                  <a:srgbClr val="333333"/>
                </a:solidFill>
                <a:effectLst/>
                <a:latin typeface="Roboto" panose="02000000000000000000" pitchFamily="2" charset="0"/>
              </a:rPr>
              <a:t>We can provide/measure any time interval if we know the time of one clock period.</a:t>
            </a:r>
          </a:p>
          <a:p>
            <a:pPr algn="l">
              <a:lnSpc>
                <a:spcPct val="110000"/>
              </a:lnSpc>
            </a:pPr>
            <a:r>
              <a:rPr lang="en-US" sz="2200" dirty="0">
                <a:solidFill>
                  <a:srgbClr val="333333"/>
                </a:solidFill>
                <a:latin typeface="Roboto" panose="02000000000000000000" pitchFamily="2" charset="0"/>
              </a:rPr>
              <a:t>e.g. Let’s say we have 1 kHz input clock frequency for the timer unit, then,</a:t>
            </a:r>
          </a:p>
          <a:p>
            <a:pPr algn="l">
              <a:lnSpc>
                <a:spcPct val="110000"/>
              </a:lnSpc>
            </a:pPr>
            <a:r>
              <a:rPr lang="en-US" sz="2200" dirty="0">
                <a:solidFill>
                  <a:srgbClr val="333333"/>
                </a:solidFill>
                <a:latin typeface="Roboto" panose="02000000000000000000" pitchFamily="2" charset="0"/>
              </a:rPr>
              <a:t>We can calculate time of one clock period as,</a:t>
            </a:r>
          </a:p>
          <a:p>
            <a:pPr algn="l">
              <a:lnSpc>
                <a:spcPct val="110000"/>
              </a:lnSpc>
            </a:pPr>
            <a:r>
              <a:rPr lang="en-US" sz="2200" dirty="0">
                <a:solidFill>
                  <a:srgbClr val="333333"/>
                </a:solidFill>
                <a:latin typeface="Roboto" panose="02000000000000000000" pitchFamily="2" charset="0"/>
              </a:rPr>
              <a:t>Time of one clock period = 1 / clock frequency</a:t>
            </a:r>
          </a:p>
          <a:p>
            <a:pPr algn="l">
              <a:lnSpc>
                <a:spcPct val="110000"/>
              </a:lnSpc>
            </a:pPr>
            <a:r>
              <a:rPr lang="en-US" sz="2200" dirty="0">
                <a:solidFill>
                  <a:srgbClr val="333333"/>
                </a:solidFill>
                <a:latin typeface="Roboto" panose="02000000000000000000" pitchFamily="2" charset="0"/>
              </a:rPr>
              <a:t>= 1 / 1000</a:t>
            </a:r>
          </a:p>
          <a:p>
            <a:pPr algn="l">
              <a:lnSpc>
                <a:spcPct val="110000"/>
              </a:lnSpc>
            </a:pPr>
            <a:r>
              <a:rPr lang="en-US" sz="2200" dirty="0">
                <a:solidFill>
                  <a:srgbClr val="333333"/>
                </a:solidFill>
                <a:latin typeface="Roboto" panose="02000000000000000000" pitchFamily="2" charset="0"/>
              </a:rPr>
              <a:t>= 1milliSecond</a:t>
            </a:r>
          </a:p>
          <a:p>
            <a:pPr algn="l">
              <a:lnSpc>
                <a:spcPct val="110000"/>
              </a:lnSpc>
            </a:pPr>
            <a:r>
              <a:rPr lang="en-US" sz="2200" dirty="0">
                <a:solidFill>
                  <a:srgbClr val="333333"/>
                </a:solidFill>
                <a:latin typeface="Roboto" panose="02000000000000000000" pitchFamily="2" charset="0"/>
              </a:rPr>
              <a:t>i.e. 1000 clock counts provide a time interval of 1 second, and hence we can provide 1 second delay with these 1000 clock counts.</a:t>
            </a:r>
          </a:p>
          <a:p>
            <a:pPr marL="201168" lvl="1" indent="0">
              <a:buNone/>
            </a:pPr>
            <a:endParaRPr lang="en-US" b="0" i="0" dirty="0">
              <a:solidFill>
                <a:srgbClr val="333333"/>
              </a:solidFill>
              <a:effectLst/>
              <a:latin typeface="Roboto" panose="02000000000000000000" pitchFamily="2" charset="0"/>
            </a:endParaRPr>
          </a:p>
          <a:p>
            <a:pPr lvl="1"/>
            <a:endParaRPr lang="en-US" dirty="0"/>
          </a:p>
        </p:txBody>
      </p:sp>
    </p:spTree>
    <p:extLst>
      <p:ext uri="{BB962C8B-B14F-4D97-AF65-F5344CB8AC3E}">
        <p14:creationId xmlns:p14="http://schemas.microsoft.com/office/powerpoint/2010/main" val="4079934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A0742-55D4-DD06-9B2F-A4C421F4929A}"/>
              </a:ext>
            </a:extLst>
          </p:cNvPr>
          <p:cNvSpPr>
            <a:spLocks noGrp="1"/>
          </p:cNvSpPr>
          <p:nvPr>
            <p:ph idx="1"/>
          </p:nvPr>
        </p:nvSpPr>
        <p:spPr>
          <a:xfrm>
            <a:off x="1097280" y="1845734"/>
            <a:ext cx="10550434" cy="4023360"/>
          </a:xfrm>
        </p:spPr>
        <p:txBody>
          <a:bodyPr>
            <a:normAutofit/>
          </a:bodyPr>
          <a:lstStyle/>
          <a:p>
            <a:pPr algn="just"/>
            <a:r>
              <a:rPr lang="en-US" sz="4400" dirty="0">
                <a:solidFill>
                  <a:schemeClr val="bg2">
                    <a:lumMod val="25000"/>
                  </a:schemeClr>
                </a:solidFill>
                <a:latin typeface="Bahnschrift" panose="020B0502040204020203" pitchFamily="34" charset="0"/>
              </a:rPr>
              <a:t>Write a program to generate the square wave of 1Hz frequency on P0.0 pin of LPC2148 using the internal timer. </a:t>
            </a:r>
          </a:p>
        </p:txBody>
      </p:sp>
    </p:spTree>
    <p:extLst>
      <p:ext uri="{BB962C8B-B14F-4D97-AF65-F5344CB8AC3E}">
        <p14:creationId xmlns:p14="http://schemas.microsoft.com/office/powerpoint/2010/main" val="56247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CFA5-3451-DC8C-B696-11B4272496D6}"/>
              </a:ext>
            </a:extLst>
          </p:cNvPr>
          <p:cNvSpPr>
            <a:spLocks noGrp="1"/>
          </p:cNvSpPr>
          <p:nvPr>
            <p:ph type="title"/>
          </p:nvPr>
        </p:nvSpPr>
        <p:spPr/>
        <p:txBody>
          <a:bodyPr/>
          <a:lstStyle/>
          <a:p>
            <a:r>
              <a:rPr lang="en-US" dirty="0"/>
              <a:t>Prescaler Register (PR) for 1KHz (1ms) Timer clock</a:t>
            </a:r>
          </a:p>
        </p:txBody>
      </p:sp>
      <p:sp>
        <p:nvSpPr>
          <p:cNvPr id="3" name="Content Placeholder 2">
            <a:extLst>
              <a:ext uri="{FF2B5EF4-FFF2-40B4-BE49-F238E27FC236}">
                <a16:creationId xmlns:a16="http://schemas.microsoft.com/office/drawing/2014/main" id="{4A7E1934-8474-6FCD-C8A9-AC373CDBEF4E}"/>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PR Register is the 32-bit register used to divide the input frequency by desired value.</a:t>
            </a:r>
          </a:p>
          <a:p>
            <a:pPr>
              <a:buFont typeface="Wingdings" panose="05000000000000000000" pitchFamily="2" charset="2"/>
              <a:buChar char="q"/>
            </a:pPr>
            <a:endParaRPr lang="en-US" dirty="0"/>
          </a:p>
          <a:p>
            <a:pPr marL="0" indent="0">
              <a:buNone/>
            </a:pPr>
            <a:endParaRPr lang="en-US" dirty="0"/>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dirty="0"/>
              <a:t>Prescaler value Register (PR) = PCLK frequency / TCLK frequency</a:t>
            </a:r>
          </a:p>
          <a:p>
            <a:pPr marL="201168" lvl="1" indent="0">
              <a:buNone/>
            </a:pPr>
            <a:r>
              <a:rPr lang="en-US" dirty="0"/>
              <a:t>			</a:t>
            </a:r>
            <a:r>
              <a:rPr lang="en-US" sz="2000" dirty="0"/>
              <a:t>         =60MHz/1KHz</a:t>
            </a:r>
          </a:p>
          <a:p>
            <a:pPr marL="201168" lvl="1" indent="0">
              <a:lnSpc>
                <a:spcPct val="100000"/>
              </a:lnSpc>
              <a:buNone/>
            </a:pPr>
            <a:r>
              <a:rPr lang="en-US" sz="2000" dirty="0"/>
              <a:t>			         =60,000</a:t>
            </a:r>
          </a:p>
          <a:p>
            <a:pPr>
              <a:lnSpc>
                <a:spcPct val="100000"/>
              </a:lnSpc>
              <a:buFont typeface="Wingdings" panose="05000000000000000000" pitchFamily="2" charset="2"/>
              <a:buChar char="q"/>
            </a:pPr>
            <a:r>
              <a:rPr lang="en-US" sz="2200" dirty="0"/>
              <a:t>PR =60,000-1 = 59,999</a:t>
            </a:r>
          </a:p>
        </p:txBody>
      </p:sp>
      <p:sp>
        <p:nvSpPr>
          <p:cNvPr id="5" name="Rectangle 4">
            <a:extLst>
              <a:ext uri="{FF2B5EF4-FFF2-40B4-BE49-F238E27FC236}">
                <a16:creationId xmlns:a16="http://schemas.microsoft.com/office/drawing/2014/main" id="{ECDC2227-FFF9-DF67-5E55-C02B8C71477C}"/>
              </a:ext>
            </a:extLst>
          </p:cNvPr>
          <p:cNvSpPr/>
          <p:nvPr/>
        </p:nvSpPr>
        <p:spPr>
          <a:xfrm>
            <a:off x="3135086" y="2732314"/>
            <a:ext cx="1937657" cy="103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E7A7104-3F26-1C0C-B376-F2FF8EB8889E}"/>
              </a:ext>
            </a:extLst>
          </p:cNvPr>
          <p:cNvSpPr/>
          <p:nvPr/>
        </p:nvSpPr>
        <p:spPr>
          <a:xfrm>
            <a:off x="6153908" y="2732313"/>
            <a:ext cx="1937657" cy="1034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BE0411CA-B398-682C-D2CA-A590B235D9FB}"/>
              </a:ext>
            </a:extLst>
          </p:cNvPr>
          <p:cNvSpPr/>
          <p:nvPr/>
        </p:nvSpPr>
        <p:spPr>
          <a:xfrm>
            <a:off x="2046514" y="3145971"/>
            <a:ext cx="1088572" cy="19594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4CB5072-AB54-FA96-89C9-984A2E3C231A}"/>
              </a:ext>
            </a:extLst>
          </p:cNvPr>
          <p:cNvSpPr/>
          <p:nvPr/>
        </p:nvSpPr>
        <p:spPr>
          <a:xfrm>
            <a:off x="5087108" y="3145970"/>
            <a:ext cx="1088572" cy="19594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BDE0730-9A27-9902-AD28-08583C973EAD}"/>
              </a:ext>
            </a:extLst>
          </p:cNvPr>
          <p:cNvSpPr txBox="1"/>
          <p:nvPr/>
        </p:nvSpPr>
        <p:spPr>
          <a:xfrm>
            <a:off x="2157550" y="2782276"/>
            <a:ext cx="1297576" cy="923330"/>
          </a:xfrm>
          <a:prstGeom prst="rect">
            <a:avLst/>
          </a:prstGeom>
          <a:noFill/>
        </p:spPr>
        <p:txBody>
          <a:bodyPr wrap="square" rtlCol="0">
            <a:spAutoFit/>
          </a:bodyPr>
          <a:lstStyle/>
          <a:p>
            <a:r>
              <a:rPr lang="en-US" dirty="0">
                <a:latin typeface="Algerian" panose="04020705040A02060702" pitchFamily="82" charset="0"/>
              </a:rPr>
              <a:t>PCLK   </a:t>
            </a:r>
          </a:p>
          <a:p>
            <a:endParaRPr lang="en-US" dirty="0">
              <a:latin typeface="Algerian" panose="04020705040A02060702" pitchFamily="82" charset="0"/>
            </a:endParaRPr>
          </a:p>
          <a:p>
            <a:r>
              <a:rPr lang="en-US" dirty="0">
                <a:latin typeface="Algerian" panose="04020705040A02060702" pitchFamily="82" charset="0"/>
              </a:rPr>
              <a:t>60MHz</a:t>
            </a:r>
          </a:p>
        </p:txBody>
      </p:sp>
      <p:sp>
        <p:nvSpPr>
          <p:cNvPr id="10" name="TextBox 9">
            <a:extLst>
              <a:ext uri="{FF2B5EF4-FFF2-40B4-BE49-F238E27FC236}">
                <a16:creationId xmlns:a16="http://schemas.microsoft.com/office/drawing/2014/main" id="{CC4C3D3B-529F-E2A3-125C-3EDB9D511E23}"/>
              </a:ext>
            </a:extLst>
          </p:cNvPr>
          <p:cNvSpPr txBox="1"/>
          <p:nvPr/>
        </p:nvSpPr>
        <p:spPr>
          <a:xfrm>
            <a:off x="5124343" y="2782276"/>
            <a:ext cx="1297576" cy="923330"/>
          </a:xfrm>
          <a:prstGeom prst="rect">
            <a:avLst/>
          </a:prstGeom>
          <a:noFill/>
        </p:spPr>
        <p:txBody>
          <a:bodyPr wrap="square" rtlCol="0">
            <a:spAutoFit/>
          </a:bodyPr>
          <a:lstStyle/>
          <a:p>
            <a:r>
              <a:rPr lang="en-US" dirty="0">
                <a:latin typeface="Algerian" panose="04020705040A02060702" pitchFamily="82" charset="0"/>
              </a:rPr>
              <a:t>TCLK   </a:t>
            </a:r>
          </a:p>
          <a:p>
            <a:endParaRPr lang="en-US" dirty="0">
              <a:latin typeface="Algerian" panose="04020705040A02060702" pitchFamily="82" charset="0"/>
            </a:endParaRPr>
          </a:p>
          <a:p>
            <a:r>
              <a:rPr lang="en-US" dirty="0">
                <a:latin typeface="Algerian" panose="04020705040A02060702" pitchFamily="82" charset="0"/>
              </a:rPr>
              <a:t>1KHz</a:t>
            </a:r>
          </a:p>
        </p:txBody>
      </p:sp>
      <p:sp>
        <p:nvSpPr>
          <p:cNvPr id="11" name="TextBox 10">
            <a:extLst>
              <a:ext uri="{FF2B5EF4-FFF2-40B4-BE49-F238E27FC236}">
                <a16:creationId xmlns:a16="http://schemas.microsoft.com/office/drawing/2014/main" id="{D6356B20-850C-9ED5-3D7A-0DE23387D3F4}"/>
              </a:ext>
            </a:extLst>
          </p:cNvPr>
          <p:cNvSpPr txBox="1"/>
          <p:nvPr/>
        </p:nvSpPr>
        <p:spPr>
          <a:xfrm>
            <a:off x="3417462" y="2880248"/>
            <a:ext cx="1544898" cy="646331"/>
          </a:xfrm>
          <a:prstGeom prst="rect">
            <a:avLst/>
          </a:prstGeom>
          <a:noFill/>
        </p:spPr>
        <p:txBody>
          <a:bodyPr wrap="square" rtlCol="0">
            <a:spAutoFit/>
          </a:bodyPr>
          <a:lstStyle/>
          <a:p>
            <a:pPr algn="ctr"/>
            <a:r>
              <a:rPr lang="en-US" dirty="0">
                <a:latin typeface="Algerian" panose="04020705040A02060702" pitchFamily="82" charset="0"/>
              </a:rPr>
              <a:t>Prescaler (PR)</a:t>
            </a:r>
          </a:p>
        </p:txBody>
      </p:sp>
      <p:sp>
        <p:nvSpPr>
          <p:cNvPr id="13" name="TextBox 12">
            <a:extLst>
              <a:ext uri="{FF2B5EF4-FFF2-40B4-BE49-F238E27FC236}">
                <a16:creationId xmlns:a16="http://schemas.microsoft.com/office/drawing/2014/main" id="{CD500308-2AB2-ED24-C47E-C0F70D4073B1}"/>
              </a:ext>
            </a:extLst>
          </p:cNvPr>
          <p:cNvSpPr txBox="1"/>
          <p:nvPr/>
        </p:nvSpPr>
        <p:spPr>
          <a:xfrm>
            <a:off x="6350287" y="2812701"/>
            <a:ext cx="1544898" cy="923330"/>
          </a:xfrm>
          <a:prstGeom prst="rect">
            <a:avLst/>
          </a:prstGeom>
          <a:noFill/>
        </p:spPr>
        <p:txBody>
          <a:bodyPr wrap="square" rtlCol="0">
            <a:spAutoFit/>
          </a:bodyPr>
          <a:lstStyle/>
          <a:p>
            <a:pPr algn="ctr"/>
            <a:r>
              <a:rPr lang="en-US" dirty="0">
                <a:latin typeface="Algerian" panose="04020705040A02060702" pitchFamily="82" charset="0"/>
              </a:rPr>
              <a:t>Timer counter (tc)</a:t>
            </a:r>
          </a:p>
        </p:txBody>
      </p:sp>
    </p:spTree>
    <p:extLst>
      <p:ext uri="{BB962C8B-B14F-4D97-AF65-F5344CB8AC3E}">
        <p14:creationId xmlns:p14="http://schemas.microsoft.com/office/powerpoint/2010/main" val="421982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4A8E-08D9-8D30-8ABF-BE565036687F}"/>
              </a:ext>
            </a:extLst>
          </p:cNvPr>
          <p:cNvSpPr>
            <a:spLocks noGrp="1"/>
          </p:cNvSpPr>
          <p:nvPr>
            <p:ph type="title"/>
          </p:nvPr>
        </p:nvSpPr>
        <p:spPr/>
        <p:txBody>
          <a:bodyPr/>
          <a:lstStyle/>
          <a:p>
            <a:r>
              <a:rPr lang="en-US" dirty="0"/>
              <a:t>Timer 0 Configuration Steps for 1KHz (1ms time period)</a:t>
            </a:r>
          </a:p>
        </p:txBody>
      </p:sp>
      <p:sp>
        <p:nvSpPr>
          <p:cNvPr id="3" name="Content Placeholder 2">
            <a:extLst>
              <a:ext uri="{FF2B5EF4-FFF2-40B4-BE49-F238E27FC236}">
                <a16:creationId xmlns:a16="http://schemas.microsoft.com/office/drawing/2014/main" id="{7E5C23A2-C152-1176-F8B1-A78541AB77D4}"/>
              </a:ext>
            </a:extLst>
          </p:cNvPr>
          <p:cNvSpPr>
            <a:spLocks noGrp="1"/>
          </p:cNvSpPr>
          <p:nvPr>
            <p:ph idx="1"/>
          </p:nvPr>
        </p:nvSpPr>
        <p:spPr>
          <a:xfrm>
            <a:off x="1157770" y="2150534"/>
            <a:ext cx="10058400" cy="4023360"/>
          </a:xfrm>
        </p:spPr>
        <p:txBody>
          <a:bodyPr/>
          <a:lstStyle/>
          <a:p>
            <a:pPr>
              <a:buFont typeface="Wingdings" panose="05000000000000000000" pitchFamily="2" charset="2"/>
              <a:buChar char="v"/>
            </a:pPr>
            <a:r>
              <a:rPr lang="en-US" dirty="0"/>
              <a:t>Set T0CTCR =0X00 (Count Control Register --&gt; Set as a Timer</a:t>
            </a:r>
          </a:p>
          <a:p>
            <a:pPr>
              <a:buFont typeface="Wingdings" panose="05000000000000000000" pitchFamily="2" charset="2"/>
              <a:buChar char="v"/>
            </a:pPr>
            <a:r>
              <a:rPr lang="en-US" dirty="0"/>
              <a:t>Set T0PR =59,999(Prescale Register)</a:t>
            </a:r>
          </a:p>
          <a:p>
            <a:pPr>
              <a:buFont typeface="Wingdings" panose="05000000000000000000" pitchFamily="2" charset="2"/>
              <a:buChar char="v"/>
            </a:pPr>
            <a:r>
              <a:rPr lang="en-US" dirty="0"/>
              <a:t>Set T0TCR =0X02 to reset Timer – which resets PR and TC</a:t>
            </a:r>
          </a:p>
          <a:p>
            <a:pPr>
              <a:buFont typeface="Wingdings" panose="05000000000000000000" pitchFamily="2" charset="2"/>
              <a:buChar char="v"/>
            </a:pPr>
            <a:r>
              <a:rPr lang="en-US" dirty="0"/>
              <a:t>Set T0TCR = 0x01 to Enable the Timer when required (Timer Control Register)</a:t>
            </a:r>
          </a:p>
          <a:p>
            <a:pPr>
              <a:buFont typeface="Wingdings" panose="05000000000000000000" pitchFamily="2" charset="2"/>
              <a:buChar char="v"/>
            </a:pPr>
            <a:r>
              <a:rPr lang="en-US" dirty="0"/>
              <a:t>Reset T0TCR to 0x00 to Disable the Timer when required (Timer Control Register)</a:t>
            </a:r>
          </a:p>
        </p:txBody>
      </p:sp>
    </p:spTree>
    <p:extLst>
      <p:ext uri="{BB962C8B-B14F-4D97-AF65-F5344CB8AC3E}">
        <p14:creationId xmlns:p14="http://schemas.microsoft.com/office/powerpoint/2010/main" val="3151357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3727-9212-C2A2-AB57-1384287B51EC}"/>
              </a:ext>
            </a:extLst>
          </p:cNvPr>
          <p:cNvSpPr>
            <a:spLocks noGrp="1"/>
          </p:cNvSpPr>
          <p:nvPr>
            <p:ph type="title"/>
          </p:nvPr>
        </p:nvSpPr>
        <p:spPr/>
        <p:txBody>
          <a:bodyPr/>
          <a:lstStyle/>
          <a:p>
            <a:r>
              <a:rPr lang="en-US" dirty="0"/>
              <a:t>Embedded C program to generate 1Hz (1sec) pulse</a:t>
            </a:r>
          </a:p>
        </p:txBody>
      </p:sp>
      <p:sp>
        <p:nvSpPr>
          <p:cNvPr id="3" name="Content Placeholder 2">
            <a:extLst>
              <a:ext uri="{FF2B5EF4-FFF2-40B4-BE49-F238E27FC236}">
                <a16:creationId xmlns:a16="http://schemas.microsoft.com/office/drawing/2014/main" id="{19E47E73-8352-4C97-A9DD-9870B370FC52}"/>
              </a:ext>
            </a:extLst>
          </p:cNvPr>
          <p:cNvSpPr>
            <a:spLocks noGrp="1"/>
          </p:cNvSpPr>
          <p:nvPr>
            <p:ph idx="1"/>
          </p:nvPr>
        </p:nvSpPr>
        <p:spPr>
          <a:xfrm>
            <a:off x="1227909" y="1867505"/>
            <a:ext cx="10779034" cy="4562378"/>
          </a:xfrm>
        </p:spPr>
        <p:txBody>
          <a:bodyPr>
            <a:normAutofit fontScale="92500" lnSpcReduction="10000"/>
          </a:bodyPr>
          <a:lstStyle/>
          <a:p>
            <a:pPr>
              <a:lnSpc>
                <a:spcPct val="120000"/>
              </a:lnSpc>
              <a:spcBef>
                <a:spcPts val="0"/>
              </a:spcBef>
              <a:spcAft>
                <a:spcPts val="0"/>
              </a:spcAft>
            </a:pPr>
            <a:r>
              <a:rPr lang="en-US" dirty="0">
                <a:solidFill>
                  <a:schemeClr val="bg2">
                    <a:lumMod val="25000"/>
                  </a:schemeClr>
                </a:solidFill>
              </a:rPr>
              <a:t>void </a:t>
            </a:r>
            <a:r>
              <a:rPr lang="en-US" dirty="0" err="1">
                <a:solidFill>
                  <a:schemeClr val="bg2">
                    <a:lumMod val="25000"/>
                  </a:schemeClr>
                </a:solidFill>
              </a:rPr>
              <a:t>delayms</a:t>
            </a:r>
            <a:r>
              <a:rPr lang="en-US" dirty="0">
                <a:solidFill>
                  <a:schemeClr val="bg2">
                    <a:lumMod val="25000"/>
                  </a:schemeClr>
                </a:solidFill>
              </a:rPr>
              <a:t>(unsigned int);</a:t>
            </a:r>
          </a:p>
          <a:p>
            <a:pPr>
              <a:lnSpc>
                <a:spcPct val="120000"/>
              </a:lnSpc>
              <a:spcBef>
                <a:spcPts val="0"/>
              </a:spcBef>
              <a:spcAft>
                <a:spcPts val="0"/>
              </a:spcAft>
            </a:pPr>
            <a:r>
              <a:rPr lang="en-US" dirty="0">
                <a:solidFill>
                  <a:schemeClr val="bg2">
                    <a:lumMod val="25000"/>
                  </a:schemeClr>
                </a:solidFill>
              </a:rPr>
              <a:t>void </a:t>
            </a:r>
            <a:r>
              <a:rPr lang="en-US" dirty="0" err="1">
                <a:solidFill>
                  <a:schemeClr val="bg2">
                    <a:lumMod val="25000"/>
                  </a:schemeClr>
                </a:solidFill>
              </a:rPr>
              <a:t>pll</a:t>
            </a:r>
            <a:r>
              <a:rPr lang="en-US" dirty="0">
                <a:solidFill>
                  <a:schemeClr val="bg2">
                    <a:lumMod val="25000"/>
                  </a:schemeClr>
                </a:solidFill>
              </a:rPr>
              <a:t>();</a:t>
            </a:r>
          </a:p>
          <a:p>
            <a:pPr>
              <a:lnSpc>
                <a:spcPct val="120000"/>
              </a:lnSpc>
              <a:spcBef>
                <a:spcPts val="0"/>
              </a:spcBef>
              <a:spcAft>
                <a:spcPts val="0"/>
              </a:spcAft>
            </a:pPr>
            <a:r>
              <a:rPr lang="en-US" dirty="0">
                <a:solidFill>
                  <a:schemeClr val="bg2">
                    <a:lumMod val="25000"/>
                  </a:schemeClr>
                </a:solidFill>
              </a:rPr>
              <a:t>void </a:t>
            </a:r>
            <a:r>
              <a:rPr lang="en-US" dirty="0" err="1">
                <a:solidFill>
                  <a:schemeClr val="bg2">
                    <a:lumMod val="25000"/>
                  </a:schemeClr>
                </a:solidFill>
              </a:rPr>
              <a:t>pll</a:t>
            </a:r>
            <a:r>
              <a:rPr lang="en-US" dirty="0">
                <a:solidFill>
                  <a:schemeClr val="bg2">
                    <a:lumMod val="25000"/>
                  </a:schemeClr>
                </a:solidFill>
              </a:rPr>
              <a:t>()</a:t>
            </a:r>
          </a:p>
          <a:p>
            <a:pPr marL="0" indent="0">
              <a:lnSpc>
                <a:spcPct val="120000"/>
              </a:lnSpc>
              <a:spcBef>
                <a:spcPts val="0"/>
              </a:spcBef>
              <a:spcAft>
                <a:spcPts val="0"/>
              </a:spcAft>
              <a:buNone/>
            </a:pPr>
            <a:r>
              <a:rPr lang="en-US" dirty="0">
                <a:solidFill>
                  <a:schemeClr val="bg2">
                    <a:lumMod val="25000"/>
                  </a:schemeClr>
                </a:solidFill>
              </a:rPr>
              <a:t>{</a:t>
            </a:r>
          </a:p>
          <a:p>
            <a:pPr marL="0" indent="0">
              <a:lnSpc>
                <a:spcPct val="120000"/>
              </a:lnSpc>
              <a:spcBef>
                <a:spcPts val="0"/>
              </a:spcBef>
              <a:spcAft>
                <a:spcPts val="0"/>
              </a:spcAft>
              <a:buNone/>
            </a:pPr>
            <a:r>
              <a:rPr lang="en-US" dirty="0">
                <a:solidFill>
                  <a:schemeClr val="bg2">
                    <a:lumMod val="25000"/>
                  </a:schemeClr>
                </a:solidFill>
              </a:rPr>
              <a:t>	PLL0CON=0X01	//PPLE=1&amp;PPLC=0 so it will be enabled but not connected</a:t>
            </a:r>
          </a:p>
          <a:p>
            <a:pPr marL="0" indent="0">
              <a:lnSpc>
                <a:spcPct val="120000"/>
              </a:lnSpc>
              <a:spcBef>
                <a:spcPts val="0"/>
              </a:spcBef>
              <a:spcAft>
                <a:spcPts val="0"/>
              </a:spcAft>
              <a:buNone/>
            </a:pPr>
            <a:r>
              <a:rPr lang="en-US" dirty="0">
                <a:solidFill>
                  <a:schemeClr val="bg2">
                    <a:lumMod val="25000"/>
                  </a:schemeClr>
                </a:solidFill>
              </a:rPr>
              <a:t>	PLL0CFG=0X24	//Set up PLL for CCLK=60MHz</a:t>
            </a:r>
          </a:p>
          <a:p>
            <a:pPr marL="0" indent="0">
              <a:lnSpc>
                <a:spcPct val="120000"/>
              </a:lnSpc>
              <a:spcBef>
                <a:spcPts val="0"/>
              </a:spcBef>
              <a:spcAft>
                <a:spcPts val="0"/>
              </a:spcAft>
              <a:buNone/>
            </a:pPr>
            <a:r>
              <a:rPr lang="en-US" dirty="0">
                <a:solidFill>
                  <a:schemeClr val="bg2">
                    <a:lumMod val="25000"/>
                  </a:schemeClr>
                </a:solidFill>
              </a:rPr>
              <a:t>	PLL0FEED=0XAA	//feed sequence</a:t>
            </a:r>
          </a:p>
          <a:p>
            <a:pPr marL="0" indent="0">
              <a:lnSpc>
                <a:spcPct val="120000"/>
              </a:lnSpc>
              <a:spcBef>
                <a:spcPts val="0"/>
              </a:spcBef>
              <a:spcAft>
                <a:spcPts val="0"/>
              </a:spcAft>
              <a:buNone/>
            </a:pPr>
            <a:r>
              <a:rPr lang="en-US" dirty="0">
                <a:solidFill>
                  <a:schemeClr val="bg2">
                    <a:lumMod val="25000"/>
                  </a:schemeClr>
                </a:solidFill>
              </a:rPr>
              <a:t>	PLL0FEED=0X55</a:t>
            </a:r>
          </a:p>
          <a:p>
            <a:pPr marL="0" indent="0">
              <a:lnSpc>
                <a:spcPct val="120000"/>
              </a:lnSpc>
              <a:spcBef>
                <a:spcPts val="0"/>
              </a:spcBef>
              <a:spcAft>
                <a:spcPts val="0"/>
              </a:spcAft>
              <a:buNone/>
            </a:pPr>
            <a:r>
              <a:rPr lang="en-US" dirty="0">
                <a:solidFill>
                  <a:schemeClr val="bg2">
                    <a:lumMod val="25000"/>
                  </a:schemeClr>
                </a:solidFill>
              </a:rPr>
              <a:t>	while((PLL0STAT&amp;(1&lt;&lt;10))==0);	//check whether PLL has locked on to the desired frequency</a:t>
            </a:r>
          </a:p>
          <a:p>
            <a:pPr marL="0" indent="0">
              <a:lnSpc>
                <a:spcPct val="120000"/>
              </a:lnSpc>
              <a:spcBef>
                <a:spcPts val="0"/>
              </a:spcBef>
              <a:spcAft>
                <a:spcPts val="0"/>
              </a:spcAft>
              <a:buNone/>
            </a:pPr>
            <a:r>
              <a:rPr lang="en-US" dirty="0">
                <a:solidFill>
                  <a:schemeClr val="bg2">
                    <a:lumMod val="25000"/>
                  </a:schemeClr>
                </a:solidFill>
              </a:rPr>
              <a:t>	PLL0CON=0X03	//enable &amp; connect PLL</a:t>
            </a:r>
          </a:p>
          <a:p>
            <a:pPr marL="0" indent="0">
              <a:lnSpc>
                <a:spcPct val="120000"/>
              </a:lnSpc>
              <a:spcBef>
                <a:spcPts val="0"/>
              </a:spcBef>
              <a:spcAft>
                <a:spcPts val="0"/>
              </a:spcAft>
              <a:buNone/>
            </a:pPr>
            <a:r>
              <a:rPr lang="en-US" dirty="0">
                <a:solidFill>
                  <a:schemeClr val="bg2">
                    <a:lumMod val="25000"/>
                  </a:schemeClr>
                </a:solidFill>
              </a:rPr>
              <a:t>	PLL0FEED=0XAA</a:t>
            </a:r>
          </a:p>
          <a:p>
            <a:pPr marL="0" indent="0">
              <a:lnSpc>
                <a:spcPct val="120000"/>
              </a:lnSpc>
              <a:spcBef>
                <a:spcPts val="0"/>
              </a:spcBef>
              <a:spcAft>
                <a:spcPts val="0"/>
              </a:spcAft>
              <a:buNone/>
            </a:pPr>
            <a:r>
              <a:rPr lang="en-US" dirty="0">
                <a:solidFill>
                  <a:schemeClr val="bg2">
                    <a:lumMod val="25000"/>
                  </a:schemeClr>
                </a:solidFill>
              </a:rPr>
              <a:t>	PLL0FEED=0X55</a:t>
            </a:r>
          </a:p>
          <a:p>
            <a:pPr marL="0" indent="0">
              <a:lnSpc>
                <a:spcPct val="120000"/>
              </a:lnSpc>
              <a:spcBef>
                <a:spcPts val="0"/>
              </a:spcBef>
              <a:spcAft>
                <a:spcPts val="0"/>
              </a:spcAft>
              <a:buNone/>
            </a:pPr>
            <a:r>
              <a:rPr lang="en-US" dirty="0">
                <a:solidFill>
                  <a:schemeClr val="bg2">
                    <a:lumMod val="25000"/>
                  </a:schemeClr>
                </a:solidFill>
              </a:rPr>
              <a:t>	VPBDIV=0X01	//PCLK is same as CCLK, </a:t>
            </a:r>
            <a:r>
              <a:rPr lang="en-US" dirty="0" err="1">
                <a:solidFill>
                  <a:schemeClr val="bg2">
                    <a:lumMod val="25000"/>
                  </a:schemeClr>
                </a:solidFill>
              </a:rPr>
              <a:t>ie</a:t>
            </a:r>
            <a:r>
              <a:rPr lang="en-US" dirty="0">
                <a:solidFill>
                  <a:schemeClr val="bg2">
                    <a:lumMod val="25000"/>
                  </a:schemeClr>
                </a:solidFill>
              </a:rPr>
              <a:t> 60MHz</a:t>
            </a:r>
          </a:p>
          <a:p>
            <a:pPr marL="0" indent="0">
              <a:lnSpc>
                <a:spcPct val="120000"/>
              </a:lnSpc>
              <a:spcBef>
                <a:spcPts val="0"/>
              </a:spcBef>
              <a:spcAft>
                <a:spcPts val="0"/>
              </a:spcAft>
              <a:buNone/>
            </a:pPr>
            <a:r>
              <a:rPr lang="en-US" dirty="0">
                <a:solidFill>
                  <a:schemeClr val="bg2">
                    <a:lumMod val="25000"/>
                  </a:schemeClr>
                </a:solidFill>
              </a:rPr>
              <a:t>}</a:t>
            </a:r>
          </a:p>
          <a:p>
            <a:endParaRPr lang="en-US" dirty="0"/>
          </a:p>
          <a:p>
            <a:endParaRPr lang="en-US" dirty="0"/>
          </a:p>
        </p:txBody>
      </p:sp>
    </p:spTree>
    <p:extLst>
      <p:ext uri="{BB962C8B-B14F-4D97-AF65-F5344CB8AC3E}">
        <p14:creationId xmlns:p14="http://schemas.microsoft.com/office/powerpoint/2010/main" val="3901500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1B66-0CA1-A4B8-EA4A-34213FF8A5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28B35F-621C-FDE1-19C9-779EE4BB5B52}"/>
              </a:ext>
            </a:extLst>
          </p:cNvPr>
          <p:cNvSpPr>
            <a:spLocks noGrp="1"/>
          </p:cNvSpPr>
          <p:nvPr>
            <p:ph idx="1"/>
          </p:nvPr>
        </p:nvSpPr>
        <p:spPr>
          <a:xfrm>
            <a:off x="2264228" y="1845734"/>
            <a:ext cx="8891451" cy="4023360"/>
          </a:xfrm>
        </p:spPr>
        <p:txBody>
          <a:bodyPr/>
          <a:lstStyle/>
          <a:p>
            <a:pPr marL="0" indent="0">
              <a:lnSpc>
                <a:spcPct val="100000"/>
              </a:lnSpc>
              <a:spcBef>
                <a:spcPts val="0"/>
              </a:spcBef>
              <a:spcAft>
                <a:spcPts val="0"/>
              </a:spcAft>
              <a:buNone/>
            </a:pPr>
            <a:r>
              <a:rPr lang="en-US" dirty="0">
                <a:solidFill>
                  <a:schemeClr val="bg2">
                    <a:lumMod val="25000"/>
                  </a:schemeClr>
                </a:solidFill>
              </a:rPr>
              <a:t>void </a:t>
            </a:r>
            <a:r>
              <a:rPr lang="en-US" dirty="0" err="1">
                <a:solidFill>
                  <a:schemeClr val="bg2">
                    <a:lumMod val="25000"/>
                  </a:schemeClr>
                </a:solidFill>
              </a:rPr>
              <a:t>delayms</a:t>
            </a:r>
            <a:r>
              <a:rPr lang="en-US" dirty="0">
                <a:solidFill>
                  <a:schemeClr val="bg2">
                    <a:lumMod val="25000"/>
                  </a:schemeClr>
                </a:solidFill>
              </a:rPr>
              <a:t>(unsigned int z)</a:t>
            </a:r>
          </a:p>
          <a:p>
            <a:pPr marL="0" indent="0">
              <a:lnSpc>
                <a:spcPct val="100000"/>
              </a:lnSpc>
              <a:spcBef>
                <a:spcPts val="0"/>
              </a:spcBef>
              <a:spcAft>
                <a:spcPts val="0"/>
              </a:spcAft>
              <a:buNone/>
            </a:pPr>
            <a:r>
              <a:rPr lang="en-US" dirty="0">
                <a:solidFill>
                  <a:schemeClr val="bg2">
                    <a:lumMod val="25000"/>
                  </a:schemeClr>
                </a:solidFill>
              </a:rPr>
              <a:t>{</a:t>
            </a:r>
          </a:p>
          <a:p>
            <a:pPr marL="0" indent="0">
              <a:lnSpc>
                <a:spcPct val="100000"/>
              </a:lnSpc>
              <a:spcBef>
                <a:spcPts val="0"/>
              </a:spcBef>
              <a:spcAft>
                <a:spcPts val="0"/>
              </a:spcAft>
              <a:buNone/>
            </a:pPr>
            <a:r>
              <a:rPr lang="en-US" dirty="0">
                <a:solidFill>
                  <a:schemeClr val="bg2">
                    <a:lumMod val="25000"/>
                  </a:schemeClr>
                </a:solidFill>
              </a:rPr>
              <a:t>	T0CTCR =0X0;	//Select Timer mode</a:t>
            </a:r>
          </a:p>
          <a:p>
            <a:pPr marL="0" indent="0">
              <a:lnSpc>
                <a:spcPct val="100000"/>
              </a:lnSpc>
              <a:spcBef>
                <a:spcPts val="0"/>
              </a:spcBef>
              <a:spcAft>
                <a:spcPts val="0"/>
              </a:spcAft>
              <a:buNone/>
            </a:pPr>
            <a:r>
              <a:rPr lang="en-US" dirty="0">
                <a:solidFill>
                  <a:schemeClr val="bg2">
                    <a:lumMod val="25000"/>
                  </a:schemeClr>
                </a:solidFill>
              </a:rPr>
              <a:t>	T0PR=59999;	//Prescaler value for 1ms</a:t>
            </a:r>
          </a:p>
          <a:p>
            <a:pPr marL="0" indent="0">
              <a:lnSpc>
                <a:spcPct val="100000"/>
              </a:lnSpc>
              <a:spcBef>
                <a:spcPts val="0"/>
              </a:spcBef>
              <a:spcAft>
                <a:spcPts val="0"/>
              </a:spcAft>
              <a:buNone/>
            </a:pPr>
            <a:r>
              <a:rPr lang="en-US" dirty="0">
                <a:solidFill>
                  <a:schemeClr val="bg2">
                    <a:lumMod val="25000"/>
                  </a:schemeClr>
                </a:solidFill>
              </a:rPr>
              <a:t>	T0TCR=0X02;	//Timer reset</a:t>
            </a:r>
          </a:p>
          <a:p>
            <a:pPr marL="0" indent="0">
              <a:lnSpc>
                <a:spcPct val="100000"/>
              </a:lnSpc>
              <a:spcBef>
                <a:spcPts val="0"/>
              </a:spcBef>
              <a:spcAft>
                <a:spcPts val="0"/>
              </a:spcAft>
              <a:buNone/>
            </a:pPr>
            <a:r>
              <a:rPr lang="en-US" dirty="0">
                <a:solidFill>
                  <a:schemeClr val="bg2">
                    <a:lumMod val="25000"/>
                  </a:schemeClr>
                </a:solidFill>
              </a:rPr>
              <a:t>	T0TCR=0X01;	//Timer ON</a:t>
            </a:r>
          </a:p>
          <a:p>
            <a:pPr marL="0" indent="0">
              <a:lnSpc>
                <a:spcPct val="100000"/>
              </a:lnSpc>
              <a:spcBef>
                <a:spcPts val="0"/>
              </a:spcBef>
              <a:spcAft>
                <a:spcPts val="0"/>
              </a:spcAft>
              <a:buNone/>
            </a:pPr>
            <a:r>
              <a:rPr lang="en-US" dirty="0">
                <a:solidFill>
                  <a:schemeClr val="bg2">
                    <a:lumMod val="25000"/>
                  </a:schemeClr>
                </a:solidFill>
              </a:rPr>
              <a:t>	while(T0TC&lt;z);</a:t>
            </a:r>
          </a:p>
          <a:p>
            <a:pPr marL="0" indent="0">
              <a:lnSpc>
                <a:spcPct val="100000"/>
              </a:lnSpc>
              <a:spcBef>
                <a:spcPts val="0"/>
              </a:spcBef>
              <a:spcAft>
                <a:spcPts val="0"/>
              </a:spcAft>
              <a:buNone/>
            </a:pPr>
            <a:r>
              <a:rPr lang="en-US" dirty="0">
                <a:solidFill>
                  <a:schemeClr val="bg2">
                    <a:lumMod val="25000"/>
                  </a:schemeClr>
                </a:solidFill>
              </a:rPr>
              <a:t>	T0TCR=0X00;	//Timer OFF</a:t>
            </a:r>
          </a:p>
          <a:p>
            <a:pPr marL="0" indent="0">
              <a:lnSpc>
                <a:spcPct val="100000"/>
              </a:lnSpc>
              <a:spcBef>
                <a:spcPts val="0"/>
              </a:spcBef>
              <a:spcAft>
                <a:spcPts val="0"/>
              </a:spcAft>
              <a:buNone/>
            </a:pPr>
            <a:r>
              <a:rPr lang="en-US" dirty="0">
                <a:solidFill>
                  <a:schemeClr val="bg2">
                    <a:lumMod val="25000"/>
                  </a:schemeClr>
                </a:solidFill>
              </a:rPr>
              <a:t>}</a:t>
            </a:r>
          </a:p>
          <a:p>
            <a:endParaRPr lang="en-US" dirty="0"/>
          </a:p>
        </p:txBody>
      </p:sp>
    </p:spTree>
    <p:extLst>
      <p:ext uri="{BB962C8B-B14F-4D97-AF65-F5344CB8AC3E}">
        <p14:creationId xmlns:p14="http://schemas.microsoft.com/office/powerpoint/2010/main" val="44327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53C1-F0E3-186D-C83A-8249F76434EE}"/>
              </a:ext>
            </a:extLst>
          </p:cNvPr>
          <p:cNvSpPr>
            <a:spLocks noGrp="1"/>
          </p:cNvSpPr>
          <p:nvPr>
            <p:ph type="title"/>
          </p:nvPr>
        </p:nvSpPr>
        <p:spPr/>
        <p:txBody>
          <a:bodyPr/>
          <a:lstStyle/>
          <a:p>
            <a:r>
              <a:rPr lang="en-US" dirty="0"/>
              <a:t>Timer.c (main file)</a:t>
            </a:r>
          </a:p>
        </p:txBody>
      </p:sp>
      <p:sp>
        <p:nvSpPr>
          <p:cNvPr id="3" name="Content Placeholder 2">
            <a:extLst>
              <a:ext uri="{FF2B5EF4-FFF2-40B4-BE49-F238E27FC236}">
                <a16:creationId xmlns:a16="http://schemas.microsoft.com/office/drawing/2014/main" id="{F560A6FA-E0D3-5533-1780-987EC5407F26}"/>
              </a:ext>
            </a:extLst>
          </p:cNvPr>
          <p:cNvSpPr>
            <a:spLocks noGrp="1"/>
          </p:cNvSpPr>
          <p:nvPr>
            <p:ph idx="1"/>
          </p:nvPr>
        </p:nvSpPr>
        <p:spPr>
          <a:xfrm>
            <a:off x="1097280" y="1845733"/>
            <a:ext cx="10058400" cy="4892523"/>
          </a:xfrm>
        </p:spPr>
        <p:txBody>
          <a:bodyPr>
            <a:normAutofit fontScale="92500" lnSpcReduction="20000"/>
          </a:bodyPr>
          <a:lstStyle/>
          <a:p>
            <a:pPr marL="0" indent="0">
              <a:lnSpc>
                <a:spcPct val="120000"/>
              </a:lnSpc>
              <a:spcBef>
                <a:spcPts val="0"/>
              </a:spcBef>
              <a:spcAft>
                <a:spcPts val="0"/>
              </a:spcAft>
              <a:buNone/>
            </a:pPr>
            <a:r>
              <a:rPr lang="en-US" dirty="0"/>
              <a:t>#include &lt;lpc214x.h&gt;</a:t>
            </a:r>
          </a:p>
          <a:p>
            <a:pPr marL="0" indent="0">
              <a:lnSpc>
                <a:spcPct val="120000"/>
              </a:lnSpc>
              <a:spcBef>
                <a:spcPts val="0"/>
              </a:spcBef>
              <a:spcAft>
                <a:spcPts val="0"/>
              </a:spcAft>
              <a:buNone/>
            </a:pPr>
            <a:r>
              <a:rPr lang="en-US" dirty="0"/>
              <a:t>#include “</a:t>
            </a:r>
            <a:r>
              <a:rPr lang="en-US" dirty="0" err="1"/>
              <a:t>pll.h</a:t>
            </a:r>
            <a:r>
              <a:rPr lang="en-US" dirty="0"/>
              <a:t>”</a:t>
            </a:r>
          </a:p>
          <a:p>
            <a:pPr marL="0" indent="0">
              <a:lnSpc>
                <a:spcPct val="120000"/>
              </a:lnSpc>
              <a:spcBef>
                <a:spcPts val="0"/>
              </a:spcBef>
              <a:spcAft>
                <a:spcPts val="0"/>
              </a:spcAft>
              <a:buNone/>
            </a:pPr>
            <a:endParaRPr lang="en-US" dirty="0"/>
          </a:p>
          <a:p>
            <a:pPr marL="0" indent="0">
              <a:lnSpc>
                <a:spcPct val="120000"/>
              </a:lnSpc>
              <a:spcBef>
                <a:spcPts val="0"/>
              </a:spcBef>
              <a:spcAft>
                <a:spcPts val="0"/>
              </a:spcAft>
              <a:buNone/>
            </a:pPr>
            <a:r>
              <a:rPr lang="en-US" dirty="0"/>
              <a:t>int main(void)</a:t>
            </a:r>
          </a:p>
          <a:p>
            <a:pPr marL="0" indent="0">
              <a:lnSpc>
                <a:spcPct val="120000"/>
              </a:lnSpc>
              <a:spcBef>
                <a:spcPts val="0"/>
              </a:spcBef>
              <a:spcAft>
                <a:spcPts val="0"/>
              </a:spcAft>
              <a:buNone/>
            </a:pPr>
            <a:r>
              <a:rPr lang="en-US" dirty="0"/>
              <a:t>{</a:t>
            </a:r>
          </a:p>
          <a:p>
            <a:pPr marL="0" indent="0">
              <a:lnSpc>
                <a:spcPct val="120000"/>
              </a:lnSpc>
              <a:spcBef>
                <a:spcPts val="0"/>
              </a:spcBef>
              <a:spcAft>
                <a:spcPts val="0"/>
              </a:spcAft>
              <a:buNone/>
            </a:pPr>
            <a:r>
              <a:rPr lang="en-US" dirty="0"/>
              <a:t>	IO0DIR=(1&lt;&lt;0);	//make P0.0 as o/p pin</a:t>
            </a:r>
          </a:p>
          <a:p>
            <a:pPr marL="0" indent="0">
              <a:lnSpc>
                <a:spcPct val="120000"/>
              </a:lnSpc>
              <a:spcBef>
                <a:spcPts val="0"/>
              </a:spcBef>
              <a:spcAft>
                <a:spcPts val="0"/>
              </a:spcAft>
              <a:buNone/>
            </a:pPr>
            <a:r>
              <a:rPr lang="en-US" dirty="0"/>
              <a:t>	</a:t>
            </a:r>
            <a:r>
              <a:rPr lang="en-US" dirty="0" err="1"/>
              <a:t>pll</a:t>
            </a:r>
            <a:r>
              <a:rPr lang="en-US" dirty="0"/>
              <a:t>():		//</a:t>
            </a:r>
            <a:r>
              <a:rPr lang="en-US" dirty="0" err="1"/>
              <a:t>Fosc</a:t>
            </a:r>
            <a:r>
              <a:rPr lang="en-US" dirty="0"/>
              <a:t>=12MHz, CCLK=60MHz, PCLK=60MHz</a:t>
            </a:r>
          </a:p>
          <a:p>
            <a:pPr marL="0" indent="0">
              <a:lnSpc>
                <a:spcPct val="120000"/>
              </a:lnSpc>
              <a:spcBef>
                <a:spcPts val="0"/>
              </a:spcBef>
              <a:spcAft>
                <a:spcPts val="0"/>
              </a:spcAft>
              <a:buNone/>
            </a:pPr>
            <a:r>
              <a:rPr lang="en-US" dirty="0"/>
              <a:t>       while(1)</a:t>
            </a:r>
          </a:p>
          <a:p>
            <a:pPr marL="0" indent="0">
              <a:lnSpc>
                <a:spcPct val="120000"/>
              </a:lnSpc>
              <a:spcBef>
                <a:spcPts val="0"/>
              </a:spcBef>
              <a:spcAft>
                <a:spcPts val="0"/>
              </a:spcAft>
              <a:buNone/>
            </a:pPr>
            <a:r>
              <a:rPr lang="en-US" dirty="0"/>
              <a:t>         {</a:t>
            </a:r>
          </a:p>
          <a:p>
            <a:pPr marL="201168" lvl="1" indent="0">
              <a:lnSpc>
                <a:spcPct val="120000"/>
              </a:lnSpc>
              <a:spcBef>
                <a:spcPts val="0"/>
              </a:spcBef>
              <a:spcAft>
                <a:spcPts val="0"/>
              </a:spcAft>
              <a:buNone/>
            </a:pPr>
            <a:r>
              <a:rPr lang="en-US" dirty="0"/>
              <a:t>	IO0SET|=(1&lt;&lt;0);</a:t>
            </a:r>
          </a:p>
          <a:p>
            <a:pPr marL="201168" lvl="1" indent="0">
              <a:lnSpc>
                <a:spcPct val="120000"/>
              </a:lnSpc>
              <a:spcBef>
                <a:spcPts val="0"/>
              </a:spcBef>
              <a:spcAft>
                <a:spcPts val="0"/>
              </a:spcAft>
              <a:buNone/>
            </a:pPr>
            <a:r>
              <a:rPr lang="en-US" dirty="0"/>
              <a:t>	</a:t>
            </a:r>
            <a:r>
              <a:rPr lang="en-US" dirty="0" err="1"/>
              <a:t>delayms</a:t>
            </a:r>
            <a:r>
              <a:rPr lang="en-US" dirty="0"/>
              <a:t>(500);	//0.5ms ON</a:t>
            </a:r>
          </a:p>
          <a:p>
            <a:pPr marL="201168" lvl="1" indent="0">
              <a:lnSpc>
                <a:spcPct val="120000"/>
              </a:lnSpc>
              <a:spcBef>
                <a:spcPts val="0"/>
              </a:spcBef>
              <a:spcAft>
                <a:spcPts val="0"/>
              </a:spcAft>
              <a:buNone/>
            </a:pPr>
            <a:r>
              <a:rPr lang="en-US" dirty="0"/>
              <a:t>	IO0CLR|=(1&lt;&lt;0);</a:t>
            </a:r>
          </a:p>
          <a:p>
            <a:pPr marL="201168" lvl="1" indent="0">
              <a:lnSpc>
                <a:spcPct val="120000"/>
              </a:lnSpc>
              <a:spcBef>
                <a:spcPts val="0"/>
              </a:spcBef>
              <a:spcAft>
                <a:spcPts val="0"/>
              </a:spcAft>
              <a:buNone/>
            </a:pPr>
            <a:r>
              <a:rPr lang="en-US" dirty="0"/>
              <a:t>	</a:t>
            </a:r>
            <a:r>
              <a:rPr lang="en-US" dirty="0" err="1"/>
              <a:t>delayms</a:t>
            </a:r>
            <a:r>
              <a:rPr lang="en-US" dirty="0"/>
              <a:t>(500);	//0.5ms OFF</a:t>
            </a:r>
          </a:p>
          <a:p>
            <a:pPr marL="201168" lvl="1" indent="0">
              <a:lnSpc>
                <a:spcPct val="120000"/>
              </a:lnSpc>
              <a:spcBef>
                <a:spcPts val="0"/>
              </a:spcBef>
              <a:spcAft>
                <a:spcPts val="0"/>
              </a:spcAft>
              <a:buNone/>
            </a:pPr>
            <a:endParaRPr lang="en-US" dirty="0"/>
          </a:p>
          <a:p>
            <a:pPr marL="201168" lvl="1" indent="0">
              <a:buNone/>
            </a:pPr>
            <a:r>
              <a:rPr lang="en-US" dirty="0"/>
              <a:t>     }</a:t>
            </a:r>
          </a:p>
          <a:p>
            <a:pPr marL="201168" lvl="1" indent="0">
              <a:buNone/>
            </a:pPr>
            <a:r>
              <a:rPr lang="en-US" dirty="0"/>
              <a:t>}</a:t>
            </a:r>
          </a:p>
        </p:txBody>
      </p:sp>
    </p:spTree>
    <p:extLst>
      <p:ext uri="{BB962C8B-B14F-4D97-AF65-F5344CB8AC3E}">
        <p14:creationId xmlns:p14="http://schemas.microsoft.com/office/powerpoint/2010/main" val="3068753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99EF0-9C32-E2B4-7014-0A33FC4AF36F}"/>
              </a:ext>
            </a:extLst>
          </p:cNvPr>
          <p:cNvPicPr>
            <a:picLocks noChangeAspect="1"/>
          </p:cNvPicPr>
          <p:nvPr/>
        </p:nvPicPr>
        <p:blipFill>
          <a:blip r:embed="rId2"/>
          <a:stretch>
            <a:fillRect/>
          </a:stretch>
        </p:blipFill>
        <p:spPr>
          <a:xfrm>
            <a:off x="1215918" y="221257"/>
            <a:ext cx="7383795" cy="5916137"/>
          </a:xfrm>
          <a:prstGeom prst="rect">
            <a:avLst/>
          </a:prstGeom>
        </p:spPr>
      </p:pic>
    </p:spTree>
    <p:extLst>
      <p:ext uri="{BB962C8B-B14F-4D97-AF65-F5344CB8AC3E}">
        <p14:creationId xmlns:p14="http://schemas.microsoft.com/office/powerpoint/2010/main" val="3762323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C6E0-36C9-4A23-BDBA-EE9D629CCD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A33DB-A87F-4625-80F9-08C44863D310}"/>
              </a:ext>
            </a:extLst>
          </p:cNvPr>
          <p:cNvSpPr>
            <a:spLocks noGrp="1"/>
          </p:cNvSpPr>
          <p:nvPr>
            <p:ph idx="1"/>
          </p:nvPr>
        </p:nvSpPr>
        <p:spPr/>
        <p:txBody>
          <a:bodyPr/>
          <a:lstStyle/>
          <a:p>
            <a:endParaRPr lang="en-US"/>
          </a:p>
        </p:txBody>
      </p:sp>
      <p:pic>
        <p:nvPicPr>
          <p:cNvPr id="10242" name="Picture 2" descr="void delay1(void)&#10;{&#10;T0PR=30000;&#10;T0MR0=1000;&#10;T0TC=0x00000000;&#10;T0TCR=0X01; //START TIMER//&#10;while(T0TC !=T0MR0); //1 SEC//&#10;T0...">
            <a:extLst>
              <a:ext uri="{FF2B5EF4-FFF2-40B4-BE49-F238E27FC236}">
                <a16:creationId xmlns:a16="http://schemas.microsoft.com/office/drawing/2014/main" id="{BD70AA8C-A166-4BFB-924F-C837003EF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497" y="158159"/>
            <a:ext cx="8240233" cy="618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44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BAD8-C80A-4C44-8559-744D2D92C9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F9632B-A1E4-47AB-AEF0-337BF5226A45}"/>
              </a:ext>
            </a:extLst>
          </p:cNvPr>
          <p:cNvSpPr>
            <a:spLocks noGrp="1"/>
          </p:cNvSpPr>
          <p:nvPr>
            <p:ph idx="1"/>
          </p:nvPr>
        </p:nvSpPr>
        <p:spPr/>
        <p:txBody>
          <a:bodyPr/>
          <a:lstStyle/>
          <a:p>
            <a:endParaRPr lang="en-US"/>
          </a:p>
        </p:txBody>
      </p:sp>
      <p:pic>
        <p:nvPicPr>
          <p:cNvPr id="11266" name="Picture 2">
            <a:extLst>
              <a:ext uri="{FF2B5EF4-FFF2-40B4-BE49-F238E27FC236}">
                <a16:creationId xmlns:a16="http://schemas.microsoft.com/office/drawing/2014/main" id="{8A941A02-3692-4754-89F3-5A3E29B7E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8236688" cy="617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36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EDA-8E31-0579-A168-7594A91749AA}"/>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9DED600-D790-88C0-51FF-CDA09DA02F3C}"/>
              </a:ext>
            </a:extLst>
          </p:cNvPr>
          <p:cNvSpPr>
            <a:spLocks noGrp="1"/>
          </p:cNvSpPr>
          <p:nvPr>
            <p:ph idx="1"/>
          </p:nvPr>
        </p:nvSpPr>
        <p:spPr/>
        <p:txBody>
          <a:bodyPr/>
          <a:lstStyle/>
          <a:p>
            <a:r>
              <a:rPr lang="da-DK" dirty="0">
                <a:hlinkClick r:id="rId2"/>
              </a:rPr>
              <a:t>LPC2148 Timer C Program – YouTube</a:t>
            </a:r>
            <a:endParaRPr lang="da-DK" dirty="0"/>
          </a:p>
          <a:p>
            <a:r>
              <a:rPr lang="en-US">
                <a:hlinkClick r:id="rId3"/>
              </a:rPr>
              <a:t>LPC2148 Timer/Counter | ARM7-LPC2148 (electronicwings.com)</a:t>
            </a:r>
            <a:endParaRPr lang="en-US">
              <a:cs typeface="Calibri"/>
            </a:endParaRPr>
          </a:p>
          <a:p>
            <a:endParaRPr lang="en-US" dirty="0"/>
          </a:p>
        </p:txBody>
      </p:sp>
    </p:spTree>
    <p:extLst>
      <p:ext uri="{BB962C8B-B14F-4D97-AF65-F5344CB8AC3E}">
        <p14:creationId xmlns:p14="http://schemas.microsoft.com/office/powerpoint/2010/main" val="185664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4B4C0-CDF7-B914-4D7F-B32FC9F9D685}"/>
              </a:ext>
            </a:extLst>
          </p:cNvPr>
          <p:cNvSpPr>
            <a:spLocks noGrp="1"/>
          </p:cNvSpPr>
          <p:nvPr>
            <p:ph idx="1"/>
          </p:nvPr>
        </p:nvSpPr>
        <p:spPr>
          <a:xfrm>
            <a:off x="1097280" y="1845733"/>
            <a:ext cx="10225144" cy="4420595"/>
          </a:xfrm>
        </p:spPr>
        <p:txBody>
          <a:bodyPr>
            <a:normAutofit/>
          </a:bodyPr>
          <a:lstStyle/>
          <a:p>
            <a:pPr algn="l"/>
            <a:r>
              <a:rPr lang="en-US" b="1" i="0" dirty="0">
                <a:solidFill>
                  <a:srgbClr val="333333"/>
                </a:solidFill>
                <a:effectLst/>
                <a:latin typeface="Roboto" panose="02000000000000000000" pitchFamily="2" charset="0"/>
              </a:rPr>
              <a:t>Counter</a:t>
            </a:r>
            <a:r>
              <a:rPr lang="en-US" b="0" i="0" dirty="0">
                <a:solidFill>
                  <a:srgbClr val="333333"/>
                </a:solidFill>
                <a:effectLst/>
                <a:latin typeface="Roboto" panose="02000000000000000000" pitchFamily="2" charset="0"/>
              </a:rPr>
              <a:t> is </a:t>
            </a:r>
          </a:p>
          <a:p>
            <a:pPr lvl="1"/>
            <a:r>
              <a:rPr lang="en-US" b="0" i="0" dirty="0">
                <a:solidFill>
                  <a:srgbClr val="333333"/>
                </a:solidFill>
                <a:effectLst/>
                <a:latin typeface="Roboto" panose="02000000000000000000" pitchFamily="2" charset="0"/>
              </a:rPr>
              <a:t>the unit which is similar to Timers but works in a reverse manner to the timers. </a:t>
            </a:r>
          </a:p>
          <a:p>
            <a:pPr lvl="1"/>
            <a:r>
              <a:rPr lang="en-US" b="0" i="0" dirty="0">
                <a:solidFill>
                  <a:srgbClr val="333333"/>
                </a:solidFill>
                <a:effectLst/>
                <a:latin typeface="Roboto" panose="02000000000000000000" pitchFamily="2" charset="0"/>
              </a:rPr>
              <a:t>It counts the external events or we can say external clock ticks. </a:t>
            </a:r>
          </a:p>
          <a:p>
            <a:pPr lvl="1"/>
            <a:r>
              <a:rPr lang="en-US" b="0" i="0" dirty="0">
                <a:solidFill>
                  <a:srgbClr val="333333"/>
                </a:solidFill>
                <a:effectLst/>
                <a:latin typeface="Roboto" panose="02000000000000000000" pitchFamily="2" charset="0"/>
              </a:rPr>
              <a:t>It is mostly used to measure frequency from the counts of clock ticks.</a:t>
            </a:r>
          </a:p>
          <a:p>
            <a:pPr algn="l"/>
            <a:r>
              <a:rPr lang="en-US" b="0" i="0" dirty="0">
                <a:solidFill>
                  <a:srgbClr val="333333"/>
                </a:solidFill>
                <a:effectLst/>
                <a:latin typeface="Roboto" panose="02000000000000000000" pitchFamily="2" charset="0"/>
              </a:rPr>
              <a:t>e.g. Let’s say Counter is measuring counts of external clock ticks, and frequently its count reaches 2000 in one second i.e. 2000 clock ticks/second.</a:t>
            </a:r>
          </a:p>
          <a:p>
            <a:pPr algn="l"/>
            <a:r>
              <a:rPr lang="en-US" b="0" i="0" dirty="0">
                <a:solidFill>
                  <a:srgbClr val="333333"/>
                </a:solidFill>
                <a:effectLst/>
                <a:latin typeface="Roboto" panose="02000000000000000000" pitchFamily="2" charset="0"/>
              </a:rPr>
              <a:t>Then, we can calculate external clock frequency as,</a:t>
            </a:r>
          </a:p>
          <a:p>
            <a:pPr algn="l"/>
            <a:r>
              <a:rPr lang="en-US" b="0" i="0" dirty="0">
                <a:solidFill>
                  <a:srgbClr val="333333"/>
                </a:solidFill>
                <a:effectLst/>
                <a:latin typeface="Roboto" panose="02000000000000000000" pitchFamily="2" charset="0"/>
              </a:rPr>
              <a:t>External clock frequency = count of clocks / one second</a:t>
            </a:r>
          </a:p>
          <a:p>
            <a:pPr algn="l"/>
            <a:r>
              <a:rPr lang="en-US" b="0" i="0" dirty="0">
                <a:solidFill>
                  <a:srgbClr val="333333"/>
                </a:solidFill>
                <a:effectLst/>
                <a:latin typeface="Roboto" panose="02000000000000000000" pitchFamily="2" charset="0"/>
              </a:rPr>
              <a:t>                                             = 2000 / 1</a:t>
            </a:r>
          </a:p>
          <a:p>
            <a:pPr algn="l"/>
            <a:r>
              <a:rPr lang="en-US" b="0" i="0" dirty="0">
                <a:solidFill>
                  <a:srgbClr val="333333"/>
                </a:solidFill>
                <a:effectLst/>
                <a:latin typeface="Roboto" panose="02000000000000000000" pitchFamily="2" charset="0"/>
              </a:rPr>
              <a:t>                                              = 2 kHz</a:t>
            </a:r>
          </a:p>
          <a:p>
            <a:pPr algn="l"/>
            <a:r>
              <a:rPr lang="en-US" b="0" i="0" dirty="0">
                <a:solidFill>
                  <a:srgbClr val="333333"/>
                </a:solidFill>
                <a:effectLst/>
                <a:latin typeface="Roboto" panose="02000000000000000000" pitchFamily="2" charset="0"/>
              </a:rPr>
              <a:t>Hence, we can measure such external clock/event frequencies using counter.</a:t>
            </a:r>
          </a:p>
          <a:p>
            <a:endParaRPr lang="en-US" dirty="0"/>
          </a:p>
        </p:txBody>
      </p:sp>
    </p:spTree>
    <p:extLst>
      <p:ext uri="{BB962C8B-B14F-4D97-AF65-F5344CB8AC3E}">
        <p14:creationId xmlns:p14="http://schemas.microsoft.com/office/powerpoint/2010/main" val="212331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9A9F-D106-3E14-46C7-55DD1FCE4B6A}"/>
              </a:ext>
            </a:extLst>
          </p:cNvPr>
          <p:cNvSpPr>
            <a:spLocks noGrp="1"/>
          </p:cNvSpPr>
          <p:nvPr>
            <p:ph type="title"/>
          </p:nvPr>
        </p:nvSpPr>
        <p:spPr>
          <a:xfrm>
            <a:off x="3818709" y="2431088"/>
            <a:ext cx="4138748" cy="1450757"/>
          </a:xfrm>
        </p:spPr>
        <p:txBody>
          <a:bodyPr/>
          <a:lstStyle/>
          <a:p>
            <a:r>
              <a:rPr lang="en-US" dirty="0">
                <a:solidFill>
                  <a:schemeClr val="bg2">
                    <a:lumMod val="25000"/>
                  </a:schemeClr>
                </a:solidFill>
                <a:latin typeface="Bahnschrift Light" panose="020B0502040204020203" pitchFamily="34" charset="0"/>
              </a:rPr>
              <a:t>THANK YOU</a:t>
            </a:r>
          </a:p>
        </p:txBody>
      </p:sp>
    </p:spTree>
    <p:extLst>
      <p:ext uri="{BB962C8B-B14F-4D97-AF65-F5344CB8AC3E}">
        <p14:creationId xmlns:p14="http://schemas.microsoft.com/office/powerpoint/2010/main" val="339180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9755-7F89-91F4-7110-AEDE7A640632}"/>
              </a:ext>
            </a:extLst>
          </p:cNvPr>
          <p:cNvSpPr>
            <a:spLocks noGrp="1"/>
          </p:cNvSpPr>
          <p:nvPr>
            <p:ph type="title"/>
          </p:nvPr>
        </p:nvSpPr>
        <p:spPr/>
        <p:txBody>
          <a:bodyPr/>
          <a:lstStyle/>
          <a:p>
            <a:r>
              <a:rPr lang="en-US" dirty="0"/>
              <a:t>LPC2148 Timer&amp; Counter</a:t>
            </a:r>
          </a:p>
        </p:txBody>
      </p:sp>
      <p:sp>
        <p:nvSpPr>
          <p:cNvPr id="3" name="Content Placeholder 2">
            <a:extLst>
              <a:ext uri="{FF2B5EF4-FFF2-40B4-BE49-F238E27FC236}">
                <a16:creationId xmlns:a16="http://schemas.microsoft.com/office/drawing/2014/main" id="{D423787E-ED50-FF13-E2D0-779987351A40}"/>
              </a:ext>
            </a:extLst>
          </p:cNvPr>
          <p:cNvSpPr>
            <a:spLocks noGrp="1"/>
          </p:cNvSpPr>
          <p:nvPr>
            <p:ph idx="1"/>
          </p:nvPr>
        </p:nvSpPr>
        <p:spPr>
          <a:xfrm>
            <a:off x="1097279" y="1845733"/>
            <a:ext cx="10234109" cy="4877796"/>
          </a:xfrm>
        </p:spPr>
        <p:txBody>
          <a:bodyPr>
            <a:noAutofit/>
          </a:bodyPr>
          <a:lstStyle/>
          <a:p>
            <a:pPr algn="just">
              <a:lnSpc>
                <a:spcPct val="100000"/>
              </a:lnSpc>
              <a:buFont typeface="Wingdings" panose="05000000000000000000" pitchFamily="2" charset="2"/>
              <a:buChar char="Ø"/>
            </a:pPr>
            <a:r>
              <a:rPr lang="en-US" sz="1600" b="0" i="0" dirty="0">
                <a:solidFill>
                  <a:srgbClr val="333333"/>
                </a:solidFill>
                <a:effectLst/>
                <a:latin typeface="Roboto" panose="02000000000000000000" pitchFamily="2" charset="0"/>
              </a:rPr>
              <a:t>LPC2148 has two 32-bit timers/counters</a:t>
            </a:r>
          </a:p>
          <a:p>
            <a:pPr lvl="1">
              <a:lnSpc>
                <a:spcPct val="100000"/>
              </a:lnSpc>
            </a:pPr>
            <a:r>
              <a:rPr lang="en-US" sz="1600" b="0" i="0" dirty="0">
                <a:solidFill>
                  <a:srgbClr val="333333"/>
                </a:solidFill>
                <a:effectLst/>
                <a:latin typeface="Roboto" panose="02000000000000000000" pitchFamily="2" charset="0"/>
              </a:rPr>
              <a:t>Timer0/Counter0 &amp; Timer1/Counter1.</a:t>
            </a:r>
          </a:p>
          <a:p>
            <a:pPr algn="just">
              <a:lnSpc>
                <a:spcPct val="100000"/>
              </a:lnSpc>
              <a:buFont typeface="Wingdings" panose="05000000000000000000" pitchFamily="2" charset="2"/>
              <a:buChar char="Ø"/>
            </a:pPr>
            <a:r>
              <a:rPr lang="en-US" sz="1600" dirty="0">
                <a:ea typeface="+mn-lt"/>
                <a:cs typeface="+mn-lt"/>
              </a:rPr>
              <a:t>LPC2148 Timer has input of peripheral clock (PCLK) or an external clock. It counts the clock from either of these clock sources for its operation.</a:t>
            </a:r>
            <a:endParaRPr lang="en-US" sz="1600" dirty="0">
              <a:cs typeface="Calibri" panose="020F0502020204030204"/>
            </a:endParaRPr>
          </a:p>
          <a:p>
            <a:pPr algn="just">
              <a:lnSpc>
                <a:spcPct val="100000"/>
              </a:lnSpc>
              <a:buFont typeface="Wingdings" panose="05000000000000000000" pitchFamily="2" charset="2"/>
              <a:buChar char="Ø"/>
            </a:pPr>
            <a:r>
              <a:rPr lang="en-US" sz="1600" dirty="0">
                <a:ea typeface="+mn-lt"/>
                <a:cs typeface="+mn-lt"/>
              </a:rPr>
              <a:t>Timer and Counter functionally same, except timer uses the peripheral clock (PCLK) for its timing, while counter uses an external source</a:t>
            </a:r>
          </a:p>
          <a:p>
            <a:pPr algn="just">
              <a:lnSpc>
                <a:spcPct val="100000"/>
              </a:lnSpc>
              <a:buFont typeface="Wingdings" panose="05000000000000000000" pitchFamily="2" charset="2"/>
              <a:buChar char="Ø"/>
            </a:pPr>
            <a:r>
              <a:rPr lang="en-US" sz="1600" dirty="0">
                <a:ea typeface="+mn-lt"/>
                <a:cs typeface="+mn-lt"/>
              </a:rPr>
              <a:t>LPC2148 Timer/Counter can generate an interrupt signal at specified time value.</a:t>
            </a:r>
            <a:endParaRPr lang="en-US" sz="1600" dirty="0"/>
          </a:p>
          <a:p>
            <a:pPr algn="just">
              <a:lnSpc>
                <a:spcPct val="100000"/>
              </a:lnSpc>
              <a:buFont typeface="Wingdings" panose="05000000000000000000" pitchFamily="2" charset="2"/>
              <a:buChar char="Ø"/>
            </a:pPr>
            <a:r>
              <a:rPr lang="en-US" sz="1600" dirty="0">
                <a:ea typeface="+mn-lt"/>
                <a:cs typeface="+mn-lt"/>
              </a:rPr>
              <a:t>LPC2148 has match registers that contain count value which is continuously compared with the value of the Timer register. When the value in the Timer register matches the value in the match register, specific action (timer reset, or timer stop, or generate an interrupt) is taken.</a:t>
            </a:r>
            <a:endParaRPr lang="en-US" sz="1600" dirty="0"/>
          </a:p>
          <a:p>
            <a:pPr algn="just">
              <a:lnSpc>
                <a:spcPct val="100000"/>
              </a:lnSpc>
              <a:buFont typeface="Wingdings" panose="05000000000000000000" pitchFamily="2" charset="2"/>
              <a:buChar char="Ø"/>
            </a:pPr>
            <a:r>
              <a:rPr lang="en-US" sz="1600" dirty="0">
                <a:ea typeface="+mn-lt"/>
                <a:cs typeface="+mn-lt"/>
              </a:rPr>
              <a:t>LPC2148 has capture registers which can be used to capture the timer value on a specific external event on capture pins.</a:t>
            </a:r>
          </a:p>
          <a:p>
            <a:pPr algn="just">
              <a:lnSpc>
                <a:spcPct val="100000"/>
              </a:lnSpc>
              <a:buFont typeface="Wingdings" panose="05000000000000000000" pitchFamily="2" charset="2"/>
              <a:buChar char="Ø"/>
            </a:pPr>
            <a:r>
              <a:rPr lang="en-US" sz="1600" dirty="0"/>
              <a:t>We have prescaler option to divide timer input frequency</a:t>
            </a:r>
            <a:endParaRPr lang="en-US" sz="1600" dirty="0">
              <a:ea typeface="+mn-lt"/>
              <a:cs typeface="+mn-lt"/>
            </a:endParaRPr>
          </a:p>
        </p:txBody>
      </p:sp>
    </p:spTree>
    <p:extLst>
      <p:ext uri="{BB962C8B-B14F-4D97-AF65-F5344CB8AC3E}">
        <p14:creationId xmlns:p14="http://schemas.microsoft.com/office/powerpoint/2010/main" val="153738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2AD-CA59-450A-878B-E4A0C6D2BCF8}"/>
              </a:ext>
            </a:extLst>
          </p:cNvPr>
          <p:cNvSpPr>
            <a:spLocks noGrp="1"/>
          </p:cNvSpPr>
          <p:nvPr>
            <p:ph type="title"/>
          </p:nvPr>
        </p:nvSpPr>
        <p:spPr>
          <a:xfrm>
            <a:off x="838200" y="365125"/>
            <a:ext cx="10515600" cy="476753"/>
          </a:xfrm>
        </p:spPr>
        <p:txBody>
          <a:bodyPr>
            <a:normAutofit fontScale="90000"/>
          </a:bodyPr>
          <a:lstStyle/>
          <a:p>
            <a:r>
              <a:rPr lang="en-US" b="1" dirty="0">
                <a:solidFill>
                  <a:srgbClr val="0070C0"/>
                </a:solidFill>
                <a:cs typeface="Calibri Light"/>
              </a:rPr>
              <a:t>Timer Capture Mode</a:t>
            </a:r>
            <a:endParaRPr lang="en-US" b="1" dirty="0">
              <a:solidFill>
                <a:srgbClr val="0070C0"/>
              </a:solidFill>
            </a:endParaRPr>
          </a:p>
        </p:txBody>
      </p:sp>
      <p:sp>
        <p:nvSpPr>
          <p:cNvPr id="3" name="Content Placeholder 2">
            <a:extLst>
              <a:ext uri="{FF2B5EF4-FFF2-40B4-BE49-F238E27FC236}">
                <a16:creationId xmlns:a16="http://schemas.microsoft.com/office/drawing/2014/main" id="{18B3CC18-8FC2-4546-9658-304730AD379B}"/>
              </a:ext>
            </a:extLst>
          </p:cNvPr>
          <p:cNvSpPr>
            <a:spLocks noGrp="1"/>
          </p:cNvSpPr>
          <p:nvPr>
            <p:ph idx="1"/>
          </p:nvPr>
        </p:nvSpPr>
        <p:spPr>
          <a:xfrm>
            <a:off x="6269756" y="1668905"/>
            <a:ext cx="5585883" cy="4823970"/>
          </a:xfrm>
        </p:spPr>
        <p:txBody>
          <a:bodyPr vert="horz" lIns="91440" tIns="45720" rIns="91440" bIns="45720" rtlCol="0" anchor="t">
            <a:normAutofit/>
          </a:bodyPr>
          <a:lstStyle/>
          <a:p>
            <a:pPr marL="0" indent="0">
              <a:buNone/>
            </a:pPr>
            <a:endParaRPr lang="en-US" dirty="0">
              <a:cs typeface="Calibri"/>
            </a:endParaRPr>
          </a:p>
          <a:p>
            <a:pPr algn="just">
              <a:buFont typeface="Arial" panose="020B0604020202020204" pitchFamily="34" charset="0"/>
              <a:buChar char="•"/>
            </a:pPr>
            <a:r>
              <a:rPr lang="en-US" dirty="0">
                <a:ea typeface="+mn-lt"/>
                <a:cs typeface="+mn-lt"/>
                <a:hlinkClick r:id="rId2"/>
              </a:rPr>
              <a:t>LPC2148 Timer</a:t>
            </a:r>
            <a:r>
              <a:rPr lang="en-US" dirty="0">
                <a:ea typeface="+mn-lt"/>
                <a:cs typeface="+mn-lt"/>
              </a:rPr>
              <a:t> includes input capture feature, using which we can capture/trap the timer counter value on events like rising edge (positive going) and falling edge (negative going). With this function, we can measure frequency, pulse width, duty cycle of the input signal</a:t>
            </a:r>
          </a:p>
          <a:p>
            <a:pPr algn="just">
              <a:buFont typeface="Arial" panose="020B0604020202020204" pitchFamily="34" charset="0"/>
              <a:buChar char="•"/>
            </a:pPr>
            <a:r>
              <a:rPr lang="en-US" dirty="0">
                <a:ea typeface="+mn-lt"/>
                <a:cs typeface="+mn-lt"/>
              </a:rPr>
              <a:t>The Capture Control Register decides which event is to be recorded (e.g. rising/falling edge or both) and whether an interrupt is to be generated.</a:t>
            </a:r>
          </a:p>
          <a:p>
            <a:pPr algn="just">
              <a:buFont typeface="Arial" panose="020B0604020202020204" pitchFamily="34" charset="0"/>
              <a:buChar char="•"/>
            </a:pPr>
            <a:r>
              <a:rPr lang="en-US" dirty="0">
                <a:ea typeface="+mn-lt"/>
                <a:cs typeface="+mn-lt"/>
              </a:rPr>
              <a:t>On each capture event on a capture pin, corresponding capture register gets copied with the TC (Timer Counter) value</a:t>
            </a:r>
          </a:p>
          <a:p>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342B7A2F-C97B-4069-A197-C4ECD9DA207A}"/>
              </a:ext>
            </a:extLst>
          </p:cNvPr>
          <p:cNvPicPr>
            <a:picLocks noChangeAspect="1"/>
          </p:cNvPicPr>
          <p:nvPr/>
        </p:nvPicPr>
        <p:blipFill>
          <a:blip r:embed="rId3"/>
          <a:stretch>
            <a:fillRect/>
          </a:stretch>
        </p:blipFill>
        <p:spPr>
          <a:xfrm>
            <a:off x="547868" y="944304"/>
            <a:ext cx="5374378" cy="5310942"/>
          </a:xfrm>
          <a:prstGeom prst="rect">
            <a:avLst/>
          </a:prstGeom>
        </p:spPr>
      </p:pic>
    </p:spTree>
    <p:extLst>
      <p:ext uri="{BB962C8B-B14F-4D97-AF65-F5344CB8AC3E}">
        <p14:creationId xmlns:p14="http://schemas.microsoft.com/office/powerpoint/2010/main" val="118755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92AD-CA59-450A-878B-E4A0C6D2BCF8}"/>
              </a:ext>
            </a:extLst>
          </p:cNvPr>
          <p:cNvSpPr>
            <a:spLocks noGrp="1"/>
          </p:cNvSpPr>
          <p:nvPr>
            <p:ph type="title"/>
          </p:nvPr>
        </p:nvSpPr>
        <p:spPr>
          <a:xfrm>
            <a:off x="838200" y="365125"/>
            <a:ext cx="10515600" cy="544025"/>
          </a:xfrm>
        </p:spPr>
        <p:txBody>
          <a:bodyPr>
            <a:normAutofit fontScale="90000"/>
          </a:bodyPr>
          <a:lstStyle/>
          <a:p>
            <a:r>
              <a:rPr lang="en-US" b="1" dirty="0">
                <a:solidFill>
                  <a:srgbClr val="0070C0"/>
                </a:solidFill>
                <a:cs typeface="Calibri Light"/>
              </a:rPr>
              <a:t>Control Timer and output - Match</a:t>
            </a:r>
            <a:endParaRPr lang="en-US" b="1" dirty="0">
              <a:solidFill>
                <a:srgbClr val="000000"/>
              </a:solidFill>
              <a:cs typeface="Calibri Light" panose="020F0302020204030204"/>
            </a:endParaRPr>
          </a:p>
        </p:txBody>
      </p:sp>
      <p:sp>
        <p:nvSpPr>
          <p:cNvPr id="3" name="Content Placeholder 2">
            <a:extLst>
              <a:ext uri="{FF2B5EF4-FFF2-40B4-BE49-F238E27FC236}">
                <a16:creationId xmlns:a16="http://schemas.microsoft.com/office/drawing/2014/main" id="{18B3CC18-8FC2-4546-9658-304730AD379B}"/>
              </a:ext>
            </a:extLst>
          </p:cNvPr>
          <p:cNvSpPr>
            <a:spLocks noGrp="1"/>
          </p:cNvSpPr>
          <p:nvPr>
            <p:ph idx="1"/>
          </p:nvPr>
        </p:nvSpPr>
        <p:spPr>
          <a:xfrm>
            <a:off x="6432698" y="1772572"/>
            <a:ext cx="5369442" cy="4720303"/>
          </a:xfrm>
        </p:spPr>
        <p:txBody>
          <a:bodyPr vert="horz" lIns="91440" tIns="45720" rIns="91440" bIns="45720" rtlCol="0" anchor="t">
            <a:normAutofit fontScale="92500" lnSpcReduction="20000"/>
          </a:bodyPr>
          <a:lstStyle/>
          <a:p>
            <a:pPr marL="0" indent="0">
              <a:buNone/>
            </a:pPr>
            <a:endParaRPr lang="en-US" dirty="0">
              <a:cs typeface="Calibri"/>
            </a:endParaRPr>
          </a:p>
          <a:p>
            <a:pPr algn="just">
              <a:buFont typeface="Arial" panose="020B0604020202020204" pitchFamily="34" charset="0"/>
              <a:buChar char="•"/>
            </a:pPr>
            <a:r>
              <a:rPr lang="en-US" dirty="0">
                <a:ea typeface="+mn-lt"/>
                <a:cs typeface="+mn-lt"/>
              </a:rPr>
              <a:t>This 32-bit value is written in Match Register (MR) and continuously compared with 32-bit Timer Counter (TC) value.</a:t>
            </a:r>
            <a:endParaRPr lang="en-US" dirty="0">
              <a:cs typeface="Calibri"/>
            </a:endParaRPr>
          </a:p>
          <a:p>
            <a:pPr algn="just">
              <a:buFont typeface="Arial" panose="020B0604020202020204" pitchFamily="34" charset="0"/>
              <a:buChar char="•"/>
            </a:pPr>
            <a:r>
              <a:rPr lang="en-US" dirty="0">
                <a:ea typeface="+mn-lt"/>
                <a:cs typeface="+mn-lt"/>
              </a:rPr>
              <a:t>When this match register value and Timer Counter (TC) value are equal, we can reset/stop Timer Counter (TC) and can generate an interrupt.</a:t>
            </a:r>
            <a:endParaRPr lang="en-US" dirty="0"/>
          </a:p>
          <a:p>
            <a:pPr algn="just">
              <a:buFont typeface="Arial" panose="020B0604020202020204" pitchFamily="34" charset="0"/>
              <a:buChar char="•"/>
            </a:pPr>
            <a:r>
              <a:rPr lang="en-US" dirty="0">
                <a:ea typeface="+mn-lt"/>
                <a:cs typeface="+mn-lt"/>
              </a:rPr>
              <a:t>Timer counter (TC) counts the input PCLK (Peripheral Clock) i.e. one count of Timer Counter (TC) is equal to the one cycle of PCLK</a:t>
            </a:r>
            <a:endParaRPr lang="en-US" dirty="0"/>
          </a:p>
          <a:p>
            <a:pPr algn="just">
              <a:buFont typeface="Arial" panose="020B0604020202020204" pitchFamily="34" charset="0"/>
              <a:buChar char="•"/>
            </a:pPr>
            <a:r>
              <a:rPr lang="en-US" dirty="0">
                <a:ea typeface="+mn-lt"/>
                <a:cs typeface="+mn-lt"/>
              </a:rPr>
              <a:t>We can also extend one count of Timer Counter by several PCLK clocks using the </a:t>
            </a:r>
            <a:r>
              <a:rPr lang="en-US" dirty="0" err="1">
                <a:ea typeface="+mn-lt"/>
                <a:cs typeface="+mn-lt"/>
              </a:rPr>
              <a:t>Prescale</a:t>
            </a:r>
            <a:r>
              <a:rPr lang="en-US" dirty="0">
                <a:ea typeface="+mn-lt"/>
                <a:cs typeface="+mn-lt"/>
              </a:rPr>
              <a:t> Counter (PC). </a:t>
            </a:r>
            <a:r>
              <a:rPr lang="en-US" dirty="0" err="1">
                <a:ea typeface="+mn-lt"/>
                <a:cs typeface="+mn-lt"/>
              </a:rPr>
              <a:t>Prescale</a:t>
            </a:r>
            <a:r>
              <a:rPr lang="en-US" dirty="0">
                <a:ea typeface="+mn-lt"/>
                <a:cs typeface="+mn-lt"/>
              </a:rPr>
              <a:t> Register (PR) is used to set the maximum value for PC.</a:t>
            </a:r>
            <a:endParaRPr lang="en-US" dirty="0"/>
          </a:p>
          <a:p>
            <a:pPr algn="just">
              <a:buFont typeface="Arial" panose="020B0604020202020204" pitchFamily="34" charset="0"/>
              <a:buChar char="•"/>
            </a:pPr>
            <a:r>
              <a:rPr lang="en-US" dirty="0">
                <a:ea typeface="+mn-lt"/>
                <a:cs typeface="+mn-lt"/>
              </a:rPr>
              <a:t>We can make specific pins (also called as match pins) of LPC2148 High/Low/Toggle on the event match occurrence.</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CD15BF3A-5FB0-4CC9-B38C-F493BDFC7ADC}"/>
              </a:ext>
            </a:extLst>
          </p:cNvPr>
          <p:cNvPicPr>
            <a:picLocks noChangeAspect="1"/>
          </p:cNvPicPr>
          <p:nvPr/>
        </p:nvPicPr>
        <p:blipFill>
          <a:blip r:embed="rId2"/>
          <a:stretch>
            <a:fillRect/>
          </a:stretch>
        </p:blipFill>
        <p:spPr>
          <a:xfrm>
            <a:off x="839626" y="792987"/>
            <a:ext cx="5593072" cy="5500174"/>
          </a:xfrm>
          <a:prstGeom prst="rect">
            <a:avLst/>
          </a:prstGeom>
        </p:spPr>
      </p:pic>
    </p:spTree>
    <p:extLst>
      <p:ext uri="{BB962C8B-B14F-4D97-AF65-F5344CB8AC3E}">
        <p14:creationId xmlns:p14="http://schemas.microsoft.com/office/powerpoint/2010/main" val="284847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EE4F-281A-39A9-85A4-642E867B7432}"/>
              </a:ext>
            </a:extLst>
          </p:cNvPr>
          <p:cNvSpPr>
            <a:spLocks noGrp="1"/>
          </p:cNvSpPr>
          <p:nvPr>
            <p:ph type="title"/>
          </p:nvPr>
        </p:nvSpPr>
        <p:spPr>
          <a:xfrm>
            <a:off x="1036320" y="391886"/>
            <a:ext cx="10058400" cy="962514"/>
          </a:xfrm>
        </p:spPr>
        <p:txBody>
          <a:bodyPr>
            <a:normAutofit fontScale="90000"/>
          </a:bodyPr>
          <a:lstStyle/>
          <a:p>
            <a:r>
              <a:rPr lang="en-US" dirty="0"/>
              <a:t>Clock flow of LPC2148</a:t>
            </a:r>
            <a:br>
              <a:rPr lang="en-US" dirty="0"/>
            </a:br>
            <a:r>
              <a:rPr lang="en-US" dirty="0"/>
              <a:t>-------------------------------------------------------------</a:t>
            </a:r>
          </a:p>
        </p:txBody>
      </p:sp>
      <p:pic>
        <p:nvPicPr>
          <p:cNvPr id="4" name="Picture 3">
            <a:extLst>
              <a:ext uri="{FF2B5EF4-FFF2-40B4-BE49-F238E27FC236}">
                <a16:creationId xmlns:a16="http://schemas.microsoft.com/office/drawing/2014/main" id="{1D986508-A14E-D7A1-F91A-BFC47A2558C5}"/>
              </a:ext>
            </a:extLst>
          </p:cNvPr>
          <p:cNvPicPr>
            <a:picLocks noChangeAspect="1"/>
          </p:cNvPicPr>
          <p:nvPr/>
        </p:nvPicPr>
        <p:blipFill>
          <a:blip r:embed="rId2"/>
          <a:stretch>
            <a:fillRect/>
          </a:stretch>
        </p:blipFill>
        <p:spPr>
          <a:xfrm>
            <a:off x="1260670" y="1169343"/>
            <a:ext cx="9834050" cy="5075638"/>
          </a:xfrm>
          <a:prstGeom prst="rect">
            <a:avLst/>
          </a:prstGeom>
        </p:spPr>
      </p:pic>
    </p:spTree>
    <p:extLst>
      <p:ext uri="{BB962C8B-B14F-4D97-AF65-F5344CB8AC3E}">
        <p14:creationId xmlns:p14="http://schemas.microsoft.com/office/powerpoint/2010/main" val="40793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1138-9822-C1B8-BCBB-420DC900A839}"/>
              </a:ext>
            </a:extLst>
          </p:cNvPr>
          <p:cNvSpPr>
            <a:spLocks noGrp="1"/>
          </p:cNvSpPr>
          <p:nvPr>
            <p:ph type="title"/>
          </p:nvPr>
        </p:nvSpPr>
        <p:spPr>
          <a:xfrm>
            <a:off x="1097280" y="286604"/>
            <a:ext cx="10058400" cy="1215626"/>
          </a:xfrm>
        </p:spPr>
        <p:txBody>
          <a:bodyPr/>
          <a:lstStyle/>
          <a:p>
            <a:r>
              <a:rPr lang="en-US" dirty="0"/>
              <a:t>Timer 0 in LPC2148</a:t>
            </a:r>
          </a:p>
        </p:txBody>
      </p:sp>
      <p:sp>
        <p:nvSpPr>
          <p:cNvPr id="3" name="Content Placeholder 2">
            <a:extLst>
              <a:ext uri="{FF2B5EF4-FFF2-40B4-BE49-F238E27FC236}">
                <a16:creationId xmlns:a16="http://schemas.microsoft.com/office/drawing/2014/main" id="{9EB52936-8F81-7629-9F9A-EE01DE663D4F}"/>
              </a:ext>
            </a:extLst>
          </p:cNvPr>
          <p:cNvSpPr>
            <a:spLocks noGrp="1"/>
          </p:cNvSpPr>
          <p:nvPr>
            <p:ph idx="1"/>
          </p:nvPr>
        </p:nvSpPr>
        <p:spPr/>
        <p:txBody>
          <a:bodyPr/>
          <a:lstStyle/>
          <a:p>
            <a:endParaRPr lang="en-US" dirty="0"/>
          </a:p>
        </p:txBody>
      </p:sp>
      <p:graphicFrame>
        <p:nvGraphicFramePr>
          <p:cNvPr id="4" name="Object 3">
            <a:extLst>
              <a:ext uri="{FF2B5EF4-FFF2-40B4-BE49-F238E27FC236}">
                <a16:creationId xmlns:a16="http://schemas.microsoft.com/office/drawing/2014/main" id="{188A201C-F464-6301-DA72-C863109EF22B}"/>
              </a:ext>
            </a:extLst>
          </p:cNvPr>
          <p:cNvGraphicFramePr>
            <a:graphicFrameLocks noChangeAspect="1"/>
          </p:cNvGraphicFramePr>
          <p:nvPr/>
        </p:nvGraphicFramePr>
        <p:xfrm>
          <a:off x="1797957" y="1986729"/>
          <a:ext cx="8596086" cy="3741369"/>
        </p:xfrm>
        <a:graphic>
          <a:graphicData uri="http://schemas.openxmlformats.org/presentationml/2006/ole">
            <mc:AlternateContent xmlns:mc="http://schemas.openxmlformats.org/markup-compatibility/2006">
              <mc:Choice xmlns:v="urn:schemas-microsoft-com:vml" Requires="v">
                <p:oleObj name="Bitmap Image" r:id="rId2" imgW="4216320" imgH="1835280" progId="PBrush">
                  <p:embed/>
                </p:oleObj>
              </mc:Choice>
              <mc:Fallback>
                <p:oleObj name="Bitmap Image" r:id="rId2" imgW="4216320" imgH="1835280" progId="PBrush">
                  <p:embed/>
                  <p:pic>
                    <p:nvPicPr>
                      <p:cNvPr id="4" name="Object 3">
                        <a:extLst>
                          <a:ext uri="{FF2B5EF4-FFF2-40B4-BE49-F238E27FC236}">
                            <a16:creationId xmlns:a16="http://schemas.microsoft.com/office/drawing/2014/main" id="{188A201C-F464-6301-DA72-C863109EF22B}"/>
                          </a:ext>
                        </a:extLst>
                      </p:cNvPr>
                      <p:cNvPicPr/>
                      <p:nvPr/>
                    </p:nvPicPr>
                    <p:blipFill>
                      <a:blip r:embed="rId3"/>
                      <a:stretch>
                        <a:fillRect/>
                      </a:stretch>
                    </p:blipFill>
                    <p:spPr>
                      <a:xfrm>
                        <a:off x="1797957" y="1986729"/>
                        <a:ext cx="8596086" cy="3741369"/>
                      </a:xfrm>
                      <a:prstGeom prst="rect">
                        <a:avLst/>
                      </a:prstGeom>
                    </p:spPr>
                  </p:pic>
                </p:oleObj>
              </mc:Fallback>
            </mc:AlternateContent>
          </a:graphicData>
        </a:graphic>
      </p:graphicFrame>
    </p:spTree>
    <p:extLst>
      <p:ext uri="{BB962C8B-B14F-4D97-AF65-F5344CB8AC3E}">
        <p14:creationId xmlns:p14="http://schemas.microsoft.com/office/powerpoint/2010/main" val="181928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0D8C-D08A-7284-888B-C6FD34215223}"/>
              </a:ext>
            </a:extLst>
          </p:cNvPr>
          <p:cNvSpPr>
            <a:spLocks noGrp="1"/>
          </p:cNvSpPr>
          <p:nvPr>
            <p:ph type="title"/>
          </p:nvPr>
        </p:nvSpPr>
        <p:spPr>
          <a:xfrm>
            <a:off x="1097280" y="286603"/>
            <a:ext cx="10058400" cy="1248283"/>
          </a:xfrm>
        </p:spPr>
        <p:txBody>
          <a:bodyPr/>
          <a:lstStyle/>
          <a:p>
            <a:r>
              <a:rPr lang="en-US" dirty="0"/>
              <a:t>Special Function Registers (SFR)</a:t>
            </a:r>
          </a:p>
        </p:txBody>
      </p:sp>
      <p:sp>
        <p:nvSpPr>
          <p:cNvPr id="3" name="Content Placeholder 2">
            <a:extLst>
              <a:ext uri="{FF2B5EF4-FFF2-40B4-BE49-F238E27FC236}">
                <a16:creationId xmlns:a16="http://schemas.microsoft.com/office/drawing/2014/main" id="{7A2FBC9E-F31A-6AB3-429A-9E1418FAE9EF}"/>
              </a:ext>
            </a:extLst>
          </p:cNvPr>
          <p:cNvSpPr>
            <a:spLocks noGrp="1"/>
          </p:cNvSpPr>
          <p:nvPr>
            <p:ph idx="1"/>
          </p:nvPr>
        </p:nvSpPr>
        <p:spPr>
          <a:xfrm>
            <a:off x="1817914" y="2111828"/>
            <a:ext cx="9337766" cy="3757265"/>
          </a:xfrm>
        </p:spPr>
        <p:txBody>
          <a:bodyPr/>
          <a:lstStyle/>
          <a:p>
            <a:pPr marL="457200" indent="-457200">
              <a:buFont typeface="+mj-lt"/>
              <a:buAutoNum type="arabicPeriod"/>
            </a:pPr>
            <a:r>
              <a:rPr lang="en-US" sz="2000" dirty="0"/>
              <a:t>Timer 0 Timer Control Register – T0TCR</a:t>
            </a:r>
          </a:p>
          <a:p>
            <a:pPr marL="457200" indent="-457200">
              <a:buFont typeface="+mj-lt"/>
              <a:buAutoNum type="arabicPeriod"/>
            </a:pPr>
            <a:r>
              <a:rPr lang="en-US" dirty="0"/>
              <a:t>Timer 0 Counter Control Register – T0CTCR</a:t>
            </a:r>
            <a:endParaRPr lang="en-US" sz="2000" dirty="0"/>
          </a:p>
          <a:p>
            <a:pPr marL="457200" indent="-457200">
              <a:buFont typeface="+mj-lt"/>
              <a:buAutoNum type="arabicPeriod"/>
            </a:pPr>
            <a:r>
              <a:rPr lang="en-US" sz="2000" dirty="0"/>
              <a:t>Timer 0 Timer Counter Register- T0TC</a:t>
            </a:r>
          </a:p>
          <a:p>
            <a:pPr marL="457200" indent="-457200">
              <a:buFont typeface="+mj-lt"/>
              <a:buAutoNum type="arabicPeriod"/>
            </a:pPr>
            <a:r>
              <a:rPr lang="en-US" sz="2000" dirty="0"/>
              <a:t>Timer 0 Prescale Register – T0PR</a:t>
            </a:r>
          </a:p>
          <a:p>
            <a:pPr marL="457200" indent="-457200">
              <a:buFont typeface="+mj-lt"/>
              <a:buAutoNum type="arabicPeriod"/>
            </a:pPr>
            <a:r>
              <a:rPr lang="en-US" sz="2000" dirty="0"/>
              <a:t>Timer 0 Prescale Counter Register – T0PC</a:t>
            </a:r>
          </a:p>
          <a:p>
            <a:pPr marL="457200" indent="-457200">
              <a:buFont typeface="+mj-lt"/>
              <a:buAutoNum type="arabicPeriod"/>
            </a:pPr>
            <a:r>
              <a:rPr lang="en-US" dirty="0"/>
              <a:t>Timer 0 Match Registers (MR0 to MR3) - T0MR0-T0MR3</a:t>
            </a:r>
          </a:p>
          <a:p>
            <a:pPr marL="457200" indent="-457200">
              <a:buFont typeface="+mj-lt"/>
              <a:buAutoNum type="arabicPeriod"/>
            </a:pPr>
            <a:r>
              <a:rPr lang="en-US" dirty="0"/>
              <a:t>Timer 0 Match Control Register – T0MCR</a:t>
            </a:r>
          </a:p>
          <a:p>
            <a:pPr marL="457200" indent="-457200">
              <a:buFont typeface="+mj-lt"/>
              <a:buAutoNum type="arabicPeriod"/>
            </a:pPr>
            <a:r>
              <a:rPr lang="en-US" dirty="0"/>
              <a:t>Timer 0 Interrupt Register – T0IR</a:t>
            </a:r>
          </a:p>
          <a:p>
            <a:endParaRPr lang="en-US" dirty="0">
              <a:highlight>
                <a:srgbClr val="FFFF00"/>
              </a:highlight>
            </a:endParaRPr>
          </a:p>
          <a:p>
            <a:endParaRPr lang="en-US" sz="2000" dirty="0">
              <a:highlight>
                <a:srgbClr val="FFFF00"/>
              </a:highlight>
            </a:endParaRPr>
          </a:p>
          <a:p>
            <a:endParaRPr lang="en-US" sz="2000" dirty="0">
              <a:highlight>
                <a:srgbClr val="FFFF00"/>
              </a:highlight>
            </a:endParaRPr>
          </a:p>
          <a:p>
            <a:endParaRPr lang="en-US" dirty="0"/>
          </a:p>
        </p:txBody>
      </p:sp>
    </p:spTree>
    <p:extLst>
      <p:ext uri="{BB962C8B-B14F-4D97-AF65-F5344CB8AC3E}">
        <p14:creationId xmlns:p14="http://schemas.microsoft.com/office/powerpoint/2010/main" val="32059229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500</TotalTime>
  <Words>1442</Words>
  <Application>Microsoft Office PowerPoint</Application>
  <PresentationFormat>Widescreen</PresentationFormat>
  <Paragraphs>162</Paragraphs>
  <Slides>30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Algerian</vt:lpstr>
      <vt:lpstr>Arial</vt:lpstr>
      <vt:lpstr>Bahnschrift</vt:lpstr>
      <vt:lpstr>Bahnschrift Light</vt:lpstr>
      <vt:lpstr>Calibri</vt:lpstr>
      <vt:lpstr>Calibri Light</vt:lpstr>
      <vt:lpstr>Roboto</vt:lpstr>
      <vt:lpstr>Wingdings</vt:lpstr>
      <vt:lpstr>Retrospect</vt:lpstr>
      <vt:lpstr>Bitmap Image</vt:lpstr>
      <vt:lpstr>LPC2148-Timer/Counter</vt:lpstr>
      <vt:lpstr>Introduction</vt:lpstr>
      <vt:lpstr>PowerPoint Presentation</vt:lpstr>
      <vt:lpstr>LPC2148 Timer&amp; Counter</vt:lpstr>
      <vt:lpstr>Timer Capture Mode</vt:lpstr>
      <vt:lpstr>Control Timer and output - Match</vt:lpstr>
      <vt:lpstr>Clock flow of LPC2148 -------------------------------------------------------------</vt:lpstr>
      <vt:lpstr>Timer 0 in LPC2148</vt:lpstr>
      <vt:lpstr>Special Function Registers (SFR)</vt:lpstr>
      <vt:lpstr>1. Timer Counter Register- T0TC</vt:lpstr>
      <vt:lpstr>2. Timer 0 Timer Control Register – T0TCR</vt:lpstr>
      <vt:lpstr>PowerPoint Presentation</vt:lpstr>
      <vt:lpstr>3. Timer 0 Counter Control Register </vt:lpstr>
      <vt:lpstr>4. Timer0 Prescale Register</vt:lpstr>
      <vt:lpstr>6. Timer 0 Match Register – T0MR0-T0MR3 </vt:lpstr>
      <vt:lpstr>7. Timer 0 Match Control Register-T0MCR</vt:lpstr>
      <vt:lpstr>8. Timer 0 Interrupt Register</vt:lpstr>
      <vt:lpstr>Simplified Block Diagram of Timer Unit</vt:lpstr>
      <vt:lpstr>PowerPoint Presentation</vt:lpstr>
      <vt:lpstr>PowerPoint Presentation</vt:lpstr>
      <vt:lpstr>Prescaler Register (PR) for 1KHz (1ms) Timer clock</vt:lpstr>
      <vt:lpstr>Timer 0 Configuration Steps for 1KHz (1ms time period)</vt:lpstr>
      <vt:lpstr>Embedded C program to generate 1Hz (1sec) pulse</vt:lpstr>
      <vt:lpstr>PowerPoint Presentation</vt:lpstr>
      <vt:lpstr>Timer.c (main file)</vt:lpstr>
      <vt:lpstr>PowerPoint Presentation</vt:lpstr>
      <vt:lpstr>PowerPoint Presentation</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LPC2148-Timer/Counter</dc:title>
  <dc:creator>Anu Chalil</dc:creator>
  <cp:lastModifiedBy>Anu Chalil</cp:lastModifiedBy>
  <cp:revision>4</cp:revision>
  <dcterms:created xsi:type="dcterms:W3CDTF">2024-01-15T02:38:41Z</dcterms:created>
  <dcterms:modified xsi:type="dcterms:W3CDTF">2024-01-16T08:57:26Z</dcterms:modified>
</cp:coreProperties>
</file>