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Oswald" pitchFamily="2" charset="77"/>
      <p:regular r:id="rId23"/>
      <p:bold r:id="rId24"/>
    </p:embeddedFont>
    <p:embeddedFont>
      <p:font typeface="Playfair Display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lmCI931G9b00tHy22uYKU7ijv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 varScale="1">
        <p:scale>
          <a:sx n="150" d="100"/>
          <a:sy n="150" d="100"/>
        </p:scale>
        <p:origin x="176" y="8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351d351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06351d351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351d351d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06351d351d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665826f2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0665826f2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1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0" y="1718975"/>
            <a:ext cx="4260300" cy="26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 sz="1400" b="1">
                <a:solidFill>
                  <a:srgbClr val="0C343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Group: Dive In Data</a:t>
            </a:r>
            <a:endParaRPr sz="1400" b="1">
              <a:solidFill>
                <a:srgbClr val="0C343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 sz="1400" b="1">
                <a:solidFill>
                  <a:srgbClr val="0C343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Aswini Pusuluri			- 015310269</a:t>
            </a:r>
            <a:endParaRPr sz="1400" b="1">
              <a:solidFill>
                <a:srgbClr val="0C343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 sz="1400" b="1">
                <a:solidFill>
                  <a:srgbClr val="0C343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Heer Parekh			- 015270320</a:t>
            </a:r>
            <a:endParaRPr sz="1400" b="1">
              <a:solidFill>
                <a:srgbClr val="0C343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 sz="1400" b="1">
                <a:solidFill>
                  <a:srgbClr val="0C343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Sowmya Ravichandran		- 015337400</a:t>
            </a:r>
            <a:endParaRPr sz="1400" b="1">
              <a:solidFill>
                <a:srgbClr val="0C343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 sz="1400" b="1">
                <a:solidFill>
                  <a:srgbClr val="0C343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Vamshi Krushna Lakavath	- 015351310</a:t>
            </a:r>
            <a:endParaRPr sz="2600" b="1">
              <a:solidFill>
                <a:srgbClr val="0C343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1950" y="859500"/>
            <a:ext cx="5612052" cy="42840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311700" y="161150"/>
            <a:ext cx="820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 b="1" i="0" u="none" strike="noStrike" cap="none">
                <a:solidFill>
                  <a:srgbClr val="0C343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 Housing Market Trends</a:t>
            </a:r>
            <a:endParaRPr sz="3300" b="0" i="0" u="none" strike="noStrike" cap="none">
              <a:solidFill>
                <a:srgbClr val="0C343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DFE"/>
            </a:gs>
            <a:gs pos="20790">
              <a:srgbClr val="D5F7FE"/>
            </a:gs>
            <a:gs pos="68000">
              <a:srgbClr val="AFF1FD"/>
            </a:gs>
            <a:gs pos="74000">
              <a:srgbClr val="88E8FC"/>
            </a:gs>
            <a:gs pos="92000">
              <a:srgbClr val="88E8FC"/>
            </a:gs>
            <a:gs pos="100000">
              <a:srgbClr val="88E8FC"/>
            </a:gs>
          </a:gsLst>
          <a:lin ang="5400012" scaled="0"/>
        </a:gra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351d351d_0_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11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/>
              <a:t>Security Management</a:t>
            </a:r>
            <a:endParaRPr sz="2700"/>
          </a:p>
        </p:txBody>
      </p:sp>
      <p:pic>
        <p:nvPicPr>
          <p:cNvPr id="138" name="Google Shape;138;g106351d351d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654" y="1523270"/>
            <a:ext cx="804421" cy="8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06351d351d_0_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2975" y="1546925"/>
            <a:ext cx="707000" cy="8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06351d351d_0_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1650" y="3137855"/>
            <a:ext cx="804425" cy="8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06351d351d_0_69"/>
          <p:cNvSpPr txBox="1"/>
          <p:nvPr/>
        </p:nvSpPr>
        <p:spPr>
          <a:xfrm>
            <a:off x="603900" y="1074575"/>
            <a:ext cx="7123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46"/>
              <a:buFont typeface="Arial"/>
              <a:buNone/>
            </a:pPr>
            <a:r>
              <a:rPr lang="en" sz="15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AWS offers services to help safeguard data, accounts, and workloads from illegal access.</a:t>
            </a:r>
            <a:endParaRPr sz="15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g106351d351d_0_69"/>
          <p:cNvSpPr txBox="1"/>
          <p:nvPr/>
        </p:nvSpPr>
        <p:spPr>
          <a:xfrm>
            <a:off x="1274675" y="1585563"/>
            <a:ext cx="27966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46"/>
              <a:buFont typeface="Arial"/>
              <a:buNone/>
            </a:pPr>
            <a:r>
              <a:rPr lang="en" sz="13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IAM - Enables to Securely control access to AWS services.</a:t>
            </a:r>
            <a:endParaRPr sz="15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3" name="Google Shape;143;g106351d351d_0_69"/>
          <p:cNvSpPr txBox="1"/>
          <p:nvPr/>
        </p:nvSpPr>
        <p:spPr>
          <a:xfrm>
            <a:off x="5341175" y="1585563"/>
            <a:ext cx="27966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VPC - Logical container that separates resources that we create from other Amazon cloud customers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4" name="Google Shape;144;g106351d351d_0_69"/>
          <p:cNvSpPr txBox="1"/>
          <p:nvPr/>
        </p:nvSpPr>
        <p:spPr>
          <a:xfrm>
            <a:off x="1274675" y="2954113"/>
            <a:ext cx="27966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Endpoint - endpoint is a virtual device which is horizontally scaled, redundant and highly available, that provides communication between EC2 instances within the Virtual Private Cloud (VPC) and other supported AWS services 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5" name="Google Shape;145;g106351d351d_0_69"/>
          <p:cNvSpPr txBox="1"/>
          <p:nvPr/>
        </p:nvSpPr>
        <p:spPr>
          <a:xfrm>
            <a:off x="5388025" y="3138613"/>
            <a:ext cx="27966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AWS Secret manager -   The </a:t>
            </a:r>
            <a:r>
              <a:rPr lang="en" sz="1300">
                <a:solidFill>
                  <a:srgbClr val="232F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credentials are kept secret, it is retrieved with a call to Secrets Manager APIs, eliminating the need to hardcode sensitive information in plain text.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g106351d351d_0_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4263" y="3171350"/>
            <a:ext cx="804425" cy="79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DFE"/>
            </a:gs>
            <a:gs pos="20794">
              <a:srgbClr val="D5F7FE"/>
            </a:gs>
            <a:gs pos="68000">
              <a:srgbClr val="AFF1FD"/>
            </a:gs>
            <a:gs pos="74000">
              <a:srgbClr val="88E8FC"/>
            </a:gs>
            <a:gs pos="92000">
              <a:srgbClr val="88E8FC"/>
            </a:gs>
            <a:gs pos="100000">
              <a:srgbClr val="88E8FC"/>
            </a:gs>
          </a:gsLst>
          <a:lin ang="5400000" scaled="0"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220650" y="80875"/>
            <a:ext cx="37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BF3337-F057-7F4B-AD1D-F15211B84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67" y="736600"/>
            <a:ext cx="7239000" cy="432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DFE"/>
            </a:gs>
            <a:gs pos="20790">
              <a:srgbClr val="D5F7FE"/>
            </a:gs>
            <a:gs pos="68000">
              <a:srgbClr val="AFF1FD"/>
            </a:gs>
            <a:gs pos="74000">
              <a:srgbClr val="88E8FC"/>
            </a:gs>
            <a:gs pos="92000">
              <a:srgbClr val="88E8FC"/>
            </a:gs>
            <a:gs pos="100000">
              <a:srgbClr val="88E8FC"/>
            </a:gs>
          </a:gsLst>
          <a:lin ang="5400012" scaled="0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6351d351d_3_2"/>
          <p:cNvSpPr txBox="1">
            <a:spLocks noGrp="1"/>
          </p:cNvSpPr>
          <p:nvPr>
            <p:ph type="title"/>
          </p:nvPr>
        </p:nvSpPr>
        <p:spPr>
          <a:xfrm>
            <a:off x="220650" y="80875"/>
            <a:ext cx="37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Visualizations-Dashboard 1</a:t>
            </a:r>
            <a:endParaRPr/>
          </a:p>
        </p:txBody>
      </p:sp>
      <p:pic>
        <p:nvPicPr>
          <p:cNvPr id="159" name="Google Shape;159;g106351d351d_3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3575"/>
            <a:ext cx="8925949" cy="44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DFE"/>
            </a:gs>
            <a:gs pos="20790">
              <a:srgbClr val="D5F7FE"/>
            </a:gs>
            <a:gs pos="68000">
              <a:srgbClr val="AFF1FD"/>
            </a:gs>
            <a:gs pos="74000">
              <a:srgbClr val="88E8FC"/>
            </a:gs>
            <a:gs pos="92000">
              <a:srgbClr val="88E8FC"/>
            </a:gs>
            <a:gs pos="100000">
              <a:srgbClr val="88E8FC"/>
            </a:gs>
          </a:gsLst>
          <a:lin ang="5400012" scaled="0"/>
        </a:gra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665826f2c_1_1"/>
          <p:cNvSpPr txBox="1">
            <a:spLocks noGrp="1"/>
          </p:cNvSpPr>
          <p:nvPr>
            <p:ph type="title"/>
          </p:nvPr>
        </p:nvSpPr>
        <p:spPr>
          <a:xfrm>
            <a:off x="220650" y="80875"/>
            <a:ext cx="37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Visualizations-Dashboard 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pic>
        <p:nvPicPr>
          <p:cNvPr id="165" name="Google Shape;165;g10665826f2c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3575"/>
            <a:ext cx="8845375" cy="4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DFE"/>
            </a:gs>
            <a:gs pos="20794">
              <a:srgbClr val="D5F7FE"/>
            </a:gs>
            <a:gs pos="68000">
              <a:srgbClr val="AFF1FD"/>
            </a:gs>
            <a:gs pos="74000">
              <a:srgbClr val="88E8FC"/>
            </a:gs>
            <a:gs pos="92000">
              <a:srgbClr val="88E8FC"/>
            </a:gs>
            <a:gs pos="100000">
              <a:srgbClr val="88E8FC"/>
            </a:gs>
          </a:gsLst>
          <a:lin ang="5400000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Conclusion</a:t>
            </a:r>
            <a:endParaRPr sz="2700"/>
          </a:p>
        </p:txBody>
      </p:sp>
      <p:sp>
        <p:nvSpPr>
          <p:cNvPr id="171" name="Google Shape;171;p1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tried to analyze the US market  data to check and see the fluctuations in the price of the houses in the last five years by building a data analytics pipeline.</a:t>
            </a:r>
            <a:endParaRPr sz="1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AWS services were used for ingestion,preparation,storage and visualizations.</a:t>
            </a:r>
            <a:endParaRPr sz="1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Efforts were made to understand the batch data, in order create the different trends that could be followed by investors before buying or selling the houses. </a:t>
            </a:r>
            <a:endParaRPr sz="1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analysis and visualizations can be used by new and old investors and also any investor or trader who is looking to invest in different cities of US.</a:t>
            </a:r>
            <a:endParaRPr sz="1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DFE"/>
            </a:gs>
            <a:gs pos="20794">
              <a:srgbClr val="D5F7FE"/>
            </a:gs>
            <a:gs pos="68000">
              <a:srgbClr val="AFF1FD"/>
            </a:gs>
            <a:gs pos="74000">
              <a:srgbClr val="88E8FC"/>
            </a:gs>
            <a:gs pos="92000">
              <a:srgbClr val="88E8FC"/>
            </a:gs>
            <a:gs pos="100000">
              <a:srgbClr val="88E8FC"/>
            </a:gs>
          </a:gsLst>
          <a:lin ang="5400000" scaled="0"/>
        </a:gra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/>
              <a:t>Future Work</a:t>
            </a:r>
            <a:endParaRPr sz="2700"/>
          </a:p>
        </p:txBody>
      </p:sp>
      <p:sp>
        <p:nvSpPr>
          <p:cNvPr id="177" name="Google Shape;177;p1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the factors affecting the price of the houses like employment,and salary growth.</a:t>
            </a:r>
            <a:endParaRPr sz="1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will be extended by implementing Machine learning algorithms to forecast future prices in various regions across the United States in order to aid smarter investment decisions.</a:t>
            </a:r>
            <a:endParaRPr sz="1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architecture will be enhanced to make it easier to handle streaming data and provide faster insight into real-time data.</a:t>
            </a:r>
            <a:endParaRPr sz="1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DFE"/>
            </a:gs>
            <a:gs pos="20794">
              <a:srgbClr val="D5F7FE"/>
            </a:gs>
            <a:gs pos="68000">
              <a:srgbClr val="AFF1FD"/>
            </a:gs>
            <a:gs pos="74000">
              <a:srgbClr val="88E8FC"/>
            </a:gs>
            <a:gs pos="92000">
              <a:srgbClr val="88E8FC"/>
            </a:gs>
            <a:gs pos="100000">
              <a:srgbClr val="88E8FC"/>
            </a:gs>
          </a:gsLst>
          <a:lin ang="5400000" scaled="0"/>
        </a:gra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/>
              <a:t>Thank You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DFE"/>
            </a:gs>
            <a:gs pos="20794">
              <a:srgbClr val="D5F7FE"/>
            </a:gs>
            <a:gs pos="68000">
              <a:srgbClr val="AFF1FD"/>
            </a:gs>
            <a:gs pos="74000">
              <a:srgbClr val="88E8FC"/>
            </a:gs>
            <a:gs pos="92000">
              <a:srgbClr val="88E8FC"/>
            </a:gs>
            <a:gs pos="100000">
              <a:srgbClr val="88E8FC"/>
            </a:gs>
          </a:gsLst>
          <a:lin ang="5400000" scaled="0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0C343D"/>
                </a:solidFill>
              </a:rPr>
              <a:t>Project Background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United States Housing Market is one of the fastest-growing sectors and safest places to invest.</a:t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Nowadays, we can see a lot of volatility in the housing market. </a:t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Housing prices have touched an all-time high in most US cities </a:t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sudden growth of house prices looks like a bubble because in the past we have seen some housing market crashes like in the 1980s and 2008.</a:t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we want to analyze the housing market data</a:t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that, We have used latest US housing market data from 2016 to 2021</a:t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analysing the prices with demand we have collected US cities’ population from 2016 to 2021</a:t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DFE"/>
            </a:gs>
            <a:gs pos="20794">
              <a:srgbClr val="D5F7FE"/>
            </a:gs>
            <a:gs pos="68000">
              <a:srgbClr val="AFF1FD"/>
            </a:gs>
            <a:gs pos="74000">
              <a:srgbClr val="88E8FC"/>
            </a:gs>
            <a:gs pos="92000">
              <a:srgbClr val="88E8FC"/>
            </a:gs>
            <a:gs pos="100000">
              <a:srgbClr val="88E8FC"/>
            </a:gs>
          </a:gsLst>
          <a:lin ang="5400000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32025" y="80875"/>
            <a:ext cx="85206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311700" y="802400"/>
            <a:ext cx="4441800" cy="4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Fluctuation From 2016 To 2021.</a:t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Months To Buy The House.</a:t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 Change In The Market Trend In The Past Five Years.</a:t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Cheapest And Costliest Cities To Buy A House In The Us According To Price And Area.</a:t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The Housing Market Trend During The Covid-19 Pandemic.</a:t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Between Population And Price Per Square Feet</a:t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Active Listed Houses In States Monthly</a:t>
            </a:r>
            <a:endParaRPr sz="14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5350" y="949725"/>
            <a:ext cx="3751225" cy="36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DFE"/>
            </a:gs>
            <a:gs pos="20794">
              <a:srgbClr val="D5F7FE"/>
            </a:gs>
            <a:gs pos="68000">
              <a:srgbClr val="AFF1FD"/>
            </a:gs>
            <a:gs pos="74000">
              <a:srgbClr val="88E8FC"/>
            </a:gs>
            <a:gs pos="92000">
              <a:srgbClr val="88E8FC"/>
            </a:gs>
            <a:gs pos="100000">
              <a:srgbClr val="88E8FC"/>
            </a:gs>
          </a:gsLst>
          <a:lin ang="5400000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283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Project Requirements</a:t>
            </a:r>
            <a:endParaRPr sz="2720"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158000" y="1388950"/>
            <a:ext cx="4654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 b="1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Requirements</a:t>
            </a:r>
            <a:endParaRPr sz="1700" b="1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Collecting data from different sources</a:t>
            </a:r>
            <a:endParaRPr sz="17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 Real Estate Market Data </a:t>
            </a:r>
            <a:endParaRPr sz="17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 Population Data</a:t>
            </a:r>
            <a:endParaRPr sz="17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and Merging data using Tableau Prep Builder.</a:t>
            </a:r>
            <a:endParaRPr sz="17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0575" y="1997825"/>
            <a:ext cx="1492176" cy="7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8475" y="1997825"/>
            <a:ext cx="1372711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4"/>
          <p:cNvCxnSpPr/>
          <p:nvPr/>
        </p:nvCxnSpPr>
        <p:spPr>
          <a:xfrm>
            <a:off x="5929388" y="2676950"/>
            <a:ext cx="891000" cy="80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" name="Google Shape;83;p4"/>
          <p:cNvCxnSpPr/>
          <p:nvPr/>
        </p:nvCxnSpPr>
        <p:spPr>
          <a:xfrm flipH="1">
            <a:off x="7301730" y="2676950"/>
            <a:ext cx="541500" cy="80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84" name="Google Shape;8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92750" y="3479126"/>
            <a:ext cx="887001" cy="86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DFE"/>
            </a:gs>
            <a:gs pos="20794">
              <a:srgbClr val="D5F7FE"/>
            </a:gs>
            <a:gs pos="68000">
              <a:srgbClr val="AFF1FD"/>
            </a:gs>
            <a:gs pos="74000">
              <a:srgbClr val="88E8FC"/>
            </a:gs>
            <a:gs pos="92000">
              <a:srgbClr val="88E8FC"/>
            </a:gs>
            <a:gs pos="100000">
              <a:srgbClr val="88E8FC"/>
            </a:gs>
          </a:gsLst>
          <a:lin ang="5400000" scaled="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311700" y="108275"/>
            <a:ext cx="47397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Housing Market Dataset</a:t>
            </a:r>
            <a:endParaRPr/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1300" y="-3"/>
            <a:ext cx="3171825" cy="10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1273450"/>
            <a:ext cx="8661426" cy="37518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/>
        </p:nvSpPr>
        <p:spPr>
          <a:xfrm>
            <a:off x="376025" y="832625"/>
            <a:ext cx="3867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900K Records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DFE"/>
            </a:gs>
            <a:gs pos="20794">
              <a:srgbClr val="D5F7FE"/>
            </a:gs>
            <a:gs pos="68000">
              <a:srgbClr val="AFF1FD"/>
            </a:gs>
            <a:gs pos="74000">
              <a:srgbClr val="88E8FC"/>
            </a:gs>
            <a:gs pos="92000">
              <a:srgbClr val="88E8FC"/>
            </a:gs>
            <a:gs pos="100000">
              <a:srgbClr val="88E8FC"/>
            </a:gs>
          </a:gsLst>
          <a:lin ang="5400000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311700" y="108275"/>
            <a:ext cx="55932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Population Dataset</a:t>
            </a:r>
            <a:endParaRPr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09651"/>
            <a:ext cx="9143998" cy="40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6925" y="0"/>
            <a:ext cx="3057075" cy="11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"/>
          <p:cNvSpPr txBox="1"/>
          <p:nvPr/>
        </p:nvSpPr>
        <p:spPr>
          <a:xfrm>
            <a:off x="429750" y="678550"/>
            <a:ext cx="222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900+ cities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DFE"/>
            </a:gs>
            <a:gs pos="20794">
              <a:srgbClr val="D5F7FE"/>
            </a:gs>
            <a:gs pos="68000">
              <a:srgbClr val="AFF1FD"/>
            </a:gs>
            <a:gs pos="74000">
              <a:srgbClr val="88E8FC"/>
            </a:gs>
            <a:gs pos="92000">
              <a:srgbClr val="88E8FC"/>
            </a:gs>
            <a:gs pos="100000">
              <a:srgbClr val="88E8FC"/>
            </a:gs>
          </a:gsLst>
          <a:lin ang="5400000" scaled="0"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158050" y="128300"/>
            <a:ext cx="40452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700"/>
              <a:t>Data Model</a:t>
            </a:r>
            <a:endParaRPr sz="2700"/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07" name="Google Shape;10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00" y="724075"/>
            <a:ext cx="3923850" cy="36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265500" y="989225"/>
            <a:ext cx="40452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This is the overall view of the entire data.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It consists of the entities and their relationships as shown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It gives a One to Many relationship.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DFE"/>
            </a:gs>
            <a:gs pos="20794">
              <a:srgbClr val="D5F7FE"/>
            </a:gs>
            <a:gs pos="68000">
              <a:srgbClr val="AFF1FD"/>
            </a:gs>
            <a:gs pos="74000">
              <a:srgbClr val="88E8FC"/>
            </a:gs>
            <a:gs pos="92000">
              <a:srgbClr val="88E8FC"/>
            </a:gs>
            <a:gs pos="100000">
              <a:srgbClr val="88E8FC"/>
            </a:gs>
          </a:gsLst>
          <a:lin ang="5400000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264075" y="225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>
                <a:solidFill>
                  <a:srgbClr val="202124"/>
                </a:solidFill>
              </a:rPr>
              <a:t>Data Cleaning and Merging pipeline</a:t>
            </a:r>
            <a:endParaRPr sz="2700">
              <a:solidFill>
                <a:srgbClr val="202124"/>
              </a:solidFill>
            </a:endParaRPr>
          </a:p>
        </p:txBody>
      </p:sp>
      <p:pic>
        <p:nvPicPr>
          <p:cNvPr id="114" name="Google Shape;11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1625" y="992825"/>
            <a:ext cx="5493049" cy="360979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0"/>
          <p:cNvSpPr txBox="1"/>
          <p:nvPr/>
        </p:nvSpPr>
        <p:spPr>
          <a:xfrm>
            <a:off x="367400" y="1104525"/>
            <a:ext cx="26178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Tableau Prep Builder.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the region field as city name and state_id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geographical roles to the city and state fields.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Pivoted the Population dataset using the column to row transformation. 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Merged both files on common fields city, date, and state.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DFE"/>
            </a:gs>
            <a:gs pos="20794">
              <a:srgbClr val="D5F7FE"/>
            </a:gs>
            <a:gs pos="68000">
              <a:srgbClr val="AFF1FD"/>
            </a:gs>
            <a:gs pos="74000">
              <a:srgbClr val="88E8FC"/>
            </a:gs>
            <a:gs pos="92000">
              <a:srgbClr val="88E8FC"/>
            </a:gs>
            <a:gs pos="100000">
              <a:srgbClr val="88E8FC"/>
            </a:gs>
          </a:gsLst>
          <a:lin ang="5400000" scaled="0"/>
        </a:gra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/>
              <a:t>Service Requirements</a:t>
            </a:r>
            <a:endParaRPr sz="2700"/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990050"/>
            <a:ext cx="645300" cy="6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855212"/>
            <a:ext cx="645300" cy="6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1700" y="3679708"/>
            <a:ext cx="645300" cy="6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25850" y="1990050"/>
            <a:ext cx="927905" cy="64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1700" y="4504200"/>
            <a:ext cx="645300" cy="5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/>
          <p:nvPr/>
        </p:nvSpPr>
        <p:spPr>
          <a:xfrm>
            <a:off x="4810825" y="1208650"/>
            <a:ext cx="6613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000" b="1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 Tools</a:t>
            </a:r>
            <a:endParaRPr sz="2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5591550" y="1990050"/>
            <a:ext cx="36396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5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-To examine and organize data, identifying patterns and sharing insights.</a:t>
            </a:r>
            <a:endParaRPr sz="1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666175" y="1240700"/>
            <a:ext cx="3306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Cloud Services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1148875" y="2143950"/>
            <a:ext cx="3185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S3 for loading the merged dataset</a:t>
            </a:r>
            <a:endParaRPr sz="1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1189500" y="2970100"/>
            <a:ext cx="3185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Glue to perform ETL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1066325" y="3753950"/>
            <a:ext cx="3185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Loading data in Redshift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1020375" y="4537800"/>
            <a:ext cx="3185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SageMaker for Data Mining</a:t>
            </a:r>
            <a:endParaRPr sz="15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6C8EE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Macintosh PowerPoint</Application>
  <PresentationFormat>On-screen Show (16:9)</PresentationFormat>
  <Paragraphs>69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Times New Roman</vt:lpstr>
      <vt:lpstr>Playfair Display</vt:lpstr>
      <vt:lpstr>Oswald</vt:lpstr>
      <vt:lpstr>Arial</vt:lpstr>
      <vt:lpstr>Montserrat</vt:lpstr>
      <vt:lpstr>Pop</vt:lpstr>
      <vt:lpstr>Group: Dive In Data Aswini Pusuluri   - 015310269 Heer Parekh   - 015270320 Sowmya Ravichandran  - 015337400 Vamshi Krushna Lakavath - 015351310</vt:lpstr>
      <vt:lpstr>Project Background</vt:lpstr>
      <vt:lpstr>OBJECTIVES</vt:lpstr>
      <vt:lpstr>Project Requirements</vt:lpstr>
      <vt:lpstr>Housing Market Dataset</vt:lpstr>
      <vt:lpstr>Population Dataset</vt:lpstr>
      <vt:lpstr>Data Model</vt:lpstr>
      <vt:lpstr>Data Cleaning and Merging pipeline</vt:lpstr>
      <vt:lpstr>Service Requirements</vt:lpstr>
      <vt:lpstr>Security Management</vt:lpstr>
      <vt:lpstr>Architecture</vt:lpstr>
      <vt:lpstr>Visualizations-Dashboard 1</vt:lpstr>
      <vt:lpstr>Visualizations-Dashboard 2 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Group: Dive In Data Aswini Pusuluri   - 015310269 Heer Parekh   - 015270320 Sowmya Ravichandran  - 015337400 Vamshi Krushna Lakavath - 015351310</dc:title>
  <cp:lastModifiedBy>Sowmya Ravichandran</cp:lastModifiedBy>
  <cp:revision>1</cp:revision>
  <dcterms:modified xsi:type="dcterms:W3CDTF">2021-12-12T06:40:31Z</dcterms:modified>
</cp:coreProperties>
</file>