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1bdcc8c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1bdcc8c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c18f3d91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c18f3d91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73e4cb09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73e4cb0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1bdcc8c0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1bdcc8c0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1bdcc8c05_0_1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1bdcc8c05_0_1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1bdcc8c05_0_1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1bdcc8c05_0_1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1bdcc8c05_0_1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1bdcc8c05_0_1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1bdcc8c05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1bdcc8c05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c18f3d91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c18f3d91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26e705c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26e705c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c18f3d91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c18f3d91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finances.worldbank.org/Loans-and-Credits/IDA-Statement-Of-Credits-and-Grants-Historical-Dat/tdwh-3krx/data" TargetMode="External"/><Relationship Id="rId4" Type="http://schemas.openxmlformats.org/officeDocument/2006/relationships/hyperlink" Target="https://finances.worldbank.org/api/odata/v4/tdwh-3kr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4294967295" type="title"/>
          </p:nvPr>
        </p:nvSpPr>
        <p:spPr>
          <a:xfrm>
            <a:off x="477700" y="277725"/>
            <a:ext cx="8165100" cy="866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400">
                <a:solidFill>
                  <a:schemeClr val="accent1"/>
                </a:solidFill>
                <a:latin typeface="Times New Roman"/>
                <a:ea typeface="Times New Roman"/>
                <a:cs typeface="Times New Roman"/>
                <a:sym typeface="Times New Roman"/>
              </a:rPr>
              <a:t>Analysis of the Credits and Grants of The International Development Association (IDA)</a:t>
            </a:r>
            <a:endParaRPr b="1" sz="2400">
              <a:solidFill>
                <a:schemeClr val="accent1"/>
              </a:solidFill>
              <a:latin typeface="Times New Roman"/>
              <a:ea typeface="Times New Roman"/>
              <a:cs typeface="Times New Roman"/>
              <a:sym typeface="Times New Roman"/>
            </a:endParaRPr>
          </a:p>
        </p:txBody>
      </p:sp>
      <p:sp>
        <p:nvSpPr>
          <p:cNvPr id="129" name="Google Shape;129;p13"/>
          <p:cNvSpPr txBox="1"/>
          <p:nvPr>
            <p:ph idx="1" type="body"/>
          </p:nvPr>
        </p:nvSpPr>
        <p:spPr>
          <a:xfrm>
            <a:off x="336175" y="3599350"/>
            <a:ext cx="8306700" cy="1169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1200">
                <a:solidFill>
                  <a:schemeClr val="accent1"/>
                </a:solidFill>
                <a:latin typeface="Times New Roman"/>
                <a:ea typeface="Times New Roman"/>
                <a:cs typeface="Times New Roman"/>
                <a:sym typeface="Times New Roman"/>
              </a:rPr>
              <a:t>Vamshi Krushna Lakavath</a:t>
            </a:r>
            <a:endParaRPr b="1" sz="1200">
              <a:solidFill>
                <a:schemeClr val="accent1"/>
              </a:solidFill>
              <a:latin typeface="Times New Roman"/>
              <a:ea typeface="Times New Roman"/>
              <a:cs typeface="Times New Roman"/>
              <a:sym typeface="Times New Roman"/>
            </a:endParaRPr>
          </a:p>
          <a:p>
            <a:pPr indent="0" lvl="0" marL="0" rtl="0" algn="ctr">
              <a:spcBef>
                <a:spcPts val="0"/>
              </a:spcBef>
              <a:spcAft>
                <a:spcPts val="0"/>
              </a:spcAft>
              <a:buNone/>
            </a:pPr>
            <a:r>
              <a:rPr b="1" lang="en" sz="1200">
                <a:solidFill>
                  <a:schemeClr val="accent1"/>
                </a:solidFill>
                <a:latin typeface="Times New Roman"/>
                <a:ea typeface="Times New Roman"/>
                <a:cs typeface="Times New Roman"/>
                <a:sym typeface="Times New Roman"/>
              </a:rPr>
              <a:t>015351310</a:t>
            </a:r>
            <a:endParaRPr b="1" sz="1200">
              <a:solidFill>
                <a:schemeClr val="accent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200">
                <a:solidFill>
                  <a:schemeClr val="accent1"/>
                </a:solidFill>
                <a:latin typeface="Times New Roman"/>
                <a:ea typeface="Times New Roman"/>
                <a:cs typeface="Times New Roman"/>
                <a:sym typeface="Times New Roman"/>
              </a:rPr>
              <a:t>Department of Applied Data Science </a:t>
            </a:r>
            <a:endParaRPr b="1" sz="1200">
              <a:solidFill>
                <a:schemeClr val="accent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200">
                <a:solidFill>
                  <a:schemeClr val="accent1"/>
                </a:solidFill>
                <a:latin typeface="Times New Roman"/>
                <a:ea typeface="Times New Roman"/>
                <a:cs typeface="Times New Roman"/>
                <a:sym typeface="Times New Roman"/>
              </a:rPr>
              <a:t>San Jose State University</a:t>
            </a:r>
            <a:endParaRPr b="1" sz="1200">
              <a:solidFill>
                <a:schemeClr val="accent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1200">
                <a:solidFill>
                  <a:schemeClr val="accent1"/>
                </a:solidFill>
                <a:latin typeface="Times New Roman"/>
                <a:ea typeface="Times New Roman"/>
                <a:cs typeface="Times New Roman"/>
                <a:sym typeface="Times New Roman"/>
              </a:rPr>
              <a:t>Major Professor: Andrew H. Bond</a:t>
            </a:r>
            <a:endParaRPr b="1">
              <a:solidFill>
                <a:schemeClr val="accent1"/>
              </a:solidFill>
              <a:latin typeface="Times New Roman"/>
              <a:ea typeface="Times New Roman"/>
              <a:cs typeface="Times New Roman"/>
              <a:sym typeface="Times New Roman"/>
            </a:endParaRPr>
          </a:p>
        </p:txBody>
      </p:sp>
      <p:pic>
        <p:nvPicPr>
          <p:cNvPr id="130" name="Google Shape;130;p13"/>
          <p:cNvPicPr preferRelativeResize="0"/>
          <p:nvPr/>
        </p:nvPicPr>
        <p:blipFill>
          <a:blip r:embed="rId3">
            <a:alphaModFix/>
          </a:blip>
          <a:stretch>
            <a:fillRect/>
          </a:stretch>
        </p:blipFill>
        <p:spPr>
          <a:xfrm>
            <a:off x="336175" y="1090675"/>
            <a:ext cx="8448152" cy="2586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864450" y="703950"/>
            <a:ext cx="7415100" cy="3735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000">
                <a:solidFill>
                  <a:schemeClr val="accent1"/>
                </a:solidFill>
                <a:latin typeface="Times New Roman"/>
                <a:ea typeface="Times New Roman"/>
                <a:cs typeface="Times New Roman"/>
                <a:sym typeface="Times New Roman"/>
              </a:rPr>
              <a:t>Visualizations on Tableau</a:t>
            </a:r>
            <a:endParaRPr b="1" sz="3000">
              <a:solidFill>
                <a:schemeClr val="accen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nvSpPr>
        <p:spPr>
          <a:xfrm>
            <a:off x="534450" y="484975"/>
            <a:ext cx="8075100" cy="400200"/>
          </a:xfrm>
          <a:prstGeom prst="rect">
            <a:avLst/>
          </a:prstGeom>
          <a:noFill/>
          <a:ln>
            <a:noFill/>
          </a:ln>
        </p:spPr>
        <p:txBody>
          <a:bodyPr anchorCtr="0" anchor="t" bIns="91425" lIns="91425" spcFirstLastPara="1" rIns="91425" wrap="square" tIns="91425">
            <a:noAutofit/>
          </a:bodyPr>
          <a:lstStyle/>
          <a:p>
            <a:pPr indent="0" lvl="0" marL="228600" rtl="0" algn="l">
              <a:lnSpc>
                <a:spcPct val="150000"/>
              </a:lnSpc>
              <a:spcBef>
                <a:spcPts val="0"/>
              </a:spcBef>
              <a:spcAft>
                <a:spcPts val="0"/>
              </a:spcAft>
              <a:buNone/>
            </a:pPr>
            <a:r>
              <a:rPr b="1" lang="en" sz="1600">
                <a:solidFill>
                  <a:srgbClr val="333333"/>
                </a:solidFill>
                <a:latin typeface="Times New Roman"/>
                <a:ea typeface="Times New Roman"/>
                <a:cs typeface="Times New Roman"/>
                <a:sym typeface="Times New Roman"/>
              </a:rPr>
              <a:t>Conclusion </a:t>
            </a:r>
            <a:endParaRPr b="1" sz="1600">
              <a:latin typeface="Times New Roman"/>
              <a:ea typeface="Times New Roman"/>
              <a:cs typeface="Times New Roman"/>
              <a:sym typeface="Times New Roman"/>
            </a:endParaRPr>
          </a:p>
        </p:txBody>
      </p:sp>
      <p:sp>
        <p:nvSpPr>
          <p:cNvPr id="192" name="Google Shape;192;p23"/>
          <p:cNvSpPr txBox="1"/>
          <p:nvPr>
            <p:ph idx="1" type="body"/>
          </p:nvPr>
        </p:nvSpPr>
        <p:spPr>
          <a:xfrm>
            <a:off x="725250" y="885175"/>
            <a:ext cx="8075100" cy="38529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I have used several User Interface tools (UI) for data preparation and Visualization.</a:t>
            </a:r>
            <a:endParaRPr sz="1200">
              <a:solidFill>
                <a:srgbClr val="000000"/>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IDA provided interest free loans for the projects to the underdeveloped countries to develop their Education, Health Care, Transportation, Services, Import and Export, and many other sectors.</a:t>
            </a:r>
            <a:endParaRPr sz="1200">
              <a:solidFill>
                <a:srgbClr val="000000"/>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 It is a primary financial support for many countries in the African region, It is extremely dedicated and helpful in developing the Underdeveloped countries. </a:t>
            </a:r>
            <a:endParaRPr sz="1200">
              <a:solidFill>
                <a:srgbClr val="000000"/>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There are thousands of Projects funded by the IDA across 125 countries in the World and Billions of people have benefited from IDA.</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idx="1" type="body"/>
          </p:nvPr>
        </p:nvSpPr>
        <p:spPr>
          <a:xfrm>
            <a:off x="272475" y="4163500"/>
            <a:ext cx="7792800" cy="510900"/>
          </a:xfrm>
          <a:prstGeom prst="rect">
            <a:avLst/>
          </a:prstGeom>
        </p:spPr>
        <p:txBody>
          <a:bodyPr anchorCtr="0" anchor="b" bIns="91425" lIns="91425" spcFirstLastPara="1" rIns="91425" wrap="square" tIns="91425">
            <a:normAutofit fontScale="77500" lnSpcReduction="20000"/>
          </a:bodyPr>
          <a:lstStyle/>
          <a:p>
            <a:pPr indent="0" lvl="0" marL="0" rtl="0" algn="l">
              <a:spcBef>
                <a:spcPts val="0"/>
              </a:spcBef>
              <a:spcAft>
                <a:spcPts val="0"/>
              </a:spcAft>
              <a:buNone/>
            </a:pPr>
            <a:r>
              <a:rPr lang="en" sz="1100" u="sng">
                <a:solidFill>
                  <a:schemeClr val="hlink"/>
                </a:solidFill>
                <a:hlinkClick r:id="rId3"/>
              </a:rPr>
              <a:t>https://finances.worldbank.org/Loans-and-Credits/IDA-Statement-Of-Credits-and-Grants-Historical-Dat/tdwh-3krx/data</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u="sng">
                <a:solidFill>
                  <a:schemeClr val="hlink"/>
                </a:solidFill>
                <a:hlinkClick r:id="rId4"/>
              </a:rPr>
              <a:t>https://finances.worldbank.org/api/odata/v4/tdwh-3krx</a:t>
            </a:r>
            <a:r>
              <a:rPr lang="en" sz="1100"/>
              <a:t> </a:t>
            </a:r>
            <a:endParaRPr sz="1100"/>
          </a:p>
        </p:txBody>
      </p:sp>
      <p:sp>
        <p:nvSpPr>
          <p:cNvPr id="136" name="Google Shape;136;p14"/>
          <p:cNvSpPr txBox="1"/>
          <p:nvPr>
            <p:ph idx="1" type="body"/>
          </p:nvPr>
        </p:nvSpPr>
        <p:spPr>
          <a:xfrm>
            <a:off x="343500" y="866500"/>
            <a:ext cx="8457000" cy="32970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200"/>
              </a:spcBef>
              <a:spcAft>
                <a:spcPts val="0"/>
              </a:spcAft>
              <a:buSzPts val="1200"/>
              <a:buFont typeface="Times New Roman"/>
              <a:buChar char="●"/>
            </a:pPr>
            <a:r>
              <a:rPr lang="en" sz="1200">
                <a:solidFill>
                  <a:srgbClr val="333333"/>
                </a:solidFill>
                <a:highlight>
                  <a:srgbClr val="FAFAFA"/>
                </a:highlight>
                <a:latin typeface="Times New Roman"/>
                <a:ea typeface="Times New Roman"/>
                <a:cs typeface="Times New Roman"/>
                <a:sym typeface="Times New Roman"/>
              </a:rPr>
              <a:t>The International Development Association (IDA). IDA </a:t>
            </a:r>
            <a:r>
              <a:rPr lang="en" sz="1200">
                <a:solidFill>
                  <a:srgbClr val="333333"/>
                </a:solidFill>
                <a:highlight>
                  <a:srgbClr val="FFFFFF"/>
                </a:highlight>
                <a:latin typeface="Times New Roman"/>
                <a:ea typeface="Times New Roman"/>
                <a:cs typeface="Times New Roman"/>
                <a:sym typeface="Times New Roman"/>
              </a:rPr>
              <a:t>was established on 8th November 1960. </a:t>
            </a:r>
            <a:endParaRPr sz="1200">
              <a:solidFill>
                <a:srgbClr val="333333"/>
              </a:solidFill>
              <a:highlight>
                <a:srgbClr val="FAFAFA"/>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solidFill>
                  <a:srgbClr val="333333"/>
                </a:solidFill>
                <a:highlight>
                  <a:srgbClr val="FAFAFA"/>
                </a:highlight>
                <a:latin typeface="Times New Roman"/>
                <a:ea typeface="Times New Roman"/>
                <a:cs typeface="Times New Roman"/>
                <a:sym typeface="Times New Roman"/>
              </a:rPr>
              <a:t>IDA</a:t>
            </a:r>
            <a:r>
              <a:rPr lang="en" sz="1200">
                <a:solidFill>
                  <a:srgbClr val="333333"/>
                </a:solidFill>
                <a:latin typeface="Times New Roman"/>
                <a:ea typeface="Times New Roman"/>
                <a:cs typeface="Times New Roman"/>
                <a:sym typeface="Times New Roman"/>
              </a:rPr>
              <a:t> is an </a:t>
            </a:r>
            <a:r>
              <a:rPr lang="en" sz="1200">
                <a:solidFill>
                  <a:srgbClr val="333333"/>
                </a:solidFill>
                <a:highlight>
                  <a:srgbClr val="FFFFFF"/>
                </a:highlight>
                <a:latin typeface="Times New Roman"/>
                <a:ea typeface="Times New Roman"/>
                <a:cs typeface="Times New Roman"/>
                <a:sym typeface="Times New Roman"/>
              </a:rPr>
              <a:t>affiliate and complementary institution of the World Bank. </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The idea to establish this institution was to provide loans and grants to the under developed and developing countries on more liberal or concessional terms than those applied by the World Bank. </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Due to this IDA is sometimes called the “Soft Loan Window” of the World Bank. </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Its main objectives are Provision of financial assistance to the less developed member countries on easy terms and Promoting economic development, increase in productivity and consequent improvement in the living standards in the less developed areas of the world.</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The dataset has data from 1961 to 2021 that contains details of all countries. The dataset has 30 fields and 982,989 rows. Each row represents a credit or grant.</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The data will be updated regularly by IDA. The data can be directly connected to the tableau using OData as a streaming data source.</a:t>
            </a:r>
            <a:endParaRPr sz="1200">
              <a:solidFill>
                <a:srgbClr val="333333"/>
              </a:solidFill>
              <a:highlight>
                <a:srgbClr val="FFFFFF"/>
              </a:highlight>
              <a:latin typeface="Times New Roman"/>
              <a:ea typeface="Times New Roman"/>
              <a:cs typeface="Times New Roman"/>
              <a:sym typeface="Times New Roman"/>
            </a:endParaRPr>
          </a:p>
        </p:txBody>
      </p:sp>
      <p:sp>
        <p:nvSpPr>
          <p:cNvPr id="137" name="Google Shape;137;p14"/>
          <p:cNvSpPr txBox="1"/>
          <p:nvPr/>
        </p:nvSpPr>
        <p:spPr>
          <a:xfrm>
            <a:off x="444375" y="355500"/>
            <a:ext cx="435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Overview</a:t>
            </a:r>
            <a:endParaRPr b="1"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idx="1" type="body"/>
          </p:nvPr>
        </p:nvSpPr>
        <p:spPr>
          <a:xfrm>
            <a:off x="725250" y="752000"/>
            <a:ext cx="8075100" cy="39861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90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The dataset consists of the following fields:</a:t>
            </a:r>
            <a:endParaRPr b="1"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End of Period:</a:t>
            </a:r>
            <a:r>
              <a:rPr lang="en" sz="1200">
                <a:solidFill>
                  <a:srgbClr val="333333"/>
                </a:solidFill>
                <a:latin typeface="Times New Roman"/>
                <a:ea typeface="Times New Roman"/>
                <a:cs typeface="Times New Roman"/>
                <a:sym typeface="Times New Roman"/>
              </a:rPr>
              <a:t> End of Period Date represents the date as of which balances are shown in the report.</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Credit Number:</a:t>
            </a:r>
            <a:r>
              <a:rPr lang="en" sz="1200">
                <a:solidFill>
                  <a:srgbClr val="333333"/>
                </a:solidFill>
                <a:latin typeface="Times New Roman"/>
                <a:ea typeface="Times New Roman"/>
                <a:cs typeface="Times New Roman"/>
                <a:sym typeface="Times New Roman"/>
              </a:rPr>
              <a:t> This is the loan number for each loan or grant provided by the IDA.  There are 9574 unique credit numbers in the dataset that means a total of 9574 credits and grants provided by the IDA as of October 19, 2021.</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Region</a:t>
            </a:r>
            <a:r>
              <a:rPr lang="en" sz="1200">
                <a:solidFill>
                  <a:srgbClr val="333333"/>
                </a:solidFill>
                <a:latin typeface="Times New Roman"/>
                <a:ea typeface="Times New Roman"/>
                <a:cs typeface="Times New Roman"/>
                <a:sym typeface="Times New Roman"/>
              </a:rPr>
              <a:t>: World Bank Region to which the country and loan belong. There are a total 9 regions in the dataset.</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Country Code</a:t>
            </a:r>
            <a:r>
              <a:rPr lang="en" sz="1200">
                <a:solidFill>
                  <a:srgbClr val="333333"/>
                </a:solidFill>
                <a:latin typeface="Times New Roman"/>
                <a:ea typeface="Times New Roman"/>
                <a:cs typeface="Times New Roman"/>
                <a:sym typeface="Times New Roman"/>
              </a:rPr>
              <a:t>: It indicates the code of the participant country.  Total 128 unique country codes are there in the data. </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Country</a:t>
            </a:r>
            <a:r>
              <a:rPr lang="en" sz="1200">
                <a:solidFill>
                  <a:srgbClr val="333333"/>
                </a:solidFill>
                <a:latin typeface="Times New Roman"/>
                <a:ea typeface="Times New Roman"/>
                <a:cs typeface="Times New Roman"/>
                <a:sym typeface="Times New Roman"/>
              </a:rPr>
              <a:t>: The name of the country. There are 132 unique values in this field that covers some of the countries and regions in the world.</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Borrower</a:t>
            </a:r>
            <a:r>
              <a:rPr lang="en" sz="1200">
                <a:solidFill>
                  <a:srgbClr val="333333"/>
                </a:solidFill>
                <a:latin typeface="Times New Roman"/>
                <a:ea typeface="Times New Roman"/>
                <a:cs typeface="Times New Roman"/>
                <a:sym typeface="Times New Roman"/>
              </a:rPr>
              <a:t>: The representative of the borrower to which the Bank loan is made.</a:t>
            </a:r>
            <a:endParaRPr b="1"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solidFill>
                  <a:srgbClr val="333333"/>
                </a:solidFill>
                <a:latin typeface="Times New Roman"/>
                <a:ea typeface="Times New Roman"/>
                <a:cs typeface="Times New Roman"/>
                <a:sym typeface="Times New Roman"/>
              </a:rPr>
              <a:t>Credit Status: Status of the loan.</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Service Charge Rate</a:t>
            </a:r>
            <a:r>
              <a:rPr lang="en" sz="1200">
                <a:solidFill>
                  <a:srgbClr val="333333"/>
                </a:solidFill>
                <a:latin typeface="Times New Roman"/>
                <a:ea typeface="Times New Roman"/>
                <a:cs typeface="Times New Roman"/>
                <a:sym typeface="Times New Roman"/>
              </a:rPr>
              <a:t>: Current Interest rate or service charge applied to loan.</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Currency of Commitment</a:t>
            </a:r>
            <a:r>
              <a:rPr lang="en" sz="1200">
                <a:solidFill>
                  <a:srgbClr val="333333"/>
                </a:solidFill>
                <a:latin typeface="Times New Roman"/>
                <a:ea typeface="Times New Roman"/>
                <a:cs typeface="Times New Roman"/>
                <a:sym typeface="Times New Roman"/>
              </a:rPr>
              <a:t>: The currency in which a borrower’s loan, credit or grant is denominated.</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Project ID:</a:t>
            </a:r>
            <a:r>
              <a:rPr lang="en" sz="1200">
                <a:solidFill>
                  <a:srgbClr val="333333"/>
                </a:solidFill>
                <a:latin typeface="Times New Roman"/>
                <a:ea typeface="Times New Roman"/>
                <a:cs typeface="Times New Roman"/>
                <a:sym typeface="Times New Roman"/>
              </a:rPr>
              <a:t> A Bank project is referenced by a project ID. One Project ID can be associated with more than one loan, credit, or grant.</a:t>
            </a:r>
            <a:endParaRPr sz="1200">
              <a:latin typeface="Times New Roman"/>
              <a:ea typeface="Times New Roman"/>
              <a:cs typeface="Times New Roman"/>
              <a:sym typeface="Times New Roman"/>
            </a:endParaRPr>
          </a:p>
        </p:txBody>
      </p:sp>
      <p:sp>
        <p:nvSpPr>
          <p:cNvPr id="143" name="Google Shape;143;p15"/>
          <p:cNvSpPr txBox="1"/>
          <p:nvPr/>
        </p:nvSpPr>
        <p:spPr>
          <a:xfrm>
            <a:off x="708250" y="240575"/>
            <a:ext cx="8075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Fields of the Dataset</a:t>
            </a:r>
            <a:endParaRPr b="1"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idx="1" type="body"/>
          </p:nvPr>
        </p:nvSpPr>
        <p:spPr>
          <a:xfrm>
            <a:off x="725250" y="752000"/>
            <a:ext cx="8075100" cy="3986100"/>
          </a:xfrm>
          <a:prstGeom prst="rect">
            <a:avLst/>
          </a:prstGeom>
        </p:spPr>
        <p:txBody>
          <a:bodyPr anchorCtr="0" anchor="t" bIns="91425" lIns="91425" spcFirstLastPara="1" rIns="91425" wrap="square" tIns="91425">
            <a:normAutofit lnSpcReduction="20000"/>
          </a:bodyPr>
          <a:lstStyle/>
          <a:p>
            <a:pPr indent="-304800" lvl="0" marL="457200" rtl="0" algn="l">
              <a:lnSpc>
                <a:spcPct val="150000"/>
              </a:lnSpc>
              <a:spcBef>
                <a:spcPts val="90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Project Name: </a:t>
            </a:r>
            <a:r>
              <a:rPr lang="en" sz="1200">
                <a:solidFill>
                  <a:srgbClr val="333333"/>
                </a:solidFill>
                <a:latin typeface="Times New Roman"/>
                <a:ea typeface="Times New Roman"/>
                <a:cs typeface="Times New Roman"/>
                <a:sym typeface="Times New Roman"/>
              </a:rPr>
              <a:t>A Short description of the project name.</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Original Principal Amount: </a:t>
            </a:r>
            <a:r>
              <a:rPr lang="en" sz="1200">
                <a:solidFill>
                  <a:srgbClr val="333333"/>
                </a:solidFill>
                <a:latin typeface="Times New Roman"/>
                <a:ea typeface="Times New Roman"/>
                <a:cs typeface="Times New Roman"/>
                <a:sym typeface="Times New Roman"/>
              </a:rPr>
              <a:t>The original US dollar amount of the loan that is committed and approved.</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Canceled Amount:</a:t>
            </a:r>
            <a:r>
              <a:rPr lang="en" sz="1200">
                <a:solidFill>
                  <a:srgbClr val="333333"/>
                </a:solidFill>
                <a:latin typeface="Times New Roman"/>
                <a:ea typeface="Times New Roman"/>
                <a:cs typeface="Times New Roman"/>
                <a:sym typeface="Times New Roman"/>
              </a:rPr>
              <a:t> The portion of the undisbursed balance that has been canceled.</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Undisbursed Amount:</a:t>
            </a:r>
            <a:r>
              <a:rPr lang="en" sz="1200">
                <a:solidFill>
                  <a:srgbClr val="333333"/>
                </a:solidFill>
                <a:latin typeface="Times New Roman"/>
                <a:ea typeface="Times New Roman"/>
                <a:cs typeface="Times New Roman"/>
                <a:sym typeface="Times New Roman"/>
              </a:rPr>
              <a:t> The amount of a loan commitment that is still available to be drawn down.</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Disbursed Amount: </a:t>
            </a:r>
            <a:r>
              <a:rPr lang="en" sz="1200">
                <a:solidFill>
                  <a:srgbClr val="333333"/>
                </a:solidFill>
                <a:latin typeface="Times New Roman"/>
                <a:ea typeface="Times New Roman"/>
                <a:cs typeface="Times New Roman"/>
                <a:sym typeface="Times New Roman"/>
              </a:rPr>
              <a:t>The amount that has been disbursed from a loan commitment in equivalent US dollars.</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Repaid to IDA: </a:t>
            </a:r>
            <a:r>
              <a:rPr lang="en" sz="1200">
                <a:solidFill>
                  <a:srgbClr val="333333"/>
                </a:solidFill>
                <a:latin typeface="Times New Roman"/>
                <a:ea typeface="Times New Roman"/>
                <a:cs typeface="Times New Roman"/>
                <a:sym typeface="Times New Roman"/>
              </a:rPr>
              <a:t>Total principal amounts repaid to IDA in US dollars.</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Due to IDA: </a:t>
            </a:r>
            <a:r>
              <a:rPr lang="en" sz="1200">
                <a:solidFill>
                  <a:srgbClr val="333333"/>
                </a:solidFill>
                <a:latin typeface="Times New Roman"/>
                <a:ea typeface="Times New Roman"/>
                <a:cs typeface="Times New Roman"/>
                <a:sym typeface="Times New Roman"/>
              </a:rPr>
              <a:t>Amount due and outstanding as of the End of Period date.</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Exchange Adjustment: </a:t>
            </a:r>
            <a:r>
              <a:rPr lang="en" sz="1200">
                <a:solidFill>
                  <a:srgbClr val="333333"/>
                </a:solidFill>
                <a:latin typeface="Times New Roman"/>
                <a:ea typeface="Times New Roman"/>
                <a:cs typeface="Times New Roman"/>
                <a:sym typeface="Times New Roman"/>
              </a:rPr>
              <a:t>The increase (decrease) in value of disbursed and outstanding amount due to exchange rate fluctuations.</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Borrower's Obligation: </a:t>
            </a:r>
            <a:r>
              <a:rPr lang="en" sz="1200">
                <a:solidFill>
                  <a:srgbClr val="333333"/>
                </a:solidFill>
                <a:latin typeface="Times New Roman"/>
                <a:ea typeface="Times New Roman"/>
                <a:cs typeface="Times New Roman"/>
                <a:sym typeface="Times New Roman"/>
              </a:rPr>
              <a:t>The Borrower Obligation is the outstanding balance for the loan as of the end of period date in US dollars equivalent.</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Sold 3rd Party: </a:t>
            </a:r>
            <a:r>
              <a:rPr lang="en" sz="1200">
                <a:solidFill>
                  <a:srgbClr val="333333"/>
                </a:solidFill>
                <a:latin typeface="Times New Roman"/>
                <a:ea typeface="Times New Roman"/>
                <a:cs typeface="Times New Roman"/>
                <a:sym typeface="Times New Roman"/>
              </a:rPr>
              <a:t>Portion of loan sold to a third party.</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Repaid 3rd Party:</a:t>
            </a:r>
            <a:r>
              <a:rPr lang="en" sz="1200">
                <a:solidFill>
                  <a:srgbClr val="333333"/>
                </a:solidFill>
                <a:latin typeface="Times New Roman"/>
                <a:ea typeface="Times New Roman"/>
                <a:cs typeface="Times New Roman"/>
                <a:sym typeface="Times New Roman"/>
              </a:rPr>
              <a:t> Amount repaid to a third party.</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Due 3rd Party: </a:t>
            </a:r>
            <a:r>
              <a:rPr lang="en" sz="1200">
                <a:solidFill>
                  <a:srgbClr val="333333"/>
                </a:solidFill>
                <a:latin typeface="Times New Roman"/>
                <a:ea typeface="Times New Roman"/>
                <a:cs typeface="Times New Roman"/>
                <a:sym typeface="Times New Roman"/>
              </a:rPr>
              <a:t>Amount due to a third party.</a:t>
            </a:r>
            <a:endParaRPr sz="1200">
              <a:solidFill>
                <a:srgbClr val="333333"/>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Credits held:</a:t>
            </a:r>
            <a:r>
              <a:rPr lang="en" sz="1200">
                <a:solidFill>
                  <a:srgbClr val="333333"/>
                </a:solidFill>
                <a:latin typeface="Times New Roman"/>
                <a:ea typeface="Times New Roman"/>
                <a:cs typeface="Times New Roman"/>
                <a:sym typeface="Times New Roman"/>
              </a:rPr>
              <a:t> The sum of the disbursed and outstanding amounts (net of repayments, i.e. Due to IBRD/IDA) plus undisbursed available amounts.</a:t>
            </a:r>
            <a:endParaRPr sz="1200">
              <a:latin typeface="Times New Roman"/>
              <a:ea typeface="Times New Roman"/>
              <a:cs typeface="Times New Roman"/>
              <a:sym typeface="Times New Roman"/>
            </a:endParaRPr>
          </a:p>
        </p:txBody>
      </p:sp>
      <p:sp>
        <p:nvSpPr>
          <p:cNvPr id="149" name="Google Shape;149;p16"/>
          <p:cNvSpPr txBox="1"/>
          <p:nvPr/>
        </p:nvSpPr>
        <p:spPr>
          <a:xfrm>
            <a:off x="708250" y="240575"/>
            <a:ext cx="8075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Fields of the Dataset</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idx="1" type="body"/>
          </p:nvPr>
        </p:nvSpPr>
        <p:spPr>
          <a:xfrm>
            <a:off x="725250" y="752000"/>
            <a:ext cx="8075100" cy="39861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90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First Repayment Date: </a:t>
            </a:r>
            <a:r>
              <a:rPr lang="en" sz="1200">
                <a:solidFill>
                  <a:srgbClr val="333333"/>
                </a:solidFill>
                <a:latin typeface="Times New Roman"/>
                <a:ea typeface="Times New Roman"/>
                <a:cs typeface="Times New Roman"/>
                <a:sym typeface="Times New Roman"/>
              </a:rPr>
              <a:t>The date on which principal repayment starts.</a:t>
            </a:r>
            <a:endParaRPr sz="1200">
              <a:solidFill>
                <a:srgbClr val="333333"/>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Last Repayment Date: </a:t>
            </a:r>
            <a:r>
              <a:rPr lang="en" sz="1200">
                <a:solidFill>
                  <a:srgbClr val="333333"/>
                </a:solidFill>
                <a:latin typeface="Times New Roman"/>
                <a:ea typeface="Times New Roman"/>
                <a:cs typeface="Times New Roman"/>
                <a:sym typeface="Times New Roman"/>
              </a:rPr>
              <a:t>The date specified in the loan/credit agreement (amended for any partial prepayments) on which the last principal installment must be repaid by the Borrower.</a:t>
            </a:r>
            <a:endParaRPr sz="1200">
              <a:solidFill>
                <a:srgbClr val="333333"/>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Agreement Signing Date:</a:t>
            </a:r>
            <a:r>
              <a:rPr lang="en" sz="1200">
                <a:solidFill>
                  <a:srgbClr val="333333"/>
                </a:solidFill>
                <a:latin typeface="Times New Roman"/>
                <a:ea typeface="Times New Roman"/>
                <a:cs typeface="Times New Roman"/>
                <a:sym typeface="Times New Roman"/>
              </a:rPr>
              <a:t> The date the borrower and the Bank sign the loan agreement.</a:t>
            </a:r>
            <a:endParaRPr sz="1200">
              <a:solidFill>
                <a:srgbClr val="333333"/>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Board Approval Date: </a:t>
            </a:r>
            <a:r>
              <a:rPr lang="en" sz="1200">
                <a:solidFill>
                  <a:srgbClr val="333333"/>
                </a:solidFill>
                <a:latin typeface="Times New Roman"/>
                <a:ea typeface="Times New Roman"/>
                <a:cs typeface="Times New Roman"/>
                <a:sym typeface="Times New Roman"/>
              </a:rPr>
              <a:t>The date the World Bank approves the loan.</a:t>
            </a:r>
            <a:endParaRPr sz="1200">
              <a:solidFill>
                <a:srgbClr val="333333"/>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Effective Date:</a:t>
            </a:r>
            <a:r>
              <a:rPr lang="en" sz="1200">
                <a:solidFill>
                  <a:srgbClr val="333333"/>
                </a:solidFill>
                <a:latin typeface="Times New Roman"/>
                <a:ea typeface="Times New Roman"/>
                <a:cs typeface="Times New Roman"/>
                <a:sym typeface="Times New Roman"/>
              </a:rPr>
              <a:t> The date on which a legal agreement becomes effective, or is expected to become effective.</a:t>
            </a:r>
            <a:endParaRPr sz="1200">
              <a:solidFill>
                <a:srgbClr val="333333"/>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b="1" lang="en" sz="1200">
                <a:solidFill>
                  <a:srgbClr val="333333"/>
                </a:solidFill>
                <a:latin typeface="Times New Roman"/>
                <a:ea typeface="Times New Roman"/>
                <a:cs typeface="Times New Roman"/>
                <a:sym typeface="Times New Roman"/>
              </a:rPr>
              <a:t>Close Date (Most Recent): </a:t>
            </a:r>
            <a:r>
              <a:rPr lang="en" sz="1200">
                <a:solidFill>
                  <a:srgbClr val="333333"/>
                </a:solidFill>
                <a:latin typeface="Times New Roman"/>
                <a:ea typeface="Times New Roman"/>
                <a:cs typeface="Times New Roman"/>
                <a:sym typeface="Times New Roman"/>
              </a:rPr>
              <a:t>The date specified in the legal agreement (or extension) after which the Bank may, by notice to the borrower, terminate the right to make withdrawals from the loan account.</a:t>
            </a:r>
            <a:endParaRPr sz="1200">
              <a:latin typeface="Times New Roman"/>
              <a:ea typeface="Times New Roman"/>
              <a:cs typeface="Times New Roman"/>
              <a:sym typeface="Times New Roman"/>
            </a:endParaRPr>
          </a:p>
        </p:txBody>
      </p:sp>
      <p:sp>
        <p:nvSpPr>
          <p:cNvPr id="155" name="Google Shape;155;p17"/>
          <p:cNvSpPr txBox="1"/>
          <p:nvPr/>
        </p:nvSpPr>
        <p:spPr>
          <a:xfrm>
            <a:off x="708250" y="240575"/>
            <a:ext cx="8075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Fields of the Dataset</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idx="1" type="body"/>
          </p:nvPr>
        </p:nvSpPr>
        <p:spPr>
          <a:xfrm>
            <a:off x="328025" y="1077575"/>
            <a:ext cx="8457000" cy="36912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Data preparation has been done using the tableau prep builder.</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Geographical role for country </a:t>
            </a:r>
            <a:r>
              <a:rPr lang="en" sz="1200">
                <a:latin typeface="Times New Roman"/>
                <a:ea typeface="Times New Roman"/>
                <a:cs typeface="Times New Roman"/>
                <a:sym typeface="Times New Roman"/>
              </a:rPr>
              <a:t>field</a:t>
            </a:r>
            <a:r>
              <a:rPr lang="en" sz="1200">
                <a:latin typeface="Times New Roman"/>
                <a:ea typeface="Times New Roman"/>
                <a:cs typeface="Times New Roman"/>
                <a:sym typeface="Times New Roman"/>
              </a:rPr>
              <a:t> has been changed to country/region.</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Geographical role for country code field has been changed to country/region.</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date time field has been changed to date, because time is same in all the records. I.e 12:00:00</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Exchange adjustment is removed because it has only zeros and nulls.</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Due 3rd party removed </a:t>
            </a:r>
            <a:r>
              <a:rPr lang="en" sz="1200">
                <a:latin typeface="Times New Roman"/>
                <a:ea typeface="Times New Roman"/>
                <a:cs typeface="Times New Roman"/>
                <a:sym typeface="Times New Roman"/>
              </a:rPr>
              <a:t>because it has only zeros and nulls.</a:t>
            </a:r>
            <a:endParaRPr sz="12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And calculated several fields for analysis</a:t>
            </a:r>
            <a:endParaRPr sz="1200">
              <a:latin typeface="Times New Roman"/>
              <a:ea typeface="Times New Roman"/>
              <a:cs typeface="Times New Roman"/>
              <a:sym typeface="Times New Roman"/>
            </a:endParaRPr>
          </a:p>
        </p:txBody>
      </p:sp>
      <p:sp>
        <p:nvSpPr>
          <p:cNvPr id="161" name="Google Shape;161;p18"/>
          <p:cNvSpPr txBox="1"/>
          <p:nvPr/>
        </p:nvSpPr>
        <p:spPr>
          <a:xfrm>
            <a:off x="422150" y="333275"/>
            <a:ext cx="5476800" cy="6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Data Preparation</a:t>
            </a:r>
            <a:endParaRPr b="1" sz="1600">
              <a:latin typeface="Times New Roman"/>
              <a:ea typeface="Times New Roman"/>
              <a:cs typeface="Times New Roman"/>
              <a:sym typeface="Times New Roman"/>
            </a:endParaRPr>
          </a:p>
        </p:txBody>
      </p:sp>
      <p:pic>
        <p:nvPicPr>
          <p:cNvPr id="162" name="Google Shape;162;p18"/>
          <p:cNvPicPr preferRelativeResize="0"/>
          <p:nvPr/>
        </p:nvPicPr>
        <p:blipFill>
          <a:blip r:embed="rId3">
            <a:alphaModFix/>
          </a:blip>
          <a:stretch>
            <a:fillRect/>
          </a:stretch>
        </p:blipFill>
        <p:spPr>
          <a:xfrm>
            <a:off x="7487525" y="333275"/>
            <a:ext cx="1297500" cy="744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nvSpPr>
        <p:spPr>
          <a:xfrm>
            <a:off x="422150" y="333275"/>
            <a:ext cx="5476800" cy="6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Data Preparation</a:t>
            </a:r>
            <a:endParaRPr b="1" sz="1600">
              <a:latin typeface="Times New Roman"/>
              <a:ea typeface="Times New Roman"/>
              <a:cs typeface="Times New Roman"/>
              <a:sym typeface="Times New Roman"/>
            </a:endParaRPr>
          </a:p>
        </p:txBody>
      </p:sp>
      <p:pic>
        <p:nvPicPr>
          <p:cNvPr id="168" name="Google Shape;168;p19"/>
          <p:cNvPicPr preferRelativeResize="0"/>
          <p:nvPr/>
        </p:nvPicPr>
        <p:blipFill>
          <a:blip r:embed="rId3">
            <a:alphaModFix/>
          </a:blip>
          <a:stretch>
            <a:fillRect/>
          </a:stretch>
        </p:blipFill>
        <p:spPr>
          <a:xfrm>
            <a:off x="7487525" y="333275"/>
            <a:ext cx="1297500" cy="744300"/>
          </a:xfrm>
          <a:prstGeom prst="rect">
            <a:avLst/>
          </a:prstGeom>
          <a:noFill/>
          <a:ln>
            <a:noFill/>
          </a:ln>
        </p:spPr>
      </p:pic>
      <p:pic>
        <p:nvPicPr>
          <p:cNvPr id="169" name="Google Shape;169;p19"/>
          <p:cNvPicPr preferRelativeResize="0"/>
          <p:nvPr/>
        </p:nvPicPr>
        <p:blipFill>
          <a:blip r:embed="rId4">
            <a:alphaModFix/>
          </a:blip>
          <a:stretch>
            <a:fillRect/>
          </a:stretch>
        </p:blipFill>
        <p:spPr>
          <a:xfrm>
            <a:off x="566550" y="1155350"/>
            <a:ext cx="8154751" cy="35700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 type="body"/>
          </p:nvPr>
        </p:nvSpPr>
        <p:spPr>
          <a:xfrm>
            <a:off x="603025" y="1022025"/>
            <a:ext cx="8075100" cy="3693900"/>
          </a:xfrm>
          <a:prstGeom prst="rect">
            <a:avLst/>
          </a:prstGeom>
        </p:spPr>
        <p:txBody>
          <a:bodyPr anchorCtr="0" anchor="t" bIns="91425" lIns="91425" spcFirstLastPara="1" rIns="91425" wrap="square" tIns="91425">
            <a:normAutofit/>
          </a:bodyPr>
          <a:lstStyle/>
          <a:p>
            <a:pPr indent="-914400" lvl="0" marL="914400" rtl="0" algn="l">
              <a:lnSpc>
                <a:spcPct val="115000"/>
              </a:lnSpc>
              <a:spcBef>
                <a:spcPts val="900"/>
              </a:spcBef>
              <a:spcAft>
                <a:spcPts val="0"/>
              </a:spcAft>
              <a:buNone/>
            </a:pP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I.</a:t>
            </a: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Total number loans availed by individual countries.</a:t>
            </a:r>
            <a:endParaRPr sz="1200">
              <a:solidFill>
                <a:srgbClr val="333333"/>
              </a:solidFill>
              <a:highlight>
                <a:srgbClr val="FFFFFF"/>
              </a:highlight>
              <a:latin typeface="Times New Roman"/>
              <a:ea typeface="Times New Roman"/>
              <a:cs typeface="Times New Roman"/>
              <a:sym typeface="Times New Roman"/>
            </a:endParaRPr>
          </a:p>
          <a:p>
            <a:pPr indent="-914400" lvl="0" marL="914400" rtl="0" algn="l">
              <a:lnSpc>
                <a:spcPct val="115000"/>
              </a:lnSpc>
              <a:spcBef>
                <a:spcPts val="1200"/>
              </a:spcBef>
              <a:spcAft>
                <a:spcPts val="0"/>
              </a:spcAft>
              <a:buNone/>
            </a:pP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II.</a:t>
            </a: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Total loans and sum of principal amount sanctioned to each country.</a:t>
            </a:r>
            <a:endParaRPr sz="1200">
              <a:solidFill>
                <a:srgbClr val="333333"/>
              </a:solidFill>
              <a:highlight>
                <a:srgbClr val="FFFFFF"/>
              </a:highlight>
              <a:latin typeface="Times New Roman"/>
              <a:ea typeface="Times New Roman"/>
              <a:cs typeface="Times New Roman"/>
              <a:sym typeface="Times New Roman"/>
            </a:endParaRPr>
          </a:p>
          <a:p>
            <a:pPr indent="-914400" lvl="0" marL="914400" rtl="0" algn="l">
              <a:lnSpc>
                <a:spcPct val="115000"/>
              </a:lnSpc>
              <a:spcBef>
                <a:spcPts val="1200"/>
              </a:spcBef>
              <a:spcAft>
                <a:spcPts val="0"/>
              </a:spcAft>
              <a:buNone/>
            </a:pP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III.</a:t>
            </a: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Total credits and grants provided by IDA till today</a:t>
            </a:r>
            <a:endParaRPr sz="1200">
              <a:solidFill>
                <a:srgbClr val="333333"/>
              </a:solidFill>
              <a:highlight>
                <a:srgbClr val="FFFFFF"/>
              </a:highlight>
              <a:latin typeface="Times New Roman"/>
              <a:ea typeface="Times New Roman"/>
              <a:cs typeface="Times New Roman"/>
              <a:sym typeface="Times New Roman"/>
            </a:endParaRPr>
          </a:p>
          <a:p>
            <a:pPr indent="-914400" lvl="0" marL="914400" rtl="0" algn="l">
              <a:lnSpc>
                <a:spcPct val="115000"/>
              </a:lnSpc>
              <a:spcBef>
                <a:spcPts val="1200"/>
              </a:spcBef>
              <a:spcAft>
                <a:spcPts val="0"/>
              </a:spcAft>
              <a:buNone/>
            </a:pP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IV.</a:t>
            </a: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Credit status of each loan and original principal amount sanctioned.</a:t>
            </a:r>
            <a:endParaRPr sz="1200">
              <a:solidFill>
                <a:srgbClr val="333333"/>
              </a:solidFill>
              <a:highlight>
                <a:srgbClr val="FFFFFF"/>
              </a:highlight>
              <a:latin typeface="Times New Roman"/>
              <a:ea typeface="Times New Roman"/>
              <a:cs typeface="Times New Roman"/>
              <a:sym typeface="Times New Roman"/>
            </a:endParaRPr>
          </a:p>
          <a:p>
            <a:pPr indent="-914400" lvl="0" marL="914400" rtl="0" algn="l">
              <a:lnSpc>
                <a:spcPct val="115000"/>
              </a:lnSpc>
              <a:spcBef>
                <a:spcPts val="1200"/>
              </a:spcBef>
              <a:spcAft>
                <a:spcPts val="0"/>
              </a:spcAft>
              <a:buNone/>
            </a:pP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V.</a:t>
            </a: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Trend of credit approvals by IDA board</a:t>
            </a:r>
            <a:endParaRPr sz="1200">
              <a:solidFill>
                <a:srgbClr val="333333"/>
              </a:solidFill>
              <a:highlight>
                <a:srgbClr val="FFFFFF"/>
              </a:highlight>
              <a:latin typeface="Times New Roman"/>
              <a:ea typeface="Times New Roman"/>
              <a:cs typeface="Times New Roman"/>
              <a:sym typeface="Times New Roman"/>
            </a:endParaRPr>
          </a:p>
          <a:p>
            <a:pPr indent="-914400" lvl="0" marL="914400" rtl="0" algn="l">
              <a:lnSpc>
                <a:spcPct val="115000"/>
              </a:lnSpc>
              <a:spcBef>
                <a:spcPts val="1200"/>
              </a:spcBef>
              <a:spcAft>
                <a:spcPts val="0"/>
              </a:spcAft>
              <a:buNone/>
            </a:pP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VI.</a:t>
            </a: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Average service charges charged by the IDA for  its loans to different countries.</a:t>
            </a:r>
            <a:endParaRPr sz="1200">
              <a:solidFill>
                <a:srgbClr val="333333"/>
              </a:solidFill>
              <a:highlight>
                <a:srgbClr val="FFFFFF"/>
              </a:highlight>
              <a:latin typeface="Times New Roman"/>
              <a:ea typeface="Times New Roman"/>
              <a:cs typeface="Times New Roman"/>
              <a:sym typeface="Times New Roman"/>
            </a:endParaRPr>
          </a:p>
          <a:p>
            <a:pPr indent="-914400" lvl="0" marL="914400" rtl="0" algn="l">
              <a:lnSpc>
                <a:spcPct val="115000"/>
              </a:lnSpc>
              <a:spcBef>
                <a:spcPts val="1200"/>
              </a:spcBef>
              <a:spcAft>
                <a:spcPts val="0"/>
              </a:spcAft>
              <a:buNone/>
            </a:pP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VII.</a:t>
            </a: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How many times on an average a project was funded by IDA to a country.</a:t>
            </a:r>
            <a:endParaRPr sz="1200">
              <a:solidFill>
                <a:srgbClr val="333333"/>
              </a:solidFill>
              <a:highlight>
                <a:srgbClr val="FFFFFF"/>
              </a:highlight>
              <a:latin typeface="Times New Roman"/>
              <a:ea typeface="Times New Roman"/>
              <a:cs typeface="Times New Roman"/>
              <a:sym typeface="Times New Roman"/>
            </a:endParaRPr>
          </a:p>
          <a:p>
            <a:pPr indent="-914400" lvl="0" marL="914400" rtl="0" algn="l">
              <a:lnSpc>
                <a:spcPct val="115000"/>
              </a:lnSpc>
              <a:spcBef>
                <a:spcPts val="1200"/>
              </a:spcBef>
              <a:spcAft>
                <a:spcPts val="1200"/>
              </a:spcAft>
              <a:buNone/>
            </a:pP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VIII.</a:t>
            </a: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What is the average cancellation rate for different countries?</a:t>
            </a:r>
            <a:endParaRPr b="1" sz="1200">
              <a:solidFill>
                <a:srgbClr val="333333"/>
              </a:solidFill>
              <a:latin typeface="Times New Roman"/>
              <a:ea typeface="Times New Roman"/>
              <a:cs typeface="Times New Roman"/>
              <a:sym typeface="Times New Roman"/>
            </a:endParaRPr>
          </a:p>
        </p:txBody>
      </p:sp>
      <p:sp>
        <p:nvSpPr>
          <p:cNvPr id="175" name="Google Shape;175;p20"/>
          <p:cNvSpPr txBox="1"/>
          <p:nvPr/>
        </p:nvSpPr>
        <p:spPr>
          <a:xfrm>
            <a:off x="534450" y="484975"/>
            <a:ext cx="80751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b="1" lang="en" sz="1600">
                <a:solidFill>
                  <a:srgbClr val="333333"/>
                </a:solidFill>
                <a:highlight>
                  <a:srgbClr val="FFFFFF"/>
                </a:highlight>
                <a:latin typeface="Times New Roman"/>
                <a:ea typeface="Times New Roman"/>
                <a:cs typeface="Times New Roman"/>
                <a:sym typeface="Times New Roman"/>
              </a:rPr>
              <a:t>Some of the visualizations I would like to do for this project are</a:t>
            </a:r>
            <a:endParaRPr b="1"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366600" y="1033150"/>
            <a:ext cx="8433600" cy="3705000"/>
          </a:xfrm>
          <a:prstGeom prst="rect">
            <a:avLst/>
          </a:prstGeom>
        </p:spPr>
        <p:txBody>
          <a:bodyPr anchorCtr="0" anchor="t" bIns="91425" lIns="91425" spcFirstLastPara="1" rIns="91425" wrap="square" tIns="91425">
            <a:normAutofit/>
          </a:bodyPr>
          <a:lstStyle/>
          <a:p>
            <a:pPr indent="-914400" lvl="0" marL="914400" rtl="0" algn="l">
              <a:lnSpc>
                <a:spcPct val="115000"/>
              </a:lnSpc>
              <a:spcBef>
                <a:spcPts val="900"/>
              </a:spcBef>
              <a:spcAft>
                <a:spcPts val="0"/>
              </a:spcAft>
              <a:buNone/>
            </a:pPr>
            <a:r>
              <a:rPr lang="en" sz="700">
                <a:solidFill>
                  <a:srgbClr val="333333"/>
                </a:solidFill>
                <a:highlight>
                  <a:srgbClr val="FFFFFF"/>
                </a:highlight>
                <a:latin typeface="Times New Roman"/>
                <a:ea typeface="Times New Roman"/>
                <a:cs typeface="Times New Roman"/>
                <a:sym typeface="Times New Roman"/>
              </a:rPr>
              <a:t>      </a:t>
            </a:r>
            <a:endParaRPr sz="1200">
              <a:solidFill>
                <a:srgbClr val="333333"/>
              </a:solidFill>
              <a:highlight>
                <a:srgbClr val="FFFFFF"/>
              </a:highlight>
              <a:latin typeface="Times New Roman"/>
              <a:ea typeface="Times New Roman"/>
              <a:cs typeface="Times New Roman"/>
              <a:sym typeface="Times New Roman"/>
            </a:endParaRPr>
          </a:p>
          <a:p>
            <a:pPr indent="-914400" lvl="0" marL="914400" rtl="0" algn="l">
              <a:lnSpc>
                <a:spcPct val="115000"/>
              </a:lnSpc>
              <a:spcBef>
                <a:spcPts val="1200"/>
              </a:spcBef>
              <a:spcAft>
                <a:spcPts val="0"/>
              </a:spcAft>
              <a:buNone/>
            </a:pP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IX.</a:t>
            </a: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Rate of disbursement out of sanctioned amount.</a:t>
            </a:r>
            <a:endParaRPr sz="1200">
              <a:solidFill>
                <a:srgbClr val="333333"/>
              </a:solidFill>
              <a:highlight>
                <a:srgbClr val="FFFFFF"/>
              </a:highlight>
              <a:latin typeface="Times New Roman"/>
              <a:ea typeface="Times New Roman"/>
              <a:cs typeface="Times New Roman"/>
              <a:sym typeface="Times New Roman"/>
            </a:endParaRPr>
          </a:p>
          <a:p>
            <a:pPr indent="-914400" lvl="0" marL="914400" rtl="0" algn="l">
              <a:lnSpc>
                <a:spcPct val="115000"/>
              </a:lnSpc>
              <a:spcBef>
                <a:spcPts val="1200"/>
              </a:spcBef>
              <a:spcAft>
                <a:spcPts val="0"/>
              </a:spcAft>
              <a:buNone/>
            </a:pP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X.</a:t>
            </a: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Average term of a loan.</a:t>
            </a:r>
            <a:endParaRPr sz="1200">
              <a:solidFill>
                <a:srgbClr val="333333"/>
              </a:solidFill>
              <a:highlight>
                <a:srgbClr val="FFFFFF"/>
              </a:highlight>
              <a:latin typeface="Times New Roman"/>
              <a:ea typeface="Times New Roman"/>
              <a:cs typeface="Times New Roman"/>
              <a:sym typeface="Times New Roman"/>
            </a:endParaRPr>
          </a:p>
          <a:p>
            <a:pPr indent="-914400" lvl="0" marL="914400" rtl="0" algn="l">
              <a:lnSpc>
                <a:spcPct val="115000"/>
              </a:lnSpc>
              <a:spcBef>
                <a:spcPts val="1200"/>
              </a:spcBef>
              <a:spcAft>
                <a:spcPts val="0"/>
              </a:spcAft>
              <a:buNone/>
            </a:pP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XI.</a:t>
            </a: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Most benefited region.</a:t>
            </a:r>
            <a:endParaRPr sz="1200">
              <a:solidFill>
                <a:srgbClr val="333333"/>
              </a:solidFill>
              <a:highlight>
                <a:srgbClr val="FFFFFF"/>
              </a:highlight>
              <a:latin typeface="Times New Roman"/>
              <a:ea typeface="Times New Roman"/>
              <a:cs typeface="Times New Roman"/>
              <a:sym typeface="Times New Roman"/>
            </a:endParaRPr>
          </a:p>
          <a:p>
            <a:pPr indent="-914400" lvl="0" marL="914400" rtl="0" algn="l">
              <a:lnSpc>
                <a:spcPct val="115000"/>
              </a:lnSpc>
              <a:spcBef>
                <a:spcPts val="1200"/>
              </a:spcBef>
              <a:spcAft>
                <a:spcPts val="0"/>
              </a:spcAft>
              <a:buNone/>
            </a:pP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XII.</a:t>
            </a:r>
            <a:r>
              <a:rPr lang="en" sz="700">
                <a:solidFill>
                  <a:srgbClr val="333333"/>
                </a:solidFill>
                <a:highlight>
                  <a:srgbClr val="FFFFFF"/>
                </a:highlight>
                <a:latin typeface="Times New Roman"/>
                <a:ea typeface="Times New Roman"/>
                <a:cs typeface="Times New Roman"/>
                <a:sym typeface="Times New Roman"/>
              </a:rPr>
              <a:t>            </a:t>
            </a:r>
            <a:r>
              <a:rPr lang="en" sz="1200">
                <a:solidFill>
                  <a:srgbClr val="333333"/>
                </a:solidFill>
                <a:highlight>
                  <a:srgbClr val="FFFFFF"/>
                </a:highlight>
                <a:latin typeface="Times New Roman"/>
                <a:ea typeface="Times New Roman"/>
                <a:cs typeface="Times New Roman"/>
                <a:sym typeface="Times New Roman"/>
              </a:rPr>
              <a:t>Most benefited countries.</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b="1" sz="1200">
              <a:solidFill>
                <a:srgbClr val="333333"/>
              </a:solidFill>
              <a:latin typeface="Times New Roman"/>
              <a:ea typeface="Times New Roman"/>
              <a:cs typeface="Times New Roman"/>
              <a:sym typeface="Times New Roman"/>
            </a:endParaRPr>
          </a:p>
        </p:txBody>
      </p:sp>
      <p:sp>
        <p:nvSpPr>
          <p:cNvPr id="181" name="Google Shape;181;p21"/>
          <p:cNvSpPr txBox="1"/>
          <p:nvPr/>
        </p:nvSpPr>
        <p:spPr>
          <a:xfrm>
            <a:off x="534450" y="484975"/>
            <a:ext cx="8075100" cy="4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900"/>
              </a:spcAft>
              <a:buNone/>
            </a:pPr>
            <a:r>
              <a:rPr b="1" lang="en" sz="1600">
                <a:solidFill>
                  <a:srgbClr val="333333"/>
                </a:solidFill>
                <a:highlight>
                  <a:srgbClr val="FFFFFF"/>
                </a:highlight>
                <a:latin typeface="Times New Roman"/>
                <a:ea typeface="Times New Roman"/>
                <a:cs typeface="Times New Roman"/>
                <a:sym typeface="Times New Roman"/>
              </a:rPr>
              <a:t>Some of the visualizations I would like to do for this project are</a:t>
            </a:r>
            <a:endParaRPr b="1"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