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imes New Roman"/>
              <a:buNone/>
              <a:defRPr sz="48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b="1">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atin typeface="Times New Roman"/>
                <a:ea typeface="Times New Roman"/>
                <a:cs typeface="Times New Roman"/>
                <a:sym typeface="Times New Roman"/>
              </a:defRPr>
            </a:lvl1pPr>
            <a:lvl2pPr indent="-393700" lvl="1" marL="914400" algn="l">
              <a:lnSpc>
                <a:spcPct val="90000"/>
              </a:lnSpc>
              <a:spcBef>
                <a:spcPts val="500"/>
              </a:spcBef>
              <a:spcAft>
                <a:spcPts val="0"/>
              </a:spcAft>
              <a:buClr>
                <a:schemeClr val="dk1"/>
              </a:buClr>
              <a:buSzPts val="2600"/>
              <a:buChar char="•"/>
              <a:defRPr sz="2600">
                <a:latin typeface="Times New Roman"/>
                <a:ea typeface="Times New Roman"/>
                <a:cs typeface="Times New Roman"/>
                <a:sym typeface="Times New Roman"/>
              </a:defRPr>
            </a:lvl2pPr>
            <a:lvl3pPr indent="-393700" lvl="2" marL="1371600" algn="l">
              <a:lnSpc>
                <a:spcPct val="90000"/>
              </a:lnSpc>
              <a:spcBef>
                <a:spcPts val="500"/>
              </a:spcBef>
              <a:spcAft>
                <a:spcPts val="0"/>
              </a:spcAft>
              <a:buClr>
                <a:schemeClr val="dk1"/>
              </a:buClr>
              <a:buSzPts val="2600"/>
              <a:buChar char="•"/>
              <a:defRPr sz="2600">
                <a:latin typeface="Times New Roman"/>
                <a:ea typeface="Times New Roman"/>
                <a:cs typeface="Times New Roman"/>
                <a:sym typeface="Times New Roman"/>
              </a:defRPr>
            </a:lvl3pPr>
            <a:lvl4pPr indent="-393700" lvl="3" marL="1828800" algn="l">
              <a:lnSpc>
                <a:spcPct val="90000"/>
              </a:lnSpc>
              <a:spcBef>
                <a:spcPts val="500"/>
              </a:spcBef>
              <a:spcAft>
                <a:spcPts val="0"/>
              </a:spcAft>
              <a:buClr>
                <a:schemeClr val="dk1"/>
              </a:buClr>
              <a:buSzPts val="2600"/>
              <a:buChar char="•"/>
              <a:defRPr sz="2600">
                <a:latin typeface="Times New Roman"/>
                <a:ea typeface="Times New Roman"/>
                <a:cs typeface="Times New Roman"/>
                <a:sym typeface="Times New Roman"/>
              </a:defRPr>
            </a:lvl4pPr>
            <a:lvl5pPr indent="-393700" lvl="4" marL="2286000" algn="l">
              <a:lnSpc>
                <a:spcPct val="90000"/>
              </a:lnSpc>
              <a:spcBef>
                <a:spcPts val="500"/>
              </a:spcBef>
              <a:spcAft>
                <a:spcPts val="0"/>
              </a:spcAft>
              <a:buClr>
                <a:schemeClr val="dk1"/>
              </a:buClr>
              <a:buSzPts val="2600"/>
              <a:buChar char="•"/>
              <a:defRPr sz="2600">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74000">
              <a:srgbClr val="D6D6D6"/>
            </a:gs>
            <a:gs pos="83000">
              <a:srgbClr val="D6D6D6"/>
            </a:gs>
            <a:gs pos="100000">
              <a:srgbClr val="E3E3E3"/>
            </a:gs>
          </a:gsLst>
          <a:lin ang="54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eeksforgeeks.org/next-word-prediction-with-deep-learning-in-nl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789042"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sz="4400"/>
              <a:t>An Advanced Next Word Prediction System Using Neural Language Models and NLP Techniques for Context-aware Text Completion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Names: Vamshitha Kompelly</a:t>
            </a:r>
            <a:endParaRPr/>
          </a:p>
          <a:p>
            <a:pPr indent="457200" lvl="0" marL="457200" rtl="0" algn="ctr">
              <a:lnSpc>
                <a:spcPct val="90000"/>
              </a:lnSpc>
              <a:spcBef>
                <a:spcPts val="0"/>
              </a:spcBef>
              <a:spcAft>
                <a:spcPts val="0"/>
              </a:spcAft>
              <a:buClr>
                <a:schemeClr val="dk1"/>
              </a:buClr>
              <a:buSzPts val="2800"/>
              <a:buNone/>
            </a:pPr>
            <a:r>
              <a:rPr lang="en-US"/>
              <a:t>Harshitha Sampath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References</a:t>
            </a:r>
            <a:endParaRPr/>
          </a:p>
        </p:txBody>
      </p:sp>
      <p:sp>
        <p:nvSpPr>
          <p:cNvPr id="139" name="Google Shape;13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2600"/>
              <a:buChar char="•"/>
            </a:pPr>
            <a:r>
              <a:rPr b="0" i="0" lang="en-US">
                <a:solidFill>
                  <a:srgbClr val="0D0D0D"/>
                </a:solidFill>
              </a:rPr>
              <a:t>[1] S. Ambulgekar and S. Malewadikar, "Next Words Prediction Using Recurrent Neural Networks," in ITM Web of Conferences, vol. 40, Aug. 2021, article 03034, doi: 10.1051/itmconf/20214003034.</a:t>
            </a:r>
            <a:endParaRPr/>
          </a:p>
          <a:p>
            <a:pPr indent="-228600" lvl="0" marL="228600" rtl="0" algn="l">
              <a:lnSpc>
                <a:spcPct val="90000"/>
              </a:lnSpc>
              <a:spcBef>
                <a:spcPts val="1000"/>
              </a:spcBef>
              <a:spcAft>
                <a:spcPts val="0"/>
              </a:spcAft>
              <a:buClr>
                <a:srgbClr val="0D0D0D"/>
              </a:buClr>
              <a:buSzPts val="2600"/>
              <a:buChar char="•"/>
            </a:pPr>
            <a:r>
              <a:rPr b="0" i="0" lang="en-US">
                <a:solidFill>
                  <a:srgbClr val="0D0D0D"/>
                </a:solidFill>
              </a:rPr>
              <a:t>[2] C. Nayak and A. Kumar, "Next Word Prediction Using Machine Learning Techniques," in Cybersecurity, vol. 54, no. 02, pp. 5161-5171, Nov. 2022.</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0D0D"/>
              </a:buClr>
              <a:buSzPts val="4400"/>
              <a:buFont typeface="Times New Roman"/>
              <a:buNone/>
            </a:pPr>
            <a:r>
              <a:rPr i="0" lang="en-US">
                <a:solidFill>
                  <a:srgbClr val="0D0D0D"/>
                </a:solidFill>
              </a:rPr>
              <a:t>Project Objectives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71500" lvl="0" marL="571500" rtl="0" algn="l">
              <a:lnSpc>
                <a:spcPct val="90000"/>
              </a:lnSpc>
              <a:spcBef>
                <a:spcPts val="0"/>
              </a:spcBef>
              <a:spcAft>
                <a:spcPts val="0"/>
              </a:spcAft>
              <a:buClr>
                <a:srgbClr val="0D0D0D"/>
              </a:buClr>
              <a:buSzPts val="2600"/>
              <a:buFont typeface="Calibri"/>
              <a:buAutoNum type="romanLcPeriod"/>
            </a:pPr>
            <a:r>
              <a:rPr b="0" i="0" lang="en-US">
                <a:solidFill>
                  <a:srgbClr val="0D0D0D"/>
                </a:solidFill>
              </a:rPr>
              <a:t>Improve next word prediction accuracy using advanced neural network architectures such as LSTM, Transformer</a:t>
            </a:r>
            <a:endParaRPr/>
          </a:p>
          <a:p>
            <a:pPr indent="-571500" lvl="0" marL="571500" rtl="0" algn="l">
              <a:lnSpc>
                <a:spcPct val="90000"/>
              </a:lnSpc>
              <a:spcBef>
                <a:spcPts val="1000"/>
              </a:spcBef>
              <a:spcAft>
                <a:spcPts val="0"/>
              </a:spcAft>
              <a:buClr>
                <a:srgbClr val="0D0D0D"/>
              </a:buClr>
              <a:buSzPts val="2600"/>
              <a:buFont typeface="Calibri"/>
              <a:buAutoNum type="romanLcPeriod"/>
            </a:pPr>
            <a:r>
              <a:rPr b="0" i="0" lang="en-US">
                <a:solidFill>
                  <a:srgbClr val="0D0D0D"/>
                </a:solidFill>
              </a:rPr>
              <a:t>Enhance context awareness by incorporating attention mechanisms and word embeddings.</a:t>
            </a:r>
            <a:endParaRPr/>
          </a:p>
          <a:p>
            <a:pPr indent="-571500" lvl="0" marL="571500" rtl="0" algn="l">
              <a:lnSpc>
                <a:spcPct val="90000"/>
              </a:lnSpc>
              <a:spcBef>
                <a:spcPts val="1000"/>
              </a:spcBef>
              <a:spcAft>
                <a:spcPts val="0"/>
              </a:spcAft>
              <a:buClr>
                <a:srgbClr val="0D0D0D"/>
              </a:buClr>
              <a:buSzPts val="2600"/>
              <a:buFont typeface="Calibri"/>
              <a:buAutoNum type="romanLcPeriod"/>
            </a:pPr>
            <a:r>
              <a:rPr b="0" i="0" lang="en-US">
                <a:solidFill>
                  <a:srgbClr val="0D0D0D"/>
                </a:solidFill>
              </a:rPr>
              <a:t>Investigate limitations of existing models and propose novel solutions for more accurate predictions.</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Statement of Value</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D0D0D"/>
              </a:buClr>
              <a:buSzPts val="2600"/>
              <a:buFont typeface="Arial"/>
              <a:buChar char="•"/>
            </a:pPr>
            <a:r>
              <a:rPr b="0" i="0" lang="en-US">
                <a:solidFill>
                  <a:srgbClr val="0D0D0D"/>
                </a:solidFill>
              </a:rPr>
              <a:t>Enhanced user experience and productivity in text-based applications by providing relevant suggestions based on the context of the text. This reduces typing effort, enhances typing speed, and boosts productivity across various applications. For instance, in email clients, users can compose professional emails faster with accurate and contextually relevant suggestions, saving time and improving communication quality.</a:t>
            </a:r>
            <a:endParaRPr/>
          </a:p>
          <a:p>
            <a:pPr indent="-228600" lvl="0" marL="228600" rtl="0" algn="l">
              <a:lnSpc>
                <a:spcPct val="90000"/>
              </a:lnSpc>
              <a:spcBef>
                <a:spcPts val="1000"/>
              </a:spcBef>
              <a:spcAft>
                <a:spcPts val="0"/>
              </a:spcAft>
              <a:buClr>
                <a:srgbClr val="0D0D0D"/>
              </a:buClr>
              <a:buSzPts val="2600"/>
              <a:buChar char="•"/>
            </a:pPr>
            <a:r>
              <a:rPr b="0" i="0" lang="en-US">
                <a:solidFill>
                  <a:srgbClr val="0D0D0D"/>
                </a:solidFill>
              </a:rPr>
              <a:t>Personalized and Adaptive Text Suggestions: The system will personalizes text suggestions based on user writing styles and preferences, improving prediction accuracy and creating a tailored user experience. In messaging apps, it suggests commonly used emoticons, phrases, or abbreviations, enhancing communication efficiency and user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Statement of Value</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D0D0D"/>
              </a:buClr>
              <a:buSzPts val="2600"/>
              <a:buFont typeface="Arial"/>
              <a:buChar char="•"/>
            </a:pPr>
            <a:r>
              <a:rPr b="0" i="0" lang="en-US">
                <a:solidFill>
                  <a:srgbClr val="0D0D0D"/>
                </a:solidFill>
              </a:rPr>
              <a:t>It will advances NLU and NLP techniques by integrating advanced algorithms and neural network architectures like LSTM with attention mechanisms. This addresses complex challenges in natural language processing, such as context shifts and semantic ambiguity. Our approach benefits various NLP tasks, including sentiment analysis and machine translation. For instance, our context-aware techniques improve machine translation by considering the sentence context, not just individual words.</a:t>
            </a:r>
            <a:endParaRPr/>
          </a:p>
          <a:p>
            <a:pPr indent="0" lvl="0" marL="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0D0D"/>
              </a:buClr>
              <a:buSzPts val="4400"/>
              <a:buFont typeface="Times New Roman"/>
              <a:buNone/>
            </a:pPr>
            <a:r>
              <a:rPr i="0" lang="en-US">
                <a:solidFill>
                  <a:srgbClr val="0D0D0D"/>
                </a:solidFill>
              </a:rPr>
              <a:t>State of the Art</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600"/>
              <a:buChar char="•"/>
            </a:pPr>
            <a:r>
              <a:rPr lang="en-US"/>
              <a:t>The task of Next Word Prediction, also known as Language Modeling, involved predicting the next word in a sequence of text. It was a fundamental task in Natural Language Processing (NLP) with numerous practical applications. The project aimed to create a model using Nietzsche's default text file to predict the next word after the user had typed 40 letters [1]. </a:t>
            </a:r>
            <a:endParaRPr/>
          </a:p>
          <a:p>
            <a:pPr indent="-228600" lvl="0" marL="228600" rtl="0" algn="l">
              <a:lnSpc>
                <a:spcPct val="90000"/>
              </a:lnSpc>
              <a:spcBef>
                <a:spcPts val="1000"/>
              </a:spcBef>
              <a:spcAft>
                <a:spcPts val="0"/>
              </a:spcAft>
              <a:buClr>
                <a:srgbClr val="0D0D0D"/>
              </a:buClr>
              <a:buSzPts val="2600"/>
              <a:buChar char="•"/>
            </a:pPr>
            <a:r>
              <a:rPr b="0" i="0" lang="en-US">
                <a:solidFill>
                  <a:srgbClr val="0D0D0D"/>
                </a:solidFill>
                <a:latin typeface="Arial"/>
                <a:ea typeface="Arial"/>
                <a:cs typeface="Arial"/>
                <a:sym typeface="Arial"/>
              </a:rPr>
              <a:t>Ambulgekar and Malewadikar [1], </a:t>
            </a:r>
            <a:r>
              <a:rPr lang="en-US"/>
              <a:t>model utilized an RNN neural network implemented with TensorFlow to predict the top 10 upcoming words efficiently, with a focus on minimizing processing time. RNNs, known for their long short-term memory, enabled the model to understand context from past text and generate words that contributed to sentence formation. The approach involved letter-to-letter prediction, where each letter predicted the next to form complete 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0D0D"/>
              </a:buClr>
              <a:buSzPts val="4400"/>
              <a:buFont typeface="Times New Roman"/>
              <a:buNone/>
            </a:pPr>
            <a:r>
              <a:rPr i="0" lang="en-US">
                <a:solidFill>
                  <a:srgbClr val="0D0D0D"/>
                </a:solidFill>
              </a:rPr>
              <a:t>State of the Art</a:t>
            </a:r>
            <a:endParaRPr/>
          </a:p>
        </p:txBody>
      </p:sp>
      <p:sp>
        <p:nvSpPr>
          <p:cNvPr id="115" name="Google Shape;115;p18"/>
          <p:cNvSpPr txBox="1"/>
          <p:nvPr>
            <p:ph idx="1" type="body"/>
          </p:nvPr>
        </p:nvSpPr>
        <p:spPr>
          <a:xfrm>
            <a:off x="433136" y="1584660"/>
            <a:ext cx="11325727"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D0D0D"/>
              </a:buClr>
              <a:buSzPts val="2600"/>
              <a:buChar char="•"/>
            </a:pPr>
            <a:r>
              <a:rPr b="0" i="0" lang="en-US">
                <a:solidFill>
                  <a:srgbClr val="0D0D0D"/>
                </a:solidFill>
              </a:rPr>
              <a:t>Nayak and Kumar [2], </a:t>
            </a:r>
            <a:r>
              <a:rPr lang="en-US"/>
              <a:t>study presented a prototype architecture for quick digital communication in various languages, predicting the next word based on the current words. By suggesting suitable terms, the aim was to simplify immediate digital communication. </a:t>
            </a:r>
            <a:endParaRPr/>
          </a:p>
          <a:p>
            <a:pPr indent="-228600" lvl="0" marL="228600" rtl="0" algn="l">
              <a:lnSpc>
                <a:spcPct val="90000"/>
              </a:lnSpc>
              <a:spcBef>
                <a:spcPts val="1000"/>
              </a:spcBef>
              <a:spcAft>
                <a:spcPts val="0"/>
              </a:spcAft>
              <a:buClr>
                <a:schemeClr val="dk1"/>
              </a:buClr>
              <a:buSzPts val="2600"/>
              <a:buChar char="•"/>
            </a:pPr>
            <a:r>
              <a:rPr lang="en-US"/>
              <a:t>Techniques such as Convolutional Neural Networks (CNNs), Recurrent Neural Networks (RNNs), and Long Short-Term Memory Networks (LSTMs) were utilized, with LSTM showing effectiveness in handling sequential data. An LSTM-based word input predictive model was proposed, involving text normalization for industry-specific datasets and training using LSTM networks. The resulting predictive model proved fairly accurate, achieved through multiple pattern-discovery techniques and limited pretreatment processes. The developed LSTM-based keyword input prediction system could enhance user input efficiency in specific sectors by integrating it into industry input devices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Approach</a:t>
            </a:r>
            <a:endParaRPr/>
          </a:p>
        </p:txBody>
      </p:sp>
      <p:sp>
        <p:nvSpPr>
          <p:cNvPr id="121" name="Google Shape;1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D0D0D"/>
              </a:buClr>
              <a:buSzPts val="2600"/>
              <a:buFont typeface="Arial"/>
              <a:buChar char="•"/>
            </a:pPr>
            <a:r>
              <a:rPr b="0" i="0" lang="en-US">
                <a:solidFill>
                  <a:srgbClr val="0D0D0D"/>
                </a:solidFill>
              </a:rPr>
              <a:t>Neural network architectures: LSTM with attention mechanisms for context-aware predictions.</a:t>
            </a:r>
            <a:endParaRPr/>
          </a:p>
          <a:p>
            <a:pPr indent="-228600" lvl="0" marL="228600" rtl="0" algn="l">
              <a:lnSpc>
                <a:spcPct val="90000"/>
              </a:lnSpc>
              <a:spcBef>
                <a:spcPts val="1000"/>
              </a:spcBef>
              <a:spcAft>
                <a:spcPts val="0"/>
              </a:spcAft>
              <a:buClr>
                <a:srgbClr val="0D0D0D"/>
              </a:buClr>
              <a:buSzPts val="2600"/>
              <a:buFont typeface="Arial"/>
              <a:buChar char="•"/>
            </a:pPr>
            <a:r>
              <a:rPr b="0" i="0" lang="en-US">
                <a:solidFill>
                  <a:srgbClr val="0D0D0D"/>
                </a:solidFill>
              </a:rPr>
              <a:t>Datasets: Utilize available datasets such as pizza.txt for both training and testing purposes, as demonstrated in this resource on next word prediction with deep learning in NLP: </a:t>
            </a:r>
            <a:r>
              <a:rPr b="0" i="0" lang="en-US" u="sng">
                <a:solidFill>
                  <a:schemeClr val="hlink"/>
                </a:solidFill>
                <a:hlinkClick r:id="rId3"/>
              </a:rPr>
              <a:t>https://www.geeksforgeeks.org/next-word-prediction-with-deep-learning-in-nlp/</a:t>
            </a:r>
            <a:r>
              <a:rPr b="0" i="0" lang="en-US">
                <a:solidFill>
                  <a:srgbClr val="0D0D0D"/>
                </a:solidFill>
              </a:rPr>
              <a:t> .</a:t>
            </a:r>
            <a:endParaRPr/>
          </a:p>
          <a:p>
            <a:pPr indent="-228600" lvl="0" marL="228600" rtl="0" algn="l">
              <a:lnSpc>
                <a:spcPct val="90000"/>
              </a:lnSpc>
              <a:spcBef>
                <a:spcPts val="1000"/>
              </a:spcBef>
              <a:spcAft>
                <a:spcPts val="0"/>
              </a:spcAft>
              <a:buClr>
                <a:srgbClr val="0D0D0D"/>
              </a:buClr>
              <a:buSzPts val="2600"/>
              <a:buFont typeface="Arial"/>
              <a:buChar char="•"/>
            </a:pPr>
            <a:r>
              <a:rPr b="0" i="0" lang="en-US">
                <a:solidFill>
                  <a:srgbClr val="0D0D0D"/>
                </a:solidFill>
              </a:rPr>
              <a:t>Framework: Implement the model using TensorFlow or PyTorch for flexibility and performance optimization.</a:t>
            </a:r>
            <a:endParaRPr/>
          </a:p>
          <a:p>
            <a:pPr indent="-228600" lvl="0" marL="228600" rtl="0" algn="l">
              <a:lnSpc>
                <a:spcPct val="90000"/>
              </a:lnSpc>
              <a:spcBef>
                <a:spcPts val="1000"/>
              </a:spcBef>
              <a:spcAft>
                <a:spcPts val="0"/>
              </a:spcAft>
              <a:buClr>
                <a:srgbClr val="0D0D0D"/>
              </a:buClr>
              <a:buSzPts val="2600"/>
              <a:buFont typeface="Arial"/>
              <a:buChar char="•"/>
            </a:pPr>
            <a:r>
              <a:rPr b="0" i="0" lang="en-US">
                <a:solidFill>
                  <a:srgbClr val="0D0D0D"/>
                </a:solidFill>
              </a:rPr>
              <a:t>Customization: Customize the model by fine-tuning on specific domains or topics relevant to the application  such as news articles, and technical documents</a:t>
            </a:r>
            <a:endParaRPr/>
          </a:p>
          <a:p>
            <a:pPr indent="-63500" lvl="0" marL="228600" rtl="0" algn="l">
              <a:lnSpc>
                <a:spcPct val="90000"/>
              </a:lnSpc>
              <a:spcBef>
                <a:spcPts val="1000"/>
              </a:spcBef>
              <a:spcAft>
                <a:spcPts val="0"/>
              </a:spcAft>
              <a:buClr>
                <a:schemeClr val="dk1"/>
              </a:buClr>
              <a:buSzPts val="2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Deliverables</a:t>
            </a:r>
            <a:endParaRPr/>
          </a:p>
        </p:txBody>
      </p:sp>
      <p:sp>
        <p:nvSpPr>
          <p:cNvPr id="127" name="Google Shape;1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600"/>
              <a:buChar char="•"/>
            </a:pPr>
            <a:r>
              <a:rPr lang="en-US"/>
              <a:t>Trained neural language model with advanced context-aware next word prediction capabilities, enabling precise and intuitive text completion.</a:t>
            </a:r>
            <a:endParaRPr/>
          </a:p>
          <a:p>
            <a:pPr indent="-228600" lvl="0" marL="228600" rtl="0" algn="l">
              <a:lnSpc>
                <a:spcPct val="90000"/>
              </a:lnSpc>
              <a:spcBef>
                <a:spcPts val="1000"/>
              </a:spcBef>
              <a:spcAft>
                <a:spcPts val="0"/>
              </a:spcAft>
              <a:buClr>
                <a:schemeClr val="dk1"/>
              </a:buClr>
              <a:buSzPts val="2600"/>
              <a:buChar char="•"/>
            </a:pPr>
            <a:r>
              <a:rPr lang="en-US"/>
              <a:t>Evaluation metrics, including perplexity, accuracy, and context relevance scores, to comprehensively assess the model's performance and effectiveness.</a:t>
            </a:r>
            <a:endParaRPr/>
          </a:p>
          <a:p>
            <a:pPr indent="-228600" lvl="0" marL="228600" rtl="0" algn="l">
              <a:lnSpc>
                <a:spcPct val="90000"/>
              </a:lnSpc>
              <a:spcBef>
                <a:spcPts val="1000"/>
              </a:spcBef>
              <a:spcAft>
                <a:spcPts val="0"/>
              </a:spcAft>
              <a:buClr>
                <a:schemeClr val="dk1"/>
              </a:buClr>
              <a:buSzPts val="2600"/>
              <a:buChar char="•"/>
            </a:pPr>
            <a:r>
              <a:rPr lang="en-US"/>
              <a:t>Complete codebase with detailed documentation for streamlined model implementation and comprehensive usage instructions, ensuring ease of integration and utilization.</a:t>
            </a:r>
            <a:endParaRPr/>
          </a:p>
          <a:p>
            <a:pPr indent="-228600" lvl="0" marL="228600" rtl="0" algn="l">
              <a:lnSpc>
                <a:spcPct val="90000"/>
              </a:lnSpc>
              <a:spcBef>
                <a:spcPts val="1000"/>
              </a:spcBef>
              <a:spcAft>
                <a:spcPts val="0"/>
              </a:spcAft>
              <a:buClr>
                <a:schemeClr val="dk1"/>
              </a:buClr>
              <a:buSzPts val="2600"/>
              <a:buChar char="•"/>
            </a:pPr>
            <a:r>
              <a:rPr lang="en-US"/>
              <a:t>User Interface development, featuring a user-friendly web-based interface using tools like Flask or Dash, facilitating interactive text prediction and enhancing overall user experience and satisfaction.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6"/>
            <a:ext cx="10515600" cy="10465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Evaluation Methodology</a:t>
            </a:r>
            <a:endParaRPr/>
          </a:p>
        </p:txBody>
      </p:sp>
      <p:sp>
        <p:nvSpPr>
          <p:cNvPr id="133" name="Google Shape;133;p21"/>
          <p:cNvSpPr txBox="1"/>
          <p:nvPr>
            <p:ph idx="1" type="body"/>
          </p:nvPr>
        </p:nvSpPr>
        <p:spPr>
          <a:xfrm>
            <a:off x="433137" y="1411706"/>
            <a:ext cx="11421979"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b="1" lang="en-US"/>
              <a:t>Evaluation metrics</a:t>
            </a:r>
            <a:r>
              <a:rPr lang="en-US"/>
              <a:t>: Our evaluation will encompass a range of metrics including perplexity, accuracy, and context relevance scores. These metrics will provide a comprehensive understanding of the model's performance across different aspects of prediction accuracy and context relevance.</a:t>
            </a:r>
            <a:endParaRPr/>
          </a:p>
          <a:p>
            <a:pPr indent="-228600" lvl="0" marL="228600" rtl="0" algn="l">
              <a:lnSpc>
                <a:spcPct val="90000"/>
              </a:lnSpc>
              <a:spcBef>
                <a:spcPts val="1000"/>
              </a:spcBef>
              <a:spcAft>
                <a:spcPts val="0"/>
              </a:spcAft>
              <a:buClr>
                <a:schemeClr val="dk1"/>
              </a:buClr>
              <a:buSzPts val="2600"/>
              <a:buChar char="•"/>
            </a:pPr>
            <a:r>
              <a:rPr lang="en-US"/>
              <a:t> </a:t>
            </a:r>
            <a:r>
              <a:rPr b="1" lang="en-US"/>
              <a:t>Experimental setup: </a:t>
            </a:r>
            <a:r>
              <a:rPr lang="en-US"/>
              <a:t>To ensure robust evaluation, we will employ a rigorous experimental setup involving training, validation, and testing splits. We will utilize publicly available datasets such as pizza.txt and other relevant sources to train and validate our model, ensuring its adaptability to diverse text inputs and scenarios.</a:t>
            </a:r>
            <a:endParaRPr/>
          </a:p>
          <a:p>
            <a:pPr indent="-228600" lvl="0" marL="228600" rtl="0" algn="l">
              <a:lnSpc>
                <a:spcPct val="90000"/>
              </a:lnSpc>
              <a:spcBef>
                <a:spcPts val="1000"/>
              </a:spcBef>
              <a:spcAft>
                <a:spcPts val="0"/>
              </a:spcAft>
              <a:buClr>
                <a:schemeClr val="dk1"/>
              </a:buClr>
              <a:buSzPts val="2600"/>
              <a:buChar char="•"/>
            </a:pPr>
            <a:r>
              <a:rPr b="1" lang="en-US"/>
              <a:t>Validation methods: </a:t>
            </a:r>
            <a:r>
              <a:rPr lang="en-US"/>
              <a:t>Our validation process will focus on assessing the generalization ability of the model, ensuring its effectiveness across various text domains and contexts. we will benchmark our model's performance against state-of-the-art models and industry standards to validate its competitiveness and advancements in next word prediction and context-aware text completion.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