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Hanken Grotesk"/>
      <p:regular r:id="rId17"/>
      <p:bold r:id="rId18"/>
      <p:italic r:id="rId19"/>
      <p:boldItalic r:id="rId20"/>
    </p:embeddedFont>
    <p:embeddedFont>
      <p:font typeface="Hanken Grotesk SemiBold"/>
      <p:regular r:id="rId21"/>
      <p:bold r:id="rId22"/>
      <p:italic r:id="rId23"/>
      <p:boldItalic r:id="rId24"/>
    </p:embeddedFont>
    <p:embeddedFont>
      <p:font typeface="Poppins"/>
      <p:regular r:id="rId25"/>
      <p:bold r:id="rId26"/>
      <p:italic r:id="rId27"/>
      <p:boldItalic r:id="rId28"/>
    </p:embeddedFont>
    <p:embeddedFont>
      <p:font typeface="Inter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ankenGrotesk-boldItalic.fntdata"/><Relationship Id="rId22" Type="http://schemas.openxmlformats.org/officeDocument/2006/relationships/font" Target="fonts/HankenGroteskSemiBold-bold.fntdata"/><Relationship Id="rId21" Type="http://schemas.openxmlformats.org/officeDocument/2006/relationships/font" Target="fonts/HankenGroteskSemiBold-regular.fntdata"/><Relationship Id="rId24" Type="http://schemas.openxmlformats.org/officeDocument/2006/relationships/font" Target="fonts/HankenGroteskSemiBold-boldItalic.fntdata"/><Relationship Id="rId23" Type="http://schemas.openxmlformats.org/officeDocument/2006/relationships/font" Target="fonts/HankenGrotesk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Inte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ankenGrotesk-regular.fntdata"/><Relationship Id="rId16" Type="http://schemas.openxmlformats.org/officeDocument/2006/relationships/slide" Target="slides/slide11.xml"/><Relationship Id="rId19" Type="http://schemas.openxmlformats.org/officeDocument/2006/relationships/font" Target="fonts/HankenGrotesk-italic.fntdata"/><Relationship Id="rId18" Type="http://schemas.openxmlformats.org/officeDocument/2006/relationships/font" Target="fonts/HankenGrotes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c4a683a3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ec4a683a3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SLIDES_API128382450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SLIDES_API128382450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SLIDES_API34822037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SLIDES_API34822037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SLIDES_API125710048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SLIDES_API125710048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SLIDES_API93949397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SLIDES_API93949397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SLIDES_API26051782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SLIDES_API26051782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3">
  <p:cSld name="CUSTOM_3_2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3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 1">
  <p:cSld name="CUSTOM_2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93575" y="440975"/>
            <a:ext cx="5703300" cy="9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61" name="Google Shape;61;p14"/>
          <p:cNvSpPr/>
          <p:nvPr>
            <p:ph idx="2" type="pic"/>
          </p:nvPr>
        </p:nvSpPr>
        <p:spPr>
          <a:xfrm>
            <a:off x="5071100" y="1185325"/>
            <a:ext cx="3615600" cy="3297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567725" y="76097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b="1" lang="en" sz="2800"/>
              <a:t>Predicting Stock Market</a:t>
            </a:r>
            <a:r>
              <a:rPr lang="en"/>
              <a:t> </a:t>
            </a:r>
            <a:endParaRPr/>
          </a:p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612550" y="1903200"/>
            <a:ext cx="58644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This presentation aims to explore the use of LSTM models in predicting stock prices to aid investors and traders in making better-informed investment decisions.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5199525" y="3440200"/>
            <a:ext cx="396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GROUP-11</a:t>
            </a:r>
            <a:endParaRPr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●"/>
            </a:pPr>
            <a:r>
              <a:rPr lang="en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VAMSHITHA KOMPELLY</a:t>
            </a:r>
            <a:endParaRPr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●"/>
            </a:pPr>
            <a:r>
              <a:rPr lang="en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LIKITHA VADLA</a:t>
            </a:r>
            <a:endParaRPr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Resources 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Github link :</a:t>
            </a:r>
            <a:r>
              <a:rPr lang="en" u="sng">
                <a:solidFill>
                  <a:schemeClr val="accent5"/>
                </a:solidFill>
              </a:rPr>
              <a:t>https://github.com/Vamshitha211/DSCI-6007-01-GROUP-13</a:t>
            </a:r>
            <a:endParaRPr u="sng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Python notebook: </a:t>
            </a: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</a:rPr>
              <a:t>https://colab.research.google.com/drive/1MWrzg5yY1B5guLK0VthcZAN1NqNE0lRr?usp=sharing#scrollTo=ujm5Oq9vz_KM</a:t>
            </a:r>
            <a:endParaRPr u="sng">
              <a:solidFill>
                <a:schemeClr val="accent5"/>
              </a:solidFill>
              <a:highlight>
                <a:schemeClr val="lt1"/>
              </a:highlight>
            </a:endParaRPr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Thank you 😄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2075"/>
            <a:ext cx="9299150" cy="53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/>
              <a:t>Supporting companies in financial planning and budgeting.</a:t>
            </a:r>
            <a:endParaRPr sz="1500"/>
          </a:p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1373975" y="3582600"/>
            <a:ext cx="641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/>
              <a:t>Identifying potential risks and implementing risk management strategies.</a:t>
            </a:r>
            <a:endParaRPr sz="1500"/>
          </a:p>
        </p:txBody>
      </p:sp>
      <p:sp>
        <p:nvSpPr>
          <p:cNvPr id="80" name="Google Shape;80;p17"/>
          <p:cNvSpPr txBox="1"/>
          <p:nvPr>
            <p:ph idx="3" type="body"/>
          </p:nvPr>
        </p:nvSpPr>
        <p:spPr>
          <a:xfrm>
            <a:off x="1373975" y="1140000"/>
            <a:ext cx="641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 sz="1500"/>
              <a:t>Making informed investment decisions based on future price movements.</a:t>
            </a:r>
            <a:endParaRPr sz="1500"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Stock prediction is important for several reasons:</a:t>
            </a:r>
            <a:endParaRPr sz="2400"/>
          </a:p>
        </p:txBody>
      </p:sp>
      <p:sp>
        <p:nvSpPr>
          <p:cNvPr id="82" name="Google Shape;82;p17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b="1" sz="180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558275" y="440975"/>
            <a:ext cx="80142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Data Sources</a:t>
            </a:r>
            <a:endParaRPr sz="2520"/>
          </a:p>
        </p:txBody>
      </p:sp>
      <p:sp>
        <p:nvSpPr>
          <p:cNvPr id="90" name="Google Shape;90;p18"/>
          <p:cNvSpPr txBox="1"/>
          <p:nvPr>
            <p:ph idx="4294967295" type="body"/>
          </p:nvPr>
        </p:nvSpPr>
        <p:spPr>
          <a:xfrm>
            <a:off x="3662200" y="1632625"/>
            <a:ext cx="49104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nter SemiBold"/>
              <a:buChar char="●"/>
            </a:pPr>
            <a:r>
              <a:rPr lang="en" sz="1600">
                <a:solidFill>
                  <a:schemeClr val="dk1"/>
                </a:solidFill>
              </a:rPr>
              <a:t>Provides a simple and convenient interface for downloading historical data from Yahoo Finance.</a:t>
            </a:r>
            <a:endParaRPr sz="1600">
              <a:solidFill>
                <a:schemeClr val="dk1"/>
              </a:solidFill>
            </a:endParaRPr>
          </a:p>
          <a:p>
            <a:pPr indent="-21590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nter SemiBold"/>
              <a:buChar char="●"/>
            </a:pPr>
            <a:r>
              <a:rPr lang="en" sz="1600">
                <a:solidFill>
                  <a:schemeClr val="dk1"/>
                </a:solidFill>
              </a:rPr>
              <a:t>Retrieves high-quality data including stock prices, dividends, and financial statements.</a:t>
            </a:r>
            <a:endParaRPr sz="1600">
              <a:solidFill>
                <a:schemeClr val="dk1"/>
              </a:solidFill>
            </a:endParaRPr>
          </a:p>
          <a:p>
            <a:pPr indent="-215900" lvl="0" marL="28575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600"/>
              <a:buFont typeface="Inter SemiBold"/>
              <a:buChar char="●"/>
            </a:pPr>
            <a:r>
              <a:rPr lang="en" sz="1600">
                <a:solidFill>
                  <a:schemeClr val="dk1"/>
                </a:solidFill>
              </a:rPr>
              <a:t>Offers high customizability in terms of data parameters and format.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3662200" y="1085550"/>
            <a:ext cx="49104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Advantages of yfinance Library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8368" r="8368" t="0"/>
          <a:stretch/>
        </p:blipFill>
        <p:spPr>
          <a:xfrm>
            <a:off x="558275" y="1085550"/>
            <a:ext cx="2861700" cy="34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558275" y="440975"/>
            <a:ext cx="80142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Feature Engineering </a:t>
            </a:r>
            <a:endParaRPr sz="2520"/>
          </a:p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2801550" y="827950"/>
            <a:ext cx="5726100" cy="39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968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 correlation analysis to understand the relationship between different features and the target variable.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feature importance scores from tree-based models to identify the most important features for prediction.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domain knowledge to handpick relevant features that align with the economic principles.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principal component analysis (PCA) to reduce the dimensionality of the feature space while retaining critical information.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 and select the most appropriate feature selection technique based on the data characteristics and prediction requirements.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-71526" l="0" r="-28584" t="0"/>
          <a:stretch/>
        </p:blipFill>
        <p:spPr>
          <a:xfrm>
            <a:off x="415225" y="1514700"/>
            <a:ext cx="2984875" cy="37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558275" y="440975"/>
            <a:ext cx="80142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Model Selection</a:t>
            </a:r>
            <a:endParaRPr sz="2520"/>
          </a:p>
        </p:txBody>
      </p:sp>
      <p:sp>
        <p:nvSpPr>
          <p:cNvPr id="105" name="Google Shape;105;p20"/>
          <p:cNvSpPr txBox="1"/>
          <p:nvPr>
            <p:ph idx="4294967295" type="body"/>
          </p:nvPr>
        </p:nvSpPr>
        <p:spPr>
          <a:xfrm>
            <a:off x="382225" y="1632625"/>
            <a:ext cx="53328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Inter SemiBold"/>
              <a:buChar char="●"/>
            </a:pPr>
            <a:r>
              <a:rPr lang="en" sz="1300">
                <a:solidFill>
                  <a:schemeClr val="dk1"/>
                </a:solidFill>
              </a:rPr>
              <a:t>SVM is a powerful machine learning algorithm used for classification and regression.</a:t>
            </a:r>
            <a:endParaRPr sz="1300">
              <a:solidFill>
                <a:schemeClr val="dk1"/>
              </a:solidFill>
            </a:endParaRPr>
          </a:p>
          <a:p>
            <a:pPr indent="-1968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Inter SemiBold"/>
              <a:buChar char="●"/>
            </a:pPr>
            <a:r>
              <a:rPr lang="en" sz="1300">
                <a:solidFill>
                  <a:schemeClr val="dk1"/>
                </a:solidFill>
              </a:rPr>
              <a:t>The SVM model is used for stock price classification, predicting price increase or decrease.</a:t>
            </a:r>
            <a:endParaRPr sz="1300">
              <a:solidFill>
                <a:schemeClr val="dk1"/>
              </a:solidFill>
            </a:endParaRPr>
          </a:p>
          <a:p>
            <a:pPr indent="-1968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Inter SemiBold"/>
              <a:buChar char="●"/>
            </a:pPr>
            <a:r>
              <a:rPr lang="en" sz="1300">
                <a:solidFill>
                  <a:schemeClr val="dk1"/>
                </a:solidFill>
              </a:rPr>
              <a:t>SVM works by mapping data to a high-dimensional feature space so that data points can be categorized, even when the data is not linearly separable.</a:t>
            </a:r>
            <a:endParaRPr sz="1300">
              <a:solidFill>
                <a:schemeClr val="dk1"/>
              </a:solidFill>
            </a:endParaRPr>
          </a:p>
          <a:p>
            <a:pPr indent="-1968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300"/>
              <a:buFont typeface="Inter SemiBold"/>
              <a:buChar char="●"/>
            </a:pPr>
            <a:r>
              <a:rPr lang="en" sz="1300">
                <a:solidFill>
                  <a:schemeClr val="dk1"/>
                </a:solidFill>
              </a:rPr>
              <a:t>The scikit-learn library's SVM implementation was used, scikit-learn is a widely used open-source ML library in Python.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558275" y="1030525"/>
            <a:ext cx="49104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Support Vector Machine (SVM)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25" y="853425"/>
            <a:ext cx="3027775" cy="37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558275" y="440975"/>
            <a:ext cx="80142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Model Evaluation</a:t>
            </a:r>
            <a:endParaRPr sz="2520"/>
          </a:p>
        </p:txBody>
      </p:sp>
      <p:sp>
        <p:nvSpPr>
          <p:cNvPr id="113" name="Google Shape;113;p21"/>
          <p:cNvSpPr txBox="1"/>
          <p:nvPr>
            <p:ph idx="4294967295" type="body"/>
          </p:nvPr>
        </p:nvSpPr>
        <p:spPr>
          <a:xfrm>
            <a:off x="3662200" y="1632625"/>
            <a:ext cx="49104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Inter SemiBold"/>
              <a:buChar char="●"/>
            </a:pPr>
            <a:r>
              <a:rPr lang="en" sz="1300">
                <a:solidFill>
                  <a:schemeClr val="dk1"/>
                </a:solidFill>
              </a:rPr>
              <a:t>The accuracy score is currently used to evaluate the SVM model, calculated as the average of the scores obtained on each fold.</a:t>
            </a:r>
            <a:endParaRPr sz="1300">
              <a:solidFill>
                <a:schemeClr val="dk1"/>
              </a:solidFill>
            </a:endParaRPr>
          </a:p>
          <a:p>
            <a:pPr indent="-1968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Inter SemiBold"/>
              <a:buChar char="●"/>
            </a:pPr>
            <a:r>
              <a:rPr lang="en" sz="1300">
                <a:solidFill>
                  <a:schemeClr val="dk1"/>
                </a:solidFill>
              </a:rPr>
              <a:t>Precision, recall, and F1 score are mentioned as alternative evaluation metrics.</a:t>
            </a:r>
            <a:endParaRPr sz="1300">
              <a:solidFill>
                <a:schemeClr val="dk1"/>
              </a:solidFill>
            </a:endParaRPr>
          </a:p>
          <a:p>
            <a:pPr indent="-1968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300"/>
              <a:buFont typeface="Inter SemiBold"/>
              <a:buChar char="●"/>
            </a:pPr>
            <a:r>
              <a:rPr lang="en" sz="1300">
                <a:solidFill>
                  <a:schemeClr val="dk1"/>
                </a:solidFill>
              </a:rPr>
              <a:t>These metrics assess the performance of classification models in terms of true positive/negative and false positive/negative predictions.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3662200" y="1085550"/>
            <a:ext cx="49104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Evaluation Metrics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275" y="1249200"/>
            <a:ext cx="2901125" cy="33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Deployment 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29875"/>
            <a:ext cx="57192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17182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After finalizing the model, a RESTful API or web service was created using a suitable framework like Flask.</a:t>
            </a:r>
            <a:endParaRPr/>
          </a:p>
          <a:p>
            <a:pPr indent="-317182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The purpose of this API is to serve as the interface between the users and the LSTM model, allowing users to send requests to the model and receive predictions back.</a:t>
            </a:r>
            <a:endParaRPr/>
          </a:p>
          <a:p>
            <a:pPr indent="-317182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Char char="➔"/>
            </a:pPr>
            <a:r>
              <a:rPr lang="en"/>
              <a:t>Once the API was created, it will need to be deployed on a cloud platform such as AWS to ensure accessibility and scalability.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3200" y="1408350"/>
            <a:ext cx="23906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 rotWithShape="1">
          <a:blip r:embed="rId4">
            <a:alphaModFix/>
          </a:blip>
          <a:srcRect b="0" l="22412" r="23711" t="0"/>
          <a:stretch/>
        </p:blipFill>
        <p:spPr>
          <a:xfrm>
            <a:off x="7026400" y="2690475"/>
            <a:ext cx="1644076" cy="17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214181" y="177388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17182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Distributed machine learning can help us make better predictions in the stock market by leveraging the power of parallel computing.</a:t>
            </a:r>
            <a:endParaRPr/>
          </a:p>
          <a:p>
            <a:pPr indent="-317182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Our approach demonstrated how we can use technical indicators and lagged features to improve the prediction performance in a distributed environment.</a:t>
            </a:r>
            <a:endParaRPr/>
          </a:p>
          <a:p>
            <a:pPr indent="-317182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The results showed that distributed gradient boosting outperformed other models in predicting stock prices for AAPL.</a:t>
            </a:r>
            <a:endParaRPr/>
          </a:p>
          <a:p>
            <a:pPr indent="-317182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0000"/>
              <a:buChar char="➔"/>
            </a:pPr>
            <a:r>
              <a:rPr lang="en"/>
              <a:t>However, the prediction accuracy is subject to various factors, and investors should use caution when making investment decisions based on machine learning predictions.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