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62" r:id="rId2"/>
    <p:sldId id="266" r:id="rId3"/>
    <p:sldId id="269" r:id="rId4"/>
    <p:sldId id="270" r:id="rId5"/>
    <p:sldId id="271" r:id="rId6"/>
    <p:sldId id="272" r:id="rId7"/>
    <p:sldId id="282" r:id="rId8"/>
    <p:sldId id="274" r:id="rId9"/>
    <p:sldId id="275" r:id="rId10"/>
    <p:sldId id="276" r:id="rId11"/>
    <p:sldId id="281" r:id="rId12"/>
    <p:sldId id="277" r:id="rId13"/>
    <p:sldId id="283" r:id="rId14"/>
    <p:sldId id="284" r:id="rId15"/>
    <p:sldId id="285" r:id="rId16"/>
    <p:sldId id="278" r:id="rId17"/>
    <p:sldId id="280" r:id="rId18"/>
    <p:sldId id="279"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69" d="100"/>
          <a:sy n="69"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pPr/>
              <a:t>5/6/2024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pPr/>
              <a:t>‹#›</a:t>
            </a:fld>
            <a:endParaRPr lang="en-US" dirty="0"/>
          </a:p>
        </p:txBody>
      </p:sp>
    </p:spTree>
    <p:extLst>
      <p:ext uri="{BB962C8B-B14F-4D97-AF65-F5344CB8AC3E}">
        <p14:creationId xmlns:p14="http://schemas.microsoft.com/office/powerpoint/2010/main" val="3985353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pPr>
                <a:defRPr/>
              </a:pPr>
              <a:t>1</a:t>
            </a:fld>
            <a:endParaRPr lang="en-US" dirty="0"/>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extLst>
      <p:ext uri="{BB962C8B-B14F-4D97-AF65-F5344CB8AC3E}">
        <p14:creationId xmlns:p14="http://schemas.microsoft.com/office/powerpoint/2010/main" val="96194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5/6/2024</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5/6/2024</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5/6/2024</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dirty="0">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dirty="0">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dirty="0">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dirty="0">
              <a:latin typeface="Berlin Sans FB"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5/6/2024</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5/6/2024</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5/6/2024</a:t>
            </a:fld>
            <a:endParaRPr lang="en-US" dirty="0"/>
          </a:p>
        </p:txBody>
      </p:sp>
      <p:sp>
        <p:nvSpPr>
          <p:cNvPr id="6" name="Footer Placeholder 5"/>
          <p:cNvSpPr>
            <a:spLocks noGrp="1"/>
          </p:cNvSpPr>
          <p:nvPr>
            <p:ph type="ftr" sz="quarter" idx="11"/>
          </p:nvPr>
        </p:nvSpPr>
        <p:spPr/>
        <p:txBody>
          <a:bodyPr/>
          <a:lstStyle/>
          <a:p>
            <a:r>
              <a:rPr lang="en-US" dirty="0"/>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5/6/2024</a:t>
            </a:fld>
            <a:endParaRPr lang="en-US" dirty="0"/>
          </a:p>
        </p:txBody>
      </p:sp>
      <p:sp>
        <p:nvSpPr>
          <p:cNvPr id="8" name="Footer Placeholder 7"/>
          <p:cNvSpPr>
            <a:spLocks noGrp="1"/>
          </p:cNvSpPr>
          <p:nvPr>
            <p:ph type="ftr" sz="quarter" idx="11"/>
          </p:nvPr>
        </p:nvSpPr>
        <p:spPr/>
        <p:txBody>
          <a:bodyPr/>
          <a:lstStyle/>
          <a:p>
            <a:r>
              <a:rPr lang="en-US" dirty="0"/>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5/6/2024</a:t>
            </a:fld>
            <a:endParaRPr lang="en-US" dirty="0"/>
          </a:p>
        </p:txBody>
      </p:sp>
      <p:sp>
        <p:nvSpPr>
          <p:cNvPr id="4" name="Footer Placeholder 3"/>
          <p:cNvSpPr>
            <a:spLocks noGrp="1"/>
          </p:cNvSpPr>
          <p:nvPr>
            <p:ph type="ftr" sz="quarter" idx="11"/>
          </p:nvPr>
        </p:nvSpPr>
        <p:spPr/>
        <p:txBody>
          <a:bodyPr/>
          <a:lstStyle/>
          <a:p>
            <a:r>
              <a:rPr lang="en-US" dirty="0"/>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5/6/2024</a:t>
            </a:fld>
            <a:endParaRPr lang="en-US" dirty="0"/>
          </a:p>
        </p:txBody>
      </p:sp>
      <p:sp>
        <p:nvSpPr>
          <p:cNvPr id="3" name="Footer Placeholder 2"/>
          <p:cNvSpPr>
            <a:spLocks noGrp="1"/>
          </p:cNvSpPr>
          <p:nvPr>
            <p:ph type="ftr" sz="quarter" idx="11"/>
          </p:nvPr>
        </p:nvSpPr>
        <p:spPr/>
        <p:txBody>
          <a:bodyPr/>
          <a:lstStyle/>
          <a:p>
            <a:r>
              <a:rPr lang="en-US" dirty="0"/>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5/6/2024</a:t>
            </a:fld>
            <a:endParaRPr lang="en-US" dirty="0"/>
          </a:p>
        </p:txBody>
      </p:sp>
      <p:sp>
        <p:nvSpPr>
          <p:cNvPr id="6" name="Footer Placeholder 5"/>
          <p:cNvSpPr>
            <a:spLocks noGrp="1"/>
          </p:cNvSpPr>
          <p:nvPr>
            <p:ph type="ftr" sz="quarter" idx="11"/>
          </p:nvPr>
        </p:nvSpPr>
        <p:spPr/>
        <p:txBody>
          <a:bodyPr/>
          <a:lstStyle/>
          <a:p>
            <a:r>
              <a:rPr lang="en-US" dirty="0"/>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5/6/2024</a:t>
            </a:fld>
            <a:endParaRPr lang="en-US" dirty="0"/>
          </a:p>
        </p:txBody>
      </p:sp>
      <p:sp>
        <p:nvSpPr>
          <p:cNvPr id="6" name="Footer Placeholder 5"/>
          <p:cNvSpPr>
            <a:spLocks noGrp="1"/>
          </p:cNvSpPr>
          <p:nvPr>
            <p:ph type="ftr" sz="quarter" idx="11"/>
          </p:nvPr>
        </p:nvSpPr>
        <p:spPr/>
        <p:txBody>
          <a:bodyPr/>
          <a:lstStyle/>
          <a:p>
            <a:r>
              <a:rPr lang="en-US" dirty="0"/>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5/6/2024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headEnd/>
            <a:tailEnd/>
          </a:ln>
        </p:spPr>
        <p:txBody>
          <a:bodyPr/>
          <a:lstStyle/>
          <a:p>
            <a:pPr algn="ctr">
              <a:lnSpc>
                <a:spcPct val="80000"/>
              </a:lnSpc>
              <a:spcBef>
                <a:spcPct val="20000"/>
              </a:spcBef>
              <a:defRPr/>
            </a:pPr>
            <a:endParaRPr lang="en-US" sz="4000" b="1" dirty="0">
              <a:solidFill>
                <a:srgbClr val="000099"/>
              </a:solidFill>
              <a:latin typeface="Tahoma" pitchFamily="34" charset="0"/>
              <a:cs typeface="Tahoma"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5" descr="F:\To CEO Sir\MBU FINAL DOCUMENT-Sept 2021\MBU Logo.jpg">
            <a:extLst>
              <a:ext uri="{FF2B5EF4-FFF2-40B4-BE49-F238E27FC236}">
                <a16:creationId xmlns="" xmlns:a16="http://schemas.microsoft.com/office/drawing/2014/main" id="{7B27B759-5AC9-2B00-5379-09E543B97999}"/>
              </a:ext>
            </a:extLst>
          </p:cNvPr>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a:extLst>
              <a:ext uri="{FF2B5EF4-FFF2-40B4-BE49-F238E27FC236}">
                <a16:creationId xmlns="" xmlns:a16="http://schemas.microsoft.com/office/drawing/2014/main" id="{CC2B1024-BA15-70E5-6F01-0BB30E87CACD}"/>
              </a:ext>
            </a:extLst>
          </p:cNvPr>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dirty="0">
                <a:solidFill>
                  <a:srgbClr val="374151"/>
                </a:solidFill>
                <a:effectLst/>
                <a:latin typeface="Segoe UI" panose="020B0502040204020203" pitchFamily="34" charset="0"/>
                <a:ea typeface="Georgia" panose="02040502050405020303" pitchFamily="18" charset="0"/>
                <a:cs typeface="Georgia" panose="02040502050405020303" pitchFamily="18" charset="0"/>
              </a:rPr>
              <a:t>AI for Music Recommendation and Generation </a:t>
            </a:r>
          </a:p>
          <a:p>
            <a:pPr algn="ctr"/>
            <a:endParaRPr lang="en-IN" dirty="0"/>
          </a:p>
        </p:txBody>
      </p:sp>
      <p:sp>
        <p:nvSpPr>
          <p:cNvPr id="11" name="TextBox 10">
            <a:extLst>
              <a:ext uri="{FF2B5EF4-FFF2-40B4-BE49-F238E27FC236}">
                <a16:creationId xmlns="" xmlns:a16="http://schemas.microsoft.com/office/drawing/2014/main" id="{2095E183-E476-0C6C-E8FE-5DBB241B30F9}"/>
              </a:ext>
            </a:extLst>
          </p:cNvPr>
          <p:cNvSpPr txBox="1"/>
          <p:nvPr/>
        </p:nvSpPr>
        <p:spPr>
          <a:xfrm>
            <a:off x="184478" y="2545728"/>
            <a:ext cx="8729344" cy="2492990"/>
          </a:xfrm>
          <a:prstGeom prst="rect">
            <a:avLst/>
          </a:prstGeom>
          <a:solidFill>
            <a:srgbClr val="B1EBF1"/>
          </a:solidFill>
        </p:spPr>
        <p:txBody>
          <a:bodyPr wrap="square">
            <a:spAutoFit/>
          </a:bodyPr>
          <a:lstStyle/>
          <a:p>
            <a:pPr marL="63500" marR="0">
              <a:spcBef>
                <a:spcPts val="370"/>
              </a:spcBef>
              <a:spcAft>
                <a:spcPts val="0"/>
              </a:spcAft>
            </a:pPr>
            <a:r>
              <a:rPr lang="en-IN" sz="2000" b="1" kern="0" dirty="0">
                <a:effectLst/>
                <a:latin typeface="Times New Roman" panose="02020603050405020304" pitchFamily="18" charset="0"/>
                <a:ea typeface="Georgia" panose="02040502050405020303" pitchFamily="18" charset="0"/>
                <a:cs typeface="Times New Roman" panose="02020603050405020304" pitchFamily="18" charset="0"/>
              </a:rPr>
              <a:t>Team Details:</a:t>
            </a:r>
          </a:p>
          <a:p>
            <a:pPr marL="406400" marR="0" indent="-342900">
              <a:spcBef>
                <a:spcPts val="370"/>
              </a:spcBef>
              <a:spcAft>
                <a:spcPts val="0"/>
              </a:spcAft>
              <a:buAutoNum type="arabicPeriod"/>
            </a:pPr>
            <a:r>
              <a:rPr lang="en-IN" sz="2000" b="1" kern="0" dirty="0">
                <a:latin typeface="Times New Roman" panose="02020603050405020304" pitchFamily="18" charset="0"/>
                <a:ea typeface="Georgia" panose="02040502050405020303" pitchFamily="18" charset="0"/>
                <a:cs typeface="Times New Roman" panose="02020603050405020304" pitchFamily="18" charset="0"/>
              </a:rPr>
              <a:t>D. Pavan (22101A010045)</a:t>
            </a:r>
          </a:p>
          <a:p>
            <a:pPr marL="406400" marR="0" indent="-342900">
              <a:spcBef>
                <a:spcPts val="370"/>
              </a:spcBef>
              <a:spcAft>
                <a:spcPts val="0"/>
              </a:spcAft>
              <a:buAutoNum type="arabicPeriod"/>
            </a:pPr>
            <a:r>
              <a:rPr lang="en-IN" sz="2000" b="1" kern="0" dirty="0">
                <a:latin typeface="Times New Roman" panose="02020603050405020304" pitchFamily="18" charset="0"/>
                <a:ea typeface="Georgia" panose="02040502050405020303" pitchFamily="18" charset="0"/>
                <a:cs typeface="Times New Roman" panose="02020603050405020304" pitchFamily="18" charset="0"/>
              </a:rPr>
              <a:t>A. Gowri Shankar (22101A010003)</a:t>
            </a:r>
          </a:p>
          <a:p>
            <a:pPr marL="406400" marR="0" indent="-342900">
              <a:spcBef>
                <a:spcPts val="370"/>
              </a:spcBef>
              <a:spcAft>
                <a:spcPts val="0"/>
              </a:spcAft>
              <a:buAutoNum type="arabicPeriod"/>
            </a:pPr>
            <a:r>
              <a:rPr lang="en-IN" sz="2000" b="1" kern="0" dirty="0">
                <a:latin typeface="Times New Roman" panose="02020603050405020304" pitchFamily="18" charset="0"/>
                <a:ea typeface="Georgia" panose="02040502050405020303" pitchFamily="18" charset="0"/>
                <a:cs typeface="Times New Roman" panose="02020603050405020304" pitchFamily="18" charset="0"/>
              </a:rPr>
              <a:t>K. Anish (22101A010006)</a:t>
            </a:r>
          </a:p>
          <a:p>
            <a:pPr marL="406400" marR="0" indent="-342900">
              <a:spcBef>
                <a:spcPts val="370"/>
              </a:spcBef>
              <a:spcAft>
                <a:spcPts val="0"/>
              </a:spcAft>
              <a:buAutoNum type="arabicPeriod"/>
            </a:pPr>
            <a:r>
              <a:rPr lang="en-IN" sz="2000" b="1" kern="0" dirty="0">
                <a:latin typeface="Times New Roman" panose="02020603050405020304" pitchFamily="18" charset="0"/>
                <a:ea typeface="Georgia" panose="02040502050405020303" pitchFamily="18" charset="0"/>
                <a:cs typeface="Times New Roman" panose="02020603050405020304" pitchFamily="18" charset="0"/>
              </a:rPr>
              <a:t>Vaibhav Tripathi (22101A010185)</a:t>
            </a:r>
          </a:p>
          <a:p>
            <a:pPr marL="406400" marR="0" indent="-342900">
              <a:spcBef>
                <a:spcPts val="370"/>
              </a:spcBef>
              <a:spcAft>
                <a:spcPts val="0"/>
              </a:spcAft>
              <a:buAutoNum type="arabicPeriod"/>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METHODOLOGY</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419100" y="517843"/>
            <a:ext cx="8420100" cy="5788123"/>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IN" b="1" dirty="0">
                <a:latin typeface="Times New Roman" panose="02020603050405020304" pitchFamily="18" charset="0"/>
                <a:cs typeface="Times New Roman" panose="02020603050405020304" pitchFamily="18" charset="0"/>
              </a:rPr>
              <a:t>Data Acquisition</a:t>
            </a:r>
          </a:p>
          <a:p>
            <a:pPr marL="812800" lvl="1" indent="-342900" algn="just">
              <a:lnSpc>
                <a:spcPct val="150000"/>
              </a:lnSpc>
              <a:spcBef>
                <a:spcPts val="425"/>
              </a:spcBef>
              <a:buClr>
                <a:srgbClr val="339933"/>
              </a:buClr>
              <a:buFont typeface="Wingdings" panose="05000000000000000000" pitchFamily="2" charset="2"/>
              <a:buChar char="Ø"/>
              <a:tabLst>
                <a:tab pos="355600" algn="l"/>
              </a:tabLst>
            </a:pPr>
            <a:r>
              <a:rPr lang="en-IN" sz="1600" b="1" dirty="0">
                <a:latin typeface="Times New Roman" panose="02020603050405020304" pitchFamily="18" charset="0"/>
                <a:cs typeface="Times New Roman" panose="02020603050405020304" pitchFamily="18" charset="0"/>
              </a:rPr>
              <a:t>Read Data:</a:t>
            </a:r>
            <a:r>
              <a:rPr lang="en-IN" sz="1400" dirty="0">
                <a:latin typeface="Times New Roman" panose="02020603050405020304" pitchFamily="18" charset="0"/>
                <a:cs typeface="Times New Roman" panose="02020603050405020304" pitchFamily="18" charset="0"/>
              </a:rPr>
              <a:t> </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b="1" dirty="0">
                <a:latin typeface="Times New Roman" panose="02020603050405020304" pitchFamily="18" charset="0"/>
                <a:cs typeface="Times New Roman" panose="02020603050405020304" pitchFamily="18" charset="0"/>
              </a:rPr>
              <a:t>data.csv:</a:t>
            </a:r>
            <a:r>
              <a:rPr lang="en-IN" sz="1400" dirty="0">
                <a:latin typeface="Times New Roman" panose="02020603050405020304" pitchFamily="18" charset="0"/>
                <a:cs typeface="Times New Roman" panose="02020603050405020304" pitchFamily="18" charset="0"/>
              </a:rPr>
              <a:t> Main dataset containing track details. </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b="1" dirty="0">
                <a:latin typeface="Times New Roman" panose="02020603050405020304" pitchFamily="18" charset="0"/>
                <a:cs typeface="Times New Roman" panose="02020603050405020304" pitchFamily="18" charset="0"/>
              </a:rPr>
              <a:t>data_by_genres.csv:</a:t>
            </a:r>
            <a:r>
              <a:rPr lang="en-IN" sz="1400" dirty="0">
                <a:latin typeface="Times New Roman" panose="02020603050405020304" pitchFamily="18" charset="0"/>
                <a:cs typeface="Times New Roman" panose="02020603050405020304" pitchFamily="18" charset="0"/>
              </a:rPr>
              <a:t> Genre-specific information.</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b="1" dirty="0">
                <a:latin typeface="Times New Roman" panose="02020603050405020304" pitchFamily="18" charset="0"/>
                <a:cs typeface="Times New Roman" panose="02020603050405020304" pitchFamily="18" charset="0"/>
              </a:rPr>
              <a:t>data_by_year.csv:</a:t>
            </a:r>
            <a:r>
              <a:rPr lang="en-IN" sz="1400" dirty="0">
                <a:latin typeface="Times New Roman" panose="02020603050405020304" pitchFamily="18" charset="0"/>
                <a:cs typeface="Times New Roman" panose="02020603050405020304" pitchFamily="18" charset="0"/>
              </a:rPr>
              <a:t> Annual music features.</a:t>
            </a:r>
            <a:r>
              <a:rPr lang="en-IN" sz="1600" dirty="0">
                <a:latin typeface="Times New Roman" panose="02020603050405020304" pitchFamily="18" charset="0"/>
                <a:cs typeface="Times New Roman" panose="02020603050405020304" pitchFamily="18" charset="0"/>
              </a:rPr>
              <a:t> </a:t>
            </a:r>
          </a:p>
          <a:p>
            <a:pPr marL="812800" lvl="1" indent="-342900" algn="just">
              <a:lnSpc>
                <a:spcPct val="150000"/>
              </a:lnSpc>
              <a:spcBef>
                <a:spcPts val="425"/>
              </a:spcBef>
              <a:buClr>
                <a:srgbClr val="339933"/>
              </a:buClr>
              <a:buFont typeface="Wingdings" panose="05000000000000000000" pitchFamily="2" charset="2"/>
              <a:buChar char="Ø"/>
              <a:tabLst>
                <a:tab pos="355600" algn="l"/>
              </a:tabLst>
            </a:pPr>
            <a:r>
              <a:rPr lang="en-IN" sz="1600" b="1" dirty="0">
                <a:latin typeface="Times New Roman" panose="02020603050405020304" pitchFamily="18" charset="0"/>
                <a:cs typeface="Times New Roman" panose="02020603050405020304" pitchFamily="18" charset="0"/>
              </a:rPr>
              <a:t>Columns in Use:</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dirty="0">
                <a:latin typeface="Times New Roman" panose="02020603050405020304" pitchFamily="18" charset="0"/>
                <a:cs typeface="Times New Roman" panose="02020603050405020304" pitchFamily="18" charset="0"/>
              </a:rPr>
              <a:t>Valence, Year, </a:t>
            </a:r>
            <a:r>
              <a:rPr lang="en-IN" sz="1400" dirty="0" err="1">
                <a:latin typeface="Times New Roman" panose="02020603050405020304" pitchFamily="18" charset="0"/>
                <a:cs typeface="Times New Roman" panose="02020603050405020304" pitchFamily="18" charset="0"/>
              </a:rPr>
              <a:t>Acousticness</a:t>
            </a:r>
            <a:r>
              <a:rPr lang="en-IN" sz="1400" dirty="0">
                <a:latin typeface="Times New Roman" panose="02020603050405020304" pitchFamily="18" charset="0"/>
                <a:cs typeface="Times New Roman" panose="02020603050405020304" pitchFamily="18" charset="0"/>
              </a:rPr>
              <a:t>, Danceability, Energy, etc. </a:t>
            </a:r>
          </a:p>
          <a:p>
            <a:pPr marL="12700" algn="just">
              <a:lnSpc>
                <a:spcPct val="150000"/>
              </a:lnSpc>
              <a:spcBef>
                <a:spcPts val="425"/>
              </a:spcBef>
              <a:buClr>
                <a:srgbClr val="339933"/>
              </a:buClr>
              <a:tabLst>
                <a:tab pos="355600" algn="l"/>
              </a:tabLst>
            </a:pPr>
            <a:r>
              <a:rPr lang="en-IN" b="1" dirty="0">
                <a:latin typeface="Times New Roman" panose="02020603050405020304" pitchFamily="18" charset="0"/>
                <a:cs typeface="Times New Roman" panose="02020603050405020304" pitchFamily="18" charset="0"/>
              </a:rPr>
              <a:t>Data Preprocessing </a:t>
            </a:r>
          </a:p>
          <a:p>
            <a:pPr marL="755650" lvl="1" indent="-285750" algn="just">
              <a:lnSpc>
                <a:spcPct val="150000"/>
              </a:lnSpc>
              <a:spcBef>
                <a:spcPts val="425"/>
              </a:spcBef>
              <a:buClr>
                <a:srgbClr val="339933"/>
              </a:buClr>
              <a:buFont typeface="Wingdings" panose="05000000000000000000" pitchFamily="2" charset="2"/>
              <a:buChar char="Ø"/>
              <a:tabLst>
                <a:tab pos="355600" algn="l"/>
              </a:tabLst>
            </a:pPr>
            <a:r>
              <a:rPr lang="en-IN" sz="1600" b="1" dirty="0">
                <a:latin typeface="Times New Roman" panose="02020603050405020304" pitchFamily="18" charset="0"/>
                <a:cs typeface="Times New Roman" panose="02020603050405020304" pitchFamily="18" charset="0"/>
              </a:rPr>
              <a:t>Standardization</a:t>
            </a:r>
            <a:endParaRPr lang="en-IN" b="1" dirty="0">
              <a:latin typeface="Times New Roman" panose="02020603050405020304" pitchFamily="18" charset="0"/>
              <a:cs typeface="Times New Roman" panose="02020603050405020304" pitchFamily="18" charset="0"/>
            </a:endParaRP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dirty="0">
                <a:latin typeface="Times New Roman" panose="02020603050405020304" pitchFamily="18" charset="0"/>
                <a:cs typeface="Times New Roman" panose="02020603050405020304" pitchFamily="18" charset="0"/>
              </a:rPr>
              <a:t>Employed </a:t>
            </a:r>
            <a:r>
              <a:rPr lang="en-IN" sz="1400" i="1" dirty="0" err="1">
                <a:latin typeface="Times New Roman" panose="02020603050405020304" pitchFamily="18" charset="0"/>
                <a:cs typeface="Times New Roman" panose="02020603050405020304" pitchFamily="18" charset="0"/>
              </a:rPr>
              <a:t>StandardScaler</a:t>
            </a:r>
            <a:r>
              <a:rPr lang="en-IN" sz="1400" dirty="0">
                <a:latin typeface="Times New Roman" panose="02020603050405020304" pitchFamily="18" charset="0"/>
                <a:cs typeface="Times New Roman" panose="02020603050405020304" pitchFamily="18" charset="0"/>
              </a:rPr>
              <a:t> to normalize feature scales.</a:t>
            </a:r>
          </a:p>
          <a:p>
            <a:pPr marL="812800" lvl="1" indent="-342900" algn="just">
              <a:lnSpc>
                <a:spcPct val="150000"/>
              </a:lnSpc>
              <a:spcBef>
                <a:spcPts val="425"/>
              </a:spcBef>
              <a:buClr>
                <a:srgbClr val="339933"/>
              </a:buClr>
              <a:buFont typeface="Wingdings" panose="05000000000000000000" pitchFamily="2" charset="2"/>
              <a:buChar char="Ø"/>
              <a:tabLst>
                <a:tab pos="355600" algn="l"/>
              </a:tabLst>
            </a:pPr>
            <a:r>
              <a:rPr lang="en-IN" sz="1600" b="1" dirty="0">
                <a:latin typeface="Times New Roman" panose="02020603050405020304" pitchFamily="18" charset="0"/>
                <a:cs typeface="Times New Roman" panose="02020603050405020304" pitchFamily="18" charset="0"/>
              </a:rPr>
              <a:t>Dimensionality Reduction:</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dirty="0">
                <a:latin typeface="Times New Roman" panose="02020603050405020304" pitchFamily="18" charset="0"/>
                <a:cs typeface="Times New Roman" panose="02020603050405020304" pitchFamily="18" charset="0"/>
              </a:rPr>
              <a:t>Applied </a:t>
            </a:r>
            <a:r>
              <a:rPr lang="en-IN" sz="1400" i="1" dirty="0">
                <a:latin typeface="Times New Roman" panose="02020603050405020304" pitchFamily="18" charset="0"/>
                <a:cs typeface="Times New Roman" panose="02020603050405020304" pitchFamily="18" charset="0"/>
              </a:rPr>
              <a:t>PCA</a:t>
            </a:r>
            <a:r>
              <a:rPr lang="en-IN" sz="1400" dirty="0">
                <a:latin typeface="Times New Roman" panose="02020603050405020304" pitchFamily="18" charset="0"/>
                <a:cs typeface="Times New Roman" panose="02020603050405020304" pitchFamily="18" charset="0"/>
              </a:rPr>
              <a:t> (Principal Component Analysis) for initial feature reduction.</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IN" sz="1400" dirty="0">
                <a:latin typeface="Times New Roman" panose="02020603050405020304" pitchFamily="18" charset="0"/>
                <a:cs typeface="Times New Roman" panose="02020603050405020304" pitchFamily="18" charset="0"/>
              </a:rPr>
              <a:t>Utilized </a:t>
            </a:r>
            <a:r>
              <a:rPr lang="en-IN" sz="1400" i="1" dirty="0">
                <a:latin typeface="Times New Roman" panose="02020603050405020304" pitchFamily="18" charset="0"/>
                <a:cs typeface="Times New Roman" panose="02020603050405020304" pitchFamily="18" charset="0"/>
              </a:rPr>
              <a:t>TSNE</a:t>
            </a:r>
            <a:r>
              <a:rPr lang="en-IN" sz="1400" dirty="0">
                <a:latin typeface="Times New Roman" panose="02020603050405020304" pitchFamily="18" charset="0"/>
                <a:cs typeface="Times New Roman" panose="02020603050405020304" pitchFamily="18" charset="0"/>
              </a:rPr>
              <a:t> (T-Distributed Stochastic </a:t>
            </a:r>
            <a:r>
              <a:rPr lang="en-IN" sz="1400" dirty="0" err="1">
                <a:latin typeface="Times New Roman" panose="02020603050405020304" pitchFamily="18" charset="0"/>
                <a:cs typeface="Times New Roman" panose="02020603050405020304" pitchFamily="18" charset="0"/>
              </a:rPr>
              <a:t>Neighbor</a:t>
            </a:r>
            <a:r>
              <a:rPr lang="en-IN" sz="1400" dirty="0">
                <a:latin typeface="Times New Roman" panose="02020603050405020304" pitchFamily="18" charset="0"/>
                <a:cs typeface="Times New Roman" panose="02020603050405020304" pitchFamily="18" charset="0"/>
              </a:rPr>
              <a:t> Embedding) for visualization and further dimension exploration. </a:t>
            </a:r>
          </a:p>
        </p:txBody>
      </p:sp>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14679095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METHODOLOGY</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361950" y="838200"/>
            <a:ext cx="8420100" cy="4721742"/>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a:t>
            </a:r>
          </a:p>
          <a:p>
            <a:pPr marL="755650" lvl="1" indent="-285750" algn="just">
              <a:lnSpc>
                <a:spcPct val="150000"/>
              </a:lnSpc>
              <a:spcBef>
                <a:spcPts val="425"/>
              </a:spcBef>
              <a:buClr>
                <a:srgbClr val="339933"/>
              </a:buClr>
              <a:buFont typeface="Wingdings" panose="05000000000000000000" pitchFamily="2" charset="2"/>
              <a:buChar char="Ø"/>
              <a:tabLst>
                <a:tab pos="355600" algn="l"/>
              </a:tabLst>
            </a:pPr>
            <a:r>
              <a:rPr lang="en-US" sz="1600" b="1" dirty="0">
                <a:latin typeface="Times New Roman" panose="02020603050405020304" pitchFamily="18" charset="0"/>
                <a:cs typeface="Times New Roman" panose="02020603050405020304" pitchFamily="18" charset="0"/>
              </a:rPr>
              <a:t>Clustering with K-Means:</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US" sz="1400" dirty="0">
                <a:latin typeface="Times New Roman" panose="02020603050405020304" pitchFamily="18" charset="0"/>
                <a:cs typeface="Times New Roman" panose="02020603050405020304" pitchFamily="18" charset="0"/>
              </a:rPr>
              <a:t>Utilized the K-Means algorithm to group songs into clusters based on features.</a:t>
            </a:r>
          </a:p>
          <a:p>
            <a:pPr marL="1212850" lvl="2" indent="-285750" algn="just">
              <a:lnSpc>
                <a:spcPct val="150000"/>
              </a:lnSpc>
              <a:spcBef>
                <a:spcPts val="425"/>
              </a:spcBef>
              <a:buClr>
                <a:srgbClr val="339933"/>
              </a:buClr>
              <a:buFont typeface="Arial" panose="020B0604020202020204" pitchFamily="34" charset="0"/>
              <a:buChar char="•"/>
              <a:tabLst>
                <a:tab pos="355600" algn="l"/>
              </a:tabLst>
            </a:pPr>
            <a:r>
              <a:rPr lang="en-US" sz="1400" dirty="0">
                <a:latin typeface="Times New Roman" panose="02020603050405020304" pitchFamily="18" charset="0"/>
                <a:cs typeface="Times New Roman" panose="02020603050405020304" pitchFamily="18" charset="0"/>
              </a:rPr>
              <a:t>Determined optimal cluster count via the elbow method using Euclidean distances.</a:t>
            </a:r>
          </a:p>
          <a:p>
            <a:pPr marL="12700" algn="just">
              <a:lnSpc>
                <a:spcPct val="150000"/>
              </a:lnSpc>
              <a:spcBef>
                <a:spcPts val="425"/>
              </a:spcBef>
              <a:buClr>
                <a:srgbClr val="339933"/>
              </a:buClr>
              <a:tabLst>
                <a:tab pos="355600" algn="l"/>
              </a:tabLst>
            </a:pPr>
            <a:r>
              <a:rPr lang="en-US" b="1" dirty="0">
                <a:latin typeface="Times New Roman" panose="02020603050405020304" pitchFamily="18" charset="0"/>
                <a:cs typeface="Times New Roman" panose="02020603050405020304" pitchFamily="18" charset="0"/>
              </a:rPr>
              <a:t>Evaluation and Iteration </a:t>
            </a:r>
          </a:p>
          <a:p>
            <a:pPr marL="755650" lvl="1" indent="-285750" algn="just">
              <a:lnSpc>
                <a:spcPct val="150000"/>
              </a:lnSpc>
              <a:spcBef>
                <a:spcPts val="425"/>
              </a:spcBef>
              <a:buClr>
                <a:srgbClr val="339933"/>
              </a:buClr>
              <a:buFont typeface="Arial" panose="020B0604020202020204" pitchFamily="34" charset="0"/>
              <a:buChar char="•"/>
              <a:tabLst>
                <a:tab pos="355600" algn="l"/>
              </a:tabLst>
            </a:pPr>
            <a:r>
              <a:rPr lang="en-US" sz="1400" b="1" dirty="0">
                <a:latin typeface="Times New Roman" panose="02020603050405020304" pitchFamily="18" charset="0"/>
                <a:cs typeface="Times New Roman" panose="02020603050405020304" pitchFamily="18" charset="0"/>
              </a:rPr>
              <a:t>Model Assessment:</a:t>
            </a:r>
            <a:r>
              <a:rPr lang="en-US" sz="1400" dirty="0">
                <a:latin typeface="Times New Roman" panose="02020603050405020304" pitchFamily="18" charset="0"/>
                <a:cs typeface="Times New Roman" panose="02020603050405020304" pitchFamily="18" charset="0"/>
              </a:rPr>
              <a:t> Evaluated model using silhouette scores to understand the efficacy of the clustering. </a:t>
            </a:r>
          </a:p>
          <a:p>
            <a:pPr marL="812800" lvl="1" indent="-342900" algn="just">
              <a:lnSpc>
                <a:spcPct val="150000"/>
              </a:lnSpc>
              <a:spcBef>
                <a:spcPts val="425"/>
              </a:spcBef>
              <a:buClr>
                <a:srgbClr val="339933"/>
              </a:buClr>
              <a:buFont typeface="Arial" panose="020B0604020202020204" pitchFamily="34" charset="0"/>
              <a:buChar char="•"/>
              <a:tabLst>
                <a:tab pos="355600" algn="l"/>
              </a:tabLst>
            </a:pPr>
            <a:r>
              <a:rPr lang="en-US" sz="1400" b="1" dirty="0">
                <a:latin typeface="Times New Roman" panose="02020603050405020304" pitchFamily="18" charset="0"/>
                <a:cs typeface="Times New Roman" panose="02020603050405020304" pitchFamily="18" charset="0"/>
              </a:rPr>
              <a:t>Iterative Improvement:</a:t>
            </a:r>
            <a:r>
              <a:rPr lang="en-US" sz="1400" dirty="0">
                <a:latin typeface="Times New Roman" panose="02020603050405020304" pitchFamily="18" charset="0"/>
                <a:cs typeface="Times New Roman" panose="02020603050405020304" pitchFamily="18" charset="0"/>
              </a:rPr>
              <a:t> Adjusted preprocessing and clustering parameters to optimize the recommendations. </a:t>
            </a:r>
          </a:p>
          <a:p>
            <a:pPr marL="12700" algn="just">
              <a:lnSpc>
                <a:spcPct val="150000"/>
              </a:lnSpc>
              <a:spcBef>
                <a:spcPts val="425"/>
              </a:spcBef>
              <a:buClr>
                <a:srgbClr val="339933"/>
              </a:buClr>
              <a:tabLst>
                <a:tab pos="355600" algn="l"/>
              </a:tabLst>
            </a:pPr>
            <a:r>
              <a:rPr lang="en-US" b="1" dirty="0">
                <a:latin typeface="Times New Roman" panose="02020603050405020304" pitchFamily="18" charset="0"/>
                <a:cs typeface="Times New Roman" panose="02020603050405020304" pitchFamily="18" charset="0"/>
              </a:rPr>
              <a:t>Tools and Libraries Used</a:t>
            </a:r>
            <a:r>
              <a:rPr lang="en-US" dirty="0">
                <a:latin typeface="Times New Roman" panose="02020603050405020304" pitchFamily="18" charset="0"/>
                <a:cs typeface="Times New Roman" panose="02020603050405020304" pitchFamily="18" charset="0"/>
              </a:rPr>
              <a:t> </a:t>
            </a:r>
          </a:p>
          <a:p>
            <a:pPr marL="755650" lvl="1" indent="-285750" algn="just">
              <a:lnSpc>
                <a:spcPct val="150000"/>
              </a:lnSpc>
              <a:spcBef>
                <a:spcPts val="425"/>
              </a:spcBef>
              <a:buClr>
                <a:srgbClr val="339933"/>
              </a:buClr>
              <a:buFont typeface="Arial" panose="020B0604020202020204" pitchFamily="34" charset="0"/>
              <a:buChar char="•"/>
              <a:tabLst>
                <a:tab pos="355600" algn="l"/>
              </a:tabLst>
            </a:pPr>
            <a:r>
              <a:rPr lang="en-US" sz="1400" b="1" dirty="0">
                <a:latin typeface="Times New Roman" panose="02020603050405020304" pitchFamily="18" charset="0"/>
                <a:cs typeface="Times New Roman" panose="02020603050405020304" pitchFamily="18" charset="0"/>
              </a:rPr>
              <a:t>Python Libraries:</a:t>
            </a:r>
            <a:r>
              <a:rPr lang="en-US" sz="1400" dirty="0">
                <a:latin typeface="Times New Roman" panose="02020603050405020304" pitchFamily="18" charset="0"/>
                <a:cs typeface="Times New Roman" panose="02020603050405020304" pitchFamily="18" charset="0"/>
              </a:rPr>
              <a:t> Pandas for data manipulation, Matplotlib for plotting, Scikit-learn for model building.</a:t>
            </a:r>
          </a:p>
          <a:p>
            <a:pPr marL="755650" lvl="1" indent="-285750" algn="just">
              <a:lnSpc>
                <a:spcPct val="150000"/>
              </a:lnSpc>
              <a:spcBef>
                <a:spcPts val="425"/>
              </a:spcBef>
              <a:buClr>
                <a:srgbClr val="339933"/>
              </a:buClr>
              <a:buFont typeface="Arial" panose="020B0604020202020204" pitchFamily="34" charset="0"/>
              <a:buChar char="•"/>
              <a:tabLst>
                <a:tab pos="355600" algn="l"/>
              </a:tabLst>
            </a:pPr>
            <a:r>
              <a:rPr lang="en-US" sz="1400" b="1" dirty="0">
                <a:latin typeface="Times New Roman" panose="02020603050405020304" pitchFamily="18" charset="0"/>
                <a:cs typeface="Times New Roman" panose="02020603050405020304" pitchFamily="18" charset="0"/>
              </a:rPr>
              <a:t>Environment:</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Colab</a:t>
            </a:r>
            <a:r>
              <a:rPr lang="en-US" sz="1400" smtClean="0">
                <a:latin typeface="Times New Roman" panose="02020603050405020304" pitchFamily="18" charset="0"/>
                <a:cs typeface="Times New Roman" panose="02020603050405020304" pitchFamily="18" charset="0"/>
              </a:rPr>
              <a:t> provided </a:t>
            </a:r>
            <a:r>
              <a:rPr lang="en-US" sz="1400" dirty="0">
                <a:latin typeface="Times New Roman" panose="02020603050405020304" pitchFamily="18" charset="0"/>
                <a:cs typeface="Times New Roman" panose="02020603050405020304" pitchFamily="18" charset="0"/>
              </a:rPr>
              <a:t>an interactive environment for coding and visualization.</a:t>
            </a:r>
            <a:endParaRPr lang="en-IN" sz="1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19257665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RESULT &amp; DISCUSSION</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
        <p:nvSpPr>
          <p:cNvPr id="7" name="TextBox 6"/>
          <p:cNvSpPr txBox="1"/>
          <p:nvPr/>
        </p:nvSpPr>
        <p:spPr>
          <a:xfrm>
            <a:off x="228600" y="762000"/>
            <a:ext cx="8458200" cy="369332"/>
          </a:xfrm>
          <a:prstGeom prst="rect">
            <a:avLst/>
          </a:prstGeom>
          <a:noFill/>
        </p:spPr>
        <p:txBody>
          <a:bodyPr wrap="square" rtlCol="0">
            <a:spAutoFit/>
          </a:bodyPr>
          <a:lstStyle/>
          <a:p>
            <a:r>
              <a:rPr lang="en-US" dirty="0" smtClean="0"/>
              <a:t>s</a:t>
            </a:r>
            <a:endParaRPr lang="en-IN" dirty="0"/>
          </a:p>
        </p:txBody>
      </p:sp>
      <p:pic>
        <p:nvPicPr>
          <p:cNvPr id="8" name="Picture 7"/>
          <p:cNvPicPr/>
          <p:nvPr/>
        </p:nvPicPr>
        <p:blipFill rotWithShape="1">
          <a:blip r:embed="rId3">
            <a:extLst>
              <a:ext uri="{28A0092B-C50C-407E-A947-70E740481C1C}">
                <a14:useLocalDpi xmlns:a14="http://schemas.microsoft.com/office/drawing/2010/main" val="0"/>
              </a:ext>
            </a:extLst>
          </a:blip>
          <a:srcRect l="9428" t="4445" r="2856"/>
          <a:stretch/>
        </p:blipFill>
        <p:spPr bwMode="auto">
          <a:xfrm>
            <a:off x="69273" y="755072"/>
            <a:ext cx="6788727" cy="3283527"/>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599209" y="4123870"/>
            <a:ext cx="7543800" cy="175432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Clustering genres with k-means</a:t>
            </a:r>
          </a:p>
          <a:p>
            <a:r>
              <a:rPr lang="en-US" dirty="0" smtClean="0">
                <a:latin typeface="Times New Roman" panose="02020603050405020304" pitchFamily="18" charset="0"/>
                <a:cs typeface="Times New Roman" panose="02020603050405020304" pitchFamily="18" charset="0"/>
              </a:rPr>
              <a:t>K-means </a:t>
            </a:r>
            <a:r>
              <a:rPr lang="en-US" dirty="0">
                <a:latin typeface="Times New Roman" panose="02020603050405020304" pitchFamily="18" charset="0"/>
                <a:cs typeface="Times New Roman" panose="02020603050405020304" pitchFamily="18" charset="0"/>
              </a:rPr>
              <a:t>clustering is used to divide the genres in this dataset into ten clusters based on the numerical audio features of each genres. This t-Distributed Stochastic Neighbor Embedding (t-SNE) is used to reduce </a:t>
            </a:r>
            <a:r>
              <a:rPr lang="en-US" dirty="0" err="1">
                <a:latin typeface="Times New Roman" panose="02020603050405020304" pitchFamily="18" charset="0"/>
                <a:cs typeface="Times New Roman" panose="02020603050405020304" pitchFamily="18" charset="0"/>
              </a:rPr>
              <a:t>dimensionaility</a:t>
            </a:r>
            <a:r>
              <a:rPr lang="en-US" dirty="0">
                <a:latin typeface="Times New Roman" panose="02020603050405020304" pitchFamily="18" charset="0"/>
                <a:cs typeface="Times New Roman" panose="02020603050405020304" pitchFamily="18" charset="0"/>
              </a:rPr>
              <a:t> of the genre data and visualize it in a two-dimensional space.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91628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RESULT &amp; DISCUSSION</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1000" y="838200"/>
            <a:ext cx="7315200" cy="3505200"/>
          </a:xfrm>
          <a:prstGeom prst="rect">
            <a:avLst/>
          </a:prstGeom>
        </p:spPr>
      </p:pic>
      <p:sp>
        <p:nvSpPr>
          <p:cNvPr id="2" name="TextBox 1"/>
          <p:cNvSpPr txBox="1"/>
          <p:nvPr/>
        </p:nvSpPr>
        <p:spPr>
          <a:xfrm>
            <a:off x="1066800" y="4343400"/>
            <a:ext cx="6629400" cy="175432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Clustering song with k-means</a:t>
            </a:r>
          </a:p>
          <a:p>
            <a:r>
              <a:rPr lang="en-IN" dirty="0">
                <a:latin typeface="Times New Roman" panose="02020603050405020304" pitchFamily="18" charset="0"/>
                <a:cs typeface="Times New Roman" panose="02020603050405020304" pitchFamily="18" charset="0"/>
              </a:rPr>
              <a:t>This uses PCA to reduce dimensionality and </a:t>
            </a:r>
            <a:r>
              <a:rPr lang="en-IN" dirty="0" err="1">
                <a:latin typeface="Times New Roman" panose="02020603050405020304" pitchFamily="18" charset="0"/>
                <a:cs typeface="Times New Roman" panose="02020603050405020304" pitchFamily="18" charset="0"/>
              </a:rPr>
              <a:t>Plotly</a:t>
            </a:r>
            <a:r>
              <a:rPr lang="en-IN" dirty="0">
                <a:latin typeface="Times New Roman" panose="02020603050405020304" pitchFamily="18" charset="0"/>
                <a:cs typeface="Times New Roman" panose="02020603050405020304" pitchFamily="18" charset="0"/>
              </a:rPr>
              <a:t> Express to clusters in a two-dimensional space after K-means clustering is applied to the song data and cluster labels are assigned to each song.</a:t>
            </a:r>
          </a:p>
          <a:p>
            <a:r>
              <a:rPr lang="en-US" dirty="0"/>
              <a:t> </a:t>
            </a:r>
            <a:endParaRPr lang="en-IN" dirty="0"/>
          </a:p>
          <a:p>
            <a:endParaRPr lang="en-IN" dirty="0"/>
          </a:p>
        </p:txBody>
      </p:sp>
    </p:spTree>
    <p:extLst>
      <p:ext uri="{BB962C8B-B14F-4D97-AF65-F5344CB8AC3E}">
        <p14:creationId xmlns:p14="http://schemas.microsoft.com/office/powerpoint/2010/main" val="38681512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RESULT &amp; DISCUSSION</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9890" y="685800"/>
            <a:ext cx="7725410" cy="5181600"/>
          </a:xfrm>
          <a:prstGeom prst="rect">
            <a:avLst/>
          </a:prstGeom>
        </p:spPr>
      </p:pic>
    </p:spTree>
    <p:extLst>
      <p:ext uri="{BB962C8B-B14F-4D97-AF65-F5344CB8AC3E}">
        <p14:creationId xmlns:p14="http://schemas.microsoft.com/office/powerpoint/2010/main" val="19360707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RESULT &amp; DISCUSSION</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
        <p:nvSpPr>
          <p:cNvPr id="2" name="TextBox 1"/>
          <p:cNvSpPr txBox="1"/>
          <p:nvPr/>
        </p:nvSpPr>
        <p:spPr>
          <a:xfrm>
            <a:off x="762000" y="838200"/>
            <a:ext cx="7353300"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is evident from the analysis and visualizations that comparable song types are clustered together, and that comparable genres also contain data points that are positioned close to one another.</a:t>
            </a:r>
          </a:p>
          <a:p>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Songs within related genres will sound similar and originate from similar eras. Similarly, genres will sound similar. By using the data points of the songs a user has listened to, we may leverage this concept to create a recommendation system that suggests songs based on adjacent data points.</a:t>
            </a:r>
          </a:p>
          <a:p>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Suggested Songs</a:t>
            </a:r>
            <a:r>
              <a:rPr lang="en-IN" b="1" dirty="0" smtClean="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list of songs is provided by the system, together with information about the artists, albums, and years of release.</a:t>
            </a:r>
          </a:p>
          <a:p>
            <a:r>
              <a:rPr lang="en-IN" dirty="0" err="1">
                <a:latin typeface="Times New Roman" panose="02020603050405020304" pitchFamily="18" charset="0"/>
                <a:cs typeface="Times New Roman" panose="02020603050405020304" pitchFamily="18" charset="0"/>
              </a:rPr>
              <a:t>recommend_song</a:t>
            </a:r>
            <a:r>
              <a:rPr lang="en-IN" dirty="0">
                <a:latin typeface="Times New Roman" panose="02020603050405020304" pitchFamily="18" charset="0"/>
                <a:cs typeface="Times New Roman" panose="02020603050405020304" pitchFamily="18" charset="0"/>
              </a:rPr>
              <a:t>, whose input is a list of dictionaries, most likely containing song data. </a:t>
            </a:r>
          </a:p>
          <a:p>
            <a:r>
              <a:rPr lang="en-IN" dirty="0">
                <a:latin typeface="Times New Roman" panose="02020603050405020304" pitchFamily="18" charset="0"/>
                <a:cs typeface="Times New Roman" panose="02020603050405020304" pitchFamily="18" charset="0"/>
              </a:rPr>
              <a:t>Based on user preferences, the function most likely generates song recommendations.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2419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114300" y="4572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CONCLUSION</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457200" y="838200"/>
            <a:ext cx="8229600" cy="3833357"/>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50000"/>
              </a:lnSpc>
              <a:spcBef>
                <a:spcPts val="425"/>
              </a:spcBef>
              <a:buClr>
                <a:srgbClr val="339933"/>
              </a:buClr>
              <a:tabLst>
                <a:tab pos="355600" algn="l"/>
              </a:tabLst>
            </a:pPr>
            <a:r>
              <a:rPr lang="en-US" dirty="0">
                <a:latin typeface="Times New Roman" panose="02020603050405020304" pitchFamily="18" charset="0"/>
                <a:ea typeface="Arial" panose="020B0604020202020204" pitchFamily="34" charset="0"/>
                <a:cs typeface="Times New Roman" panose="02020603050405020304" pitchFamily="18" charset="0"/>
              </a:rPr>
              <a:t>	The AI-based system for creating playlists and recommending music seems promising. It uses sensory features and music genres to find similarities between songs and suggest music based on common traits. The system also uses K Means clustering to group songs based on how they sound. However, it might struggle to capture all the unique aspects of music creation, which could affect how well it works. To improve, the system could consider user feedback, use better machine learning techniques, and refine how it recommends music. This could help make the music listening experience more personalized and varied for users in the future.</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11453463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114300" y="4572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FUTURE SCOPE</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419100" y="1295400"/>
            <a:ext cx="8229600" cy="3788858"/>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US" dirty="0">
                <a:latin typeface="Times New Roman" panose="02020603050405020304" pitchFamily="18" charset="0"/>
                <a:cs typeface="Times New Roman" panose="02020603050405020304" pitchFamily="18" charset="0"/>
              </a:rPr>
              <a:t>	The AI-based music recommendation and playlist creation model have a bright future. To make it even better, we can add sentiment analysis to suggest music based on how users feel. Using advanced machine learning like GANs and VAEs could help create more diverse music, appealing to more people. It would also help to use real-time data to keep up with current music trends and what users like. Adding social features would let users share and find music together, making the experience more fun and interactive. By doing these things, the model can become a great music platform that not only suggests personalized music but also helps people make music and connect with others.</a:t>
            </a: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274581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457200" y="762000"/>
            <a:ext cx="8229600" cy="5010731"/>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700" b="0" i="0">
                <a:solidFill>
                  <a:srgbClr val="222222"/>
                </a:solidFill>
                <a:effectLst/>
                <a:latin typeface="Times New Roman" panose="02020603050405020304" pitchFamily="18" charset="0"/>
                <a:cs typeface="Times New Roman" panose="02020603050405020304" pitchFamily="18" charset="0"/>
              </a:rPr>
              <a:t>1. Born, G., Morris, J., Diaz, F., &amp; Anderson, A. (2021). Artificial intelligence, music recommendation, and the curation of culture.</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700">
                <a:effectLst/>
                <a:latin typeface="Times New Roman" panose="02020603050405020304" pitchFamily="18" charset="0"/>
                <a:ea typeface="Arial" panose="020B0604020202020204" pitchFamily="34" charset="0"/>
                <a:cs typeface="Times New Roman" panose="02020603050405020304" pitchFamily="18" charset="0"/>
              </a:rPr>
              <a:t>2. </a:t>
            </a:r>
            <a:r>
              <a:rPr lang="en-IN" sz="1700" b="0" i="0">
                <a:solidFill>
                  <a:srgbClr val="222222"/>
                </a:solidFill>
                <a:effectLst/>
                <a:latin typeface="Times New Roman" panose="02020603050405020304" pitchFamily="18" charset="0"/>
                <a:cs typeface="Times New Roman" panose="02020603050405020304" pitchFamily="18" charset="0"/>
              </a:rPr>
              <a:t>Afchar, D., Melchiorre, A., Schedl, M., Hennequin, R., Epure, E., &amp; Moussallam, M. (2022). Explainability in music recommender systems. </a:t>
            </a:r>
            <a:r>
              <a:rPr lang="en-IN" sz="1700" b="0" i="1">
                <a:solidFill>
                  <a:srgbClr val="222222"/>
                </a:solidFill>
                <a:effectLst/>
                <a:latin typeface="Times New Roman" panose="02020603050405020304" pitchFamily="18" charset="0"/>
                <a:cs typeface="Times New Roman" panose="02020603050405020304" pitchFamily="18" charset="0"/>
              </a:rPr>
              <a:t>AI Magazine</a:t>
            </a:r>
            <a:r>
              <a:rPr lang="en-IN" sz="1700" b="0" i="0">
                <a:solidFill>
                  <a:srgbClr val="222222"/>
                </a:solidFill>
                <a:effectLst/>
                <a:latin typeface="Times New Roman" panose="02020603050405020304" pitchFamily="18" charset="0"/>
                <a:cs typeface="Times New Roman" panose="02020603050405020304" pitchFamily="18" charset="0"/>
              </a:rPr>
              <a:t>, </a:t>
            </a:r>
            <a:r>
              <a:rPr lang="en-IN" sz="1700" b="0" i="1">
                <a:solidFill>
                  <a:srgbClr val="222222"/>
                </a:solidFill>
                <a:effectLst/>
                <a:latin typeface="Times New Roman" panose="02020603050405020304" pitchFamily="18" charset="0"/>
                <a:cs typeface="Times New Roman" panose="02020603050405020304" pitchFamily="18" charset="0"/>
              </a:rPr>
              <a:t>43</a:t>
            </a:r>
            <a:r>
              <a:rPr lang="en-IN" sz="1700" b="0" i="0">
                <a:solidFill>
                  <a:srgbClr val="222222"/>
                </a:solidFill>
                <a:effectLst/>
                <a:latin typeface="Times New Roman" panose="02020603050405020304" pitchFamily="18" charset="0"/>
                <a:cs typeface="Times New Roman" panose="02020603050405020304" pitchFamily="18" charset="0"/>
              </a:rPr>
              <a:t>(2), 190-208.</a:t>
            </a:r>
            <a:endParaRPr lang="en-US" sz="1700">
              <a:effectLst/>
              <a:latin typeface="Times New Roman" panose="02020603050405020304" pitchFamily="18" charset="0"/>
              <a:ea typeface="Arial" panose="020B0604020202020204" pitchFamily="34" charset="0"/>
              <a:cs typeface="Times New Roman" panose="02020603050405020304" pitchFamily="18"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700">
                <a:effectLst/>
                <a:latin typeface="Times New Roman" panose="02020603050405020304" pitchFamily="18" charset="0"/>
                <a:ea typeface="Arial" panose="020B0604020202020204" pitchFamily="34" charset="0"/>
                <a:cs typeface="Times New Roman" panose="02020603050405020304" pitchFamily="18" charset="0"/>
              </a:rPr>
              <a:t>3. Li, J., &amp; Li, S. (2011). Music Recommendation Using Content-Based Filtering and Collaborative Filtering with Data Fusion Approach. *International Conference on Advanced Data Mining and Applications.*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700">
                <a:effectLst/>
                <a:latin typeface="Times New Roman" panose="02020603050405020304" pitchFamily="18" charset="0"/>
                <a:ea typeface="Arial" panose="020B0604020202020204" pitchFamily="34" charset="0"/>
                <a:cs typeface="Times New Roman" panose="02020603050405020304" pitchFamily="18" charset="0"/>
              </a:rPr>
              <a:t>4. Kim, S., &amp; Lee, J. H. (2015). Music Recommendation Based on Emotional Cues. *International Conference on Music Information Retrieval.*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700">
                <a:effectLst/>
                <a:latin typeface="Times New Roman" panose="02020603050405020304" pitchFamily="18" charset="0"/>
                <a:ea typeface="Arial" panose="020B0604020202020204" pitchFamily="34" charset="0"/>
                <a:cs typeface="Times New Roman" panose="02020603050405020304" pitchFamily="18" charset="0"/>
              </a:rPr>
              <a:t>5. Lian, J., &amp; Gou, L. (2013). Combining Collaborative Filtering and Sentiment Analysis for Music Recommendation. *IEEE International Conference on Big Data.*</a:t>
            </a: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IN" sz="1700" dirty="0">
              <a:highlight>
                <a:srgbClr val="FFFF0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5/6/2024</a:t>
            </a:fld>
            <a:endParaRPr lang="en-US" dirty="0"/>
          </a:p>
        </p:txBody>
      </p:sp>
      <p:sp>
        <p:nvSpPr>
          <p:cNvPr id="6" name="Footer Placeholder 5">
            <a:extLst>
              <a:ext uri="{FF2B5EF4-FFF2-40B4-BE49-F238E27FC236}">
                <a16:creationId xmlns="" xmlns:a16="http://schemas.microsoft.com/office/drawing/2014/main" id="{5BA22C91-CFE4-4EB5-83D7-B7FBC598BD02}"/>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28176022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a:extLst>
              <a:ext uri="{FF2B5EF4-FFF2-40B4-BE49-F238E27FC236}">
                <a16:creationId xmlns="" xmlns:a16="http://schemas.microsoft.com/office/drawing/2014/main" id="{F1820240-0FE9-A3E2-ACB8-73C4E9BD3C25}"/>
              </a:ext>
            </a:extLst>
          </p:cNvPr>
          <p:cNvSpPr>
            <a:spLocks noGrp="1"/>
          </p:cNvSpPr>
          <p:nvPr>
            <p:ph type="dt" sz="half" idx="10"/>
          </p:nvPr>
        </p:nvSpPr>
        <p:spPr/>
        <p:txBody>
          <a:bodyPr/>
          <a:lstStyle/>
          <a:p>
            <a:fld id="{C186D303-E7A5-4E7F-82EE-9A1CB80E64AD}" type="datetime1">
              <a:rPr lang="en-US" smtClean="0"/>
              <a:t>5/6/2024</a:t>
            </a:fld>
            <a:endParaRPr lang="en-US" dirty="0"/>
          </a:p>
        </p:txBody>
      </p:sp>
      <p:sp>
        <p:nvSpPr>
          <p:cNvPr id="4" name="Footer Placeholder 3">
            <a:extLst>
              <a:ext uri="{FF2B5EF4-FFF2-40B4-BE49-F238E27FC236}">
                <a16:creationId xmlns="" xmlns:a16="http://schemas.microsoft.com/office/drawing/2014/main" id="{7BA12372-33C2-DE30-BBA5-40DC664142DD}"/>
              </a:ext>
            </a:extLst>
          </p:cNvPr>
          <p:cNvSpPr>
            <a:spLocks noGrp="1"/>
          </p:cNvSpPr>
          <p:nvPr>
            <p:ph type="ftr" sz="quarter" idx="11"/>
          </p:nvPr>
        </p:nvSpPr>
        <p:spPr/>
        <p:txBody>
          <a:bodyPr/>
          <a:lstStyle/>
          <a:p>
            <a:r>
              <a:rPr lang="en-US" dirty="0"/>
              <a:t>School of Computing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AGENDA-REVIEW  (05.05.2024)</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342900" y="666433"/>
            <a:ext cx="8458200" cy="6437660"/>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latin typeface="Times New Roman" panose="02020603050405020304" pitchFamily="18" charset="0"/>
                <a:ea typeface="Arial" panose="020B0604020202020204" pitchFamily="34" charset="0"/>
                <a:cs typeface="Times New Roman" panose="02020603050405020304" pitchFamily="18" charset="0"/>
              </a:rPr>
              <a:t>Methodology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latin typeface="Times New Roman" panose="02020603050405020304" pitchFamily="18" charset="0"/>
                <a:ea typeface="Arial" panose="020B0604020202020204" pitchFamily="34" charset="0"/>
                <a:cs typeface="Times New Roman" panose="02020603050405020304" pitchFamily="18" charset="0"/>
              </a:rPr>
              <a:t>Result and Dis</a:t>
            </a:r>
            <a:r>
              <a:rPr lang="en-US" dirty="0">
                <a:latin typeface="Times New Roman" panose="02020603050405020304" pitchFamily="18" charset="0"/>
                <a:ea typeface="Arial" panose="020B0604020202020204" pitchFamily="34" charset="0"/>
                <a:cs typeface="Times New Roman" panose="02020603050405020304" pitchFamily="18" charset="0"/>
              </a:rPr>
              <a:t>cussion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Co</a:t>
            </a:r>
            <a:r>
              <a:rPr lang="en-US" dirty="0">
                <a:latin typeface="Times New Roman" panose="02020603050405020304" pitchFamily="18" charset="0"/>
                <a:ea typeface="Arial" panose="020B0604020202020204" pitchFamily="34" charset="0"/>
                <a:cs typeface="Times New Roman" panose="02020603050405020304" pitchFamily="18" charset="0"/>
              </a:rPr>
              <a:t>nclusion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Future Scope</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References</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 xmlns:a16="http://schemas.microsoft.com/office/drawing/2014/main" id="{3F8BA2CF-2F45-7814-0E96-F21067EF5BB3}"/>
              </a:ext>
            </a:extLst>
          </p:cNvPr>
          <p:cNvSpPr>
            <a:spLocks noGrp="1"/>
          </p:cNvSpPr>
          <p:nvPr>
            <p:ph type="dt" sz="half" idx="10"/>
          </p:nvPr>
        </p:nvSpPr>
        <p:spPr/>
        <p:txBody>
          <a:bodyPr/>
          <a:lstStyle/>
          <a:p>
            <a:fld id="{9E538314-4196-4499-83A2-1F45C9AAC61A}" type="datetime1">
              <a:rPr lang="en-US" smtClean="0"/>
              <a:t>5/6/2024</a:t>
            </a:fld>
            <a:endParaRPr lang="en-US" dirty="0"/>
          </a:p>
        </p:txBody>
      </p:sp>
      <p:sp>
        <p:nvSpPr>
          <p:cNvPr id="6" name="Footer Placeholder 5">
            <a:extLst>
              <a:ext uri="{FF2B5EF4-FFF2-40B4-BE49-F238E27FC236}">
                <a16:creationId xmlns="" xmlns:a16="http://schemas.microsoft.com/office/drawing/2014/main" id="{9525DA27-0E97-D80F-3239-813CA777B47F}"/>
              </a:ext>
            </a:extLst>
          </p:cNvPr>
          <p:cNvSpPr>
            <a:spLocks noGrp="1"/>
          </p:cNvSpPr>
          <p:nvPr>
            <p:ph type="ftr" sz="quarter" idx="11"/>
          </p:nvPr>
        </p:nvSpPr>
        <p:spPr/>
        <p:txBody>
          <a:bodyPr/>
          <a:lstStyle/>
          <a:p>
            <a:r>
              <a:rPr lang="en-US" dirty="0"/>
              <a:t>School of Computing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114300" y="3048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11BA425C-8A81-076C-4EFE-2C422A9807CA}"/>
              </a:ext>
            </a:extLst>
          </p:cNvPr>
          <p:cNvSpPr>
            <a:spLocks noGrp="1"/>
          </p:cNvSpPr>
          <p:nvPr>
            <p:ph type="dt" sz="half" idx="10"/>
          </p:nvPr>
        </p:nvSpPr>
        <p:spPr/>
        <p:txBody>
          <a:bodyPr/>
          <a:lstStyle/>
          <a:p>
            <a:fld id="{4EBD132E-3FD4-4A54-AA88-DD6BBE63C42C}" type="datetime1">
              <a:rPr lang="en-US" smtClean="0"/>
              <a:t>5/6/2024</a:t>
            </a:fld>
            <a:endParaRPr lang="en-US" dirty="0"/>
          </a:p>
        </p:txBody>
      </p:sp>
      <p:sp>
        <p:nvSpPr>
          <p:cNvPr id="6" name="Footer Placeholder 5">
            <a:extLst>
              <a:ext uri="{FF2B5EF4-FFF2-40B4-BE49-F238E27FC236}">
                <a16:creationId xmlns="" xmlns:a16="http://schemas.microsoft.com/office/drawing/2014/main" id="{0D0FE259-5364-1CD5-51CE-41085204C693}"/>
              </a:ext>
            </a:extLst>
          </p:cNvPr>
          <p:cNvSpPr>
            <a:spLocks noGrp="1"/>
          </p:cNvSpPr>
          <p:nvPr>
            <p:ph type="ftr" sz="quarter" idx="11"/>
          </p:nvPr>
        </p:nvSpPr>
        <p:spPr/>
        <p:txBody>
          <a:bodyPr/>
          <a:lstStyle/>
          <a:p>
            <a:r>
              <a:rPr lang="en-US" dirty="0"/>
              <a:t>School of Computing</a:t>
            </a:r>
          </a:p>
        </p:txBody>
      </p:sp>
      <p:sp>
        <p:nvSpPr>
          <p:cNvPr id="2" name="TextBox 1">
            <a:extLst>
              <a:ext uri="{FF2B5EF4-FFF2-40B4-BE49-F238E27FC236}">
                <a16:creationId xmlns="" xmlns:a16="http://schemas.microsoft.com/office/drawing/2014/main" id="{186FD1BB-A26C-52FC-9898-DACA4AD5EF65}"/>
              </a:ext>
            </a:extLst>
          </p:cNvPr>
          <p:cNvSpPr txBox="1"/>
          <p:nvPr/>
        </p:nvSpPr>
        <p:spPr>
          <a:xfrm>
            <a:off x="723900" y="1241039"/>
            <a:ext cx="7696200" cy="5115311"/>
          </a:xfrm>
          <a:prstGeom prst="rect">
            <a:avLst/>
          </a:prstGeom>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This presentation introduces a music recommendation and playlist creation system driven by AI. It uses sensory traits and genre categories to suggest new music based on shared characteristics. Through K Means clustering, songs are grouped based on their sound features, allowing for tailored playlists that match the user's musical tastes. By analyzing detailed music attributes like instrumentals, danceability, energy, mood, and tempo, the system offers personalized recommendations and interactive playlists based on the user's listening history. This ensures a customized listening experience for each user.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172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9525" y="421957"/>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657224" y="1219200"/>
            <a:ext cx="7724775" cy="4653646"/>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	Our system looks at detailed music features like instruments, how easy it is to dance to, its energy, mood, and speed, going beyond just genres. By understanding these aspects, it makes personalized suggestions that fit each user's taste. It sorts songs into groups based on how they sound using smart methods like K Means clustering, making special playlists. Also, it changes according to what users like and what they're doing, making playlists that match the mood. This presentation talks about how technology and music come together to give us amazing music experiences in the digital world. Come along as we discover how AI can change how we enjoy music.</a:t>
            </a:r>
          </a:p>
        </p:txBody>
      </p:sp>
      <p:sp>
        <p:nvSpPr>
          <p:cNvPr id="5" name="Date Placeholder 4">
            <a:extLst>
              <a:ext uri="{FF2B5EF4-FFF2-40B4-BE49-F238E27FC236}">
                <a16:creationId xmlns="" xmlns:a16="http://schemas.microsoft.com/office/drawing/2014/main" id="{7FC0B5C2-D7A6-B518-3833-D1D299584350}"/>
              </a:ext>
            </a:extLst>
          </p:cNvPr>
          <p:cNvSpPr>
            <a:spLocks noGrp="1"/>
          </p:cNvSpPr>
          <p:nvPr>
            <p:ph type="dt" sz="half" idx="10"/>
          </p:nvPr>
        </p:nvSpPr>
        <p:spPr/>
        <p:txBody>
          <a:bodyPr/>
          <a:lstStyle/>
          <a:p>
            <a:fld id="{8D7F1BCB-5AB8-4BC2-ACB3-F6800F007033}" type="datetime1">
              <a:rPr lang="en-US" smtClean="0"/>
              <a:t>5/6/2024</a:t>
            </a:fld>
            <a:endParaRPr lang="en-US" dirty="0"/>
          </a:p>
        </p:txBody>
      </p:sp>
      <p:sp>
        <p:nvSpPr>
          <p:cNvPr id="6" name="Footer Placeholder 5">
            <a:extLst>
              <a:ext uri="{FF2B5EF4-FFF2-40B4-BE49-F238E27FC236}">
                <a16:creationId xmlns="" xmlns:a16="http://schemas.microsoft.com/office/drawing/2014/main" id="{857B32B1-D587-4006-6CFC-D3826964CCFA}"/>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18223030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114300" y="261867"/>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533400" y="990600"/>
            <a:ext cx="8077200" cy="3733330"/>
          </a:xfrm>
          <a:prstGeom prst="rect">
            <a:avLst/>
          </a:prstGeom>
          <a:noFill/>
        </p:spPr>
        <p:txBody>
          <a:bodyPr wrap="square">
            <a:spAutoFit/>
          </a:bodyPr>
          <a:lstStyle/>
          <a:p>
            <a:pPr marL="355600" indent="-342900" algn="just">
              <a:lnSpc>
                <a:spcPct val="150000"/>
              </a:lnSpc>
              <a:spcBef>
                <a:spcPts val="425"/>
              </a:spcBef>
              <a:buClr>
                <a:srgbClr val="339933"/>
              </a:buClr>
              <a:buFont typeface="Wingdings" panose="05000000000000000000" pitchFamily="2" charset="2"/>
              <a:buChar char="Ø"/>
              <a:tabLst>
                <a:tab pos="355600" algn="l"/>
              </a:tabLst>
            </a:pPr>
            <a:endParaRPr lang="en-US" sz="2100" b="1" i="0" dirty="0">
              <a:effectLst/>
              <a:latin typeface="Times New Roman" panose="02020603050405020304" pitchFamily="18" charset="0"/>
              <a:cs typeface="Times New Roman" panose="02020603050405020304" pitchFamily="18" charset="0"/>
            </a:endParaRPr>
          </a:p>
          <a:p>
            <a:pPr marL="355600" indent="-342900" algn="just">
              <a:lnSpc>
                <a:spcPct val="150000"/>
              </a:lnSpc>
              <a:spcBef>
                <a:spcPts val="425"/>
              </a:spcBef>
              <a:buClr>
                <a:srgbClr val="339933"/>
              </a:buClr>
              <a:buFont typeface="Arial" panose="020B0604020202020204" pitchFamily="34" charset="0"/>
              <a:buChar char="•"/>
              <a:tabLst>
                <a:tab pos="355600" algn="l"/>
              </a:tabLst>
            </a:pPr>
            <a:r>
              <a:rPr lang="en-US" sz="2100" b="1" i="0" dirty="0">
                <a:effectLst/>
                <a:latin typeface="Times New Roman" panose="02020603050405020304" pitchFamily="18" charset="0"/>
                <a:cs typeface="Times New Roman" panose="02020603050405020304" pitchFamily="18" charset="0"/>
              </a:rPr>
              <a:t>39. AI for Music Recommendation and Playlist Generation</a:t>
            </a:r>
          </a:p>
          <a:p>
            <a:pPr marL="12700" algn="just">
              <a:lnSpc>
                <a:spcPct val="150000"/>
              </a:lnSpc>
              <a:spcBef>
                <a:spcPts val="425"/>
              </a:spcBef>
              <a:buClr>
                <a:srgbClr val="339933"/>
              </a:buClr>
              <a:tabLst>
                <a:tab pos="355600" algn="l"/>
              </a:tabLst>
            </a:pPr>
            <a:endParaRPr lang="en-US" dirty="0">
              <a:latin typeface="Times New Roman" panose="02020603050405020304" pitchFamily="18" charset="0"/>
              <a:cs typeface="Times New Roman" panose="02020603050405020304" pitchFamily="18" charset="0"/>
            </a:endParaRPr>
          </a:p>
          <a:p>
            <a:pPr marL="12700" algn="just">
              <a:lnSpc>
                <a:spcPct val="150000"/>
              </a:lnSpc>
              <a:spcBef>
                <a:spcPts val="425"/>
              </a:spcBef>
              <a:buClr>
                <a:srgbClr val="339933"/>
              </a:buClr>
              <a:tabLst>
                <a:tab pos="355600" algn="l"/>
              </a:tabLst>
            </a:pPr>
            <a:r>
              <a:rPr lang="en-US" sz="1900" b="1" dirty="0">
                <a:latin typeface="Times New Roman" panose="02020603050405020304" pitchFamily="18" charset="0"/>
                <a:cs typeface="Times New Roman" panose="02020603050405020304" pitchFamily="18" charset="0"/>
              </a:rPr>
              <a:t>Methods Utilized:</a:t>
            </a:r>
          </a:p>
          <a:p>
            <a:pPr marL="12700" algn="just">
              <a:lnSpc>
                <a:spcPct val="150000"/>
              </a:lnSpc>
              <a:spcBef>
                <a:spcPts val="425"/>
              </a:spcBef>
              <a:buClr>
                <a:srgbClr val="339933"/>
              </a:buClr>
              <a:tabLst>
                <a:tab pos="355600" algn="l"/>
              </a:tabLst>
            </a:pPr>
            <a:r>
              <a:rPr lang="en-US" dirty="0">
                <a:latin typeface="Times New Roman" panose="02020603050405020304" pitchFamily="18" charset="0"/>
                <a:cs typeface="Times New Roman" panose="02020603050405020304" pitchFamily="18" charset="0"/>
              </a:rPr>
              <a:t>We use AI to make playlists, looking at how songs sound and what genre they are. We use K Means clustering to group songs accurately. Also, we adjust settings to make sure the grouping is just right, so the music suggestions are good. This method gives users a customized listening experience that matches what they like.</a:t>
            </a:r>
          </a:p>
        </p:txBody>
      </p:sp>
      <p:sp>
        <p:nvSpPr>
          <p:cNvPr id="5" name="Date Placeholder 4">
            <a:extLst>
              <a:ext uri="{FF2B5EF4-FFF2-40B4-BE49-F238E27FC236}">
                <a16:creationId xmlns="" xmlns:a16="http://schemas.microsoft.com/office/drawing/2014/main" id="{CBEF4683-B6FA-7AC7-DFAE-5A4D7E009352}"/>
              </a:ext>
            </a:extLst>
          </p:cNvPr>
          <p:cNvSpPr>
            <a:spLocks noGrp="1"/>
          </p:cNvSpPr>
          <p:nvPr>
            <p:ph type="dt" sz="half" idx="10"/>
          </p:nvPr>
        </p:nvSpPr>
        <p:spPr/>
        <p:txBody>
          <a:bodyPr/>
          <a:lstStyle/>
          <a:p>
            <a:fld id="{8DB97203-8CEB-4B0A-B4A7-E31E6FC339CE}" type="datetime1">
              <a:rPr lang="en-US" smtClean="0"/>
              <a:t>5/6/2024</a:t>
            </a:fld>
            <a:endParaRPr lang="en-US" dirty="0"/>
          </a:p>
        </p:txBody>
      </p:sp>
      <p:sp>
        <p:nvSpPr>
          <p:cNvPr id="6" name="Footer Placeholder 5">
            <a:extLst>
              <a:ext uri="{FF2B5EF4-FFF2-40B4-BE49-F238E27FC236}">
                <a16:creationId xmlns="" xmlns:a16="http://schemas.microsoft.com/office/drawing/2014/main" id="{E38F6F03-C2A0-81B8-CCF6-119C77DA6C97}"/>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33842996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114300" y="222871"/>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457200" y="1066800"/>
            <a:ext cx="8229600" cy="4409540"/>
          </a:xfrm>
          <a:prstGeom prst="rect">
            <a:avLst/>
          </a:prstGeom>
          <a:noFill/>
        </p:spPr>
        <p:txBody>
          <a:bodyPr wrap="square">
            <a:spAutoFit/>
          </a:bodyPr>
          <a:lstStyle/>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b="1" dirty="0">
                <a:latin typeface="Times New Roman" panose="02020603050405020304" pitchFamily="18" charset="0"/>
                <a:cs typeface="Times New Roman" panose="02020603050405020304" pitchFamily="18" charset="0"/>
              </a:rPr>
              <a:t>Personalization: </a:t>
            </a:r>
            <a:r>
              <a:rPr lang="en-US" dirty="0">
                <a:latin typeface="Times New Roman" panose="02020603050405020304" pitchFamily="18" charset="0"/>
                <a:cs typeface="Times New Roman" panose="02020603050405020304" pitchFamily="18" charset="0"/>
              </a:rPr>
              <a:t>Make AI that suggests music based on what each person likes and how they've listened before.</a:t>
            </a: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b="1" dirty="0">
                <a:latin typeface="Times New Roman" panose="02020603050405020304" pitchFamily="18" charset="0"/>
                <a:cs typeface="Times New Roman" panose="02020603050405020304" pitchFamily="18" charset="0"/>
              </a:rPr>
              <a:t>Content Understanding</a:t>
            </a:r>
            <a:r>
              <a:rPr lang="en-US" dirty="0">
                <a:latin typeface="Times New Roman" panose="02020603050405020304" pitchFamily="18" charset="0"/>
                <a:cs typeface="Times New Roman" panose="02020603050405020304" pitchFamily="18" charset="0"/>
              </a:rPr>
              <a:t>: Use AI to understand music, like its mood or style, to give better suggestions.</a:t>
            </a: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b="1" dirty="0">
                <a:latin typeface="Times New Roman" panose="02020603050405020304" pitchFamily="18" charset="0"/>
                <a:cs typeface="Times New Roman" panose="02020603050405020304" pitchFamily="18" charset="0"/>
              </a:rPr>
              <a:t>Real-time Adaptation: </a:t>
            </a:r>
            <a:r>
              <a:rPr lang="en-US" dirty="0">
                <a:latin typeface="Times New Roman" panose="02020603050405020304" pitchFamily="18" charset="0"/>
                <a:cs typeface="Times New Roman" panose="02020603050405020304" pitchFamily="18" charset="0"/>
              </a:rPr>
              <a:t>Make AI that changes suggestions instantly based on what you do, so it always fits what you want.</a:t>
            </a: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b="1" dirty="0">
                <a:latin typeface="Times New Roman" panose="02020603050405020304" pitchFamily="18" charset="0"/>
                <a:cs typeface="Times New Roman" panose="02020603050405020304" pitchFamily="18" charset="0"/>
              </a:rPr>
              <a:t>Enhanced User Engagement: </a:t>
            </a:r>
            <a:r>
              <a:rPr lang="en-US" dirty="0">
                <a:latin typeface="Times New Roman" panose="02020603050405020304" pitchFamily="18" charset="0"/>
                <a:cs typeface="Times New Roman" panose="02020603050405020304" pitchFamily="18" charset="0"/>
              </a:rPr>
              <a:t>Use AI to keep people interested by giving them music they really like and making new music just for them.</a:t>
            </a: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b="1" dirty="0">
                <a:latin typeface="Times New Roman" panose="02020603050405020304" pitchFamily="18" charset="0"/>
                <a:cs typeface="Times New Roman" panose="02020603050405020304" pitchFamily="18" charset="0"/>
              </a:rPr>
              <a:t>Contextual Relevance:</a:t>
            </a:r>
            <a:r>
              <a:rPr lang="en-US" dirty="0">
                <a:latin typeface="Times New Roman" panose="02020603050405020304" pitchFamily="18" charset="0"/>
                <a:cs typeface="Times New Roman" panose="02020603050405020304" pitchFamily="18" charset="0"/>
              </a:rPr>
              <a:t> Use AI to think about things like what time it is, where you are, and who you're with when suggesting or making music, to make it fit better.</a:t>
            </a:r>
          </a:p>
        </p:txBody>
      </p:sp>
      <p:sp>
        <p:nvSpPr>
          <p:cNvPr id="5" name="Date Placeholder 4">
            <a:extLst>
              <a:ext uri="{FF2B5EF4-FFF2-40B4-BE49-F238E27FC236}">
                <a16:creationId xmlns="" xmlns:a16="http://schemas.microsoft.com/office/drawing/2014/main" id="{FF90B2BE-4D7E-AC02-5306-00435FA8F593}"/>
              </a:ext>
            </a:extLst>
          </p:cNvPr>
          <p:cNvSpPr>
            <a:spLocks noGrp="1"/>
          </p:cNvSpPr>
          <p:nvPr>
            <p:ph type="dt" sz="half" idx="10"/>
          </p:nvPr>
        </p:nvSpPr>
        <p:spPr/>
        <p:txBody>
          <a:bodyPr/>
          <a:lstStyle/>
          <a:p>
            <a:fld id="{1A263B89-FC14-4914-B86E-C9D147DA4C63}" type="datetime1">
              <a:rPr lang="en-US" smtClean="0"/>
              <a:t>5/6/2024</a:t>
            </a:fld>
            <a:endParaRPr lang="en-US" dirty="0"/>
          </a:p>
        </p:txBody>
      </p:sp>
      <p:sp>
        <p:nvSpPr>
          <p:cNvPr id="6" name="Footer Placeholder 5">
            <a:extLst>
              <a:ext uri="{FF2B5EF4-FFF2-40B4-BE49-F238E27FC236}">
                <a16:creationId xmlns="" xmlns:a16="http://schemas.microsoft.com/office/drawing/2014/main" id="{8EFB74AD-86DD-D9B6-336E-B519994EC1D2}"/>
              </a:ext>
            </a:extLst>
          </p:cNvPr>
          <p:cNvSpPr>
            <a:spLocks noGrp="1"/>
          </p:cNvSpPr>
          <p:nvPr>
            <p:ph type="ftr" sz="quarter" idx="11"/>
          </p:nvPr>
        </p:nvSpPr>
        <p:spPr/>
        <p:txBody>
          <a:bodyPr/>
          <a:lstStyle/>
          <a:p>
            <a:r>
              <a:rPr lang="en-US" dirty="0"/>
              <a:t>School of Computing</a:t>
            </a:r>
          </a:p>
        </p:txBody>
      </p:sp>
    </p:spTree>
    <p:extLst>
      <p:ext uri="{BB962C8B-B14F-4D97-AF65-F5344CB8AC3E}">
        <p14:creationId xmlns:p14="http://schemas.microsoft.com/office/powerpoint/2010/main" val="30529170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7E08B86B-7B3A-5B98-4C10-BCE59528921F}"/>
              </a:ext>
            </a:extLst>
          </p:cNvPr>
          <p:cNvSpPr>
            <a:spLocks noGrp="1"/>
          </p:cNvSpPr>
          <p:nvPr>
            <p:ph type="dt" sz="half" idx="10"/>
          </p:nvPr>
        </p:nvSpPr>
        <p:spPr/>
        <p:txBody>
          <a:bodyPr/>
          <a:lstStyle/>
          <a:p>
            <a:fld id="{85CE2D40-CD06-4545-8548-B9F0BAD04A4D}" type="datetime1">
              <a:rPr lang="en-US" smtClean="0"/>
              <a:t>5/6/2024</a:t>
            </a:fld>
            <a:endParaRPr lang="en-US" dirty="0"/>
          </a:p>
        </p:txBody>
      </p:sp>
      <p:sp>
        <p:nvSpPr>
          <p:cNvPr id="6" name="Footer Placeholder 5">
            <a:extLst>
              <a:ext uri="{FF2B5EF4-FFF2-40B4-BE49-F238E27FC236}">
                <a16:creationId xmlns="" xmlns:a16="http://schemas.microsoft.com/office/drawing/2014/main" id="{32FE6DFD-0667-5870-F60C-10A0A8075CE0}"/>
              </a:ext>
            </a:extLst>
          </p:cNvPr>
          <p:cNvSpPr>
            <a:spLocks noGrp="1"/>
          </p:cNvSpPr>
          <p:nvPr>
            <p:ph type="ftr" sz="quarter" idx="11"/>
          </p:nvPr>
        </p:nvSpPr>
        <p:spPr/>
        <p:txBody>
          <a:bodyPr/>
          <a:lstStyle/>
          <a:p>
            <a:r>
              <a:rPr lang="en-US" dirty="0"/>
              <a:t>School of Computing</a:t>
            </a:r>
          </a:p>
        </p:txBody>
      </p:sp>
      <p:graphicFrame>
        <p:nvGraphicFramePr>
          <p:cNvPr id="2" name="Table 1">
            <a:extLst>
              <a:ext uri="{FF2B5EF4-FFF2-40B4-BE49-F238E27FC236}">
                <a16:creationId xmlns="" xmlns:a16="http://schemas.microsoft.com/office/drawing/2014/main" id="{E7A76F49-8709-8A05-CAC2-9C4323DC9E39}"/>
              </a:ext>
            </a:extLst>
          </p:cNvPr>
          <p:cNvGraphicFramePr>
            <a:graphicFrameLocks noGrp="1"/>
          </p:cNvGraphicFramePr>
          <p:nvPr>
            <p:extLst>
              <p:ext uri="{D42A27DB-BD31-4B8C-83A1-F6EECF244321}">
                <p14:modId xmlns:p14="http://schemas.microsoft.com/office/powerpoint/2010/main" val="1054221007"/>
              </p:ext>
            </p:extLst>
          </p:nvPr>
        </p:nvGraphicFramePr>
        <p:xfrm>
          <a:off x="333404" y="785336"/>
          <a:ext cx="8477192" cy="5303520"/>
        </p:xfrm>
        <a:graphic>
          <a:graphicData uri="http://schemas.openxmlformats.org/drawingml/2006/table">
            <a:tbl>
              <a:tblPr firstRow="1" bandRow="1">
                <a:tableStyleId>{5C22544A-7EE6-4342-B048-85BDC9FD1C3A}</a:tableStyleId>
              </a:tblPr>
              <a:tblGrid>
                <a:gridCol w="408305">
                  <a:extLst>
                    <a:ext uri="{9D8B030D-6E8A-4147-A177-3AD203B41FA5}">
                      <a16:colId xmlns="" xmlns:a16="http://schemas.microsoft.com/office/drawing/2014/main" val="4116953157"/>
                    </a:ext>
                  </a:extLst>
                </a:gridCol>
                <a:gridCol w="1551709">
                  <a:extLst>
                    <a:ext uri="{9D8B030D-6E8A-4147-A177-3AD203B41FA5}">
                      <a16:colId xmlns="" xmlns:a16="http://schemas.microsoft.com/office/drawing/2014/main" val="1754089221"/>
                    </a:ext>
                  </a:extLst>
                </a:gridCol>
                <a:gridCol w="1862051">
                  <a:extLst>
                    <a:ext uri="{9D8B030D-6E8A-4147-A177-3AD203B41FA5}">
                      <a16:colId xmlns="" xmlns:a16="http://schemas.microsoft.com/office/drawing/2014/main" val="4260585390"/>
                    </a:ext>
                  </a:extLst>
                </a:gridCol>
                <a:gridCol w="1396538">
                  <a:extLst>
                    <a:ext uri="{9D8B030D-6E8A-4147-A177-3AD203B41FA5}">
                      <a16:colId xmlns="" xmlns:a16="http://schemas.microsoft.com/office/drawing/2014/main" val="361706839"/>
                    </a:ext>
                  </a:extLst>
                </a:gridCol>
                <a:gridCol w="1836189">
                  <a:extLst>
                    <a:ext uri="{9D8B030D-6E8A-4147-A177-3AD203B41FA5}">
                      <a16:colId xmlns="" xmlns:a16="http://schemas.microsoft.com/office/drawing/2014/main" val="1427824020"/>
                    </a:ext>
                  </a:extLst>
                </a:gridCol>
                <a:gridCol w="1422400">
                  <a:extLst>
                    <a:ext uri="{9D8B030D-6E8A-4147-A177-3AD203B41FA5}">
                      <a16:colId xmlns="" xmlns:a16="http://schemas.microsoft.com/office/drawing/2014/main" val="3882940072"/>
                    </a:ext>
                  </a:extLst>
                </a:gridCol>
              </a:tblGrid>
              <a:tr h="912992">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Paper Title</a:t>
                      </a:r>
                    </a:p>
                  </a:txBody>
                  <a:tcPr/>
                </a:tc>
                <a:tc>
                  <a:txBody>
                    <a:bodyPr/>
                    <a:lstStyle/>
                    <a:p>
                      <a:r>
                        <a:rPr lang="en-IN" dirty="0">
                          <a:latin typeface="Times New Roman" panose="02020603050405020304" pitchFamily="18" charset="0"/>
                          <a:cs typeface="Times New Roman" panose="02020603050405020304" pitchFamily="18" charset="0"/>
                        </a:rPr>
                        <a:t>Journal / Conference details</a:t>
                      </a:r>
                    </a:p>
                  </a:txBody>
                  <a:tcPr/>
                </a:tc>
                <a:tc>
                  <a:txBody>
                    <a:bodyPr/>
                    <a:lstStyle/>
                    <a:p>
                      <a:r>
                        <a:rPr lang="en-IN" dirty="0">
                          <a:latin typeface="Times New Roman" panose="02020603050405020304" pitchFamily="18" charset="0"/>
                          <a:cs typeface="Times New Roman" panose="02020603050405020304" pitchFamily="18" charset="0"/>
                        </a:rPr>
                        <a:t>Methods Proposed</a:t>
                      </a:r>
                    </a:p>
                  </a:txBody>
                  <a:tcPr/>
                </a:tc>
                <a:tc>
                  <a:txBody>
                    <a:bodyPr/>
                    <a:lstStyle/>
                    <a:p>
                      <a:r>
                        <a:rPr lang="en-IN" dirty="0">
                          <a:latin typeface="Times New Roman" panose="02020603050405020304" pitchFamily="18" charset="0"/>
                          <a:cs typeface="Times New Roman" panose="02020603050405020304" pitchFamily="18" charset="0"/>
                        </a:rPr>
                        <a:t>Datasets Used</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 xmlns:a16="http://schemas.microsoft.com/office/drawing/2014/main" val="2334732638"/>
                  </a:ext>
                </a:extLst>
              </a:tr>
              <a:tr h="621190">
                <a:tc>
                  <a:txBody>
                    <a:bodyPr/>
                    <a:lstStyle/>
                    <a:p>
                      <a:r>
                        <a:rPr lang="en-IN" sz="1000" b="0" dirty="0">
                          <a:latin typeface="Times New Roman" panose="02020603050405020304" pitchFamily="18" charset="0"/>
                          <a:cs typeface="Times New Roman" panose="02020603050405020304" pitchFamily="18" charset="0"/>
                        </a:rPr>
                        <a:t>1.</a:t>
                      </a:r>
                    </a:p>
                  </a:txBody>
                  <a:tcPr/>
                </a:tc>
                <a:tc>
                  <a:txBody>
                    <a:bodyPr/>
                    <a:lstStyle/>
                    <a:p>
                      <a:r>
                        <a:rPr lang="en-US" sz="1000" b="0" dirty="0">
                          <a:solidFill>
                            <a:schemeClr val="tx1"/>
                          </a:solidFill>
                          <a:latin typeface="Times New Roman" panose="02020603050405020304" pitchFamily="18" charset="0"/>
                          <a:cs typeface="Times New Roman" panose="02020603050405020304" pitchFamily="18" charset="0"/>
                        </a:rPr>
                        <a:t>ARTIFICIAL INTELLIGENCE, MUSIC RECOMMENDATION, AND THE CURATION OF CULTURE(2021)</a:t>
                      </a:r>
                      <a:endParaRPr lang="en-IN" sz="1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00" b="0" dirty="0">
                          <a:latin typeface="Times New Roman" panose="02020603050405020304" pitchFamily="18" charset="0"/>
                          <a:cs typeface="Times New Roman" panose="02020603050405020304" pitchFamily="18" charset="0"/>
                        </a:rPr>
                        <a:t>Policy Report</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IN" sz="1000" b="0" i="0" kern="1200" dirty="0">
                          <a:solidFill>
                            <a:schemeClr val="dk1"/>
                          </a:solidFill>
                          <a:effectLst/>
                          <a:latin typeface="Times New Roman" panose="02020603050405020304" pitchFamily="18" charset="0"/>
                          <a:ea typeface="+mn-ea"/>
                          <a:cs typeface="Times New Roman" panose="02020603050405020304" pitchFamily="18" charset="0"/>
                        </a:rPr>
                        <a:t>Collaborative Filtering, Content-based Filtering</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IN" sz="1000" b="0" dirty="0">
                          <a:latin typeface="Times New Roman" panose="02020603050405020304" pitchFamily="18" charset="0"/>
                          <a:cs typeface="Times New Roman" panose="02020603050405020304" pitchFamily="18" charset="0"/>
                        </a:rPr>
                        <a:t>Million Song Dataset</a:t>
                      </a: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Limited to existing user data, may not capture emerging trends</a:t>
                      </a:r>
                      <a:r>
                        <a:rPr lang="en-US" sz="1000" b="0" dirty="0">
                          <a:latin typeface="Times New Roman" panose="02020603050405020304" pitchFamily="18" charset="0"/>
                          <a:cs typeface="Times New Roman" panose="02020603050405020304" pitchFamily="18" charset="0"/>
                        </a:rPr>
                        <a:t>.</a:t>
                      </a:r>
                      <a:br>
                        <a:rPr lang="en-US" sz="1000" b="0" dirty="0">
                          <a:latin typeface="Times New Roman" panose="02020603050405020304" pitchFamily="18" charset="0"/>
                          <a:cs typeface="Times New Roman" panose="02020603050405020304" pitchFamily="18" charset="0"/>
                        </a:rPr>
                      </a:b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998495752"/>
                  </a:ext>
                </a:extLst>
              </a:tr>
              <a:tr h="819310">
                <a:tc>
                  <a:txBody>
                    <a:bodyPr/>
                    <a:lstStyle/>
                    <a:p>
                      <a:r>
                        <a:rPr lang="en-IN" sz="1000" b="0" dirty="0">
                          <a:latin typeface="Times New Roman" panose="02020603050405020304" pitchFamily="18" charset="0"/>
                          <a:cs typeface="Times New Roman" panose="02020603050405020304" pitchFamily="18" charset="0"/>
                        </a:rPr>
                        <a:t>2.</a:t>
                      </a:r>
                    </a:p>
                  </a:txBody>
                  <a:tcPr/>
                </a:tc>
                <a:tc>
                  <a:txBody>
                    <a:bodyPr/>
                    <a:lstStyle/>
                    <a:p>
                      <a:r>
                        <a:rPr lang="en-US" sz="1000" b="0" dirty="0">
                          <a:latin typeface="Times New Roman" panose="02020603050405020304" pitchFamily="18" charset="0"/>
                          <a:cs typeface="Times New Roman" panose="02020603050405020304" pitchFamily="18" charset="0"/>
                        </a:rPr>
                        <a:t>Explainability in music recommender systems (2021)</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dirty="0">
                          <a:latin typeface="Times New Roman" panose="02020603050405020304" pitchFamily="18" charset="0"/>
                          <a:cs typeface="Times New Roman" panose="02020603050405020304" pitchFamily="18" charset="0"/>
                        </a:rPr>
                        <a:t>Journal Paper</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Hybrid recommendation approach combining lyrics and audio content analysis</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Million Song Dataset</a:t>
                      </a:r>
                    </a:p>
                    <a:p>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Limited to songs with available lyrics and audio features</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522062215"/>
                  </a:ext>
                </a:extLst>
              </a:tr>
              <a:tr h="990600">
                <a:tc>
                  <a:txBody>
                    <a:bodyPr/>
                    <a:lstStyle/>
                    <a:p>
                      <a:r>
                        <a:rPr lang="en-US" sz="1000" b="0" dirty="0">
                          <a:latin typeface="Times New Roman" panose="02020603050405020304" pitchFamily="18" charset="0"/>
                          <a:cs typeface="Times New Roman" panose="02020603050405020304" pitchFamily="18" charset="0"/>
                        </a:rPr>
                        <a:t>3.</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dirty="0">
                          <a:latin typeface="Times New Roman" panose="02020603050405020304" pitchFamily="18" charset="0"/>
                          <a:cs typeface="Times New Roman" panose="02020603050405020304" pitchFamily="18" charset="0"/>
                        </a:rPr>
                        <a:t>Music Recommendation Using Content-Based Filtering and Collaborative Filtering with Data Fusion Approach (2023)</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dirty="0">
                          <a:latin typeface="Times New Roman" panose="02020603050405020304" pitchFamily="18" charset="0"/>
                          <a:cs typeface="Times New Roman" panose="02020603050405020304" pitchFamily="18" charset="0"/>
                        </a:rPr>
                        <a:t>Research Paper</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Fusion of content-based and collaborative filtering approaches</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IN" sz="1000" b="0" dirty="0">
                          <a:latin typeface="Times New Roman" panose="02020603050405020304" pitchFamily="18" charset="0"/>
                          <a:cs typeface="Times New Roman" panose="02020603050405020304" pitchFamily="18" charset="0"/>
                        </a:rPr>
                        <a:t>lastfm.csv</a:t>
                      </a:r>
                    </a:p>
                  </a:txBody>
                  <a:tcPr/>
                </a:tc>
                <a:tc>
                  <a:txBody>
                    <a:bodyPr/>
                    <a:lstStyle/>
                    <a:p>
                      <a:pPr fontAlgn="base"/>
                      <a:r>
                        <a:rPr lang="en-US" sz="1000" b="0" dirty="0">
                          <a:effectLst/>
                          <a:latin typeface="Times New Roman" panose="02020603050405020304" pitchFamily="18" charset="0"/>
                          <a:cs typeface="Times New Roman" panose="02020603050405020304" pitchFamily="18" charset="0"/>
                        </a:rPr>
                        <a:t>Limited scalability for large-scale recommendation systems</a:t>
                      </a:r>
                    </a:p>
                  </a:txBody>
                  <a:tcPr anchor="ctr"/>
                </a:tc>
                <a:extLst>
                  <a:ext uri="{0D108BD9-81ED-4DB2-BD59-A6C34878D82A}">
                    <a16:rowId xmlns="" xmlns:a16="http://schemas.microsoft.com/office/drawing/2014/main" val="3638445457"/>
                  </a:ext>
                </a:extLst>
              </a:tr>
              <a:tr h="609600">
                <a:tc>
                  <a:txBody>
                    <a:bodyPr/>
                    <a:lstStyle/>
                    <a:p>
                      <a:r>
                        <a:rPr lang="en-US" sz="1000" b="0" dirty="0">
                          <a:latin typeface="Times New Roman" panose="02020603050405020304" pitchFamily="18" charset="0"/>
                          <a:cs typeface="Times New Roman" panose="02020603050405020304" pitchFamily="18" charset="0"/>
                        </a:rPr>
                        <a:t>4.</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Music Recommendation Based on Emotional Cues</a:t>
                      </a:r>
                    </a:p>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(2015)</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IN" sz="1000" b="0" i="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Music Information Retrieval</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Incorporation of emotional cues for music recommendation</a:t>
                      </a:r>
                      <a:endParaRPr lang="en-IN" sz="1000" b="0" dirty="0">
                        <a:latin typeface="Times New Roman" panose="02020603050405020304" pitchFamily="18" charset="0"/>
                        <a:cs typeface="Times New Roman" panose="02020603050405020304" pitchFamily="18" charset="0"/>
                      </a:endParaRPr>
                    </a:p>
                  </a:txBody>
                  <a:tcPr/>
                </a:tc>
                <a:tc>
                  <a:txBody>
                    <a:bodyPr/>
                    <a:lstStyle/>
                    <a:p>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Limited emotional annotation of music tracks</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832992518"/>
                  </a:ext>
                </a:extLst>
              </a:tr>
              <a:tr h="914400">
                <a:tc>
                  <a:txBody>
                    <a:bodyPr/>
                    <a:lstStyle/>
                    <a:p>
                      <a:r>
                        <a:rPr lang="en-US" sz="1000" b="0" dirty="0">
                          <a:latin typeface="Times New Roman" panose="02020603050405020304" pitchFamily="18" charset="0"/>
                          <a:cs typeface="Times New Roman" panose="02020603050405020304" pitchFamily="18" charset="0"/>
                        </a:rPr>
                        <a:t>5.</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Combining Collaborative Filtering and Sentiment Analysis for Music Recommendation</a:t>
                      </a:r>
                      <a:br>
                        <a:rPr lang="en-US" sz="10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000" b="0" i="0" kern="1200" dirty="0">
                          <a:solidFill>
                            <a:schemeClr val="dk1"/>
                          </a:solidFill>
                          <a:effectLst/>
                          <a:latin typeface="Times New Roman" panose="02020603050405020304" pitchFamily="18" charset="0"/>
                          <a:ea typeface="+mn-ea"/>
                          <a:cs typeface="Times New Roman" panose="02020603050405020304" pitchFamily="18" charset="0"/>
                        </a:rPr>
                        <a:t>2013)</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IEEE International Conference on Big Data</a:t>
                      </a:r>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Integration of sentiment analysis with collaborative filtering</a:t>
                      </a:r>
                      <a:endParaRPr lang="en-IN" sz="1000" b="0" dirty="0">
                        <a:latin typeface="Times New Roman" panose="02020603050405020304" pitchFamily="18" charset="0"/>
                        <a:cs typeface="Times New Roman" panose="02020603050405020304" pitchFamily="18" charset="0"/>
                      </a:endParaRPr>
                    </a:p>
                  </a:txBody>
                  <a:tcPr/>
                </a:tc>
                <a:tc>
                  <a:txBody>
                    <a:bodyPr/>
                    <a:lstStyle/>
                    <a:p>
                      <a:endParaRPr lang="en-IN" sz="1000" b="0" dirty="0">
                        <a:latin typeface="Times New Roman" panose="02020603050405020304" pitchFamily="18" charset="0"/>
                        <a:cs typeface="Times New Roman" panose="02020603050405020304" pitchFamily="18" charset="0"/>
                      </a:endParaRPr>
                    </a:p>
                  </a:txBody>
                  <a:tcPr/>
                </a:tc>
                <a:tc>
                  <a:txBody>
                    <a:bodyPr/>
                    <a:lstStyle/>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Limited availability of sentiment-tagged music data</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78884961"/>
                  </a:ext>
                </a:extLst>
              </a:tr>
            </a:tbl>
          </a:graphicData>
        </a:graphic>
      </p:graphicFrame>
    </p:spTree>
    <p:extLst>
      <p:ext uri="{BB962C8B-B14F-4D97-AF65-F5344CB8AC3E}">
        <p14:creationId xmlns:p14="http://schemas.microsoft.com/office/powerpoint/2010/main" val="32816995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 xmlns:a16="http://schemas.microsoft.com/office/drawing/2014/main" id="{5E8AE91C-61A9-B88E-EED8-092148AAC8B6}"/>
              </a:ext>
            </a:extLst>
          </p:cNvPr>
          <p:cNvSpPr>
            <a:spLocks noGrp="1"/>
          </p:cNvSpPr>
          <p:nvPr>
            <p:ph type="dt" sz="half" idx="10"/>
          </p:nvPr>
        </p:nvSpPr>
        <p:spPr/>
        <p:txBody>
          <a:bodyPr/>
          <a:lstStyle/>
          <a:p>
            <a:fld id="{BD89EEC8-25F9-4A18-A55A-8B3C18A227A0}" type="datetime1">
              <a:rPr lang="en-US" smtClean="0"/>
              <a:t>5/6/2024</a:t>
            </a:fld>
            <a:endParaRPr lang="en-US" dirty="0"/>
          </a:p>
        </p:txBody>
      </p:sp>
      <p:sp>
        <p:nvSpPr>
          <p:cNvPr id="6" name="Footer Placeholder 5">
            <a:extLst>
              <a:ext uri="{FF2B5EF4-FFF2-40B4-BE49-F238E27FC236}">
                <a16:creationId xmlns="" xmlns:a16="http://schemas.microsoft.com/office/drawing/2014/main" id="{8C8829EA-1FB0-6289-DB3A-312961FE4787}"/>
              </a:ext>
            </a:extLst>
          </p:cNvPr>
          <p:cNvSpPr>
            <a:spLocks noGrp="1"/>
          </p:cNvSpPr>
          <p:nvPr>
            <p:ph type="ftr" sz="quarter" idx="11"/>
          </p:nvPr>
        </p:nvSpPr>
        <p:spPr/>
        <p:txBody>
          <a:bodyPr/>
          <a:lstStyle/>
          <a:p>
            <a:r>
              <a:rPr lang="en-US" dirty="0"/>
              <a:t>School of Computing</a:t>
            </a:r>
          </a:p>
        </p:txBody>
      </p:sp>
      <p:sp>
        <p:nvSpPr>
          <p:cNvPr id="7" name="TextBox 6">
            <a:extLst>
              <a:ext uri="{FF2B5EF4-FFF2-40B4-BE49-F238E27FC236}">
                <a16:creationId xmlns="" xmlns:a16="http://schemas.microsoft.com/office/drawing/2014/main" id="{EE045E1B-4E39-969D-1799-8E24218F5F15}"/>
              </a:ext>
            </a:extLst>
          </p:cNvPr>
          <p:cNvSpPr txBox="1"/>
          <p:nvPr/>
        </p:nvSpPr>
        <p:spPr>
          <a:xfrm>
            <a:off x="430161" y="842132"/>
            <a:ext cx="8458200" cy="3725635"/>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Here is a condensed list of the limitations from the literature survey table:</a:t>
            </a:r>
          </a:p>
          <a:p>
            <a:pPr marL="12700" algn="just">
              <a:lnSpc>
                <a:spcPct val="150000"/>
              </a:lnSpc>
              <a:spcBef>
                <a:spcPts val="425"/>
              </a:spcBef>
              <a:buClr>
                <a:srgbClr val="339933"/>
              </a:buClr>
              <a:tabLst>
                <a:tab pos="3556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to existing user data, may not capture emerging trends</a:t>
            </a:r>
            <a:r>
              <a:rPr lang="en-US" sz="1800" b="0" dirty="0">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to songs with available lyrics and audio features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sz="1800" b="0" dirty="0">
                <a:effectLst/>
                <a:latin typeface="Times New Roman" panose="02020603050405020304" pitchFamily="18" charset="0"/>
                <a:cs typeface="Times New Roman" panose="02020603050405020304" pitchFamily="18" charset="0"/>
              </a:rPr>
              <a:t>Limited scalability for large-scale recommendation systems</a:t>
            </a: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emotional annotation of music tracks</a:t>
            </a:r>
            <a:endParaRPr lang="en-IN" sz="1800" b="0" dirty="0">
              <a:latin typeface="Times New Roman" panose="02020603050405020304" pitchFamily="18" charset="0"/>
              <a:cs typeface="Times New Roman" panose="02020603050405020304" pitchFamily="18" charset="0"/>
            </a:endParaRPr>
          </a:p>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availability of sentiment-tagged music data</a:t>
            </a:r>
            <a:endParaRPr lang="en-IN" sz="1800" b="0" dirty="0">
              <a:latin typeface="Times New Roman" panose="02020603050405020304" pitchFamily="18" charset="0"/>
              <a:cs typeface="Times New Roman" panose="02020603050405020304" pitchFamily="18" charset="0"/>
            </a:endParaRPr>
          </a:p>
          <a:p>
            <a:pPr marL="298450" indent="-285750" algn="just">
              <a:lnSpc>
                <a:spcPct val="150000"/>
              </a:lnSpc>
              <a:spcBef>
                <a:spcPts val="425"/>
              </a:spcBef>
              <a:buClr>
                <a:srgbClr val="339933"/>
              </a:buClr>
              <a:buFont typeface="Arial" panose="020B0604020202020204" pitchFamily="34" charset="0"/>
              <a:buChar char="•"/>
              <a:tabLst>
                <a:tab pos="3556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964616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a:extLst>
              <a:ext uri="{FF2B5EF4-FFF2-40B4-BE49-F238E27FC236}">
                <a16:creationId xmlns=""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B2C57ED2-51A0-7BF3-1210-466B47B055D2}"/>
              </a:ext>
            </a:extLst>
          </p:cNvPr>
          <p:cNvSpPr txBox="1"/>
          <p:nvPr/>
        </p:nvSpPr>
        <p:spPr>
          <a:xfrm>
            <a:off x="304800" y="854185"/>
            <a:ext cx="8458200" cy="1302921"/>
          </a:xfrm>
          <a:prstGeom prst="rect">
            <a:avLst/>
          </a:prstGeom>
          <a:noFill/>
        </p:spPr>
        <p:txBody>
          <a:bodyPr wrap="square">
            <a:spAutoFit/>
          </a:bodyPr>
          <a:lstStyle/>
          <a:p>
            <a:pPr marL="298450" indent="-285750" algn="just">
              <a:lnSpc>
                <a:spcPct val="150000"/>
              </a:lnSpc>
              <a:spcBef>
                <a:spcPts val="425"/>
              </a:spcBef>
              <a:buClr>
                <a:srgbClr val="339933"/>
              </a:buClr>
              <a:buFont typeface="Arial" panose="020B0604020202020204" pitchFamily="34" charset="0"/>
              <a:buChar char="•"/>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workflow diagram for AI Music Recommendation and Generation System.</a:t>
            </a:r>
          </a:p>
          <a:p>
            <a:pPr marL="12700" algn="just">
              <a:lnSpc>
                <a:spcPct val="150000"/>
              </a:lnSpc>
              <a:spcBef>
                <a:spcPts val="425"/>
              </a:spcBef>
              <a:buClr>
                <a:srgbClr val="339933"/>
              </a:buClr>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 xmlns:a16="http://schemas.microsoft.com/office/drawing/2014/main" id="{781CB68E-05FC-1150-DDB1-B6AC620DFD11}"/>
              </a:ext>
            </a:extLst>
          </p:cNvPr>
          <p:cNvSpPr>
            <a:spLocks noGrp="1"/>
          </p:cNvSpPr>
          <p:nvPr>
            <p:ph type="dt" sz="half" idx="10"/>
          </p:nvPr>
        </p:nvSpPr>
        <p:spPr/>
        <p:txBody>
          <a:bodyPr/>
          <a:lstStyle/>
          <a:p>
            <a:fld id="{1DA7F79B-9EC0-4645-9D1B-90D189154EB4}" type="datetime1">
              <a:rPr lang="en-US" smtClean="0"/>
              <a:t>5/6/2024</a:t>
            </a:fld>
            <a:endParaRPr lang="en-US" dirty="0"/>
          </a:p>
        </p:txBody>
      </p:sp>
      <p:sp>
        <p:nvSpPr>
          <p:cNvPr id="6" name="Footer Placeholder 5">
            <a:extLst>
              <a:ext uri="{FF2B5EF4-FFF2-40B4-BE49-F238E27FC236}">
                <a16:creationId xmlns="" xmlns:a16="http://schemas.microsoft.com/office/drawing/2014/main" id="{99757E53-B90F-85B9-04F0-FBE4601833BC}"/>
              </a:ext>
            </a:extLst>
          </p:cNvPr>
          <p:cNvSpPr>
            <a:spLocks noGrp="1"/>
          </p:cNvSpPr>
          <p:nvPr>
            <p:ph type="ftr" sz="quarter" idx="11"/>
          </p:nvPr>
        </p:nvSpPr>
        <p:spPr/>
        <p:txBody>
          <a:bodyPr/>
          <a:lstStyle/>
          <a:p>
            <a:r>
              <a:rPr lang="en-US" dirty="0"/>
              <a:t>School of Computing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68" y="2842477"/>
            <a:ext cx="4428132" cy="2620731"/>
          </a:xfrm>
          <a:prstGeom prst="rect">
            <a:avLst/>
          </a:prstGeom>
        </p:spPr>
      </p:pic>
      <p:pic>
        <p:nvPicPr>
          <p:cNvPr id="13" name="Picture 12">
            <a:extLst>
              <a:ext uri="{FF2B5EF4-FFF2-40B4-BE49-F238E27FC236}">
                <a16:creationId xmlns="" xmlns:a16="http://schemas.microsoft.com/office/drawing/2014/main" id="{3FF51E08-8BD6-33CD-CB9F-574A3BE5D626}"/>
              </a:ext>
            </a:extLst>
          </p:cNvPr>
          <p:cNvPicPr>
            <a:picLocks noChangeAspect="1"/>
          </p:cNvPicPr>
          <p:nvPr/>
        </p:nvPicPr>
        <p:blipFill rotWithShape="1">
          <a:blip r:embed="rId4">
            <a:extLst>
              <a:ext uri="{28A0092B-C50C-407E-A947-70E740481C1C}">
                <a14:useLocalDpi xmlns:a14="http://schemas.microsoft.com/office/drawing/2010/main" val="0"/>
              </a:ext>
            </a:extLst>
          </a:blip>
          <a:srcRect l="2018" t="5438" r="2818" b="60052"/>
          <a:stretch/>
        </p:blipFill>
        <p:spPr>
          <a:xfrm>
            <a:off x="0" y="1505646"/>
            <a:ext cx="9067800" cy="4255543"/>
          </a:xfrm>
          <a:prstGeom prst="rect">
            <a:avLst/>
          </a:prstGeom>
        </p:spPr>
      </p:pic>
    </p:spTree>
    <p:extLst>
      <p:ext uri="{BB962C8B-B14F-4D97-AF65-F5344CB8AC3E}">
        <p14:creationId xmlns:p14="http://schemas.microsoft.com/office/powerpoint/2010/main" val="410255168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2553</TotalTime>
  <Words>939</Words>
  <Application>Microsoft Office PowerPoint</Application>
  <PresentationFormat>On-screen Show (4:3)</PresentationFormat>
  <Paragraphs>173</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Berlin Sans FB</vt:lpstr>
      <vt:lpstr>Calibri</vt:lpstr>
      <vt:lpstr>Georgia</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SVECIT</dc:creator>
  <cp:lastModifiedBy>Microsoft account</cp:lastModifiedBy>
  <cp:revision>100</cp:revision>
  <dcterms:created xsi:type="dcterms:W3CDTF">2006-08-16T00:00:00Z</dcterms:created>
  <dcterms:modified xsi:type="dcterms:W3CDTF">2024-05-06T05:17:51Z</dcterms:modified>
</cp:coreProperties>
</file>