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700"/>
            </a:lvl1pPr>
            <a:lvl2pPr marL="0" indent="0" algn="ctr">
              <a:spcBef>
                <a:spcPts val="0"/>
              </a:spcBef>
              <a:buSzTx/>
              <a:buNone/>
              <a:defRPr i="1" sz="2700"/>
            </a:lvl2pPr>
            <a:lvl3pPr marL="0" indent="0" algn="ctr">
              <a:spcBef>
                <a:spcPts val="0"/>
              </a:spcBef>
              <a:buSzTx/>
              <a:buNone/>
              <a:defRPr i="1" sz="2700"/>
            </a:lvl3pPr>
            <a:lvl4pPr marL="0" indent="0" algn="ctr">
              <a:spcBef>
                <a:spcPts val="0"/>
              </a:spcBef>
              <a:buSzTx/>
              <a:buNone/>
              <a:defRPr i="1" sz="2700"/>
            </a:lvl4pPr>
            <a:lvl5pPr marL="0" indent="0" algn="ctr">
              <a:spcBef>
                <a:spcPts val="0"/>
              </a:spcBef>
              <a:buSzTx/>
              <a:buNone/>
              <a:defRPr i="1"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9968" indent="-318168" algn="ctr">
              <a:spcBef>
                <a:spcPts val="0"/>
              </a:spcBef>
              <a:defRPr sz="2800"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81768" indent="-318168" algn="ctr">
              <a:spcBef>
                <a:spcPts val="0"/>
              </a:spcBef>
              <a:defRPr sz="2800"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13568" indent="-318168" algn="ctr">
              <a:spcBef>
                <a:spcPts val="0"/>
              </a:spcBef>
              <a:defRPr sz="2800"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45368" indent="-318168" algn="ctr">
              <a:spcBef>
                <a:spcPts val="0"/>
              </a:spcBef>
              <a:defRPr sz="2800"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i="1" sz="27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5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700"/>
            </a:lvl1pPr>
            <a:lvl2pPr marL="0" indent="0" algn="ctr">
              <a:spcBef>
                <a:spcPts val="0"/>
              </a:spcBef>
              <a:buSzTx/>
              <a:buNone/>
              <a:defRPr i="1" sz="2700"/>
            </a:lvl2pPr>
            <a:lvl3pPr marL="0" indent="0" algn="ctr">
              <a:spcBef>
                <a:spcPts val="0"/>
              </a:spcBef>
              <a:buSzTx/>
              <a:buNone/>
              <a:defRPr i="1" sz="2700"/>
            </a:lvl3pPr>
            <a:lvl4pPr marL="0" indent="0" algn="ctr">
              <a:spcBef>
                <a:spcPts val="0"/>
              </a:spcBef>
              <a:buSzTx/>
              <a:buNone/>
              <a:defRPr i="1" sz="2700"/>
            </a:lvl4pPr>
            <a:lvl5pPr marL="0" indent="0" algn="ctr">
              <a:spcBef>
                <a:spcPts val="0"/>
              </a:spcBef>
              <a:buSzTx/>
              <a:buNone/>
              <a:defRPr i="1"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4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700"/>
            </a:lvl1pPr>
            <a:lvl2pPr marL="0" indent="0" algn="ctr">
              <a:spcBef>
                <a:spcPts val="0"/>
              </a:spcBef>
              <a:buSzTx/>
              <a:buNone/>
              <a:defRPr i="1" sz="2700"/>
            </a:lvl2pPr>
            <a:lvl3pPr marL="0" indent="0" algn="ctr">
              <a:spcBef>
                <a:spcPts val="0"/>
              </a:spcBef>
              <a:buSzTx/>
              <a:buNone/>
              <a:defRPr i="1" sz="2700"/>
            </a:lvl3pPr>
            <a:lvl4pPr marL="0" indent="0" algn="ctr">
              <a:spcBef>
                <a:spcPts val="0"/>
              </a:spcBef>
              <a:buSzTx/>
              <a:buNone/>
              <a:defRPr i="1" sz="2700"/>
            </a:lvl4pPr>
            <a:lvl5pPr marL="0" indent="0" algn="ctr">
              <a:spcBef>
                <a:spcPts val="0"/>
              </a:spcBef>
              <a:buSzTx/>
              <a:buNone/>
              <a:defRPr i="1"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8" y="2743200"/>
            <a:ext cx="7889607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3800"/>
              </a:spcBef>
              <a:defRPr sz="3800"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863600" indent="-431800">
              <a:spcBef>
                <a:spcPts val="3800"/>
              </a:spcBef>
              <a:defRPr sz="3800"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295400" indent="-431800">
              <a:spcBef>
                <a:spcPts val="3800"/>
              </a:spcBef>
              <a:defRPr sz="3800"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727200" indent="-431800">
              <a:spcBef>
                <a:spcPts val="3800"/>
              </a:spcBef>
              <a:defRPr sz="3800"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59000" indent="-431800">
              <a:spcBef>
                <a:spcPts val="3800"/>
              </a:spcBef>
              <a:defRPr sz="3800"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1000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39586" marR="0" indent="-339586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1pPr>
      <a:lvl2pPr marL="860287" marR="0" indent="-339587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2pPr>
      <a:lvl3pPr marL="1380987" marR="0" indent="-339587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3pPr>
      <a:lvl4pPr marL="1901687" marR="0" indent="-339587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4pPr>
      <a:lvl5pPr marL="2422387" marR="0" indent="-339587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5pPr>
      <a:lvl6pPr marL="2499894" marR="0" indent="-340894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6pPr>
      <a:lvl7pPr marL="2931694" marR="0" indent="-340894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7pPr>
      <a:lvl8pPr marL="3363494" marR="0" indent="-340894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8pPr>
      <a:lvl9pPr marL="3795294" marR="0" indent="-340894" algn="l" defTabSz="584200" rtl="0" latinLnBrk="0">
        <a:lnSpc>
          <a:spcPct val="10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000" u="none">
          <a:solidFill>
            <a:srgbClr val="53535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3658597.jpg" descr="365859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25728" y="-774"/>
            <a:ext cx="15608236" cy="975514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Exploratory Data Analysis…"/>
          <p:cNvSpPr txBox="1"/>
          <p:nvPr>
            <p:ph type="ctrTitle"/>
          </p:nvPr>
        </p:nvSpPr>
        <p:spPr>
          <a:xfrm>
            <a:off x="3100329" y="2887747"/>
            <a:ext cx="6804140" cy="2414615"/>
          </a:xfrm>
          <a:prstGeom prst="rect">
            <a:avLst/>
          </a:prstGeom>
          <a:solidFill>
            <a:srgbClr val="D92E00"/>
          </a:solidFill>
        </p:spPr>
        <p:txBody>
          <a:bodyPr anchor="ctr"/>
          <a:lstStyle/>
          <a:p>
            <a:pPr>
              <a:defRPr b="1" sz="3000">
                <a:solidFill>
                  <a:srgbClr val="FFFFFF"/>
                </a:solidFill>
              </a:defRPr>
            </a:pPr>
            <a:r>
              <a:t>Exploratory Data Analysis</a:t>
            </a:r>
            <a:r>
              <a:rPr b="0"/>
              <a:t> </a:t>
            </a:r>
          </a:p>
          <a:p>
            <a:pPr>
              <a:defRPr b="1" sz="3000">
                <a:solidFill>
                  <a:srgbClr val="FFFFFF"/>
                </a:solidFill>
              </a:defRPr>
            </a:pPr>
            <a:r>
              <a:t>of</a:t>
            </a:r>
            <a:r>
              <a:rPr b="0"/>
              <a:t> </a:t>
            </a:r>
          </a:p>
          <a:p>
            <a:pPr>
              <a:defRPr b="1" sz="3000">
                <a:solidFill>
                  <a:srgbClr val="FFFFFF"/>
                </a:solidFill>
              </a:defRPr>
            </a:pPr>
            <a:r>
              <a:t>1000 Movies Data</a:t>
            </a:r>
          </a:p>
        </p:txBody>
      </p:sp>
      <p:sp>
        <p:nvSpPr>
          <p:cNvPr id="121" name="By…"/>
          <p:cNvSpPr txBox="1"/>
          <p:nvPr>
            <p:ph type="subTitle" sz="quarter" idx="1"/>
          </p:nvPr>
        </p:nvSpPr>
        <p:spPr>
          <a:xfrm>
            <a:off x="3100531" y="5270500"/>
            <a:ext cx="6804140" cy="1056661"/>
          </a:xfrm>
          <a:prstGeom prst="rect">
            <a:avLst/>
          </a:prstGeom>
          <a:solidFill>
            <a:srgbClr val="D2D9D7"/>
          </a:solidFill>
        </p:spPr>
        <p:txBody>
          <a:bodyPr anchor="ctr"/>
          <a:lstStyle/>
          <a:p>
            <a:pPr>
              <a:defRPr i="0" sz="2500">
                <a:solidFill>
                  <a:srgbClr val="000000"/>
                </a:solidFill>
              </a:defRPr>
            </a:pPr>
            <a:r>
              <a:t>By</a:t>
            </a:r>
          </a:p>
          <a:p>
            <a:pPr>
              <a:defRPr b="1" i="0" sz="2500">
                <a:solidFill>
                  <a:srgbClr val="000000"/>
                </a:solidFill>
              </a:defRPr>
            </a:pPr>
            <a:r>
              <a:t>Vamsi Krishna</a:t>
            </a:r>
          </a:p>
        </p:txBody>
      </p:sp>
      <p:sp>
        <p:nvSpPr>
          <p:cNvPr id="122" name="Image Source: https://wallpaperaccess.com/bollywood-movie-collage"/>
          <p:cNvSpPr txBox="1"/>
          <p:nvPr/>
        </p:nvSpPr>
        <p:spPr>
          <a:xfrm>
            <a:off x="20436" y="9430157"/>
            <a:ext cx="5185621" cy="317502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Image Source: https://wallpaperaccess.com/bollywood-movie-collage</a:t>
            </a:r>
          </a:p>
        </p:txBody>
      </p:sp>
      <p:sp>
        <p:nvSpPr>
          <p:cNvPr id="123" name="Rectangle"/>
          <p:cNvSpPr/>
          <p:nvPr/>
        </p:nvSpPr>
        <p:spPr>
          <a:xfrm>
            <a:off x="10185203" y="1232"/>
            <a:ext cx="2679251" cy="1270003"/>
          </a:xfrm>
          <a:prstGeom prst="rect">
            <a:avLst/>
          </a:prstGeom>
          <a:solidFill>
            <a:srgbClr val="FFFFFF"/>
          </a:solidFill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24" name="INSAID_Full Logo.png" descr="INSAID_Full 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4919" y="51114"/>
            <a:ext cx="2698007" cy="117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ighest Revenue generated Movies in each year"/>
          <p:cNvSpPr txBox="1"/>
          <p:nvPr>
            <p:ph type="title"/>
          </p:nvPr>
        </p:nvSpPr>
        <p:spPr>
          <a:xfrm>
            <a:off x="1155700" y="279400"/>
            <a:ext cx="10761348" cy="12827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Highest Revenue generated Movies in each year</a:t>
            </a:r>
          </a:p>
        </p:txBody>
      </p:sp>
      <p:sp>
        <p:nvSpPr>
          <p:cNvPr id="165" name="Every year there is atleast one movie with &gt;990millions. Movie names show that there is no one genre topping every year infact it is a mix."/>
          <p:cNvSpPr txBox="1"/>
          <p:nvPr>
            <p:ph type="body" sz="quarter" idx="1"/>
          </p:nvPr>
        </p:nvSpPr>
        <p:spPr>
          <a:xfrm>
            <a:off x="968011" y="8191500"/>
            <a:ext cx="11136725" cy="1282700"/>
          </a:xfrm>
          <a:prstGeom prst="rect">
            <a:avLst/>
          </a:prstGeom>
        </p:spPr>
        <p:txBody>
          <a:bodyPr/>
          <a:lstStyle/>
          <a:p>
            <a:pPr/>
            <a:r>
              <a:t>Every year there is atleast one movie with &gt;990millions. Movie names show that there is no one genre topping every year infact it is a mix.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1733550"/>
            <a:ext cx="942340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ich are the highest Revenue generated Genres ?"/>
          <p:cNvSpPr txBox="1"/>
          <p:nvPr>
            <p:ph type="title"/>
          </p:nvPr>
        </p:nvSpPr>
        <p:spPr>
          <a:xfrm>
            <a:off x="998666" y="273050"/>
            <a:ext cx="11007468" cy="12827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Which are the highest Revenue generated Genres ?</a:t>
            </a:r>
          </a:p>
        </p:txBody>
      </p:sp>
      <p:sp>
        <p:nvSpPr>
          <p:cNvPr id="169" name="'Drama' followed by 'Comedy,Drama,Romance' are the highest revenue generated Genres. It is observed that Drama, Comedy and Romance are the most interested genres."/>
          <p:cNvSpPr txBox="1"/>
          <p:nvPr>
            <p:ph type="body" sz="quarter" idx="1"/>
          </p:nvPr>
        </p:nvSpPr>
        <p:spPr>
          <a:xfrm>
            <a:off x="1006812" y="8197850"/>
            <a:ext cx="10880405" cy="1130300"/>
          </a:xfrm>
          <a:prstGeom prst="rect">
            <a:avLst/>
          </a:prstGeom>
        </p:spPr>
        <p:txBody>
          <a:bodyPr/>
          <a:lstStyle>
            <a:lvl1pPr defTabSz="508254">
              <a:defRPr sz="2300"/>
            </a:lvl1pPr>
          </a:lstStyle>
          <a:p>
            <a:pPr/>
            <a:r>
              <a:t>'Drama' followed by 'Comedy,Drama,Romance' are the highest revenue generated Genres. It is observed that Drama, Comedy and Romance are the most interested genres.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250" y="1778000"/>
            <a:ext cx="8496300" cy="61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are the top 10 Genres (Combination) ?"/>
          <p:cNvSpPr txBox="1"/>
          <p:nvPr>
            <p:ph type="title"/>
          </p:nvPr>
        </p:nvSpPr>
        <p:spPr>
          <a:xfrm>
            <a:off x="1270000" y="279400"/>
            <a:ext cx="10464800" cy="12827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are the top 10 Genres (Combination) ? </a:t>
            </a:r>
          </a:p>
        </p:txBody>
      </p:sp>
      <p:sp>
        <p:nvSpPr>
          <p:cNvPr id="173" name="Even though Drama has generated highest revenue but, it is 2nd choice when it comes to movie makers interest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though Drama has generated highest revenue but, it is 2nd choice when it comes to movie makers interest.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050" y="1866900"/>
            <a:ext cx="71247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clusion"/>
          <p:cNvSpPr txBox="1"/>
          <p:nvPr>
            <p:ph type="title"/>
          </p:nvPr>
        </p:nvSpPr>
        <p:spPr>
          <a:xfrm>
            <a:off x="1270000" y="822554"/>
            <a:ext cx="10464800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</a:t>
            </a:r>
          </a:p>
        </p:txBody>
      </p:sp>
      <p:sp>
        <p:nvSpPr>
          <p:cNvPr id="177" name="'Nine Lives' is the highest Revenue generated movie in the year 2016.…"/>
          <p:cNvSpPr txBox="1"/>
          <p:nvPr>
            <p:ph type="body" idx="1"/>
          </p:nvPr>
        </p:nvSpPr>
        <p:spPr>
          <a:xfrm>
            <a:off x="707801" y="2593619"/>
            <a:ext cx="11589198" cy="4566362"/>
          </a:xfrm>
          <a:prstGeom prst="rect">
            <a:avLst/>
          </a:prstGeom>
        </p:spPr>
        <p:txBody>
          <a:bodyPr/>
          <a:lstStyle/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'Nine Lives' is the highest Revenue generated movie in the year 2016.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Highest Total Revenue is in the year 2016, which is obvious being the latest.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An unusual trend is observed where Total Revenue decreased from 2013 to 2014. Even while, Movie count was increasing.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Movies directed by 'Paul W.S. Anderson' generated highest total revenue of 3715m.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Drama, Comedy and Action are the most common Genres(individual).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The movies with higher rating will have higher vote count.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Every year there is atleast one movie to cross 990m Revenue.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Movies of 'Drama' Genre has generated the highest Revenue.</a:t>
            </a:r>
          </a:p>
          <a:p>
            <a:pPr marL="207826" indent="-207826" algn="l" defTabSz="397256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2300"/>
            </a:pPr>
            <a:r>
              <a:t>Movies with 'Action,Adventure,Sci-Fi' genre are the most.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troduction:"/>
          <p:cNvSpPr txBox="1"/>
          <p:nvPr>
            <p:ph type="title"/>
          </p:nvPr>
        </p:nvSpPr>
        <p:spPr>
          <a:xfrm>
            <a:off x="777138" y="1383697"/>
            <a:ext cx="11450523" cy="67484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/>
            <a:r>
              <a:t>Introduction:</a:t>
            </a:r>
          </a:p>
        </p:txBody>
      </p:sp>
      <p:sp>
        <p:nvSpPr>
          <p:cNvPr id="127" name="Exploratory Data Analysis is performed on the 1000 Movies data collected over the decade(2006-2016). The dataset comprises of 1000 observations with 12 features."/>
          <p:cNvSpPr txBox="1"/>
          <p:nvPr>
            <p:ph type="body" sz="quarter" idx="1"/>
          </p:nvPr>
        </p:nvSpPr>
        <p:spPr>
          <a:xfrm>
            <a:off x="950529" y="1963960"/>
            <a:ext cx="11357742" cy="1739410"/>
          </a:xfrm>
          <a:prstGeom prst="rect">
            <a:avLst/>
          </a:prstGeom>
        </p:spPr>
        <p:txBody>
          <a:bodyPr anchor="t"/>
          <a:lstStyle/>
          <a:p>
            <a:pPr lvl="3" marL="0" indent="0" algn="just">
              <a:buSzTx/>
              <a:buNone/>
              <a:defRPr sz="2700"/>
            </a:pPr>
            <a:r>
              <a:t>  </a:t>
            </a:r>
            <a:r>
              <a:rPr i="1"/>
              <a:t>Exploratory Data Analysis is performed on the 1000 Movies data collected over the decade(2006-2016). The dataset comprises of 1000 observations with 12 features.</a:t>
            </a:r>
          </a:p>
        </p:txBody>
      </p:sp>
      <p:sp>
        <p:nvSpPr>
          <p:cNvPr id="128" name="AIM:"/>
          <p:cNvSpPr txBox="1"/>
          <p:nvPr/>
        </p:nvSpPr>
        <p:spPr>
          <a:xfrm>
            <a:off x="777138" y="6463698"/>
            <a:ext cx="11450523" cy="67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1"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AIM:</a:t>
            </a:r>
          </a:p>
        </p:txBody>
      </p:sp>
      <p:sp>
        <p:nvSpPr>
          <p:cNvPr id="129" name="Insights to guide Producers, Distributors, Theatres, OTT Platforms and few others in understanding the movies trend."/>
          <p:cNvSpPr txBox="1"/>
          <p:nvPr/>
        </p:nvSpPr>
        <p:spPr>
          <a:xfrm>
            <a:off x="823529" y="7086254"/>
            <a:ext cx="11357742" cy="1023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4" algn="just">
              <a:spcBef>
                <a:spcPts val="4600"/>
              </a:spcBef>
              <a:defRPr i="1" sz="2700">
                <a:latin typeface="Arial"/>
                <a:ea typeface="Arial"/>
                <a:cs typeface="Arial"/>
                <a:sym typeface="Arial"/>
              </a:defRPr>
            </a:pPr>
            <a:r>
              <a:t>      Insights to guide Producers, Distributors, Theatres, OTT Platforms and few others in understanding the movies trend.</a:t>
            </a:r>
          </a:p>
        </p:txBody>
      </p:sp>
      <p:sp>
        <p:nvSpPr>
          <p:cNvPr id="130" name="Packages:"/>
          <p:cNvSpPr txBox="1"/>
          <p:nvPr/>
        </p:nvSpPr>
        <p:spPr>
          <a:xfrm>
            <a:off x="777138" y="3923698"/>
            <a:ext cx="11450523" cy="67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1"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Packages:</a:t>
            </a:r>
          </a:p>
        </p:txBody>
      </p:sp>
      <p:sp>
        <p:nvSpPr>
          <p:cNvPr id="131" name="Language              - Python Data Manipulation - Pandas, Numpy Visualisation          - Seaborn, Matplot"/>
          <p:cNvSpPr txBox="1"/>
          <p:nvPr/>
        </p:nvSpPr>
        <p:spPr>
          <a:xfrm>
            <a:off x="1292650" y="4593242"/>
            <a:ext cx="10673500" cy="160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algn="l">
              <a:spcBef>
                <a:spcPts val="4600"/>
              </a:spcBef>
              <a:defRPr i="1" sz="2700">
                <a:latin typeface="Arial"/>
                <a:ea typeface="Arial"/>
                <a:cs typeface="Arial"/>
                <a:sym typeface="Arial"/>
              </a:defRPr>
            </a:pPr>
            <a:r>
              <a:t>Language              - Python</a:t>
            </a:r>
            <a:br/>
            <a:r>
              <a:t>Data Manipulation - Pandas, Numpy</a:t>
            </a:r>
            <a:br/>
            <a:r>
              <a:t>Visualisation          - Seaborn, Matplot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ow many Movies are released in each Year?"/>
          <p:cNvSpPr txBox="1"/>
          <p:nvPr>
            <p:ph type="title"/>
          </p:nvPr>
        </p:nvSpPr>
        <p:spPr>
          <a:xfrm>
            <a:off x="1270000" y="545472"/>
            <a:ext cx="10464800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How many Movies are released in each Year?</a:t>
            </a:r>
          </a:p>
        </p:txBody>
      </p:sp>
      <p:sp>
        <p:nvSpPr>
          <p:cNvPr id="134" name="Number of movies per year was gradually increasing. But in 2016, count has grown all of a sudden signifying movie industry has become very popular."/>
          <p:cNvSpPr txBox="1"/>
          <p:nvPr>
            <p:ph type="body" sz="quarter" idx="1"/>
          </p:nvPr>
        </p:nvSpPr>
        <p:spPr>
          <a:xfrm>
            <a:off x="597997" y="7673262"/>
            <a:ext cx="11808805" cy="1528151"/>
          </a:xfrm>
          <a:prstGeom prst="rect">
            <a:avLst/>
          </a:prstGeom>
        </p:spPr>
        <p:txBody>
          <a:bodyPr/>
          <a:lstStyle/>
          <a:p>
            <a:pPr/>
            <a:r>
              <a:t>Number of movies per year was gradually increasing. But in 2016, count has grown all of a sudden signifying movie industry has become very popular.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027" y="2406394"/>
            <a:ext cx="9756747" cy="455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are the top 10 Movies with Highest Revenue?"/>
          <p:cNvSpPr txBox="1"/>
          <p:nvPr>
            <p:ph type="title"/>
          </p:nvPr>
        </p:nvSpPr>
        <p:spPr>
          <a:xfrm>
            <a:off x="1075463" y="474784"/>
            <a:ext cx="10853874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are the top 10 Movies with Highest Revenue?</a:t>
            </a:r>
          </a:p>
        </p:txBody>
      </p:sp>
      <p:sp>
        <p:nvSpPr>
          <p:cNvPr id="138" name="Revenue difference among the top 10 movies is &lt;10millions. Interestingly, these movies are from all the years except 2006."/>
          <p:cNvSpPr txBox="1"/>
          <p:nvPr>
            <p:ph type="body" sz="quarter" idx="1"/>
          </p:nvPr>
        </p:nvSpPr>
        <p:spPr>
          <a:xfrm>
            <a:off x="592058" y="7865853"/>
            <a:ext cx="11820684" cy="1282702"/>
          </a:xfrm>
          <a:prstGeom prst="rect">
            <a:avLst/>
          </a:prstGeom>
        </p:spPr>
        <p:txBody>
          <a:bodyPr/>
          <a:lstStyle/>
          <a:p>
            <a:pPr/>
            <a:r>
              <a:t>Revenue difference among the top 10 movies is &lt;10millions. Interestingly, these movies are from all the years except 2006. 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362" y="2534871"/>
            <a:ext cx="12062077" cy="4379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is the Revenue trend of the Movies over the decade?"/>
          <p:cNvSpPr txBox="1"/>
          <p:nvPr>
            <p:ph type="title"/>
          </p:nvPr>
        </p:nvSpPr>
        <p:spPr>
          <a:xfrm>
            <a:off x="1320184" y="511047"/>
            <a:ext cx="10464801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the Revenue trend of the Movies over the decade?</a:t>
            </a:r>
          </a:p>
        </p:txBody>
      </p:sp>
      <p:sp>
        <p:nvSpPr>
          <p:cNvPr id="142" name="In 2014, Revenue has slightly decreased even though the movies count was increasing. Along with movies count, Revenue also surged in 2016."/>
          <p:cNvSpPr txBox="1"/>
          <p:nvPr>
            <p:ph type="body" sz="quarter" idx="1"/>
          </p:nvPr>
        </p:nvSpPr>
        <p:spPr>
          <a:xfrm>
            <a:off x="689954" y="8191500"/>
            <a:ext cx="11725262" cy="1130300"/>
          </a:xfrm>
          <a:prstGeom prst="rect">
            <a:avLst/>
          </a:prstGeom>
        </p:spPr>
        <p:txBody>
          <a:bodyPr/>
          <a:lstStyle/>
          <a:p>
            <a:pPr/>
            <a:r>
              <a:t>In 2014, Revenue has slightly decreased even though the movies count was increasing. Along with movies count, Revenue also surged in 2016.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150" y="2089150"/>
            <a:ext cx="8572500" cy="557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lation between Rating and Revenue."/>
          <p:cNvSpPr txBox="1"/>
          <p:nvPr>
            <p:ph type="title"/>
          </p:nvPr>
        </p:nvSpPr>
        <p:spPr>
          <a:xfrm>
            <a:off x="1270000" y="425262"/>
            <a:ext cx="10464800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Relation between Rating and Revenue.</a:t>
            </a:r>
          </a:p>
        </p:txBody>
      </p:sp>
      <p:sp>
        <p:nvSpPr>
          <p:cNvPr id="146" name="Although ratings play a vital role, It doesn't guarantee revenue generation all the times. Because, Movies with higher ratings has generated lower revenues."/>
          <p:cNvSpPr txBox="1"/>
          <p:nvPr>
            <p:ph type="body" sz="quarter" idx="1"/>
          </p:nvPr>
        </p:nvSpPr>
        <p:spPr>
          <a:xfrm>
            <a:off x="476115" y="8032481"/>
            <a:ext cx="12052570" cy="1461040"/>
          </a:xfrm>
          <a:prstGeom prst="rect">
            <a:avLst/>
          </a:prstGeom>
        </p:spPr>
        <p:txBody>
          <a:bodyPr/>
          <a:lstStyle/>
          <a:p>
            <a:pPr/>
            <a:r>
              <a:t>Although ratings play a vital role, It doesn't guarantee revenue generation all the times. Because, Movies with higher ratings has generated lower revenues.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050" y="2095271"/>
            <a:ext cx="6108700" cy="5549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alysing Genres of all the Movies individually"/>
          <p:cNvSpPr txBox="1"/>
          <p:nvPr>
            <p:ph type="title"/>
          </p:nvPr>
        </p:nvSpPr>
        <p:spPr>
          <a:xfrm>
            <a:off x="1356548" y="254731"/>
            <a:ext cx="10464801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Analysing Genres of all the Movies individually</a:t>
            </a:r>
          </a:p>
        </p:txBody>
      </p:sp>
      <p:sp>
        <p:nvSpPr>
          <p:cNvPr id="150" name="Movies with Drama Genre are quite high. Fantasy and Sport Genres are least interested areas of the Industry. All the remaining genres share nearly same movies count ratio."/>
          <p:cNvSpPr txBox="1"/>
          <p:nvPr>
            <p:ph type="body" sz="quarter" idx="1"/>
          </p:nvPr>
        </p:nvSpPr>
        <p:spPr>
          <a:xfrm>
            <a:off x="622121" y="8354682"/>
            <a:ext cx="11933656" cy="1115624"/>
          </a:xfrm>
          <a:prstGeom prst="rect">
            <a:avLst/>
          </a:prstGeom>
        </p:spPr>
        <p:txBody>
          <a:bodyPr/>
          <a:lstStyle>
            <a:lvl1pPr defTabSz="514094">
              <a:defRPr sz="2300"/>
            </a:lvl1pPr>
          </a:lstStyle>
          <a:p>
            <a:pPr/>
            <a:r>
              <a:t>Movies with Drama Genre are quite high. Fantasy and Sport Genres are least interested areas of the Industry. All the remaining genres share nearly same movies count ratio.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50" y="1574800"/>
            <a:ext cx="8166100" cy="660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o are the Highest and Lowest Revenue(sum) generated Directors?"/>
          <p:cNvSpPr txBox="1"/>
          <p:nvPr>
            <p:ph type="title"/>
          </p:nvPr>
        </p:nvSpPr>
        <p:spPr>
          <a:xfrm>
            <a:off x="756796" y="467037"/>
            <a:ext cx="11491208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Who are the Highest and Lowest Revenue(sum) generated Directors?</a:t>
            </a:r>
          </a:p>
        </p:txBody>
      </p:sp>
      <p:sp>
        <p:nvSpPr>
          <p:cNvPr id="154" name="Movies directed by 'Paul W.S. Anderson' generated highest total revenue of 3715m. And the lowest is around 4m by 'Christophe Lourdelet'."/>
          <p:cNvSpPr txBox="1"/>
          <p:nvPr>
            <p:ph type="body" sz="quarter" idx="1"/>
          </p:nvPr>
        </p:nvSpPr>
        <p:spPr>
          <a:xfrm>
            <a:off x="622121" y="7884782"/>
            <a:ext cx="11933656" cy="1115624"/>
          </a:xfrm>
          <a:prstGeom prst="rect">
            <a:avLst/>
          </a:prstGeom>
        </p:spPr>
        <p:txBody>
          <a:bodyPr/>
          <a:lstStyle/>
          <a:p>
            <a:pPr/>
            <a:r>
              <a:t>Movies directed by 'Paul W.S. Anderson' generated highest total revenue of 3715m. And the lowest is around 4m by 'Christophe Lourdelet'.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84" y="2639792"/>
            <a:ext cx="5868099" cy="3313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4249" y="2639792"/>
            <a:ext cx="5868099" cy="3313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o all the parameters(Votes, Metascore, Rating) speak the same about a movie?"/>
          <p:cNvSpPr txBox="1"/>
          <p:nvPr>
            <p:ph type="title"/>
          </p:nvPr>
        </p:nvSpPr>
        <p:spPr>
          <a:xfrm>
            <a:off x="939881" y="333608"/>
            <a:ext cx="11125038" cy="128270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Do all the parameters(Votes, Metascore, Rating) speak the same about a movie?</a:t>
            </a:r>
          </a:p>
        </p:txBody>
      </p:sp>
      <p:sp>
        <p:nvSpPr>
          <p:cNvPr id="159" name="Votes and Metascore are linearly dependent on Rating and can give insights on Movie performance. Whereas, Metascore on basis of Votes can say nothing."/>
          <p:cNvSpPr txBox="1"/>
          <p:nvPr>
            <p:ph type="body" sz="quarter" idx="1"/>
          </p:nvPr>
        </p:nvSpPr>
        <p:spPr>
          <a:xfrm>
            <a:off x="408370" y="8090947"/>
            <a:ext cx="12188060" cy="1468123"/>
          </a:xfrm>
          <a:prstGeom prst="rect">
            <a:avLst/>
          </a:prstGeom>
        </p:spPr>
        <p:txBody>
          <a:bodyPr/>
          <a:lstStyle/>
          <a:p>
            <a:pPr/>
            <a:r>
              <a:t>Votes and Metascore are linearly dependent on Rating and can give insights on Movie performance. Whereas, Metascore on basis of Votes can say nothing.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923" y="1705822"/>
            <a:ext cx="4572045" cy="2835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0880" y="1621703"/>
            <a:ext cx="4572046" cy="3003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5242" y="4898383"/>
            <a:ext cx="4640539" cy="2835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