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Ref idx="minor">
          <a:srgbClr val="5A5F5E"/>
        </a:fontRef>
        <a:srgbClr val="5A5F5E"/>
      </a:tcTxStyle>
      <a:tcStyle>
        <a:tcBdr>
          <a:left>
            <a:ln w="0" cap="flat">
              <a:noFill/>
              <a:miter lim="400000"/>
            </a:ln>
          </a:left>
          <a:right>
            <a:ln w="0" cap="flat">
              <a:noFill/>
              <a:miter lim="400000"/>
            </a:ln>
          </a:right>
          <a:top>
            <a:ln w="0" cap="flat">
              <a:noFill/>
              <a:miter lim="400000"/>
            </a:ln>
          </a:top>
          <a:bottom>
            <a:ln w="0" cap="flat">
              <a:noFill/>
              <a:miter lim="400000"/>
            </a:ln>
          </a:bottom>
          <a:insideH>
            <a:ln w="0" cap="flat">
              <a:noFill/>
              <a:miter lim="400000"/>
            </a:ln>
          </a:insideH>
          <a:insideV>
            <a:ln w="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EBEBEB"/>
          </a:solidFill>
        </a:fill>
      </a:tcStyle>
    </a:band2H>
    <a:firstCo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355600" y="2044700"/>
            <a:ext cx="12293600" cy="3238500"/>
          </a:xfrm>
          <a:prstGeom prst="rect">
            <a:avLst/>
          </a:prstGeom>
        </p:spPr>
        <p:txBody>
          <a:bodyPr anchor="b"/>
          <a:lstStyle/>
          <a:p>
            <a:pPr/>
            <a:r>
              <a:t>Title Text</a:t>
            </a:r>
          </a:p>
        </p:txBody>
      </p:sp>
      <p:sp>
        <p:nvSpPr>
          <p:cNvPr id="12" name="Body Level One…"/>
          <p:cNvSpPr txBox="1"/>
          <p:nvPr>
            <p:ph type="body" sz="quarter" idx="1"/>
          </p:nvPr>
        </p:nvSpPr>
        <p:spPr>
          <a:xfrm>
            <a:off x="355600" y="5270500"/>
            <a:ext cx="12293600" cy="1295400"/>
          </a:xfrm>
          <a:prstGeom prst="rect">
            <a:avLst/>
          </a:prstGeom>
        </p:spPr>
        <p:txBody>
          <a:bodyPr anchor="t"/>
          <a:lstStyle>
            <a:lvl1pPr marL="0" indent="0">
              <a:spcBef>
                <a:spcPts val="0"/>
              </a:spcBef>
              <a:buClr>
                <a:srgbClr val="535353"/>
              </a:buClr>
              <a:buSzTx/>
              <a:buNone/>
              <a:defRPr i="1" sz="2700">
                <a:latin typeface="+mj-lt"/>
                <a:ea typeface="+mj-ea"/>
                <a:cs typeface="+mj-cs"/>
                <a:sym typeface="Arial"/>
              </a:defRPr>
            </a:lvl1pPr>
            <a:lvl2pPr marL="0" indent="0">
              <a:spcBef>
                <a:spcPts val="0"/>
              </a:spcBef>
              <a:buClr>
                <a:srgbClr val="535353"/>
              </a:buClr>
              <a:buSzTx/>
              <a:buNone/>
              <a:defRPr i="1" sz="2700">
                <a:latin typeface="+mj-lt"/>
                <a:ea typeface="+mj-ea"/>
                <a:cs typeface="+mj-cs"/>
                <a:sym typeface="Arial"/>
              </a:defRPr>
            </a:lvl2pPr>
            <a:lvl3pPr marL="0" indent="0">
              <a:spcBef>
                <a:spcPts val="0"/>
              </a:spcBef>
              <a:buClr>
                <a:srgbClr val="535353"/>
              </a:buClr>
              <a:buSzTx/>
              <a:buNone/>
              <a:defRPr i="1" sz="2700">
                <a:latin typeface="+mj-lt"/>
                <a:ea typeface="+mj-ea"/>
                <a:cs typeface="+mj-cs"/>
                <a:sym typeface="Arial"/>
              </a:defRPr>
            </a:lvl3pPr>
            <a:lvl4pPr marL="0" indent="0">
              <a:spcBef>
                <a:spcPts val="0"/>
              </a:spcBef>
              <a:buClr>
                <a:srgbClr val="535353"/>
              </a:buClr>
              <a:buSzTx/>
              <a:buNone/>
              <a:defRPr i="1" sz="2700">
                <a:latin typeface="+mj-lt"/>
                <a:ea typeface="+mj-ea"/>
                <a:cs typeface="+mj-cs"/>
                <a:sym typeface="Arial"/>
              </a:defRPr>
            </a:lvl4pPr>
            <a:lvl5pPr marL="0" indent="0">
              <a:spcBef>
                <a:spcPts val="0"/>
              </a:spcBef>
              <a:buClr>
                <a:srgbClr val="535353"/>
              </a:buClr>
              <a:buSzTx/>
              <a:buNone/>
              <a:defRPr i="1" sz="2700">
                <a:latin typeface="+mj-lt"/>
                <a:ea typeface="+mj-ea"/>
                <a:cs typeface="+mj-cs"/>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5689600"/>
            <a:ext cx="10464800" cy="508000"/>
          </a:xfrm>
          <a:prstGeom prst="rect">
            <a:avLst/>
          </a:prstGeom>
        </p:spPr>
        <p:txBody>
          <a:bodyPr anchor="t">
            <a:spAutoFit/>
          </a:bodyPr>
          <a:lstStyle>
            <a:lvl1pPr marL="0" indent="0" algn="ctr">
              <a:spcBef>
                <a:spcPts val="0"/>
              </a:spcBef>
              <a:buSzTx/>
              <a:buNone/>
              <a:defRPr sz="2800"/>
            </a:lvl1pPr>
          </a:lstStyle>
          <a:p>
            <a:pPr/>
            <a:r>
              <a:t>–Johnny Appleseed</a:t>
            </a:r>
          </a:p>
        </p:txBody>
      </p:sp>
      <p:sp>
        <p:nvSpPr>
          <p:cNvPr id="94" name="“Type a quote here.”"/>
          <p:cNvSpPr txBox="1"/>
          <p:nvPr>
            <p:ph type="body" sz="quarter" idx="14"/>
          </p:nvPr>
        </p:nvSpPr>
        <p:spPr>
          <a:xfrm>
            <a:off x="1270000" y="4152900"/>
            <a:ext cx="10464800" cy="647700"/>
          </a:xfrm>
          <a:prstGeom prst="rect">
            <a:avLst/>
          </a:prstGeom>
        </p:spPr>
        <p:txBody>
          <a:bodyPr>
            <a:spAutoFit/>
          </a:bodyPr>
          <a:lstStyle>
            <a:lvl1pPr marL="0" indent="0">
              <a:spcBef>
                <a:spcPts val="0"/>
              </a:spcBef>
              <a:buSzTx/>
              <a:buNone/>
              <a:defRPr i="1" sz="2700">
                <a:latin typeface="+mj-lt"/>
                <a:ea typeface="+mj-ea"/>
                <a:cs typeface="+mj-cs"/>
                <a:sym typeface="Arial"/>
              </a:defRPr>
            </a:lvl1pPr>
          </a:lstStyle>
          <a:p>
            <a:pPr/>
            <a:r>
              <a:t>“Type a quote here.”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2552700" y="0"/>
            <a:ext cx="17339734" cy="9753601"/>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258743" y="-673100"/>
            <a:ext cx="10390144" cy="777732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908800"/>
            <a:ext cx="10464800" cy="1282700"/>
          </a:xfrm>
          <a:prstGeom prst="rect">
            <a:avLst/>
          </a:prstGeom>
        </p:spPr>
        <p:txBody>
          <a:bodyPr/>
          <a:lstStyle/>
          <a:p>
            <a:pPr/>
            <a:r>
              <a:t>Title Text</a:t>
            </a:r>
          </a:p>
        </p:txBody>
      </p:sp>
      <p:sp>
        <p:nvSpPr>
          <p:cNvPr id="22" name="Body Level One…"/>
          <p:cNvSpPr txBox="1"/>
          <p:nvPr>
            <p:ph type="body" sz="quarter" idx="1"/>
          </p:nvPr>
        </p:nvSpPr>
        <p:spPr>
          <a:xfrm>
            <a:off x="1270000" y="8191500"/>
            <a:ext cx="10464800" cy="1130300"/>
          </a:xfrm>
          <a:prstGeom prst="rect">
            <a:avLst/>
          </a:prstGeom>
        </p:spPr>
        <p:txBody>
          <a:bodyPr anchor="t"/>
          <a:lstStyle>
            <a:lvl1pPr marL="0" indent="0">
              <a:spcBef>
                <a:spcPts val="0"/>
              </a:spcBef>
              <a:buClr>
                <a:srgbClr val="535353"/>
              </a:buClr>
              <a:buSzTx/>
              <a:buNone/>
              <a:defRPr i="1" sz="2700">
                <a:latin typeface="+mj-lt"/>
                <a:ea typeface="+mj-ea"/>
                <a:cs typeface="+mj-cs"/>
                <a:sym typeface="Arial"/>
              </a:defRPr>
            </a:lvl1pPr>
            <a:lvl2pPr marL="0" indent="0">
              <a:spcBef>
                <a:spcPts val="0"/>
              </a:spcBef>
              <a:buClr>
                <a:srgbClr val="535353"/>
              </a:buClr>
              <a:buSzTx/>
              <a:buNone/>
              <a:defRPr i="1" sz="2700">
                <a:latin typeface="+mj-lt"/>
                <a:ea typeface="+mj-ea"/>
                <a:cs typeface="+mj-cs"/>
                <a:sym typeface="Arial"/>
              </a:defRPr>
            </a:lvl2pPr>
            <a:lvl3pPr marL="0" indent="0">
              <a:spcBef>
                <a:spcPts val="0"/>
              </a:spcBef>
              <a:buClr>
                <a:srgbClr val="535353"/>
              </a:buClr>
              <a:buSzTx/>
              <a:buNone/>
              <a:defRPr i="1" sz="2700">
                <a:latin typeface="+mj-lt"/>
                <a:ea typeface="+mj-ea"/>
                <a:cs typeface="+mj-cs"/>
                <a:sym typeface="Arial"/>
              </a:defRPr>
            </a:lvl3pPr>
            <a:lvl4pPr marL="0" indent="0">
              <a:spcBef>
                <a:spcPts val="0"/>
              </a:spcBef>
              <a:buClr>
                <a:srgbClr val="535353"/>
              </a:buClr>
              <a:buSzTx/>
              <a:buNone/>
              <a:defRPr i="1" sz="2700">
                <a:latin typeface="+mj-lt"/>
                <a:ea typeface="+mj-ea"/>
                <a:cs typeface="+mj-cs"/>
                <a:sym typeface="Arial"/>
              </a:defRPr>
            </a:lvl4pPr>
            <a:lvl5pPr marL="0" indent="0">
              <a:spcBef>
                <a:spcPts val="0"/>
              </a:spcBef>
              <a:buClr>
                <a:srgbClr val="535353"/>
              </a:buClr>
              <a:buSzTx/>
              <a:buNone/>
              <a:defRPr i="1" sz="2700">
                <a:latin typeface="+mj-lt"/>
                <a:ea typeface="+mj-ea"/>
                <a:cs typeface="+mj-cs"/>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355600" y="3251200"/>
            <a:ext cx="12293600" cy="32385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5351574" y="1384300"/>
            <a:ext cx="7872413" cy="6997700"/>
          </a:xfrm>
          <a:prstGeom prst="rect">
            <a:avLst/>
          </a:prstGeom>
        </p:spPr>
        <p:txBody>
          <a:bodyPr lIns="91439" tIns="45719" rIns="91439" bIns="45719" anchor="t">
            <a:noAutofit/>
          </a:bodyPr>
          <a:lstStyle/>
          <a:p>
            <a:pPr/>
          </a:p>
        </p:txBody>
      </p:sp>
      <p:sp>
        <p:nvSpPr>
          <p:cNvPr id="39" name="Title Text"/>
          <p:cNvSpPr txBox="1"/>
          <p:nvPr>
            <p:ph type="title"/>
          </p:nvPr>
        </p:nvSpPr>
        <p:spPr>
          <a:xfrm>
            <a:off x="355600" y="1016000"/>
            <a:ext cx="5892800" cy="3886200"/>
          </a:xfrm>
          <a:prstGeom prst="rect">
            <a:avLst/>
          </a:prstGeom>
        </p:spPr>
        <p:txBody>
          <a:bodyPr anchor="b"/>
          <a:lstStyle/>
          <a:p>
            <a:pPr/>
            <a:r>
              <a:t>Title Text</a:t>
            </a:r>
          </a:p>
        </p:txBody>
      </p:sp>
      <p:sp>
        <p:nvSpPr>
          <p:cNvPr id="40" name="Body Level One…"/>
          <p:cNvSpPr txBox="1"/>
          <p:nvPr>
            <p:ph type="body" sz="quarter" idx="1"/>
          </p:nvPr>
        </p:nvSpPr>
        <p:spPr>
          <a:xfrm>
            <a:off x="355600" y="4889500"/>
            <a:ext cx="5892800" cy="3886200"/>
          </a:xfrm>
          <a:prstGeom prst="rect">
            <a:avLst/>
          </a:prstGeom>
        </p:spPr>
        <p:txBody>
          <a:bodyPr anchor="t"/>
          <a:lstStyle>
            <a:lvl1pPr marL="0" indent="0">
              <a:spcBef>
                <a:spcPts val="0"/>
              </a:spcBef>
              <a:buClr>
                <a:srgbClr val="535353"/>
              </a:buClr>
              <a:buSzTx/>
              <a:buNone/>
              <a:defRPr i="1" sz="2700">
                <a:latin typeface="+mj-lt"/>
                <a:ea typeface="+mj-ea"/>
                <a:cs typeface="+mj-cs"/>
                <a:sym typeface="Arial"/>
              </a:defRPr>
            </a:lvl1pPr>
            <a:lvl2pPr marL="0" indent="0">
              <a:spcBef>
                <a:spcPts val="0"/>
              </a:spcBef>
              <a:buClr>
                <a:srgbClr val="535353"/>
              </a:buClr>
              <a:buSzTx/>
              <a:buNone/>
              <a:defRPr i="1" sz="2700">
                <a:latin typeface="+mj-lt"/>
                <a:ea typeface="+mj-ea"/>
                <a:cs typeface="+mj-cs"/>
                <a:sym typeface="Arial"/>
              </a:defRPr>
            </a:lvl2pPr>
            <a:lvl3pPr marL="0" indent="0">
              <a:spcBef>
                <a:spcPts val="0"/>
              </a:spcBef>
              <a:buClr>
                <a:srgbClr val="535353"/>
              </a:buClr>
              <a:buSzTx/>
              <a:buNone/>
              <a:defRPr i="1" sz="2700">
                <a:latin typeface="+mj-lt"/>
                <a:ea typeface="+mj-ea"/>
                <a:cs typeface="+mj-cs"/>
                <a:sym typeface="Arial"/>
              </a:defRPr>
            </a:lvl3pPr>
            <a:lvl4pPr marL="0" indent="0">
              <a:spcBef>
                <a:spcPts val="0"/>
              </a:spcBef>
              <a:buClr>
                <a:srgbClr val="535353"/>
              </a:buClr>
              <a:buSzTx/>
              <a:buNone/>
              <a:defRPr i="1" sz="2700">
                <a:latin typeface="+mj-lt"/>
                <a:ea typeface="+mj-ea"/>
                <a:cs typeface="+mj-cs"/>
                <a:sym typeface="Arial"/>
              </a:defRPr>
            </a:lvl4pPr>
            <a:lvl5pPr marL="0" indent="0">
              <a:spcBef>
                <a:spcPts val="0"/>
              </a:spcBef>
              <a:buClr>
                <a:srgbClr val="535353"/>
              </a:buClr>
              <a:buSzTx/>
              <a:buNone/>
              <a:defRPr i="1" sz="2700">
                <a:latin typeface="+mj-lt"/>
                <a:ea typeface="+mj-ea"/>
                <a:cs typeface="+mj-cs"/>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marL="282989" indent="-282989">
              <a:spcBef>
                <a:spcPts val="4600"/>
              </a:spcBef>
              <a:defRPr sz="2500">
                <a:latin typeface="+mj-lt"/>
                <a:ea typeface="+mj-ea"/>
                <a:cs typeface="+mj-cs"/>
                <a:sym typeface="Arial"/>
              </a:defRPr>
            </a:lvl1pPr>
            <a:lvl2pPr marL="803689" indent="-282989">
              <a:spcBef>
                <a:spcPts val="4600"/>
              </a:spcBef>
              <a:defRPr sz="2500">
                <a:latin typeface="+mj-lt"/>
                <a:ea typeface="+mj-ea"/>
                <a:cs typeface="+mj-cs"/>
                <a:sym typeface="Arial"/>
              </a:defRPr>
            </a:lvl2pPr>
            <a:lvl3pPr marL="1324389" indent="-282989">
              <a:spcBef>
                <a:spcPts val="4600"/>
              </a:spcBef>
              <a:defRPr sz="2500">
                <a:latin typeface="+mj-lt"/>
                <a:ea typeface="+mj-ea"/>
                <a:cs typeface="+mj-cs"/>
                <a:sym typeface="Arial"/>
              </a:defRPr>
            </a:lvl3pPr>
            <a:lvl4pPr marL="1845089" indent="-282989">
              <a:spcBef>
                <a:spcPts val="4600"/>
              </a:spcBef>
              <a:defRPr sz="2500">
                <a:latin typeface="+mj-lt"/>
                <a:ea typeface="+mj-ea"/>
                <a:cs typeface="+mj-cs"/>
                <a:sym typeface="Arial"/>
              </a:defRPr>
            </a:lvl4pPr>
            <a:lvl5pPr marL="2365789" indent="-282989">
              <a:spcBef>
                <a:spcPts val="4600"/>
              </a:spcBef>
              <a:defRPr sz="2500">
                <a:latin typeface="+mj-lt"/>
                <a:ea typeface="+mj-ea"/>
                <a:cs typeface="+mj-cs"/>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13"/>
          </p:nvPr>
        </p:nvSpPr>
        <p:spPr>
          <a:xfrm>
            <a:off x="5493159" y="2743200"/>
            <a:ext cx="7889605" cy="7012983"/>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355600" y="2730500"/>
            <a:ext cx="5892800" cy="62992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762000" y="762000"/>
            <a:ext cx="11468100" cy="8216900"/>
          </a:xfrm>
          <a:prstGeom prst="rect">
            <a:avLst/>
          </a:prstGeom>
        </p:spPr>
        <p:txBody>
          <a:bodyPr/>
          <a:lstStyle>
            <a:lvl1pPr marL="282989" indent="-282989">
              <a:spcBef>
                <a:spcPts val="4600"/>
              </a:spcBef>
              <a:defRPr sz="2500">
                <a:latin typeface="+mj-lt"/>
                <a:ea typeface="+mj-ea"/>
                <a:cs typeface="+mj-cs"/>
                <a:sym typeface="Arial"/>
              </a:defRPr>
            </a:lvl1pPr>
            <a:lvl2pPr marL="803689" indent="-282989">
              <a:spcBef>
                <a:spcPts val="4600"/>
              </a:spcBef>
              <a:defRPr sz="2500">
                <a:latin typeface="+mj-lt"/>
                <a:ea typeface="+mj-ea"/>
                <a:cs typeface="+mj-cs"/>
                <a:sym typeface="Arial"/>
              </a:defRPr>
            </a:lvl2pPr>
            <a:lvl3pPr marL="1324389" indent="-282989">
              <a:spcBef>
                <a:spcPts val="4600"/>
              </a:spcBef>
              <a:defRPr sz="2500">
                <a:latin typeface="+mj-lt"/>
                <a:ea typeface="+mj-ea"/>
                <a:cs typeface="+mj-cs"/>
                <a:sym typeface="Arial"/>
              </a:defRPr>
            </a:lvl3pPr>
            <a:lvl4pPr marL="1845089" indent="-282989">
              <a:spcBef>
                <a:spcPts val="4600"/>
              </a:spcBef>
              <a:defRPr sz="2500">
                <a:latin typeface="+mj-lt"/>
                <a:ea typeface="+mj-ea"/>
                <a:cs typeface="+mj-cs"/>
                <a:sym typeface="Arial"/>
              </a:defRPr>
            </a:lvl4pPr>
            <a:lvl5pPr marL="2365789" indent="-282989">
              <a:spcBef>
                <a:spcPts val="4600"/>
              </a:spcBef>
              <a:defRPr sz="2500">
                <a:latin typeface="+mj-lt"/>
                <a:ea typeface="+mj-ea"/>
                <a:cs typeface="+mj-cs"/>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2-033_1302x975.jpeg"/>
          <p:cNvSpPr/>
          <p:nvPr>
            <p:ph type="pic" sz="quarter" idx="13"/>
          </p:nvPr>
        </p:nvSpPr>
        <p:spPr>
          <a:xfrm>
            <a:off x="6654800" y="4965700"/>
            <a:ext cx="5803900" cy="4346239"/>
          </a:xfrm>
          <a:prstGeom prst="rect">
            <a:avLst/>
          </a:prstGeom>
        </p:spPr>
        <p:txBody>
          <a:bodyPr lIns="91439" tIns="45719" rIns="91439" bIns="45719" anchor="t">
            <a:noAutofit/>
          </a:bodyPr>
          <a:lstStyle/>
          <a:p>
            <a:pPr/>
          </a:p>
        </p:txBody>
      </p:sp>
      <p:sp>
        <p:nvSpPr>
          <p:cNvPr id="84" name="Image"/>
          <p:cNvSpPr/>
          <p:nvPr>
            <p:ph type="pic" sz="quarter" idx="14"/>
          </p:nvPr>
        </p:nvSpPr>
        <p:spPr>
          <a:xfrm>
            <a:off x="6667500" y="444500"/>
            <a:ext cx="5803900" cy="4346239"/>
          </a:xfrm>
          <a:prstGeom prst="rect">
            <a:avLst/>
          </a:prstGeom>
        </p:spPr>
        <p:txBody>
          <a:bodyPr lIns="91439" tIns="45719" rIns="91439" bIns="45719" anchor="t">
            <a:noAutofit/>
          </a:bodyPr>
          <a:lstStyle/>
          <a:p>
            <a:pPr/>
          </a:p>
        </p:txBody>
      </p:sp>
      <p:sp>
        <p:nvSpPr>
          <p:cNvPr id="85" name="2-10-superquadro_1631x2178.jpeg"/>
          <p:cNvSpPr/>
          <p:nvPr>
            <p:ph type="pic" idx="15"/>
          </p:nvPr>
        </p:nvSpPr>
        <p:spPr>
          <a:xfrm>
            <a:off x="-939561" y="482600"/>
            <a:ext cx="7995295" cy="10681635"/>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355600" y="254000"/>
            <a:ext cx="122936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355600" y="2730500"/>
            <a:ext cx="12293600" cy="629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4599" y="9270999"/>
            <a:ext cx="342901" cy="355601"/>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1" baseline="0" cap="none" i="0" spc="0" strike="noStrike" sz="3500" u="none">
          <a:solidFill>
            <a:srgbClr val="535353"/>
          </a:solidFill>
          <a:uFillTx/>
          <a:latin typeface="+mj-lt"/>
          <a:ea typeface="+mj-ea"/>
          <a:cs typeface="+mj-cs"/>
          <a:sym typeface="Arial"/>
        </a:defRPr>
      </a:lvl1pPr>
      <a:lvl2pPr marL="0" marR="0" indent="0" algn="l" defTabSz="584200" rtl="0" latinLnBrk="0">
        <a:lnSpc>
          <a:spcPct val="100000"/>
        </a:lnSpc>
        <a:spcBef>
          <a:spcPts val="0"/>
        </a:spcBef>
        <a:spcAft>
          <a:spcPts val="0"/>
        </a:spcAft>
        <a:buClrTx/>
        <a:buSzTx/>
        <a:buFontTx/>
        <a:buNone/>
        <a:tabLst/>
        <a:defRPr b="1" baseline="0" cap="none" i="0" spc="0" strike="noStrike" sz="3500" u="none">
          <a:solidFill>
            <a:srgbClr val="535353"/>
          </a:solidFill>
          <a:uFillTx/>
          <a:latin typeface="+mj-lt"/>
          <a:ea typeface="+mj-ea"/>
          <a:cs typeface="+mj-cs"/>
          <a:sym typeface="Arial"/>
        </a:defRPr>
      </a:lvl2pPr>
      <a:lvl3pPr marL="0" marR="0" indent="0" algn="l" defTabSz="584200" rtl="0" latinLnBrk="0">
        <a:lnSpc>
          <a:spcPct val="100000"/>
        </a:lnSpc>
        <a:spcBef>
          <a:spcPts val="0"/>
        </a:spcBef>
        <a:spcAft>
          <a:spcPts val="0"/>
        </a:spcAft>
        <a:buClrTx/>
        <a:buSzTx/>
        <a:buFontTx/>
        <a:buNone/>
        <a:tabLst/>
        <a:defRPr b="1" baseline="0" cap="none" i="0" spc="0" strike="noStrike" sz="3500" u="none">
          <a:solidFill>
            <a:srgbClr val="535353"/>
          </a:solidFill>
          <a:uFillTx/>
          <a:latin typeface="+mj-lt"/>
          <a:ea typeface="+mj-ea"/>
          <a:cs typeface="+mj-cs"/>
          <a:sym typeface="Arial"/>
        </a:defRPr>
      </a:lvl3pPr>
      <a:lvl4pPr marL="0" marR="0" indent="0" algn="l" defTabSz="584200" rtl="0" latinLnBrk="0">
        <a:lnSpc>
          <a:spcPct val="100000"/>
        </a:lnSpc>
        <a:spcBef>
          <a:spcPts val="0"/>
        </a:spcBef>
        <a:spcAft>
          <a:spcPts val="0"/>
        </a:spcAft>
        <a:buClrTx/>
        <a:buSzTx/>
        <a:buFontTx/>
        <a:buNone/>
        <a:tabLst/>
        <a:defRPr b="1" baseline="0" cap="none" i="0" spc="0" strike="noStrike" sz="3500" u="none">
          <a:solidFill>
            <a:srgbClr val="535353"/>
          </a:solidFill>
          <a:uFillTx/>
          <a:latin typeface="+mj-lt"/>
          <a:ea typeface="+mj-ea"/>
          <a:cs typeface="+mj-cs"/>
          <a:sym typeface="Arial"/>
        </a:defRPr>
      </a:lvl4pPr>
      <a:lvl5pPr marL="0" marR="0" indent="0" algn="l" defTabSz="584200" rtl="0" latinLnBrk="0">
        <a:lnSpc>
          <a:spcPct val="100000"/>
        </a:lnSpc>
        <a:spcBef>
          <a:spcPts val="0"/>
        </a:spcBef>
        <a:spcAft>
          <a:spcPts val="0"/>
        </a:spcAft>
        <a:buClrTx/>
        <a:buSzTx/>
        <a:buFontTx/>
        <a:buNone/>
        <a:tabLst/>
        <a:defRPr b="1" baseline="0" cap="none" i="0" spc="0" strike="noStrike" sz="3500" u="none">
          <a:solidFill>
            <a:srgbClr val="535353"/>
          </a:solidFill>
          <a:uFillTx/>
          <a:latin typeface="+mj-lt"/>
          <a:ea typeface="+mj-ea"/>
          <a:cs typeface="+mj-cs"/>
          <a:sym typeface="Arial"/>
        </a:defRPr>
      </a:lvl5pPr>
      <a:lvl6pPr marL="0" marR="0" indent="0" algn="l" defTabSz="584200" rtl="0" latinLnBrk="0">
        <a:lnSpc>
          <a:spcPct val="100000"/>
        </a:lnSpc>
        <a:spcBef>
          <a:spcPts val="0"/>
        </a:spcBef>
        <a:spcAft>
          <a:spcPts val="0"/>
        </a:spcAft>
        <a:buClrTx/>
        <a:buSzTx/>
        <a:buFontTx/>
        <a:buNone/>
        <a:tabLst/>
        <a:defRPr b="1" baseline="0" cap="none" i="0" spc="0" strike="noStrike" sz="3500" u="none">
          <a:solidFill>
            <a:srgbClr val="535353"/>
          </a:solidFill>
          <a:uFillTx/>
          <a:latin typeface="+mj-lt"/>
          <a:ea typeface="+mj-ea"/>
          <a:cs typeface="+mj-cs"/>
          <a:sym typeface="Arial"/>
        </a:defRPr>
      </a:lvl6pPr>
      <a:lvl7pPr marL="0" marR="0" indent="0" algn="l" defTabSz="584200" rtl="0" latinLnBrk="0">
        <a:lnSpc>
          <a:spcPct val="100000"/>
        </a:lnSpc>
        <a:spcBef>
          <a:spcPts val="0"/>
        </a:spcBef>
        <a:spcAft>
          <a:spcPts val="0"/>
        </a:spcAft>
        <a:buClrTx/>
        <a:buSzTx/>
        <a:buFontTx/>
        <a:buNone/>
        <a:tabLst/>
        <a:defRPr b="1" baseline="0" cap="none" i="0" spc="0" strike="noStrike" sz="3500" u="none">
          <a:solidFill>
            <a:srgbClr val="535353"/>
          </a:solidFill>
          <a:uFillTx/>
          <a:latin typeface="+mj-lt"/>
          <a:ea typeface="+mj-ea"/>
          <a:cs typeface="+mj-cs"/>
          <a:sym typeface="Arial"/>
        </a:defRPr>
      </a:lvl7pPr>
      <a:lvl8pPr marL="0" marR="0" indent="0" algn="l" defTabSz="584200" rtl="0" latinLnBrk="0">
        <a:lnSpc>
          <a:spcPct val="100000"/>
        </a:lnSpc>
        <a:spcBef>
          <a:spcPts val="0"/>
        </a:spcBef>
        <a:spcAft>
          <a:spcPts val="0"/>
        </a:spcAft>
        <a:buClrTx/>
        <a:buSzTx/>
        <a:buFontTx/>
        <a:buNone/>
        <a:tabLst/>
        <a:defRPr b="1" baseline="0" cap="none" i="0" spc="0" strike="noStrike" sz="3500" u="none">
          <a:solidFill>
            <a:srgbClr val="535353"/>
          </a:solidFill>
          <a:uFillTx/>
          <a:latin typeface="+mj-lt"/>
          <a:ea typeface="+mj-ea"/>
          <a:cs typeface="+mj-cs"/>
          <a:sym typeface="Arial"/>
        </a:defRPr>
      </a:lvl8pPr>
      <a:lvl9pPr marL="0" marR="0" indent="0" algn="l" defTabSz="584200" rtl="0" latinLnBrk="0">
        <a:lnSpc>
          <a:spcPct val="100000"/>
        </a:lnSpc>
        <a:spcBef>
          <a:spcPts val="0"/>
        </a:spcBef>
        <a:spcAft>
          <a:spcPts val="0"/>
        </a:spcAft>
        <a:buClrTx/>
        <a:buSzTx/>
        <a:buFontTx/>
        <a:buNone/>
        <a:tabLst/>
        <a:defRPr b="1" baseline="0" cap="none" i="0" spc="0" strike="noStrike" sz="3500" u="none">
          <a:solidFill>
            <a:srgbClr val="535353"/>
          </a:solidFill>
          <a:uFillTx/>
          <a:latin typeface="+mj-lt"/>
          <a:ea typeface="+mj-ea"/>
          <a:cs typeface="+mj-cs"/>
          <a:sym typeface="Arial"/>
        </a:defRPr>
      </a:lvl9pPr>
    </p:titleStyle>
    <p:bodyStyle>
      <a:lvl1pPr marL="431800" marR="0" indent="-431800" algn="l" defTabSz="584200" rtl="0" latinLnBrk="0">
        <a:lnSpc>
          <a:spcPct val="100000"/>
        </a:lnSpc>
        <a:spcBef>
          <a:spcPts val="3800"/>
        </a:spcBef>
        <a:spcAft>
          <a:spcPts val="0"/>
        </a:spcAft>
        <a:buClrTx/>
        <a:buSzPct val="82000"/>
        <a:buFontTx/>
        <a:buChar char="•"/>
        <a:tabLst/>
        <a:defRPr b="0" baseline="0" cap="none" i="0" spc="0" strike="noStrike" sz="3800" u="none">
          <a:solidFill>
            <a:srgbClr val="535353"/>
          </a:solidFill>
          <a:uFillTx/>
          <a:latin typeface="+mn-lt"/>
          <a:ea typeface="+mn-ea"/>
          <a:cs typeface="+mn-cs"/>
          <a:sym typeface="Gill Sans Light"/>
        </a:defRPr>
      </a:lvl1pPr>
      <a:lvl2pPr marL="863600" marR="0" indent="-431800" algn="l" defTabSz="584200" rtl="0" latinLnBrk="0">
        <a:lnSpc>
          <a:spcPct val="100000"/>
        </a:lnSpc>
        <a:spcBef>
          <a:spcPts val="3800"/>
        </a:spcBef>
        <a:spcAft>
          <a:spcPts val="0"/>
        </a:spcAft>
        <a:buClrTx/>
        <a:buSzPct val="82000"/>
        <a:buFontTx/>
        <a:buChar char="•"/>
        <a:tabLst/>
        <a:defRPr b="0" baseline="0" cap="none" i="0" spc="0" strike="noStrike" sz="3800" u="none">
          <a:solidFill>
            <a:srgbClr val="535353"/>
          </a:solidFill>
          <a:uFillTx/>
          <a:latin typeface="+mn-lt"/>
          <a:ea typeface="+mn-ea"/>
          <a:cs typeface="+mn-cs"/>
          <a:sym typeface="Gill Sans Light"/>
        </a:defRPr>
      </a:lvl2pPr>
      <a:lvl3pPr marL="1295400" marR="0" indent="-431800" algn="l" defTabSz="584200" rtl="0" latinLnBrk="0">
        <a:lnSpc>
          <a:spcPct val="100000"/>
        </a:lnSpc>
        <a:spcBef>
          <a:spcPts val="3800"/>
        </a:spcBef>
        <a:spcAft>
          <a:spcPts val="0"/>
        </a:spcAft>
        <a:buClrTx/>
        <a:buSzPct val="82000"/>
        <a:buFontTx/>
        <a:buChar char="•"/>
        <a:tabLst/>
        <a:defRPr b="0" baseline="0" cap="none" i="0" spc="0" strike="noStrike" sz="3800" u="none">
          <a:solidFill>
            <a:srgbClr val="535353"/>
          </a:solidFill>
          <a:uFillTx/>
          <a:latin typeface="+mn-lt"/>
          <a:ea typeface="+mn-ea"/>
          <a:cs typeface="+mn-cs"/>
          <a:sym typeface="Gill Sans Light"/>
        </a:defRPr>
      </a:lvl3pPr>
      <a:lvl4pPr marL="1727200" marR="0" indent="-431800" algn="l" defTabSz="584200" rtl="0" latinLnBrk="0">
        <a:lnSpc>
          <a:spcPct val="100000"/>
        </a:lnSpc>
        <a:spcBef>
          <a:spcPts val="3800"/>
        </a:spcBef>
        <a:spcAft>
          <a:spcPts val="0"/>
        </a:spcAft>
        <a:buClrTx/>
        <a:buSzPct val="82000"/>
        <a:buFontTx/>
        <a:buChar char="•"/>
        <a:tabLst/>
        <a:defRPr b="0" baseline="0" cap="none" i="0" spc="0" strike="noStrike" sz="3800" u="none">
          <a:solidFill>
            <a:srgbClr val="535353"/>
          </a:solidFill>
          <a:uFillTx/>
          <a:latin typeface="+mn-lt"/>
          <a:ea typeface="+mn-ea"/>
          <a:cs typeface="+mn-cs"/>
          <a:sym typeface="Gill Sans Light"/>
        </a:defRPr>
      </a:lvl4pPr>
      <a:lvl5pPr marL="2159000" marR="0" indent="-431800" algn="l" defTabSz="584200" rtl="0" latinLnBrk="0">
        <a:lnSpc>
          <a:spcPct val="100000"/>
        </a:lnSpc>
        <a:spcBef>
          <a:spcPts val="3800"/>
        </a:spcBef>
        <a:spcAft>
          <a:spcPts val="0"/>
        </a:spcAft>
        <a:buClrTx/>
        <a:buSzPct val="82000"/>
        <a:buFontTx/>
        <a:buChar char="•"/>
        <a:tabLst/>
        <a:defRPr b="0" baseline="0" cap="none" i="0" spc="0" strike="noStrike" sz="3800" u="none">
          <a:solidFill>
            <a:srgbClr val="535353"/>
          </a:solidFill>
          <a:uFillTx/>
          <a:latin typeface="+mn-lt"/>
          <a:ea typeface="+mn-ea"/>
          <a:cs typeface="+mn-cs"/>
          <a:sym typeface="Gill Sans Light"/>
        </a:defRPr>
      </a:lvl5pPr>
      <a:lvl6pPr marL="2590800" marR="0" indent="-431800" algn="l" defTabSz="584200" rtl="0" latinLnBrk="0">
        <a:lnSpc>
          <a:spcPct val="100000"/>
        </a:lnSpc>
        <a:spcBef>
          <a:spcPts val="3800"/>
        </a:spcBef>
        <a:spcAft>
          <a:spcPts val="0"/>
        </a:spcAft>
        <a:buClrTx/>
        <a:buSzPct val="82000"/>
        <a:buFontTx/>
        <a:buChar char="•"/>
        <a:tabLst/>
        <a:defRPr b="0" baseline="0" cap="none" i="0" spc="0" strike="noStrike" sz="3800" u="none">
          <a:solidFill>
            <a:srgbClr val="535353"/>
          </a:solidFill>
          <a:uFillTx/>
          <a:latin typeface="+mn-lt"/>
          <a:ea typeface="+mn-ea"/>
          <a:cs typeface="+mn-cs"/>
          <a:sym typeface="Gill Sans Light"/>
        </a:defRPr>
      </a:lvl6pPr>
      <a:lvl7pPr marL="3022600" marR="0" indent="-431800" algn="l" defTabSz="584200" rtl="0" latinLnBrk="0">
        <a:lnSpc>
          <a:spcPct val="100000"/>
        </a:lnSpc>
        <a:spcBef>
          <a:spcPts val="3800"/>
        </a:spcBef>
        <a:spcAft>
          <a:spcPts val="0"/>
        </a:spcAft>
        <a:buClrTx/>
        <a:buSzPct val="82000"/>
        <a:buFontTx/>
        <a:buChar char="•"/>
        <a:tabLst/>
        <a:defRPr b="0" baseline="0" cap="none" i="0" spc="0" strike="noStrike" sz="3800" u="none">
          <a:solidFill>
            <a:srgbClr val="535353"/>
          </a:solidFill>
          <a:uFillTx/>
          <a:latin typeface="+mn-lt"/>
          <a:ea typeface="+mn-ea"/>
          <a:cs typeface="+mn-cs"/>
          <a:sym typeface="Gill Sans Light"/>
        </a:defRPr>
      </a:lvl7pPr>
      <a:lvl8pPr marL="3454400" marR="0" indent="-431800" algn="l" defTabSz="584200" rtl="0" latinLnBrk="0">
        <a:lnSpc>
          <a:spcPct val="100000"/>
        </a:lnSpc>
        <a:spcBef>
          <a:spcPts val="3800"/>
        </a:spcBef>
        <a:spcAft>
          <a:spcPts val="0"/>
        </a:spcAft>
        <a:buClrTx/>
        <a:buSzPct val="82000"/>
        <a:buFontTx/>
        <a:buChar char="•"/>
        <a:tabLst/>
        <a:defRPr b="0" baseline="0" cap="none" i="0" spc="0" strike="noStrike" sz="3800" u="none">
          <a:solidFill>
            <a:srgbClr val="535353"/>
          </a:solidFill>
          <a:uFillTx/>
          <a:latin typeface="+mn-lt"/>
          <a:ea typeface="+mn-ea"/>
          <a:cs typeface="+mn-cs"/>
          <a:sym typeface="Gill Sans Light"/>
        </a:defRPr>
      </a:lvl8pPr>
      <a:lvl9pPr marL="3886200" marR="0" indent="-431800" algn="l" defTabSz="584200" rtl="0" latinLnBrk="0">
        <a:lnSpc>
          <a:spcPct val="100000"/>
        </a:lnSpc>
        <a:spcBef>
          <a:spcPts val="3800"/>
        </a:spcBef>
        <a:spcAft>
          <a:spcPts val="0"/>
        </a:spcAft>
        <a:buClrTx/>
        <a:buSzPct val="82000"/>
        <a:buFontTx/>
        <a:buChar char="•"/>
        <a:tabLst/>
        <a:defRPr b="0" baseline="0" cap="none" i="0" spc="0" strike="noStrike" sz="3800" u="none">
          <a:solidFill>
            <a:srgbClr val="535353"/>
          </a:solidFill>
          <a:uFillTx/>
          <a:latin typeface="+mn-lt"/>
          <a:ea typeface="+mn-ea"/>
          <a:cs typeface="+mn-cs"/>
          <a:sym typeface="Gill Sans Light"/>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t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tif"/><Relationship Id="rId3" Type="http://schemas.openxmlformats.org/officeDocument/2006/relationships/image" Target="../media/image12.tif"/><Relationship Id="rId4" Type="http://schemas.openxmlformats.org/officeDocument/2006/relationships/image" Target="../media/image13.tif"/><Relationship Id="rId5" Type="http://schemas.openxmlformats.org/officeDocument/2006/relationships/image" Target="../media/image14.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9" name="2056382.jpg" descr="2056382.jpg"/>
          <p:cNvPicPr>
            <a:picLocks noChangeAspect="1"/>
          </p:cNvPicPr>
          <p:nvPr/>
        </p:nvPicPr>
        <p:blipFill>
          <a:blip r:embed="rId2">
            <a:extLst/>
          </a:blip>
          <a:stretch>
            <a:fillRect/>
          </a:stretch>
        </p:blipFill>
        <p:spPr>
          <a:xfrm>
            <a:off x="-103694" y="-15376"/>
            <a:ext cx="13839253" cy="9784352"/>
          </a:xfrm>
          <a:prstGeom prst="rect">
            <a:avLst/>
          </a:prstGeom>
          <a:ln w="12700">
            <a:miter lim="400000"/>
          </a:ln>
        </p:spPr>
      </p:pic>
      <p:sp>
        <p:nvSpPr>
          <p:cNvPr id="120" name="By…"/>
          <p:cNvSpPr txBox="1"/>
          <p:nvPr>
            <p:ph type="subTitle" sz="quarter" idx="1"/>
          </p:nvPr>
        </p:nvSpPr>
        <p:spPr>
          <a:xfrm>
            <a:off x="3051107" y="5645137"/>
            <a:ext cx="6902586" cy="837080"/>
          </a:xfrm>
          <a:prstGeom prst="rect">
            <a:avLst/>
          </a:prstGeom>
          <a:solidFill>
            <a:srgbClr val="B4B4B4"/>
          </a:solidFill>
          <a:ln w="9525">
            <a:round/>
          </a:ln>
        </p:spPr>
        <p:txBody>
          <a:bodyPr/>
          <a:lstStyle/>
          <a:p>
            <a:pPr algn="ctr" defTabSz="461518">
              <a:defRPr b="1" sz="2133"/>
            </a:pPr>
            <a:r>
              <a:t>By </a:t>
            </a:r>
          </a:p>
          <a:p>
            <a:pPr algn="ctr" defTabSz="461518">
              <a:defRPr b="1" sz="2133"/>
            </a:pPr>
            <a:r>
              <a:t>Vamsi Krishna</a:t>
            </a:r>
          </a:p>
        </p:txBody>
      </p:sp>
      <p:grpSp>
        <p:nvGrpSpPr>
          <p:cNvPr id="123" name="Prediction of House Price"/>
          <p:cNvGrpSpPr/>
          <p:nvPr/>
        </p:nvGrpSpPr>
        <p:grpSpPr>
          <a:xfrm>
            <a:off x="3000306" y="4033080"/>
            <a:ext cx="7004188" cy="1687440"/>
            <a:chOff x="0" y="0"/>
            <a:chExt cx="7004186" cy="1687438"/>
          </a:xfrm>
        </p:grpSpPr>
        <p:sp>
          <p:nvSpPr>
            <p:cNvPr id="122" name="Prediction of House Price"/>
            <p:cNvSpPr/>
            <p:nvPr/>
          </p:nvSpPr>
          <p:spPr>
            <a:xfrm>
              <a:off x="50800" y="50800"/>
              <a:ext cx="6902587" cy="1585839"/>
            </a:xfrm>
            <a:prstGeom prst="rect">
              <a:avLst/>
            </a:prstGeom>
            <a:gradFill flip="none" rotWithShape="1">
              <a:gsLst>
                <a:gs pos="0">
                  <a:srgbClr val="FFFFFF"/>
                </a:gs>
                <a:gs pos="100000">
                  <a:schemeClr val="accent3">
                    <a:satOff val="1837"/>
                    <a:lumOff val="-8808"/>
                  </a:schemeClr>
                </a:gs>
              </a:gsLst>
              <a:lin ang="5400000" scaled="0"/>
            </a:gradFill>
            <a:ln>
              <a:noFill/>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4000">
                  <a:solidFill>
                    <a:schemeClr val="accent6">
                      <a:hueOff val="-133706"/>
                      <a:satOff val="8281"/>
                      <a:lumOff val="-27269"/>
                    </a:schemeClr>
                  </a:solidFill>
                  <a:latin typeface="+mj-lt"/>
                  <a:ea typeface="+mj-ea"/>
                  <a:cs typeface="+mj-cs"/>
                  <a:sym typeface="Arial"/>
                </a:defRPr>
              </a:lvl1pPr>
            </a:lstStyle>
            <a:p>
              <a:pPr/>
              <a:r>
                <a:t>Prediction of House Price</a:t>
              </a:r>
            </a:p>
          </p:txBody>
        </p:sp>
        <p:pic>
          <p:nvPicPr>
            <p:cNvPr id="121" name="Prediction of House Price Prediction of House Price" descr="Prediction of House Price Prediction of House Price"/>
            <p:cNvPicPr>
              <a:picLocks noChangeAspect="0"/>
            </p:cNvPicPr>
            <p:nvPr/>
          </p:nvPicPr>
          <p:blipFill>
            <a:blip r:embed="rId3">
              <a:extLst/>
            </a:blip>
            <a:stretch>
              <a:fillRect/>
            </a:stretch>
          </p:blipFill>
          <p:spPr>
            <a:xfrm>
              <a:off x="0" y="-1"/>
              <a:ext cx="7004187" cy="1687440"/>
            </a:xfrm>
            <a:prstGeom prst="rect">
              <a:avLst/>
            </a:prstGeom>
            <a:effectLst/>
          </p:spPr>
        </p:pic>
      </p:grpSp>
      <p:sp>
        <p:nvSpPr>
          <p:cNvPr id="124" name="Image Source: https://wallpaperaccess.com/modern-house"/>
          <p:cNvSpPr txBox="1"/>
          <p:nvPr/>
        </p:nvSpPr>
        <p:spPr>
          <a:xfrm>
            <a:off x="5515" y="9469363"/>
            <a:ext cx="5080323" cy="311268"/>
          </a:xfrm>
          <a:prstGeom prst="rect">
            <a:avLst/>
          </a:prstGeom>
          <a:solidFill>
            <a:srgbClr val="B4B4B4"/>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500">
                <a:latin typeface="+mj-lt"/>
                <a:ea typeface="+mj-ea"/>
                <a:cs typeface="+mj-cs"/>
                <a:sym typeface="Arial"/>
              </a:defRPr>
            </a:lvl1pPr>
          </a:lstStyle>
          <a:p>
            <a:pPr/>
            <a:r>
              <a:t>Image Source: https://wallpaperaccess.com/modern-house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Houses of the NridgHt Neighbourhood are mostly Expensive.…"/>
          <p:cNvSpPr txBox="1"/>
          <p:nvPr>
            <p:ph type="subTitle" sz="quarter" idx="1"/>
          </p:nvPr>
        </p:nvSpPr>
        <p:spPr>
          <a:xfrm>
            <a:off x="672277" y="7604736"/>
            <a:ext cx="11965046" cy="1816293"/>
          </a:xfrm>
          <a:prstGeom prst="rect">
            <a:avLst/>
          </a:prstGeom>
        </p:spPr>
        <p:txBody>
          <a:bodyPr anchor="ctr"/>
          <a:lstStyle/>
          <a:p>
            <a:pPr marL="305628" indent="-305628">
              <a:buSzPct val="82000"/>
              <a:buChar char="•"/>
            </a:pPr>
            <a:r>
              <a:t>Houses of the NridgHt Neighbourhood are mostly Expensive. </a:t>
            </a:r>
          </a:p>
          <a:p>
            <a:pPr marL="305628" indent="-305628">
              <a:buSzPct val="82000"/>
              <a:buChar char="•"/>
            </a:pPr>
            <a:r>
              <a:t>One exceptional case is, Crawfor neighborhood houses are sold at higher price even though, they are built before 1950. </a:t>
            </a:r>
          </a:p>
          <a:p>
            <a:pPr marL="305628" indent="-305628">
              <a:buSzPct val="82000"/>
              <a:buChar char="•"/>
            </a:pPr>
            <a:r>
              <a:t>Most of the houses built after 1950 are sold below $200000.</a:t>
            </a:r>
          </a:p>
        </p:txBody>
      </p:sp>
      <p:sp>
        <p:nvSpPr>
          <p:cNvPr id="162" name="7. Which Neighbourhood houses are Expensive?"/>
          <p:cNvSpPr txBox="1"/>
          <p:nvPr/>
        </p:nvSpPr>
        <p:spPr>
          <a:xfrm>
            <a:off x="355600" y="594914"/>
            <a:ext cx="12293600" cy="9151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3500">
                <a:latin typeface="+mj-lt"/>
                <a:ea typeface="+mj-ea"/>
                <a:cs typeface="+mj-cs"/>
                <a:sym typeface="Arial"/>
              </a:defRPr>
            </a:lvl1pPr>
          </a:lstStyle>
          <a:p>
            <a:pPr/>
            <a:r>
              <a:t>7. Which Neighbourhood houses are Expensive?</a:t>
            </a:r>
          </a:p>
        </p:txBody>
      </p:sp>
      <p:pic>
        <p:nvPicPr>
          <p:cNvPr id="163" name="Image" descr="Image"/>
          <p:cNvPicPr>
            <a:picLocks noChangeAspect="1"/>
          </p:cNvPicPr>
          <p:nvPr/>
        </p:nvPicPr>
        <p:blipFill>
          <a:blip r:embed="rId2">
            <a:extLst/>
          </a:blip>
          <a:stretch>
            <a:fillRect/>
          </a:stretch>
        </p:blipFill>
        <p:spPr>
          <a:xfrm>
            <a:off x="177800" y="2641600"/>
            <a:ext cx="12649200" cy="447040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Data Processing:"/>
          <p:cNvSpPr txBox="1"/>
          <p:nvPr>
            <p:ph type="ctrTitle"/>
          </p:nvPr>
        </p:nvSpPr>
        <p:spPr>
          <a:xfrm>
            <a:off x="517847" y="800094"/>
            <a:ext cx="11969106" cy="824867"/>
          </a:xfrm>
          <a:prstGeom prst="rect">
            <a:avLst/>
          </a:prstGeom>
        </p:spPr>
        <p:txBody>
          <a:bodyPr anchor="ctr"/>
          <a:lstStyle/>
          <a:p>
            <a:pPr/>
            <a:r>
              <a:t>Data Processing:</a:t>
            </a:r>
          </a:p>
        </p:txBody>
      </p:sp>
      <p:sp>
        <p:nvSpPr>
          <p:cNvPr id="166" name="There are 11 columns with missing values more than 5%.…"/>
          <p:cNvSpPr txBox="1"/>
          <p:nvPr>
            <p:ph type="subTitle" sz="quarter" idx="1"/>
          </p:nvPr>
        </p:nvSpPr>
        <p:spPr>
          <a:xfrm>
            <a:off x="542809" y="1504152"/>
            <a:ext cx="11919182" cy="1461256"/>
          </a:xfrm>
          <a:prstGeom prst="rect">
            <a:avLst/>
          </a:prstGeom>
        </p:spPr>
        <p:txBody>
          <a:bodyPr anchor="ctr"/>
          <a:lstStyle/>
          <a:p>
            <a:pPr lvl="1" marL="826328" indent="-305628">
              <a:buSzPct val="82000"/>
              <a:buChar char="•"/>
            </a:pPr>
            <a:r>
              <a:t>There are 11 columns with missing values more than 5%.</a:t>
            </a:r>
          </a:p>
          <a:p>
            <a:pPr lvl="1" marL="826328" indent="-305628">
              <a:buSzPct val="82000"/>
              <a:buChar char="•"/>
            </a:pPr>
            <a:r>
              <a:t>And 8 columns which have &gt;80% zeros.</a:t>
            </a:r>
          </a:p>
          <a:p>
            <a:pPr lvl="1" marL="826328" indent="-305628">
              <a:buSzPct val="82000"/>
              <a:buChar char="•"/>
            </a:pPr>
            <a:r>
              <a:t>A total of 20 columns(incl. Id) have been dropped.</a:t>
            </a:r>
          </a:p>
        </p:txBody>
      </p:sp>
      <p:sp>
        <p:nvSpPr>
          <p:cNvPr id="167" name="Data Transformation:"/>
          <p:cNvSpPr txBox="1"/>
          <p:nvPr/>
        </p:nvSpPr>
        <p:spPr>
          <a:xfrm>
            <a:off x="555289" y="5940113"/>
            <a:ext cx="11919183" cy="8248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defRPr b="1" sz="3500">
                <a:latin typeface="+mj-lt"/>
                <a:ea typeface="+mj-ea"/>
                <a:cs typeface="+mj-cs"/>
                <a:sym typeface="Arial"/>
              </a:defRPr>
            </a:lvl1pPr>
          </a:lstStyle>
          <a:p>
            <a:pPr/>
            <a:r>
              <a:t>Data Transformation:</a:t>
            </a:r>
          </a:p>
        </p:txBody>
      </p:sp>
      <p:sp>
        <p:nvSpPr>
          <p:cNvPr id="168" name="Data Treatment:"/>
          <p:cNvSpPr txBox="1"/>
          <p:nvPr/>
        </p:nvSpPr>
        <p:spPr>
          <a:xfrm>
            <a:off x="505367" y="3473652"/>
            <a:ext cx="11969105" cy="8248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defRPr b="1" sz="3500">
                <a:latin typeface="+mj-lt"/>
                <a:ea typeface="+mj-ea"/>
                <a:cs typeface="+mj-cs"/>
                <a:sym typeface="Arial"/>
              </a:defRPr>
            </a:lvl1pPr>
          </a:lstStyle>
          <a:p>
            <a:pPr/>
            <a:r>
              <a:t>Data Treatment:</a:t>
            </a:r>
          </a:p>
        </p:txBody>
      </p:sp>
      <p:sp>
        <p:nvSpPr>
          <p:cNvPr id="169" name="Missing values for Numerical columns are replaced with Mean…"/>
          <p:cNvSpPr txBox="1"/>
          <p:nvPr/>
        </p:nvSpPr>
        <p:spPr>
          <a:xfrm>
            <a:off x="555289" y="4023212"/>
            <a:ext cx="11919183" cy="146125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lvl="1" marL="826328" indent="-305628" algn="l">
              <a:buClr>
                <a:srgbClr val="535353"/>
              </a:buClr>
              <a:buSzPct val="82000"/>
              <a:buChar char="•"/>
              <a:defRPr i="1" sz="2700">
                <a:latin typeface="+mj-lt"/>
                <a:ea typeface="+mj-ea"/>
                <a:cs typeface="+mj-cs"/>
                <a:sym typeface="Arial"/>
              </a:defRPr>
            </a:pPr>
            <a:r>
              <a:t>Missing values for Numerical columns are replaced with Mean</a:t>
            </a:r>
          </a:p>
          <a:p>
            <a:pPr lvl="1" marL="826328" indent="-305628" algn="l">
              <a:buClr>
                <a:srgbClr val="535353"/>
              </a:buClr>
              <a:buSzPct val="82000"/>
              <a:buChar char="•"/>
              <a:defRPr i="1" sz="2700">
                <a:latin typeface="+mj-lt"/>
                <a:ea typeface="+mj-ea"/>
                <a:cs typeface="+mj-cs"/>
                <a:sym typeface="Arial"/>
              </a:defRPr>
            </a:pPr>
            <a:r>
              <a:t>And for categorical are replaced with Mode.</a:t>
            </a:r>
          </a:p>
        </p:txBody>
      </p:sp>
      <p:sp>
        <p:nvSpPr>
          <p:cNvPr id="170" name="Categorical data is separated and Label Encoded.…"/>
          <p:cNvSpPr txBox="1"/>
          <p:nvPr/>
        </p:nvSpPr>
        <p:spPr>
          <a:xfrm>
            <a:off x="555289" y="6542271"/>
            <a:ext cx="11919183" cy="21877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lvl="1" marL="826328" indent="-305628" algn="l">
              <a:buClr>
                <a:srgbClr val="535353"/>
              </a:buClr>
              <a:buSzPct val="82000"/>
              <a:buChar char="•"/>
              <a:defRPr i="1" sz="2700">
                <a:latin typeface="+mj-lt"/>
                <a:ea typeface="+mj-ea"/>
                <a:cs typeface="+mj-cs"/>
                <a:sym typeface="Arial"/>
              </a:defRPr>
            </a:pPr>
            <a:r>
              <a:t>Categorical data is separated and Label Encoded.</a:t>
            </a:r>
          </a:p>
          <a:p>
            <a:pPr lvl="1" marL="826328" indent="-305628" algn="l">
              <a:buClr>
                <a:srgbClr val="535353"/>
              </a:buClr>
              <a:buSzPct val="82000"/>
              <a:buChar char="•"/>
              <a:defRPr i="1" sz="2700">
                <a:latin typeface="+mj-lt"/>
                <a:ea typeface="+mj-ea"/>
                <a:cs typeface="+mj-cs"/>
                <a:sym typeface="Arial"/>
              </a:defRPr>
            </a:pPr>
            <a:r>
              <a:t>Boolean data is dummy encoded.</a:t>
            </a:r>
          </a:p>
          <a:p>
            <a:pPr lvl="1" marL="826328" indent="-305628" algn="l">
              <a:buClr>
                <a:srgbClr val="535353"/>
              </a:buClr>
              <a:buSzPct val="82000"/>
              <a:buChar char="•"/>
              <a:defRPr i="1" sz="2700">
                <a:latin typeface="+mj-lt"/>
                <a:ea typeface="+mj-ea"/>
                <a:cs typeface="+mj-cs"/>
                <a:sym typeface="Arial"/>
              </a:defRPr>
            </a:pPr>
            <a:r>
              <a:t>All the separated data is merged and then passed to Standard Scalar for transforming the values to single scale.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Linear Regression: - Default - Grid SearchCV…"/>
          <p:cNvSpPr txBox="1"/>
          <p:nvPr>
            <p:ph type="subTitle" sz="half" idx="1"/>
          </p:nvPr>
        </p:nvSpPr>
        <p:spPr>
          <a:xfrm>
            <a:off x="927549" y="3886632"/>
            <a:ext cx="9484515" cy="4842948"/>
          </a:xfrm>
          <a:prstGeom prst="rect">
            <a:avLst/>
          </a:prstGeom>
        </p:spPr>
        <p:txBody>
          <a:bodyPr anchor="ctr"/>
          <a:lstStyle/>
          <a:p>
            <a:pPr marL="282989" indent="-282989">
              <a:buSzPct val="82000"/>
              <a:buChar char="•"/>
            </a:pPr>
            <a:r>
              <a:rPr b="1"/>
              <a:t>Linear Regression:</a:t>
            </a:r>
            <a:br/>
            <a:r>
              <a:t>- Default</a:t>
            </a:r>
            <a:br/>
            <a:r>
              <a:t>- Grid SearchCV</a:t>
            </a:r>
            <a:br/>
          </a:p>
          <a:p>
            <a:pPr marL="282989" indent="-282989">
              <a:buSzPct val="82000"/>
              <a:buChar char="•"/>
            </a:pPr>
            <a:r>
              <a:rPr b="1"/>
              <a:t>Decision Tree Regressor:</a:t>
            </a:r>
            <a:br/>
            <a:r>
              <a:t>- Default</a:t>
            </a:r>
            <a:br/>
            <a:r>
              <a:t>- Grid SearchCV</a:t>
            </a:r>
            <a:br/>
          </a:p>
          <a:p>
            <a:pPr marL="282989" indent="-282989">
              <a:buSzPct val="82000"/>
              <a:buChar char="•"/>
            </a:pPr>
            <a:r>
              <a:rPr b="1"/>
              <a:t>Random Forest Regressor:</a:t>
            </a:r>
            <a:br/>
            <a:r>
              <a:t>- Default</a:t>
            </a:r>
            <a:br/>
            <a:r>
              <a:t>- Grid SearchCV</a:t>
            </a:r>
          </a:p>
        </p:txBody>
      </p:sp>
      <p:sp>
        <p:nvSpPr>
          <p:cNvPr id="173" name="Data is processed with the insights from EDA.…"/>
          <p:cNvSpPr txBox="1"/>
          <p:nvPr/>
        </p:nvSpPr>
        <p:spPr>
          <a:xfrm>
            <a:off x="957517" y="1523216"/>
            <a:ext cx="10839538" cy="14165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282989" indent="-282989" algn="l">
              <a:buClr>
                <a:srgbClr val="535353"/>
              </a:buClr>
              <a:buSzPct val="82000"/>
              <a:buChar char="•"/>
              <a:defRPr i="1" sz="2700">
                <a:latin typeface="+mj-lt"/>
                <a:ea typeface="+mj-ea"/>
                <a:cs typeface="+mj-cs"/>
                <a:sym typeface="Arial"/>
              </a:defRPr>
            </a:pPr>
            <a:r>
              <a:t>Data is processed with the insights from EDA.</a:t>
            </a:r>
          </a:p>
          <a:p>
            <a:pPr marL="282989" indent="-282989" algn="l">
              <a:buClr>
                <a:srgbClr val="535353"/>
              </a:buClr>
              <a:buSzPct val="82000"/>
              <a:buChar char="•"/>
              <a:defRPr i="1" sz="2700">
                <a:latin typeface="+mj-lt"/>
                <a:ea typeface="+mj-ea"/>
                <a:cs typeface="+mj-cs"/>
                <a:sym typeface="Arial"/>
              </a:defRPr>
            </a:pPr>
            <a:r>
              <a:t>Next, It was split into 75:25 ratio, meaning 75% of Train and 25% of Test.</a:t>
            </a:r>
          </a:p>
        </p:txBody>
      </p:sp>
      <p:sp>
        <p:nvSpPr>
          <p:cNvPr id="174" name="Models Implementation:"/>
          <p:cNvSpPr txBox="1"/>
          <p:nvPr/>
        </p:nvSpPr>
        <p:spPr>
          <a:xfrm>
            <a:off x="843439" y="3218037"/>
            <a:ext cx="11067694" cy="9151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defRPr b="1" sz="3500">
                <a:latin typeface="+mj-lt"/>
                <a:ea typeface="+mj-ea"/>
                <a:cs typeface="+mj-cs"/>
                <a:sym typeface="Arial"/>
              </a:defRPr>
            </a:lvl1pPr>
          </a:lstStyle>
          <a:p>
            <a:pPr/>
            <a:r>
              <a:t>Models Implementation:</a:t>
            </a:r>
          </a:p>
        </p:txBody>
      </p:sp>
      <p:sp>
        <p:nvSpPr>
          <p:cNvPr id="175" name="Splitting Data:"/>
          <p:cNvSpPr txBox="1"/>
          <p:nvPr/>
        </p:nvSpPr>
        <p:spPr>
          <a:xfrm>
            <a:off x="738429" y="739253"/>
            <a:ext cx="11067694" cy="9151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defRPr b="1" sz="3500">
                <a:latin typeface="+mj-lt"/>
                <a:ea typeface="+mj-ea"/>
                <a:cs typeface="+mj-cs"/>
                <a:sym typeface="Arial"/>
              </a:defRPr>
            </a:lvl1pPr>
          </a:lstStyle>
          <a:p>
            <a:pPr/>
            <a:r>
              <a:t>Splitting Data:</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RandomForest Regressor gave best results followed by Linear Regression.Grid SearchCV couldn’t help in improving the metrics."/>
          <p:cNvSpPr txBox="1"/>
          <p:nvPr>
            <p:ph type="subTitle" sz="quarter" idx="1"/>
          </p:nvPr>
        </p:nvSpPr>
        <p:spPr>
          <a:xfrm>
            <a:off x="464654" y="7042970"/>
            <a:ext cx="12293601" cy="1718005"/>
          </a:xfrm>
          <a:prstGeom prst="rect">
            <a:avLst/>
          </a:prstGeom>
        </p:spPr>
        <p:txBody>
          <a:bodyPr anchor="ctr"/>
          <a:lstStyle>
            <a:lvl1pPr algn="ctr">
              <a:buClrTx/>
            </a:lvl1pPr>
          </a:lstStyle>
          <a:p>
            <a:pPr/>
            <a:r>
              <a:t>RandomForest Regressor gave best results followed by Linear Regression.Grid SearchCV couldn’t help in improving the metrics.</a:t>
            </a:r>
          </a:p>
        </p:txBody>
      </p:sp>
      <p:sp>
        <p:nvSpPr>
          <p:cNvPr id="178" name="Evaluation metrics for the Models"/>
          <p:cNvSpPr txBox="1"/>
          <p:nvPr/>
        </p:nvSpPr>
        <p:spPr>
          <a:xfrm>
            <a:off x="877750" y="857846"/>
            <a:ext cx="11805499" cy="10927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3500">
                <a:latin typeface="+mj-lt"/>
                <a:ea typeface="+mj-ea"/>
                <a:cs typeface="+mj-cs"/>
                <a:sym typeface="Arial"/>
              </a:defRPr>
            </a:lvl1pPr>
          </a:lstStyle>
          <a:p>
            <a:pPr/>
            <a:r>
              <a:t>Evaluation metrics for the Models</a:t>
            </a:r>
          </a:p>
        </p:txBody>
      </p:sp>
      <p:pic>
        <p:nvPicPr>
          <p:cNvPr id="179" name="Image" descr="Image"/>
          <p:cNvPicPr>
            <a:picLocks noChangeAspect="1"/>
          </p:cNvPicPr>
          <p:nvPr/>
        </p:nvPicPr>
        <p:blipFill>
          <a:blip r:embed="rId2">
            <a:extLst/>
          </a:blip>
          <a:stretch>
            <a:fillRect/>
          </a:stretch>
        </p:blipFill>
        <p:spPr>
          <a:xfrm>
            <a:off x="1045896" y="2790409"/>
            <a:ext cx="11131118" cy="3161058"/>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Interpreting Model Coefficients"/>
          <p:cNvSpPr txBox="1"/>
          <p:nvPr>
            <p:ph type="ctrTitle"/>
          </p:nvPr>
        </p:nvSpPr>
        <p:spPr>
          <a:xfrm>
            <a:off x="355600" y="172823"/>
            <a:ext cx="12293600" cy="915122"/>
          </a:xfrm>
          <a:prstGeom prst="rect">
            <a:avLst/>
          </a:prstGeom>
        </p:spPr>
        <p:txBody>
          <a:bodyPr anchor="ctr"/>
          <a:lstStyle>
            <a:lvl1pPr algn="ctr"/>
          </a:lstStyle>
          <a:p>
            <a:pPr/>
            <a:r>
              <a:t>Interpreting Model Coefficients</a:t>
            </a:r>
          </a:p>
        </p:txBody>
      </p:sp>
      <p:pic>
        <p:nvPicPr>
          <p:cNvPr id="182" name="Image" descr="Image"/>
          <p:cNvPicPr>
            <a:picLocks noChangeAspect="1"/>
          </p:cNvPicPr>
          <p:nvPr/>
        </p:nvPicPr>
        <p:blipFill>
          <a:blip r:embed="rId2">
            <a:extLst/>
          </a:blip>
          <a:stretch>
            <a:fillRect/>
          </a:stretch>
        </p:blipFill>
        <p:spPr>
          <a:xfrm>
            <a:off x="1594692" y="1040289"/>
            <a:ext cx="9815416" cy="8717886"/>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Case-1: Co-efficient values &lt;0.02 and &gt;-0.02"/>
          <p:cNvSpPr txBox="1"/>
          <p:nvPr/>
        </p:nvSpPr>
        <p:spPr>
          <a:xfrm>
            <a:off x="776151" y="1603120"/>
            <a:ext cx="11067693" cy="9151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defRPr b="1" sz="3000">
                <a:latin typeface="+mj-lt"/>
                <a:ea typeface="+mj-ea"/>
                <a:cs typeface="+mj-cs"/>
                <a:sym typeface="Arial"/>
              </a:defRPr>
            </a:lvl1pPr>
          </a:lstStyle>
          <a:p>
            <a:pPr/>
            <a:r>
              <a:t>Case-1: Co-efficient values &lt;0.02 and &gt;-0.02</a:t>
            </a:r>
          </a:p>
        </p:txBody>
      </p:sp>
      <p:sp>
        <p:nvSpPr>
          <p:cNvPr id="185" name="In Case-1, Both the Models are under performing.…"/>
          <p:cNvSpPr txBox="1"/>
          <p:nvPr/>
        </p:nvSpPr>
        <p:spPr>
          <a:xfrm>
            <a:off x="696938" y="7535816"/>
            <a:ext cx="12293601" cy="14395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305628" indent="-305628" algn="l">
              <a:buClr>
                <a:srgbClr val="535353"/>
              </a:buClr>
              <a:buSzPct val="82000"/>
              <a:buChar char="•"/>
              <a:defRPr i="1" sz="2700">
                <a:latin typeface="+mj-lt"/>
                <a:ea typeface="+mj-ea"/>
                <a:cs typeface="+mj-cs"/>
                <a:sym typeface="Arial"/>
              </a:defRPr>
            </a:pPr>
            <a:r>
              <a:t>In Case-1, Both the Models are under performing.</a:t>
            </a:r>
          </a:p>
          <a:p>
            <a:pPr marL="305628" indent="-305628" algn="l">
              <a:buClr>
                <a:srgbClr val="535353"/>
              </a:buClr>
              <a:buSzPct val="82000"/>
              <a:buChar char="•"/>
              <a:defRPr i="1" sz="2700">
                <a:latin typeface="+mj-lt"/>
                <a:ea typeface="+mj-ea"/>
                <a:cs typeface="+mj-cs"/>
                <a:sym typeface="Arial"/>
              </a:defRPr>
            </a:pPr>
            <a:r>
              <a:t>In Case-2, Linear Regression model is giving slightly improved results but, RandomForest Regressor results didn't get any better.</a:t>
            </a:r>
          </a:p>
        </p:txBody>
      </p:sp>
      <p:sp>
        <p:nvSpPr>
          <p:cNvPr id="186" name="Case-2: Co-efficient values &lt;0.01 and &gt;-0.01"/>
          <p:cNvSpPr txBox="1"/>
          <p:nvPr/>
        </p:nvSpPr>
        <p:spPr>
          <a:xfrm>
            <a:off x="776151" y="4597445"/>
            <a:ext cx="11067693" cy="9151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defRPr b="1" sz="3000">
                <a:latin typeface="+mj-lt"/>
                <a:ea typeface="+mj-ea"/>
                <a:cs typeface="+mj-cs"/>
                <a:sym typeface="Arial"/>
              </a:defRPr>
            </a:lvl1pPr>
          </a:lstStyle>
          <a:p>
            <a:pPr/>
            <a:r>
              <a:t>Case-2: Co-efficient values &lt;0.01 and &gt;-0.01</a:t>
            </a:r>
          </a:p>
        </p:txBody>
      </p:sp>
      <p:pic>
        <p:nvPicPr>
          <p:cNvPr id="187" name="Image" descr="Image"/>
          <p:cNvPicPr>
            <a:picLocks noChangeAspect="1"/>
          </p:cNvPicPr>
          <p:nvPr/>
        </p:nvPicPr>
        <p:blipFill>
          <a:blip r:embed="rId2">
            <a:extLst/>
          </a:blip>
          <a:stretch>
            <a:fillRect/>
          </a:stretch>
        </p:blipFill>
        <p:spPr>
          <a:xfrm>
            <a:off x="866692" y="2601617"/>
            <a:ext cx="5129479" cy="1439564"/>
          </a:xfrm>
          <a:prstGeom prst="rect">
            <a:avLst/>
          </a:prstGeom>
          <a:ln w="12700">
            <a:miter lim="400000"/>
          </a:ln>
        </p:spPr>
      </p:pic>
      <p:pic>
        <p:nvPicPr>
          <p:cNvPr id="188" name="Image" descr="Image"/>
          <p:cNvPicPr>
            <a:picLocks noChangeAspect="1"/>
          </p:cNvPicPr>
          <p:nvPr/>
        </p:nvPicPr>
        <p:blipFill>
          <a:blip r:embed="rId3">
            <a:extLst/>
          </a:blip>
          <a:stretch>
            <a:fillRect/>
          </a:stretch>
        </p:blipFill>
        <p:spPr>
          <a:xfrm>
            <a:off x="6939453" y="2601617"/>
            <a:ext cx="5129477" cy="1439564"/>
          </a:xfrm>
          <a:prstGeom prst="rect">
            <a:avLst/>
          </a:prstGeom>
          <a:ln w="12700">
            <a:miter lim="400000"/>
          </a:ln>
        </p:spPr>
      </p:pic>
      <p:pic>
        <p:nvPicPr>
          <p:cNvPr id="189" name="Image" descr="Image"/>
          <p:cNvPicPr>
            <a:picLocks noChangeAspect="1"/>
          </p:cNvPicPr>
          <p:nvPr/>
        </p:nvPicPr>
        <p:blipFill>
          <a:blip r:embed="rId4">
            <a:extLst/>
          </a:blip>
          <a:stretch>
            <a:fillRect/>
          </a:stretch>
        </p:blipFill>
        <p:spPr>
          <a:xfrm>
            <a:off x="866692" y="5504053"/>
            <a:ext cx="5129478" cy="1439564"/>
          </a:xfrm>
          <a:prstGeom prst="rect">
            <a:avLst/>
          </a:prstGeom>
          <a:ln w="12700">
            <a:miter lim="400000"/>
          </a:ln>
        </p:spPr>
      </p:pic>
      <p:pic>
        <p:nvPicPr>
          <p:cNvPr id="190" name="Image" descr="Image"/>
          <p:cNvPicPr>
            <a:picLocks noChangeAspect="1"/>
          </p:cNvPicPr>
          <p:nvPr/>
        </p:nvPicPr>
        <p:blipFill>
          <a:blip r:embed="rId5">
            <a:extLst/>
          </a:blip>
          <a:stretch>
            <a:fillRect/>
          </a:stretch>
        </p:blipFill>
        <p:spPr>
          <a:xfrm>
            <a:off x="7024944" y="5490183"/>
            <a:ext cx="5054040" cy="1467303"/>
          </a:xfrm>
          <a:prstGeom prst="rect">
            <a:avLst/>
          </a:prstGeom>
          <a:ln w="12700">
            <a:miter lim="400000"/>
          </a:ln>
        </p:spPr>
      </p:pic>
      <p:sp>
        <p:nvSpPr>
          <p:cNvPr id="191" name="Tuning the Models"/>
          <p:cNvSpPr txBox="1"/>
          <p:nvPr/>
        </p:nvSpPr>
        <p:spPr>
          <a:xfrm>
            <a:off x="968553" y="438057"/>
            <a:ext cx="11067694" cy="9151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3500">
                <a:latin typeface="+mj-lt"/>
                <a:ea typeface="+mj-ea"/>
                <a:cs typeface="+mj-cs"/>
                <a:sym typeface="Arial"/>
              </a:defRPr>
            </a:lvl1pPr>
          </a:lstStyle>
          <a:p>
            <a:pPr/>
            <a:r>
              <a:t>Tuning the Models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From the metrics obtained by performing experiments with different Models, It can be concluded that Linear Regression and Random Forest Regressor are better fit for this data. And, Removing the Columns with coefficient values &lt;0.01 and &gt;-0.01 has shown slight improvements in the Linear Regression metrics."/>
          <p:cNvSpPr txBox="1"/>
          <p:nvPr>
            <p:ph type="subTitle" sz="half" idx="1"/>
          </p:nvPr>
        </p:nvSpPr>
        <p:spPr>
          <a:xfrm>
            <a:off x="580919" y="2729817"/>
            <a:ext cx="11842962" cy="2783050"/>
          </a:xfrm>
          <a:prstGeom prst="rect">
            <a:avLst/>
          </a:prstGeom>
        </p:spPr>
        <p:txBody>
          <a:bodyPr anchor="ctr"/>
          <a:lstStyle/>
          <a:p>
            <a:pPr lvl="2" algn="just">
              <a:buClrTx/>
            </a:pPr>
            <a:r>
              <a:t>         From the metrics obtained by performing experiments with different Models, It can be concluded that </a:t>
            </a:r>
            <a:r>
              <a:rPr b="1"/>
              <a:t>Linear Regression</a:t>
            </a:r>
            <a:r>
              <a:t> and </a:t>
            </a:r>
            <a:r>
              <a:rPr b="1"/>
              <a:t>Random Forest Regressor </a:t>
            </a:r>
            <a:r>
              <a:t>are better fit for this data. And, Removing the Columns with coefficient values &lt;0.01 and &gt;-0.01 has shown slight improvements in the Linear Regression metrics.</a:t>
            </a:r>
          </a:p>
        </p:txBody>
      </p:sp>
      <p:sp>
        <p:nvSpPr>
          <p:cNvPr id="194" name="Conclusion"/>
          <p:cNvSpPr txBox="1"/>
          <p:nvPr/>
        </p:nvSpPr>
        <p:spPr>
          <a:xfrm>
            <a:off x="355600" y="1203527"/>
            <a:ext cx="12293600" cy="9151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4000">
                <a:latin typeface="+mj-lt"/>
                <a:ea typeface="+mj-ea"/>
                <a:cs typeface="+mj-cs"/>
                <a:sym typeface="Arial"/>
              </a:defRPr>
            </a:lvl1pPr>
          </a:lstStyle>
          <a:p>
            <a:pPr/>
            <a:r>
              <a:t>Conclusion</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Future Improvements"/>
          <p:cNvSpPr txBox="1"/>
          <p:nvPr/>
        </p:nvSpPr>
        <p:spPr>
          <a:xfrm>
            <a:off x="464654" y="903003"/>
            <a:ext cx="12293601" cy="9151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4000">
                <a:latin typeface="+mj-lt"/>
                <a:ea typeface="+mj-ea"/>
                <a:cs typeface="+mj-cs"/>
                <a:sym typeface="Arial"/>
              </a:defRPr>
            </a:lvl1pPr>
          </a:lstStyle>
          <a:p>
            <a:pPr/>
            <a:r>
              <a:t>Future Improvements</a:t>
            </a:r>
          </a:p>
        </p:txBody>
      </p:sp>
      <p:sp>
        <p:nvSpPr>
          <p:cNvPr id="197" name="Although, Most of the aspects of cleaning, handling, transforming and many... in processing data are covered in this project. There is still room for experiments. Hence, Below are some key points to be considered for future improvements.…"/>
          <p:cNvSpPr txBox="1"/>
          <p:nvPr/>
        </p:nvSpPr>
        <p:spPr>
          <a:xfrm>
            <a:off x="708546" y="2103314"/>
            <a:ext cx="11587708" cy="55469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lvl="2" algn="just">
              <a:defRPr i="1" sz="2700">
                <a:latin typeface="+mj-lt"/>
                <a:ea typeface="+mj-ea"/>
                <a:cs typeface="+mj-cs"/>
                <a:sym typeface="Arial"/>
              </a:defRPr>
            </a:pPr>
            <a:r>
              <a:t>Although, Most of the aspects of cleaning, handling, transforming and many... in processing data are covered in this project. There is still room for experiments. Hence, Below are some key points to be considered for future improvements.</a:t>
            </a:r>
          </a:p>
          <a:p>
            <a:pPr lvl="2" marL="1347028" indent="-305628" algn="l">
              <a:buClr>
                <a:srgbClr val="535353"/>
              </a:buClr>
              <a:buSzPct val="82000"/>
              <a:buChar char="•"/>
              <a:defRPr i="1" sz="2700">
                <a:latin typeface="+mj-lt"/>
                <a:ea typeface="+mj-ea"/>
                <a:cs typeface="+mj-cs"/>
                <a:sym typeface="Arial"/>
              </a:defRPr>
            </a:pPr>
            <a:r>
              <a:t>Impute missing values(&gt;5%) as well.</a:t>
            </a:r>
          </a:p>
          <a:p>
            <a:pPr lvl="2" marL="1347028" indent="-305628" algn="l">
              <a:buClr>
                <a:srgbClr val="535353"/>
              </a:buClr>
              <a:buSzPct val="82000"/>
              <a:buChar char="•"/>
              <a:defRPr i="1" sz="2700">
                <a:latin typeface="+mj-lt"/>
                <a:ea typeface="+mj-ea"/>
                <a:cs typeface="+mj-cs"/>
                <a:sym typeface="Arial"/>
              </a:defRPr>
            </a:pPr>
            <a:r>
              <a:t>Check importance of &gt;80% zero value columns when predicting Sale Price.</a:t>
            </a:r>
          </a:p>
          <a:p>
            <a:pPr lvl="2" marL="1347028" indent="-305628" algn="l">
              <a:buClr>
                <a:srgbClr val="535353"/>
              </a:buClr>
              <a:buSzPct val="82000"/>
              <a:buChar char="•"/>
              <a:defRPr i="1" sz="2700">
                <a:latin typeface="+mj-lt"/>
                <a:ea typeface="+mj-ea"/>
                <a:cs typeface="+mj-cs"/>
                <a:sym typeface="Arial"/>
              </a:defRPr>
            </a:pPr>
            <a:r>
              <a:t>Try to reduced the skewness in columns with feature engineering techniques.</a:t>
            </a:r>
            <a:br/>
            <a:r>
              <a:t>Ex: Merge lower categories of a column into single category.</a:t>
            </a:r>
          </a:p>
          <a:p>
            <a:pPr lvl="2" marL="1347028" indent="-305628" algn="l">
              <a:buClr>
                <a:srgbClr val="535353"/>
              </a:buClr>
              <a:buSzPct val="82000"/>
              <a:buChar char="•"/>
              <a:defRPr i="1" sz="2700">
                <a:latin typeface="+mj-lt"/>
                <a:ea typeface="+mj-ea"/>
                <a:cs typeface="+mj-cs"/>
                <a:sym typeface="Arial"/>
              </a:defRPr>
            </a:pPr>
            <a:r>
              <a:t>Use Random SearchCV while passing data to make the model more generalised.</a:t>
            </a:r>
          </a:p>
          <a:p>
            <a:pPr lvl="2" marL="1347028" indent="-305628" algn="l">
              <a:buClr>
                <a:srgbClr val="535353"/>
              </a:buClr>
              <a:buSzPct val="82000"/>
              <a:buChar char="•"/>
              <a:defRPr i="1" sz="2700">
                <a:latin typeface="+mj-lt"/>
                <a:ea typeface="+mj-ea"/>
                <a:cs typeface="+mj-cs"/>
                <a:sym typeface="Arial"/>
              </a:defRPr>
            </a:pPr>
            <a:r>
              <a:t>Try other Regression Models to check for better predictions.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Introduction:"/>
          <p:cNvSpPr txBox="1"/>
          <p:nvPr>
            <p:ph type="ctrTitle"/>
          </p:nvPr>
        </p:nvSpPr>
        <p:spPr>
          <a:xfrm>
            <a:off x="517847" y="761994"/>
            <a:ext cx="11969106" cy="824867"/>
          </a:xfrm>
          <a:prstGeom prst="rect">
            <a:avLst/>
          </a:prstGeom>
        </p:spPr>
        <p:txBody>
          <a:bodyPr anchor="ctr"/>
          <a:lstStyle/>
          <a:p>
            <a:pPr/>
            <a:r>
              <a:t>Introduction:</a:t>
            </a:r>
          </a:p>
        </p:txBody>
      </p:sp>
      <p:sp>
        <p:nvSpPr>
          <p:cNvPr id="127" name="The dataset consists of 1460 houses sale information which are built over the period 1872-2010. Characteristics of each house is captured via variables such as, MSZoning, LotArea, Street, Utilities, SaleType, YearSold and many(+75)."/>
          <p:cNvSpPr txBox="1"/>
          <p:nvPr>
            <p:ph type="subTitle" sz="quarter" idx="1"/>
          </p:nvPr>
        </p:nvSpPr>
        <p:spPr>
          <a:xfrm>
            <a:off x="542809" y="1504152"/>
            <a:ext cx="11919182" cy="1461256"/>
          </a:xfrm>
          <a:prstGeom prst="rect">
            <a:avLst/>
          </a:prstGeom>
        </p:spPr>
        <p:txBody>
          <a:bodyPr anchor="ctr"/>
          <a:lstStyle/>
          <a:p>
            <a:pPr lvl="1" defTabSz="566674">
              <a:defRPr sz="2619"/>
            </a:pPr>
            <a:r>
              <a:t>    The dataset consists of 1460 houses sale information which are built over the period 1872-2010. Characteristics of each house is captured via variables such as, MSZoning, LotArea, Street, Utilities, SaleType, YearSold and many(+75).</a:t>
            </a:r>
          </a:p>
        </p:txBody>
      </p:sp>
      <p:sp>
        <p:nvSpPr>
          <p:cNvPr id="128" name="To create a Machine Learning Model to predict the Sale Price of a house when its characteristics are passed."/>
          <p:cNvSpPr txBox="1"/>
          <p:nvPr/>
        </p:nvSpPr>
        <p:spPr>
          <a:xfrm>
            <a:off x="555289" y="7545812"/>
            <a:ext cx="11919183" cy="12275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lvl="2" algn="l">
              <a:buClr>
                <a:srgbClr val="535353"/>
              </a:buClr>
              <a:defRPr i="1" sz="2700">
                <a:latin typeface="+mj-lt"/>
                <a:ea typeface="+mj-ea"/>
                <a:cs typeface="+mj-cs"/>
                <a:sym typeface="Arial"/>
              </a:defRPr>
            </a:pPr>
            <a:r>
              <a:t>    To create a Machine Learning Model to predict the Sale Price of a house when its characteristics are passed.</a:t>
            </a:r>
          </a:p>
        </p:txBody>
      </p:sp>
      <p:sp>
        <p:nvSpPr>
          <p:cNvPr id="129" name="AIM:"/>
          <p:cNvSpPr txBox="1"/>
          <p:nvPr/>
        </p:nvSpPr>
        <p:spPr>
          <a:xfrm>
            <a:off x="530328" y="7029511"/>
            <a:ext cx="11919183" cy="8248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defRPr b="1" sz="3500">
                <a:latin typeface="+mj-lt"/>
                <a:ea typeface="+mj-ea"/>
                <a:cs typeface="+mj-cs"/>
                <a:sym typeface="Arial"/>
              </a:defRPr>
            </a:lvl1pPr>
          </a:lstStyle>
          <a:p>
            <a:pPr/>
            <a:r>
              <a:t>AIM:</a:t>
            </a:r>
          </a:p>
        </p:txBody>
      </p:sp>
      <p:sp>
        <p:nvSpPr>
          <p:cNvPr id="130" name="Packages:"/>
          <p:cNvSpPr txBox="1"/>
          <p:nvPr/>
        </p:nvSpPr>
        <p:spPr>
          <a:xfrm>
            <a:off x="505367" y="3473652"/>
            <a:ext cx="11969105" cy="8248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defRPr b="1" sz="3500">
                <a:latin typeface="+mj-lt"/>
                <a:ea typeface="+mj-ea"/>
                <a:cs typeface="+mj-cs"/>
                <a:sym typeface="Arial"/>
              </a:defRPr>
            </a:lvl1pPr>
          </a:lstStyle>
          <a:p>
            <a:pPr/>
            <a:r>
              <a:t>Packages:</a:t>
            </a:r>
          </a:p>
        </p:txBody>
      </p:sp>
      <p:sp>
        <p:nvSpPr>
          <p:cNvPr id="131" name="Language              - Python Data Manipulation - Pandas, Numpy Visualisation          - Seaborn, Matplot Models                   - Linear Regression, Decision Tree and Random Forest Cross Validation     - Grid SearchCV"/>
          <p:cNvSpPr txBox="1"/>
          <p:nvPr/>
        </p:nvSpPr>
        <p:spPr>
          <a:xfrm>
            <a:off x="1022415" y="4273478"/>
            <a:ext cx="10673499" cy="20064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lvl="2" algn="l">
              <a:spcBef>
                <a:spcPts val="4600"/>
              </a:spcBef>
              <a:defRPr sz="2500">
                <a:latin typeface="+mj-lt"/>
                <a:ea typeface="+mj-ea"/>
                <a:cs typeface="+mj-cs"/>
                <a:sym typeface="Arial"/>
              </a:defRPr>
            </a:pPr>
            <a:r>
              <a:t>Language              - Python</a:t>
            </a:r>
            <a:br/>
            <a:r>
              <a:t>Data Manipulation - Pandas, Numpy</a:t>
            </a:r>
            <a:br/>
            <a:r>
              <a:t>Visualisation          - Seaborn, Matplot</a:t>
            </a:r>
            <a:br/>
            <a:r>
              <a:t>Models                   - Linear Regression, Decision Tree and Random Forest</a:t>
            </a:r>
            <a:br/>
            <a:r>
              <a:t>Cross Validation     - Grid SearchCV</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Number of houses sold which are built in 2006 are the highest(&gt;60).…"/>
          <p:cNvSpPr txBox="1"/>
          <p:nvPr>
            <p:ph type="subTitle" sz="quarter" idx="1"/>
          </p:nvPr>
        </p:nvSpPr>
        <p:spPr>
          <a:xfrm>
            <a:off x="305818" y="7177035"/>
            <a:ext cx="12393164" cy="1843402"/>
          </a:xfrm>
          <a:prstGeom prst="rect">
            <a:avLst/>
          </a:prstGeom>
        </p:spPr>
        <p:txBody>
          <a:bodyPr anchor="ctr"/>
          <a:lstStyle/>
          <a:p>
            <a:pPr marL="305628" indent="-305628">
              <a:buSzPct val="82000"/>
              <a:buChar char="•"/>
            </a:pPr>
            <a:r>
              <a:t>Number of houses sold which are built in 2006 are the highest(&gt;60). </a:t>
            </a:r>
          </a:p>
          <a:p>
            <a:pPr marL="305628" indent="-305628">
              <a:buSzPct val="82000"/>
              <a:buChar char="•"/>
            </a:pPr>
            <a:r>
              <a:t>Houses Built during the period 1978-1991 are lower than previous years, so do the sales. </a:t>
            </a:r>
          </a:p>
          <a:p>
            <a:pPr marL="305628" indent="-305628">
              <a:buSzPct val="82000"/>
              <a:buChar char="•"/>
            </a:pPr>
            <a:r>
              <a:t>268 out of 1460 (18%)houses sold were built during the years: 2003-2007. </a:t>
            </a:r>
          </a:p>
        </p:txBody>
      </p:sp>
      <p:sp>
        <p:nvSpPr>
          <p:cNvPr id="134" name="1. Count of the Houses Built over the years"/>
          <p:cNvSpPr txBox="1"/>
          <p:nvPr/>
        </p:nvSpPr>
        <p:spPr>
          <a:xfrm>
            <a:off x="355600" y="975642"/>
            <a:ext cx="12293600" cy="9151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3500">
                <a:latin typeface="+mj-lt"/>
                <a:ea typeface="+mj-ea"/>
                <a:cs typeface="+mj-cs"/>
                <a:sym typeface="Arial"/>
              </a:defRPr>
            </a:lvl1pPr>
          </a:lstStyle>
          <a:p>
            <a:pPr/>
            <a:r>
              <a:t>1. Count of the Houses Built over the years</a:t>
            </a:r>
          </a:p>
        </p:txBody>
      </p:sp>
      <p:pic>
        <p:nvPicPr>
          <p:cNvPr id="135" name="Image" descr="Image"/>
          <p:cNvPicPr>
            <a:picLocks noChangeAspect="1"/>
          </p:cNvPicPr>
          <p:nvPr/>
        </p:nvPicPr>
        <p:blipFill>
          <a:blip r:embed="rId2">
            <a:extLst/>
          </a:blip>
          <a:stretch>
            <a:fillRect/>
          </a:stretch>
        </p:blipFill>
        <p:spPr>
          <a:xfrm>
            <a:off x="0" y="3096384"/>
            <a:ext cx="13004800" cy="2976632"/>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Nearly 23% houses were sold in 2009 and it is the highest. Lowest number of houses were sold in the year 2010."/>
          <p:cNvSpPr txBox="1"/>
          <p:nvPr>
            <p:ph type="subTitle" sz="quarter" idx="1"/>
          </p:nvPr>
        </p:nvSpPr>
        <p:spPr>
          <a:xfrm>
            <a:off x="464654" y="7587914"/>
            <a:ext cx="12293601" cy="1437739"/>
          </a:xfrm>
          <a:prstGeom prst="rect">
            <a:avLst/>
          </a:prstGeom>
        </p:spPr>
        <p:txBody>
          <a:bodyPr anchor="ctr"/>
          <a:lstStyle>
            <a:lvl1pPr algn="ctr"/>
          </a:lstStyle>
          <a:p>
            <a:pPr/>
            <a:r>
              <a:t>Nearly 23% houses were sold in 2009 and it is the highest. Lowest number of houses were sold in the year 2010.</a:t>
            </a:r>
          </a:p>
        </p:txBody>
      </p:sp>
      <p:sp>
        <p:nvSpPr>
          <p:cNvPr id="138" name="2. How many Houses were sold per year?"/>
          <p:cNvSpPr txBox="1"/>
          <p:nvPr/>
        </p:nvSpPr>
        <p:spPr>
          <a:xfrm>
            <a:off x="464654" y="876655"/>
            <a:ext cx="12189363" cy="9151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3500">
                <a:latin typeface="+mj-lt"/>
                <a:ea typeface="+mj-ea"/>
                <a:cs typeface="+mj-cs"/>
                <a:sym typeface="Arial"/>
              </a:defRPr>
            </a:lvl1pPr>
          </a:lstStyle>
          <a:p>
            <a:pPr/>
            <a:r>
              <a:t>2. How many Houses were sold per year?</a:t>
            </a:r>
          </a:p>
        </p:txBody>
      </p:sp>
      <p:pic>
        <p:nvPicPr>
          <p:cNvPr id="139" name="Image" descr="Image"/>
          <p:cNvPicPr>
            <a:picLocks noChangeAspect="1"/>
          </p:cNvPicPr>
          <p:nvPr/>
        </p:nvPicPr>
        <p:blipFill>
          <a:blip r:embed="rId2">
            <a:extLst/>
          </a:blip>
          <a:stretch>
            <a:fillRect/>
          </a:stretch>
        </p:blipFill>
        <p:spPr>
          <a:xfrm>
            <a:off x="1822450" y="2463800"/>
            <a:ext cx="9359900" cy="482600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The houses of Residential Low zone are spread all over the SalePrice.…"/>
          <p:cNvSpPr txBox="1"/>
          <p:nvPr>
            <p:ph type="subTitle" sz="half" idx="1"/>
          </p:nvPr>
        </p:nvSpPr>
        <p:spPr>
          <a:xfrm>
            <a:off x="1058741" y="6851854"/>
            <a:ext cx="11479046" cy="2283523"/>
          </a:xfrm>
          <a:prstGeom prst="rect">
            <a:avLst/>
          </a:prstGeom>
        </p:spPr>
        <p:txBody>
          <a:bodyPr anchor="ctr"/>
          <a:lstStyle/>
          <a:p>
            <a:pPr marL="299515" indent="-299515" defTabSz="572516">
              <a:buSzPct val="82000"/>
              <a:buChar char="•"/>
              <a:defRPr sz="2646"/>
            </a:pPr>
            <a:r>
              <a:t>The houses of Residential Low zone are spread all over the SalePrice.</a:t>
            </a:r>
          </a:p>
          <a:p>
            <a:pPr marL="299515" indent="-299515" defTabSz="572516">
              <a:buSzPct val="82000"/>
              <a:buChar char="•"/>
              <a:defRPr sz="2646"/>
            </a:pPr>
            <a:r>
              <a:t>SalePrice for most of the houses in Residential Medium zone are in the </a:t>
            </a:r>
            <a:br/>
            <a:r>
              <a:t>range: $50,000 - $1,80,000.</a:t>
            </a:r>
          </a:p>
          <a:p>
            <a:pPr marL="299515" indent="-299515" defTabSz="572516">
              <a:buSzPct val="82000"/>
              <a:buChar char="•"/>
              <a:defRPr sz="2646"/>
            </a:pPr>
            <a:r>
              <a:t>The houses above $1,60,000 SalePrice are of Floating Village zone.</a:t>
            </a:r>
          </a:p>
          <a:p>
            <a:pPr marL="299515" indent="-299515" defTabSz="572516">
              <a:buSzPct val="82000"/>
              <a:buChar char="•"/>
              <a:defRPr sz="2646"/>
            </a:pPr>
            <a:r>
              <a:t>Houses above 20,000 sq.ft. Lot Area are of Residential Low Density Zone.</a:t>
            </a:r>
          </a:p>
        </p:txBody>
      </p:sp>
      <p:sp>
        <p:nvSpPr>
          <p:cNvPr id="142" name="3. Variation in Sale Price with change in the Lot Area and MSZoning of the house"/>
          <p:cNvSpPr txBox="1"/>
          <p:nvPr/>
        </p:nvSpPr>
        <p:spPr>
          <a:xfrm>
            <a:off x="474076" y="688828"/>
            <a:ext cx="12056648" cy="15017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defTabSz="543305">
              <a:defRPr b="1" sz="3255">
                <a:latin typeface="+mj-lt"/>
                <a:ea typeface="+mj-ea"/>
                <a:cs typeface="+mj-cs"/>
                <a:sym typeface="Arial"/>
              </a:defRPr>
            </a:pPr>
            <a:r>
              <a:t>3. Variation in Sale Price with change in the Lot Area and MSZoning of the house</a:t>
            </a:r>
            <a:br/>
          </a:p>
        </p:txBody>
      </p:sp>
      <p:pic>
        <p:nvPicPr>
          <p:cNvPr id="143" name="Image" descr="Image"/>
          <p:cNvPicPr>
            <a:picLocks noChangeAspect="1"/>
          </p:cNvPicPr>
          <p:nvPr/>
        </p:nvPicPr>
        <p:blipFill>
          <a:blip r:embed="rId2">
            <a:extLst/>
          </a:blip>
          <a:stretch>
            <a:fillRect/>
          </a:stretch>
        </p:blipFill>
        <p:spPr>
          <a:xfrm>
            <a:off x="3079750" y="2698750"/>
            <a:ext cx="6845300" cy="36449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All the features are highly skewed. HouseStyle is also skewed but better than other columns."/>
          <p:cNvSpPr txBox="1"/>
          <p:nvPr>
            <p:ph type="subTitle" sz="quarter" idx="1"/>
          </p:nvPr>
        </p:nvSpPr>
        <p:spPr>
          <a:xfrm>
            <a:off x="768042" y="7746789"/>
            <a:ext cx="11468716" cy="1670281"/>
          </a:xfrm>
          <a:prstGeom prst="rect">
            <a:avLst/>
          </a:prstGeom>
        </p:spPr>
        <p:txBody>
          <a:bodyPr anchor="ctr"/>
          <a:lstStyle>
            <a:lvl1pPr algn="ctr"/>
          </a:lstStyle>
          <a:p>
            <a:pPr/>
            <a:r>
              <a:t>All the features are highly skewed. HouseStyle is also skewed but better than other columns.</a:t>
            </a:r>
          </a:p>
        </p:txBody>
      </p:sp>
      <p:sp>
        <p:nvSpPr>
          <p:cNvPr id="146" name="4.1 Understanding the distribution of data for selected columns"/>
          <p:cNvSpPr txBox="1"/>
          <p:nvPr/>
        </p:nvSpPr>
        <p:spPr>
          <a:xfrm>
            <a:off x="508000" y="753600"/>
            <a:ext cx="12293600" cy="11585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3500">
                <a:latin typeface="+mj-lt"/>
                <a:ea typeface="+mj-ea"/>
                <a:cs typeface="+mj-cs"/>
                <a:sym typeface="Arial"/>
              </a:defRPr>
            </a:lvl1pPr>
          </a:lstStyle>
          <a:p>
            <a:pPr/>
            <a:r>
              <a:t>4.1 Understanding the distribution of data for selected columns</a:t>
            </a:r>
          </a:p>
        </p:txBody>
      </p:sp>
      <p:pic>
        <p:nvPicPr>
          <p:cNvPr id="147" name="Image" descr="Image"/>
          <p:cNvPicPr>
            <a:picLocks noChangeAspect="1"/>
          </p:cNvPicPr>
          <p:nvPr/>
        </p:nvPicPr>
        <p:blipFill>
          <a:blip r:embed="rId2">
            <a:extLst/>
          </a:blip>
          <a:stretch>
            <a:fillRect/>
          </a:stretch>
        </p:blipFill>
        <p:spPr>
          <a:xfrm>
            <a:off x="1133410" y="2257959"/>
            <a:ext cx="11042780" cy="5237682"/>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Even here, the features are skewed. Basement Quality is also skewed but better than other columns."/>
          <p:cNvSpPr txBox="1"/>
          <p:nvPr>
            <p:ph type="subTitle" sz="quarter" idx="1"/>
          </p:nvPr>
        </p:nvSpPr>
        <p:spPr>
          <a:xfrm>
            <a:off x="355600" y="8032215"/>
            <a:ext cx="12293600" cy="1295401"/>
          </a:xfrm>
          <a:prstGeom prst="rect">
            <a:avLst/>
          </a:prstGeom>
        </p:spPr>
        <p:txBody>
          <a:bodyPr anchor="ctr"/>
          <a:lstStyle>
            <a:lvl1pPr algn="ctr"/>
          </a:lstStyle>
          <a:p>
            <a:pPr/>
            <a:r>
              <a:t>Even here, the features are skewed. Basement Quality is also skewed but better than other columns.</a:t>
            </a:r>
          </a:p>
        </p:txBody>
      </p:sp>
      <p:sp>
        <p:nvSpPr>
          <p:cNvPr id="150" name="4.2 Understanding the distribution of data for selected columns"/>
          <p:cNvSpPr txBox="1"/>
          <p:nvPr/>
        </p:nvSpPr>
        <p:spPr>
          <a:xfrm>
            <a:off x="508000" y="755463"/>
            <a:ext cx="12293600" cy="11072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3500">
                <a:latin typeface="+mj-lt"/>
                <a:ea typeface="+mj-ea"/>
                <a:cs typeface="+mj-cs"/>
                <a:sym typeface="Arial"/>
              </a:defRPr>
            </a:lvl1pPr>
          </a:lstStyle>
          <a:p>
            <a:pPr/>
            <a:r>
              <a:t>4.2 Understanding the distribution of data for selected columns</a:t>
            </a:r>
          </a:p>
        </p:txBody>
      </p:sp>
      <p:pic>
        <p:nvPicPr>
          <p:cNvPr id="151" name="Image" descr="Image"/>
          <p:cNvPicPr>
            <a:picLocks noChangeAspect="1"/>
          </p:cNvPicPr>
          <p:nvPr/>
        </p:nvPicPr>
        <p:blipFill>
          <a:blip r:embed="rId2">
            <a:extLst/>
          </a:blip>
          <a:stretch>
            <a:fillRect/>
          </a:stretch>
        </p:blipFill>
        <p:spPr>
          <a:xfrm>
            <a:off x="1173000" y="2218127"/>
            <a:ext cx="10963600" cy="531734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Density of the houses remodelled after the year 2000 is high. There were very few houses remodelled during 1980-1990."/>
          <p:cNvSpPr txBox="1"/>
          <p:nvPr>
            <p:ph type="subTitle" sz="quarter" idx="1"/>
          </p:nvPr>
        </p:nvSpPr>
        <p:spPr>
          <a:xfrm>
            <a:off x="464654" y="7778414"/>
            <a:ext cx="12293601" cy="1402081"/>
          </a:xfrm>
          <a:prstGeom prst="rect">
            <a:avLst/>
          </a:prstGeom>
        </p:spPr>
        <p:txBody>
          <a:bodyPr anchor="ctr"/>
          <a:lstStyle>
            <a:lvl1pPr algn="ctr">
              <a:buClrTx/>
            </a:lvl1pPr>
          </a:lstStyle>
          <a:p>
            <a:pPr/>
            <a:r>
              <a:t>Density of the houses remodelled after the year 2000 is high. There were very few houses remodelled during 1980-1990.</a:t>
            </a:r>
          </a:p>
        </p:txBody>
      </p:sp>
      <p:sp>
        <p:nvSpPr>
          <p:cNvPr id="154" name="5. Understanding the impact of remodelling on the SalePrice"/>
          <p:cNvSpPr txBox="1"/>
          <p:nvPr/>
        </p:nvSpPr>
        <p:spPr>
          <a:xfrm>
            <a:off x="482600" y="707611"/>
            <a:ext cx="12151556" cy="11659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3500">
                <a:latin typeface="+mj-lt"/>
                <a:ea typeface="+mj-ea"/>
                <a:cs typeface="+mj-cs"/>
                <a:sym typeface="Arial"/>
              </a:defRPr>
            </a:lvl1pPr>
          </a:lstStyle>
          <a:p>
            <a:pPr/>
            <a:r>
              <a:t>5. Understanding the impact of remodelling on the SalePrice</a:t>
            </a:r>
          </a:p>
        </p:txBody>
      </p:sp>
      <p:pic>
        <p:nvPicPr>
          <p:cNvPr id="155" name="Image" descr="Image"/>
          <p:cNvPicPr>
            <a:picLocks noChangeAspect="1"/>
          </p:cNvPicPr>
          <p:nvPr/>
        </p:nvPicPr>
        <p:blipFill>
          <a:blip r:embed="rId2">
            <a:extLst/>
          </a:blip>
          <a:stretch>
            <a:fillRect/>
          </a:stretch>
        </p:blipFill>
        <p:spPr>
          <a:xfrm>
            <a:off x="3519004" y="2120900"/>
            <a:ext cx="6184901" cy="551180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Outliers are observed in the graphs.…"/>
          <p:cNvSpPr txBox="1"/>
          <p:nvPr>
            <p:ph type="subTitle" sz="half" idx="1"/>
          </p:nvPr>
        </p:nvSpPr>
        <p:spPr>
          <a:xfrm>
            <a:off x="740342" y="6474938"/>
            <a:ext cx="11524116" cy="2802190"/>
          </a:xfrm>
          <a:prstGeom prst="rect">
            <a:avLst/>
          </a:prstGeom>
        </p:spPr>
        <p:txBody>
          <a:bodyPr anchor="ctr"/>
          <a:lstStyle/>
          <a:p>
            <a:pPr marL="290346" indent="-290346" defTabSz="554990">
              <a:buSzPct val="82000"/>
              <a:buChar char="•"/>
              <a:defRPr sz="2565"/>
            </a:pPr>
            <a:r>
              <a:t>Outliers are observed in the graphs. </a:t>
            </a:r>
          </a:p>
          <a:p>
            <a:pPr marL="290346" indent="-290346" defTabSz="554990">
              <a:buSzPct val="82000"/>
              <a:buChar char="•"/>
              <a:defRPr sz="2565"/>
            </a:pPr>
            <a:r>
              <a:t>GarageArea and TotalBasementSquareFeet are linearly related to SalePrice.</a:t>
            </a:r>
          </a:p>
          <a:p>
            <a:pPr marL="290346" indent="-290346" defTabSz="554990">
              <a:buSzPct val="82000"/>
              <a:buChar char="•"/>
              <a:defRPr sz="2565"/>
            </a:pPr>
            <a:r>
              <a:t>It is very strange that the SalePrice is low even when the Over All Condition is High.</a:t>
            </a:r>
          </a:p>
          <a:p>
            <a:pPr marL="290346" indent="-290346" defTabSz="554990">
              <a:buSzPct val="82000"/>
              <a:buChar char="•"/>
              <a:defRPr sz="2565"/>
            </a:pPr>
            <a:r>
              <a:t>House condition is negative related with Price.</a:t>
            </a:r>
          </a:p>
          <a:p>
            <a:pPr marL="290346" indent="-290346" defTabSz="554990">
              <a:buSzPct val="82000"/>
              <a:buChar char="•"/>
              <a:defRPr sz="2565"/>
            </a:pPr>
            <a:r>
              <a:t>As the Over all Quality increases, Sale Price increases.</a:t>
            </a:r>
          </a:p>
          <a:p>
            <a:pPr marL="290346" indent="-290346" defTabSz="554990">
              <a:buSzPct val="82000"/>
              <a:buChar char="•"/>
              <a:defRPr sz="2565"/>
            </a:pPr>
            <a:r>
              <a:t>Very few outliers are seen.</a:t>
            </a:r>
          </a:p>
        </p:txBody>
      </p:sp>
      <p:sp>
        <p:nvSpPr>
          <p:cNvPr id="158" name="6. Relation between Sale Price and other features"/>
          <p:cNvSpPr txBox="1"/>
          <p:nvPr/>
        </p:nvSpPr>
        <p:spPr>
          <a:xfrm>
            <a:off x="434692" y="784880"/>
            <a:ext cx="12135416" cy="9151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3500">
                <a:latin typeface="+mj-lt"/>
                <a:ea typeface="+mj-ea"/>
                <a:cs typeface="+mj-cs"/>
                <a:sym typeface="Arial"/>
              </a:defRPr>
            </a:lvl1pPr>
          </a:lstStyle>
          <a:p>
            <a:pPr/>
            <a:r>
              <a:t>6. Relation between Sale Price and other features</a:t>
            </a:r>
          </a:p>
        </p:txBody>
      </p:sp>
      <p:pic>
        <p:nvPicPr>
          <p:cNvPr id="159" name="Image" descr="Image"/>
          <p:cNvPicPr>
            <a:picLocks noChangeAspect="1"/>
          </p:cNvPicPr>
          <p:nvPr/>
        </p:nvPicPr>
        <p:blipFill>
          <a:blip r:embed="rId2">
            <a:extLst/>
          </a:blip>
          <a:stretch>
            <a:fillRect/>
          </a:stretch>
        </p:blipFill>
        <p:spPr>
          <a:xfrm>
            <a:off x="127000" y="2455520"/>
            <a:ext cx="12750800" cy="33020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Arial"/>
        <a:ea typeface="Arial"/>
        <a:cs typeface="Arial"/>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Arial"/>
        <a:ea typeface="Arial"/>
        <a:cs typeface="Arial"/>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