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Default Extension="png" ContentType="image/png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2948" y="80594"/>
            <a:ext cx="6166103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259" y="55501"/>
            <a:ext cx="11333480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594" y="1654810"/>
            <a:ext cx="11101705" cy="312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91683" y="6466738"/>
            <a:ext cx="10109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7244" y="6466738"/>
            <a:ext cx="752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98454" y="6466738"/>
            <a:ext cx="3048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jpg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994105"/>
            <a:ext cx="1130490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Analog</a:t>
            </a:r>
            <a:r>
              <a:rPr dirty="0" sz="6000" spc="-15"/>
              <a:t> </a:t>
            </a:r>
            <a:r>
              <a:rPr dirty="0" sz="6000"/>
              <a:t>&amp;</a:t>
            </a:r>
            <a:r>
              <a:rPr dirty="0" sz="6000" spc="-15"/>
              <a:t> </a:t>
            </a:r>
            <a:r>
              <a:rPr dirty="0" sz="6000" spc="-5"/>
              <a:t>Digital</a:t>
            </a:r>
            <a:r>
              <a:rPr dirty="0" sz="6000"/>
              <a:t> </a:t>
            </a:r>
            <a:r>
              <a:rPr dirty="0" sz="6000" spc="-5"/>
              <a:t>Communications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660138" y="4463288"/>
            <a:ext cx="24072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790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By </a:t>
            </a:r>
            <a:r>
              <a:rPr dirty="0" sz="2400" spc="-15">
                <a:latin typeface="Times New Roman"/>
                <a:cs typeface="Times New Roman"/>
              </a:rPr>
              <a:t> KASULA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RAGHU</a:t>
            </a:r>
            <a:endParaRPr sz="2400">
              <a:latin typeface="Times New Roman"/>
              <a:cs typeface="Times New Roman"/>
            </a:endParaRPr>
          </a:p>
          <a:p>
            <a:pPr algn="ctr" marL="30480" marR="24765">
              <a:lnSpc>
                <a:spcPct val="100000"/>
              </a:lnSpc>
              <a:tabLst>
                <a:tab pos="1182370" algn="l"/>
              </a:tabLst>
            </a:pPr>
            <a:r>
              <a:rPr dirty="0" sz="2400" spc="-5">
                <a:latin typeface="Times New Roman"/>
                <a:cs typeface="Times New Roman"/>
              </a:rPr>
              <a:t>Assistant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Professor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Dept.</a:t>
            </a:r>
            <a:r>
              <a:rPr dirty="0" sz="2400">
                <a:latin typeface="Times New Roman"/>
                <a:cs typeface="Times New Roman"/>
              </a:rPr>
              <a:t> of	E.C.E.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MGIT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093" y="2182367"/>
            <a:ext cx="1840612" cy="21427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0" y="2085212"/>
            <a:ext cx="15367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12" y="1765503"/>
            <a:ext cx="222694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  <a:tabLst>
                <a:tab pos="1732280" algn="l"/>
                <a:tab pos="2084705" algn="l"/>
              </a:tabLst>
            </a:pPr>
            <a:r>
              <a:rPr dirty="0" sz="1800" spc="18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195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Symbol"/>
                <a:cs typeface="Symbol"/>
              </a:rPr>
              <a:t>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7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  <a:p>
            <a:pPr algn="r" marR="523240">
              <a:lnSpc>
                <a:spcPts val="1675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1078" y="1998421"/>
            <a:ext cx="122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744" y="1788616"/>
            <a:ext cx="31800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24685" algn="l"/>
                <a:tab pos="2970530" algn="l"/>
              </a:tabLst>
            </a:pPr>
            <a:r>
              <a:rPr dirty="0" u="heavy" baseline="21990" sz="3600" spc="-25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1990" sz="3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21990" sz="3600" spc="-44" i="1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[</a:t>
            </a:r>
            <a:r>
              <a:rPr dirty="0" sz="2400" spc="-35">
                <a:latin typeface="Symbol"/>
                <a:cs typeface="Symbol"/>
              </a:rPr>
              <a:t>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f</a:t>
            </a:r>
            <a:r>
              <a:rPr dirty="0" baseline="-16975" sz="2700" spc="-120">
                <a:latin typeface="Calibri"/>
                <a:cs typeface="Calibri"/>
              </a:rPr>
              <a:t>c</a:t>
            </a:r>
            <a:r>
              <a:rPr dirty="0" baseline="-16975" sz="2700" spc="-284">
                <a:latin typeface="Calibri"/>
                <a:cs typeface="Calibri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-5">
                <a:latin typeface="Times New Roman"/>
                <a:cs typeface="Times New Roman"/>
              </a:rPr>
              <a:t>	</a:t>
            </a:r>
            <a:r>
              <a:rPr dirty="0" sz="2400" spc="-90">
                <a:latin typeface="Times New Roman"/>
                <a:cs typeface="Times New Roman"/>
              </a:rPr>
              <a:t>M</a:t>
            </a:r>
            <a:r>
              <a:rPr dirty="0" sz="2000" spc="-90">
                <a:latin typeface="Times New Roman"/>
                <a:cs typeface="Times New Roman"/>
              </a:rPr>
              <a:t>(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	</a:t>
            </a:r>
            <a:r>
              <a:rPr dirty="0" sz="2000">
                <a:latin typeface="Times New Roman"/>
                <a:cs typeface="Times New Roman"/>
              </a:rPr>
              <a:t>)]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7110" y="2797332"/>
            <a:ext cx="521970" cy="84391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dirty="0" baseline="12345" sz="2700">
                <a:latin typeface="Times New Roman"/>
                <a:cs typeface="Times New Roman"/>
              </a:rPr>
              <a:t>=</a:t>
            </a:r>
            <a:r>
              <a:rPr dirty="0" u="heavy" sz="1800" spc="3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520"/>
              </a:spcBef>
            </a:pPr>
            <a:r>
              <a:rPr dirty="0" sz="2000" spc="-5">
                <a:latin typeface="Calibri"/>
                <a:cs typeface="Calibri"/>
              </a:rPr>
              <a:t>2j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33" y="2881375"/>
            <a:ext cx="1784350" cy="471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90"/>
              </a:spcBef>
              <a:tabLst>
                <a:tab pos="1621790" algn="l"/>
              </a:tabLst>
            </a:pPr>
            <a:r>
              <a:rPr dirty="0" sz="1800" spc="18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19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0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Symbol"/>
                <a:cs typeface="Symbol"/>
              </a:rPr>
              <a:t>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	</a:t>
            </a:r>
            <a:r>
              <a:rPr dirty="0" sz="1800" spc="7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algn="r" marR="191135">
              <a:lnSpc>
                <a:spcPts val="1639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8705" y="3108452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0491" y="310997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7888" y="2885008"/>
            <a:ext cx="28149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5595" algn="l"/>
                <a:tab pos="2631440" algn="l"/>
              </a:tabLst>
            </a:pPr>
            <a:r>
              <a:rPr dirty="0" sz="2000" spc="-70">
                <a:latin typeface="Times New Roman"/>
                <a:cs typeface="Times New Roman"/>
              </a:rPr>
              <a:t>[</a:t>
            </a:r>
            <a:r>
              <a:rPr dirty="0" sz="2400">
                <a:latin typeface="Symbol"/>
                <a:cs typeface="Symbol"/>
              </a:rPr>
              <a:t>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400" spc="-170">
                <a:latin typeface="Times New Roman"/>
                <a:cs typeface="Times New Roman"/>
              </a:rPr>
              <a:t>M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)]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18504" y="865505"/>
            <a:ext cx="6376035" cy="1322070"/>
            <a:chOff x="5818504" y="865505"/>
            <a:chExt cx="6376035" cy="1322070"/>
          </a:xfrm>
        </p:grpSpPr>
        <p:sp>
          <p:nvSpPr>
            <p:cNvPr id="12" name="object 12"/>
            <p:cNvSpPr/>
            <p:nvPr/>
          </p:nvSpPr>
          <p:spPr>
            <a:xfrm>
              <a:off x="5821679" y="2164080"/>
              <a:ext cx="6369685" cy="20320"/>
            </a:xfrm>
            <a:custGeom>
              <a:avLst/>
              <a:gdLst/>
              <a:ahLst/>
              <a:cxnLst/>
              <a:rect l="l" t="t" r="r" b="b"/>
              <a:pathLst>
                <a:path w="6369684" h="20319">
                  <a:moveTo>
                    <a:pt x="0" y="0"/>
                  </a:moveTo>
                  <a:lnTo>
                    <a:pt x="6369558" y="19939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4000" y="868680"/>
              <a:ext cx="0" cy="1315720"/>
            </a:xfrm>
            <a:custGeom>
              <a:avLst/>
              <a:gdLst/>
              <a:ahLst/>
              <a:cxnLst/>
              <a:rect l="l" t="t" r="r" b="b"/>
              <a:pathLst>
                <a:path w="0" h="1315720">
                  <a:moveTo>
                    <a:pt x="0" y="1315339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1826" y="212643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88979" y="2278837"/>
            <a:ext cx="122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9903" y="2182825"/>
            <a:ext cx="3187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f</a:t>
            </a:r>
            <a:r>
              <a:rPr dirty="0" baseline="-4629" sz="2700" spc="22">
                <a:latin typeface="Calibri"/>
                <a:cs typeface="Calibri"/>
              </a:rPr>
              <a:t>c</a:t>
            </a:r>
            <a:endParaRPr baseline="-4629" sz="2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90172" y="2176398"/>
            <a:ext cx="95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48528" y="2441320"/>
            <a:ext cx="6443980" cy="1350645"/>
            <a:chOff x="5748528" y="2441320"/>
            <a:chExt cx="6443980" cy="1350645"/>
          </a:xfrm>
        </p:grpSpPr>
        <p:sp>
          <p:nvSpPr>
            <p:cNvPr id="19" name="object 19"/>
            <p:cNvSpPr/>
            <p:nvPr/>
          </p:nvSpPr>
          <p:spPr>
            <a:xfrm>
              <a:off x="5748528" y="3785615"/>
              <a:ext cx="6443980" cy="6350"/>
            </a:xfrm>
            <a:custGeom>
              <a:avLst/>
              <a:gdLst/>
              <a:ahLst/>
              <a:cxnLst/>
              <a:rect l="l" t="t" r="r" b="b"/>
              <a:pathLst>
                <a:path w="6443980" h="6350">
                  <a:moveTo>
                    <a:pt x="0" y="6096"/>
                  </a:moveTo>
                  <a:lnTo>
                    <a:pt x="6443472" y="6096"/>
                  </a:lnTo>
                  <a:lnTo>
                    <a:pt x="6443472" y="0"/>
                  </a:lnTo>
                  <a:lnTo>
                    <a:pt x="0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44000" y="2444495"/>
              <a:ext cx="15875" cy="1343660"/>
            </a:xfrm>
            <a:custGeom>
              <a:avLst/>
              <a:gdLst/>
              <a:ahLst/>
              <a:cxnLst/>
              <a:rect l="l" t="t" r="r" b="b"/>
              <a:pathLst>
                <a:path w="15875" h="1343660">
                  <a:moveTo>
                    <a:pt x="15621" y="1343533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037446" y="373240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61776" y="3812870"/>
            <a:ext cx="2514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Calibri"/>
                <a:cs typeface="Calibri"/>
              </a:rPr>
              <a:t>f</a:t>
            </a:r>
            <a:r>
              <a:rPr dirty="0" baseline="-33950" sz="2700" spc="44">
                <a:latin typeface="Calibri"/>
                <a:cs typeface="Calibri"/>
              </a:rPr>
              <a:t>c</a:t>
            </a:r>
            <a:endParaRPr baseline="-33950" sz="2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6318" y="3226384"/>
            <a:ext cx="3175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90">
                <a:latin typeface="Calibri"/>
                <a:cs typeface="Calibri"/>
              </a:rPr>
              <a:t>f</a:t>
            </a:r>
            <a:r>
              <a:rPr dirty="0" baseline="-18518" sz="2700" spc="-284">
                <a:latin typeface="Calibri"/>
                <a:cs typeface="Calibri"/>
              </a:rPr>
              <a:t>c</a:t>
            </a:r>
            <a:endParaRPr baseline="-18518" sz="2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4391" y="545338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93764" y="89609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39559" y="895553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6710" y="2690240"/>
            <a:ext cx="363855" cy="585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10"/>
              </a:spcBef>
              <a:tabLst>
                <a:tab pos="350520" algn="l"/>
              </a:tabLst>
            </a:pPr>
            <a:r>
              <a:rPr dirty="0" u="heavy" sz="1800" spc="6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	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76085" y="4517167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1" y="0"/>
                </a:lnTo>
              </a:path>
            </a:pathLst>
          </a:custGeom>
          <a:ln w="14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21882" y="4160647"/>
            <a:ext cx="202565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Calibri"/>
                <a:cs typeface="Calibri"/>
              </a:rPr>
              <a:t>2j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92306" y="559384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01679" y="910494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1" y="0"/>
                </a:lnTo>
              </a:path>
            </a:pathLst>
          </a:custGeom>
          <a:ln w="14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547475" y="91059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609" y="6378346"/>
            <a:ext cx="7524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20/04/202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53278" y="6561531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61418" y="6496608"/>
            <a:ext cx="17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89903" y="1271016"/>
            <a:ext cx="5821680" cy="899160"/>
            <a:chOff x="6089903" y="1271016"/>
            <a:chExt cx="5821680" cy="899160"/>
          </a:xfrm>
        </p:grpSpPr>
        <p:sp>
          <p:nvSpPr>
            <p:cNvPr id="37" name="object 37"/>
            <p:cNvSpPr/>
            <p:nvPr/>
          </p:nvSpPr>
          <p:spPr>
            <a:xfrm>
              <a:off x="6095999" y="1277112"/>
              <a:ext cx="1252855" cy="868680"/>
            </a:xfrm>
            <a:custGeom>
              <a:avLst/>
              <a:gdLst/>
              <a:ahLst/>
              <a:cxnLst/>
              <a:rect l="l" t="t" r="r" b="b"/>
              <a:pathLst>
                <a:path w="1252854" h="868680">
                  <a:moveTo>
                    <a:pt x="626364" y="0"/>
                  </a:moveTo>
                  <a:lnTo>
                    <a:pt x="0" y="868679"/>
                  </a:lnTo>
                  <a:lnTo>
                    <a:pt x="1252727" y="868679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95999" y="1277112"/>
              <a:ext cx="1252855" cy="868680"/>
            </a:xfrm>
            <a:custGeom>
              <a:avLst/>
              <a:gdLst/>
              <a:ahLst/>
              <a:cxnLst/>
              <a:rect l="l" t="t" r="r" b="b"/>
              <a:pathLst>
                <a:path w="1252854" h="868680">
                  <a:moveTo>
                    <a:pt x="0" y="868679"/>
                  </a:moveTo>
                  <a:lnTo>
                    <a:pt x="626364" y="0"/>
                  </a:lnTo>
                  <a:lnTo>
                    <a:pt x="1252727" y="868679"/>
                  </a:lnTo>
                  <a:lnTo>
                    <a:pt x="0" y="86867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655807" y="1298448"/>
              <a:ext cx="1249680" cy="866140"/>
            </a:xfrm>
            <a:custGeom>
              <a:avLst/>
              <a:gdLst/>
              <a:ahLst/>
              <a:cxnLst/>
              <a:rect l="l" t="t" r="r" b="b"/>
              <a:pathLst>
                <a:path w="1249679" h="866139">
                  <a:moveTo>
                    <a:pt x="624840" y="0"/>
                  </a:moveTo>
                  <a:lnTo>
                    <a:pt x="0" y="865631"/>
                  </a:lnTo>
                  <a:lnTo>
                    <a:pt x="1249680" y="865631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655807" y="1298448"/>
              <a:ext cx="1249680" cy="866140"/>
            </a:xfrm>
            <a:custGeom>
              <a:avLst/>
              <a:gdLst/>
              <a:ahLst/>
              <a:cxnLst/>
              <a:rect l="l" t="t" r="r" b="b"/>
              <a:pathLst>
                <a:path w="1249679" h="866139">
                  <a:moveTo>
                    <a:pt x="0" y="865631"/>
                  </a:moveTo>
                  <a:lnTo>
                    <a:pt x="624840" y="0"/>
                  </a:lnTo>
                  <a:lnTo>
                    <a:pt x="1249680" y="865631"/>
                  </a:lnTo>
                  <a:lnTo>
                    <a:pt x="0" y="8656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6342888" y="3788664"/>
            <a:ext cx="1076325" cy="774700"/>
            <a:chOff x="6342888" y="3788664"/>
            <a:chExt cx="1076325" cy="774700"/>
          </a:xfrm>
        </p:grpSpPr>
        <p:sp>
          <p:nvSpPr>
            <p:cNvPr id="42" name="object 42"/>
            <p:cNvSpPr/>
            <p:nvPr/>
          </p:nvSpPr>
          <p:spPr>
            <a:xfrm>
              <a:off x="6348984" y="3794760"/>
              <a:ext cx="1064260" cy="762000"/>
            </a:xfrm>
            <a:custGeom>
              <a:avLst/>
              <a:gdLst/>
              <a:ahLst/>
              <a:cxnLst/>
              <a:rect l="l" t="t" r="r" b="b"/>
              <a:pathLst>
                <a:path w="1064259" h="762000">
                  <a:moveTo>
                    <a:pt x="1063751" y="0"/>
                  </a:moveTo>
                  <a:lnTo>
                    <a:pt x="0" y="0"/>
                  </a:lnTo>
                  <a:lnTo>
                    <a:pt x="531875" y="762000"/>
                  </a:lnTo>
                  <a:lnTo>
                    <a:pt x="10637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48984" y="3794760"/>
              <a:ext cx="1064260" cy="762000"/>
            </a:xfrm>
            <a:custGeom>
              <a:avLst/>
              <a:gdLst/>
              <a:ahLst/>
              <a:cxnLst/>
              <a:rect l="l" t="t" r="r" b="b"/>
              <a:pathLst>
                <a:path w="1064259" h="762000">
                  <a:moveTo>
                    <a:pt x="0" y="0"/>
                  </a:moveTo>
                  <a:lnTo>
                    <a:pt x="531875" y="762000"/>
                  </a:lnTo>
                  <a:lnTo>
                    <a:pt x="1063751" y="0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10594847" y="2892551"/>
            <a:ext cx="1262380" cy="881380"/>
            <a:chOff x="10594847" y="2892551"/>
            <a:chExt cx="1262380" cy="881380"/>
          </a:xfrm>
        </p:grpSpPr>
        <p:sp>
          <p:nvSpPr>
            <p:cNvPr id="45" name="object 45"/>
            <p:cNvSpPr/>
            <p:nvPr/>
          </p:nvSpPr>
          <p:spPr>
            <a:xfrm>
              <a:off x="10600943" y="2898647"/>
              <a:ext cx="1249680" cy="868680"/>
            </a:xfrm>
            <a:custGeom>
              <a:avLst/>
              <a:gdLst/>
              <a:ahLst/>
              <a:cxnLst/>
              <a:rect l="l" t="t" r="r" b="b"/>
              <a:pathLst>
                <a:path w="1249679" h="868679">
                  <a:moveTo>
                    <a:pt x="624839" y="0"/>
                  </a:moveTo>
                  <a:lnTo>
                    <a:pt x="0" y="868679"/>
                  </a:lnTo>
                  <a:lnTo>
                    <a:pt x="1249679" y="868679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600943" y="2898647"/>
              <a:ext cx="1249680" cy="868680"/>
            </a:xfrm>
            <a:custGeom>
              <a:avLst/>
              <a:gdLst/>
              <a:ahLst/>
              <a:cxnLst/>
              <a:rect l="l" t="t" r="r" b="b"/>
              <a:pathLst>
                <a:path w="1249679" h="868679">
                  <a:moveTo>
                    <a:pt x="0" y="868679"/>
                  </a:moveTo>
                  <a:lnTo>
                    <a:pt x="624839" y="0"/>
                  </a:lnTo>
                  <a:lnTo>
                    <a:pt x="1249679" y="868679"/>
                  </a:lnTo>
                  <a:lnTo>
                    <a:pt x="0" y="86867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223" y="3001213"/>
            <a:ext cx="80454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Single</a:t>
            </a:r>
            <a:r>
              <a:rPr dirty="0" spc="-15"/>
              <a:t> </a:t>
            </a:r>
            <a:r>
              <a:rPr dirty="0" spc="-5"/>
              <a:t>Side</a:t>
            </a:r>
            <a:r>
              <a:rPr dirty="0" spc="-15"/>
              <a:t> </a:t>
            </a:r>
            <a:r>
              <a:rPr dirty="0"/>
              <a:t>Band-</a:t>
            </a:r>
            <a:r>
              <a:rPr dirty="0" spc="-5"/>
              <a:t> SC</a:t>
            </a:r>
            <a:r>
              <a:rPr dirty="0" spc="15"/>
              <a:t> </a:t>
            </a:r>
            <a:r>
              <a:rPr dirty="0"/>
              <a:t>Modulation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872" y="167459"/>
            <a:ext cx="10193363" cy="64985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456" y="66497"/>
            <a:ext cx="68414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Single-Sideband</a:t>
            </a:r>
            <a:r>
              <a:rPr dirty="0" spc="-6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907" y="937328"/>
            <a:ext cx="6778625" cy="27324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555"/>
              </a:spcBef>
              <a:buClr>
                <a:srgbClr val="996600"/>
              </a:buClr>
              <a:buSzPct val="65000"/>
              <a:buFont typeface="Wingdings"/>
              <a:buChar char=""/>
              <a:tabLst>
                <a:tab pos="382270" algn="l"/>
                <a:tab pos="382905" algn="l"/>
              </a:tabLst>
            </a:pPr>
            <a:r>
              <a:rPr dirty="0" sz="2000" spc="-10">
                <a:latin typeface="Times New Roman"/>
                <a:cs typeface="Times New Roman"/>
              </a:rPr>
              <a:t>Single-Sideband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  <a:p>
            <a:pPr lvl="1" marL="708660" indent="-327025">
              <a:lnSpc>
                <a:spcPct val="100000"/>
              </a:lnSpc>
              <a:spcBef>
                <a:spcPts val="420"/>
              </a:spcBef>
              <a:buClr>
                <a:srgbClr val="9FC968"/>
              </a:buClr>
              <a:buSzPct val="88888"/>
              <a:buFont typeface="Wingdings"/>
              <a:buChar char=""/>
              <a:tabLst>
                <a:tab pos="708660" algn="l"/>
                <a:tab pos="709295" algn="l"/>
              </a:tabLst>
            </a:pPr>
            <a:r>
              <a:rPr dirty="0" sz="1800">
                <a:latin typeface="Times New Roman"/>
                <a:cs typeface="Times New Roman"/>
              </a:rPr>
              <a:t>Suppress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one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two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sideband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DSB-SC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modulated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wave</a:t>
            </a:r>
            <a:endParaRPr sz="1800">
              <a:latin typeface="Times New Roman"/>
              <a:cs typeface="Times New Roman"/>
            </a:endParaRPr>
          </a:p>
          <a:p>
            <a:pPr marL="382270" indent="-344805">
              <a:lnSpc>
                <a:spcPct val="100000"/>
              </a:lnSpc>
              <a:spcBef>
                <a:spcPts val="495"/>
              </a:spcBef>
              <a:buClr>
                <a:srgbClr val="996600"/>
              </a:buClr>
              <a:buSzPct val="65000"/>
              <a:buFont typeface="Wingdings"/>
              <a:buChar char=""/>
              <a:tabLst>
                <a:tab pos="382270" algn="l"/>
                <a:tab pos="382905" algn="l"/>
              </a:tabLst>
            </a:pPr>
            <a:r>
              <a:rPr dirty="0" sz="2000">
                <a:latin typeface="Times New Roman"/>
                <a:cs typeface="Times New Roman"/>
              </a:rPr>
              <a:t>Theory</a:t>
            </a:r>
            <a:endParaRPr sz="2000">
              <a:latin typeface="Times New Roman"/>
              <a:cs typeface="Times New Roman"/>
            </a:endParaRPr>
          </a:p>
          <a:p>
            <a:pPr lvl="1" marL="708660" indent="-327025">
              <a:lnSpc>
                <a:spcPct val="100000"/>
              </a:lnSpc>
              <a:spcBef>
                <a:spcPts val="420"/>
              </a:spcBef>
              <a:buClr>
                <a:srgbClr val="9FC968"/>
              </a:buClr>
              <a:buSzPct val="88888"/>
              <a:buFont typeface="Wingdings"/>
              <a:buChar char=""/>
              <a:tabLst>
                <a:tab pos="708660" algn="l"/>
                <a:tab pos="709295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DSB-SC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modulator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sinusoidal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modulating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wave</a:t>
            </a:r>
            <a:endParaRPr sz="1800">
              <a:latin typeface="Times New Roman"/>
              <a:cs typeface="Times New Roman"/>
            </a:endParaRPr>
          </a:p>
          <a:p>
            <a:pPr marL="2816860">
              <a:lnSpc>
                <a:spcPts val="2170"/>
              </a:lnSpc>
              <a:spcBef>
                <a:spcPts val="240"/>
              </a:spcBef>
              <a:tabLst>
                <a:tab pos="3822700" algn="l"/>
              </a:tabLst>
            </a:pPr>
            <a:r>
              <a:rPr dirty="0" sz="2000" spc="15" i="1">
                <a:latin typeface="Times New Roman"/>
                <a:cs typeface="Times New Roman"/>
              </a:rPr>
              <a:t>m</a:t>
            </a:r>
            <a:r>
              <a:rPr dirty="0" sz="2000" spc="15">
                <a:latin typeface="Times New Roman"/>
                <a:cs typeface="Times New Roman"/>
              </a:rPr>
              <a:t>(</a:t>
            </a:r>
            <a:r>
              <a:rPr dirty="0" sz="2000" spc="15" i="1">
                <a:latin typeface="Times New Roman"/>
                <a:cs typeface="Times New Roman"/>
              </a:rPr>
              <a:t>t</a:t>
            </a:r>
            <a:r>
              <a:rPr dirty="0" sz="2000" spc="15">
                <a:latin typeface="Times New Roman"/>
                <a:cs typeface="Times New Roman"/>
              </a:rPr>
              <a:t>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	</a:t>
            </a:r>
            <a:r>
              <a:rPr dirty="0" sz="2000" spc="-35">
                <a:latin typeface="Times New Roman"/>
                <a:cs typeface="Times New Roman"/>
              </a:rPr>
              <a:t>cos(2</a:t>
            </a:r>
            <a:r>
              <a:rPr dirty="0" sz="2200" spc="-35">
                <a:latin typeface="Symbol"/>
                <a:cs typeface="Symbol"/>
              </a:rPr>
              <a:t></a:t>
            </a:r>
            <a:r>
              <a:rPr dirty="0" sz="2000" spc="-35" i="1">
                <a:latin typeface="Times New Roman"/>
                <a:cs typeface="Times New Roman"/>
              </a:rPr>
              <a:t>f</a:t>
            </a:r>
            <a:r>
              <a:rPr dirty="0" sz="2000" spc="265" i="1">
                <a:latin typeface="Times New Roman"/>
                <a:cs typeface="Times New Roman"/>
              </a:rPr>
              <a:t> </a:t>
            </a:r>
            <a:r>
              <a:rPr dirty="0" sz="2000" spc="30" i="1">
                <a:latin typeface="Times New Roman"/>
                <a:cs typeface="Times New Roman"/>
              </a:rPr>
              <a:t>t</a:t>
            </a:r>
            <a:r>
              <a:rPr dirty="0" sz="2000" spc="3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683000">
              <a:lnSpc>
                <a:spcPts val="685"/>
              </a:lnSpc>
              <a:tabLst>
                <a:tab pos="4587875" algn="l"/>
              </a:tabLst>
            </a:pPr>
            <a:r>
              <a:rPr dirty="0" sz="1000" spc="5" i="1">
                <a:latin typeface="Times New Roman"/>
                <a:cs typeface="Times New Roman"/>
              </a:rPr>
              <a:t>m	m</a:t>
            </a:r>
            <a:endParaRPr sz="1000">
              <a:latin typeface="Times New Roman"/>
              <a:cs typeface="Times New Roman"/>
            </a:endParaRPr>
          </a:p>
          <a:p>
            <a:pPr lvl="1" marL="708025" indent="-327660">
              <a:lnSpc>
                <a:spcPts val="2120"/>
              </a:lnSpc>
              <a:buClr>
                <a:srgbClr val="9FC968"/>
              </a:buClr>
              <a:buSzPct val="88888"/>
              <a:buFont typeface="Wingdings"/>
              <a:buChar char=""/>
              <a:tabLst>
                <a:tab pos="707390" algn="l"/>
                <a:tab pos="708660" algn="l"/>
              </a:tabLst>
            </a:pP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resulting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DSB-SC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modulated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320"/>
              </a:spcBef>
            </a:pPr>
            <a:r>
              <a:rPr dirty="0" sz="1650" spc="25" i="1">
                <a:latin typeface="Times New Roman"/>
                <a:cs typeface="Times New Roman"/>
              </a:rPr>
              <a:t>S</a:t>
            </a:r>
            <a:r>
              <a:rPr dirty="0" baseline="-19607" sz="1275" spc="37" i="1">
                <a:latin typeface="Times New Roman"/>
                <a:cs typeface="Times New Roman"/>
              </a:rPr>
              <a:t>DSB</a:t>
            </a:r>
            <a:r>
              <a:rPr dirty="0" baseline="-19607" sz="1275" spc="-52" i="1">
                <a:latin typeface="Times New Roman"/>
                <a:cs typeface="Times New Roman"/>
              </a:rPr>
              <a:t> </a:t>
            </a:r>
            <a:r>
              <a:rPr dirty="0" sz="1650" spc="40">
                <a:latin typeface="Times New Roman"/>
                <a:cs typeface="Times New Roman"/>
              </a:rPr>
              <a:t>(</a:t>
            </a:r>
            <a:r>
              <a:rPr dirty="0" sz="1650" spc="40" i="1">
                <a:latin typeface="Times New Roman"/>
                <a:cs typeface="Times New Roman"/>
              </a:rPr>
              <a:t>t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10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 spc="45" i="1">
                <a:latin typeface="Times New Roman"/>
                <a:cs typeface="Times New Roman"/>
              </a:rPr>
              <a:t>c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45" i="1">
                <a:latin typeface="Times New Roman"/>
                <a:cs typeface="Times New Roman"/>
              </a:rPr>
              <a:t>t</a:t>
            </a:r>
            <a:r>
              <a:rPr dirty="0" sz="1650" spc="45">
                <a:latin typeface="Times New Roman"/>
                <a:cs typeface="Times New Roman"/>
              </a:rPr>
              <a:t>)</a:t>
            </a:r>
            <a:r>
              <a:rPr dirty="0" sz="1650" spc="45" i="1">
                <a:latin typeface="Times New Roman"/>
                <a:cs typeface="Times New Roman"/>
              </a:rPr>
              <a:t>m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45" i="1">
                <a:latin typeface="Times New Roman"/>
                <a:cs typeface="Times New Roman"/>
              </a:rPr>
              <a:t>t</a:t>
            </a:r>
            <a:r>
              <a:rPr dirty="0" sz="1650" spc="4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2282825">
              <a:lnSpc>
                <a:spcPts val="2030"/>
              </a:lnSpc>
              <a:spcBef>
                <a:spcPts val="30"/>
              </a:spcBef>
            </a:pP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114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35" i="1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10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c</a:t>
            </a:r>
            <a:r>
              <a:rPr dirty="0" sz="1650" spc="-15">
                <a:latin typeface="Times New Roman"/>
                <a:cs typeface="Times New Roman"/>
              </a:rPr>
              <a:t>o</a:t>
            </a:r>
            <a:r>
              <a:rPr dirty="0" sz="1650" spc="5">
                <a:latin typeface="Times New Roman"/>
                <a:cs typeface="Times New Roman"/>
              </a:rPr>
              <a:t>s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-60">
                <a:latin typeface="Times New Roman"/>
                <a:cs typeface="Times New Roman"/>
              </a:rPr>
              <a:t>2</a:t>
            </a:r>
            <a:r>
              <a:rPr dirty="0" sz="1850" spc="-155">
                <a:latin typeface="Symbol"/>
                <a:cs typeface="Symbol"/>
              </a:rPr>
              <a:t></a:t>
            </a:r>
            <a:r>
              <a:rPr dirty="0" sz="1650" i="1">
                <a:latin typeface="Times New Roman"/>
                <a:cs typeface="Times New Roman"/>
              </a:rPr>
              <a:t>f</a:t>
            </a:r>
            <a:r>
              <a:rPr dirty="0" sz="1650" spc="155" i="1">
                <a:latin typeface="Times New Roman"/>
                <a:cs typeface="Times New Roman"/>
              </a:rPr>
              <a:t> </a:t>
            </a:r>
            <a:r>
              <a:rPr dirty="0" sz="1650" spc="114" i="1">
                <a:latin typeface="Times New Roman"/>
                <a:cs typeface="Times New Roman"/>
              </a:rPr>
              <a:t>t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1650" spc="-24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c</a:t>
            </a:r>
            <a:r>
              <a:rPr dirty="0" sz="1650" spc="-15">
                <a:latin typeface="Times New Roman"/>
                <a:cs typeface="Times New Roman"/>
              </a:rPr>
              <a:t>o</a:t>
            </a:r>
            <a:r>
              <a:rPr dirty="0" sz="1650" spc="5">
                <a:latin typeface="Times New Roman"/>
                <a:cs typeface="Times New Roman"/>
              </a:rPr>
              <a:t>s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-60">
                <a:latin typeface="Times New Roman"/>
                <a:cs typeface="Times New Roman"/>
              </a:rPr>
              <a:t>2</a:t>
            </a:r>
            <a:r>
              <a:rPr dirty="0" sz="1850" spc="-155">
                <a:latin typeface="Symbol"/>
                <a:cs typeface="Symbol"/>
              </a:rPr>
              <a:t></a:t>
            </a:r>
            <a:r>
              <a:rPr dirty="0" sz="1650" i="1">
                <a:latin typeface="Times New Roman"/>
                <a:cs typeface="Times New Roman"/>
              </a:rPr>
              <a:t>f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-15" i="1">
                <a:latin typeface="Times New Roman"/>
                <a:cs typeface="Times New Roman"/>
              </a:rPr>
              <a:t> </a:t>
            </a:r>
            <a:r>
              <a:rPr dirty="0" sz="1650" spc="114" i="1">
                <a:latin typeface="Times New Roman"/>
                <a:cs typeface="Times New Roman"/>
              </a:rPr>
              <a:t>t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algn="ctr" marL="288290">
              <a:lnSpc>
                <a:spcPts val="830"/>
              </a:lnSpc>
              <a:tabLst>
                <a:tab pos="483234" algn="l"/>
                <a:tab pos="1248410" algn="l"/>
                <a:tab pos="2113915" algn="l"/>
              </a:tabLst>
            </a:pPr>
            <a:r>
              <a:rPr dirty="0" sz="850" spc="-5" i="1">
                <a:latin typeface="Times New Roman"/>
                <a:cs typeface="Times New Roman"/>
              </a:rPr>
              <a:t>c	</a:t>
            </a:r>
            <a:r>
              <a:rPr dirty="0" sz="850" spc="-10" i="1">
                <a:latin typeface="Times New Roman"/>
                <a:cs typeface="Times New Roman"/>
              </a:rPr>
              <a:t>m	</a:t>
            </a:r>
            <a:r>
              <a:rPr dirty="0" sz="850" spc="-5" i="1">
                <a:latin typeface="Times New Roman"/>
                <a:cs typeface="Times New Roman"/>
              </a:rPr>
              <a:t>c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4358385"/>
            <a:ext cx="8742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Clr>
                <a:srgbClr val="9FC968"/>
              </a:buClr>
              <a:buSzPct val="88888"/>
              <a:buFont typeface="Wingdings"/>
              <a:buChar char=""/>
              <a:tabLst>
                <a:tab pos="338455" algn="l"/>
                <a:tab pos="339090" algn="l"/>
              </a:tabLst>
            </a:pPr>
            <a:r>
              <a:rPr dirty="0" sz="1800">
                <a:latin typeface="Times New Roman"/>
                <a:cs typeface="Times New Roman"/>
              </a:rPr>
              <a:t>Suppressing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second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above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Eq.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upper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lower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SSB </a:t>
            </a:r>
            <a:r>
              <a:rPr dirty="0" sz="1800" spc="-5">
                <a:latin typeface="Times New Roman"/>
                <a:cs typeface="Times New Roman"/>
              </a:rPr>
              <a:t>modulated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wave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1136" y="3972890"/>
            <a:ext cx="2411730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2985" algn="l"/>
              </a:tabLst>
            </a:pPr>
            <a:r>
              <a:rPr dirty="0" sz="1650">
                <a:latin typeface="Times New Roman"/>
                <a:cs typeface="Times New Roman"/>
              </a:rPr>
              <a:t>2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2409" y="3970146"/>
            <a:ext cx="38773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7645" algn="l"/>
                <a:tab pos="1128395" algn="l"/>
                <a:tab pos="1506220" algn="l"/>
                <a:tab pos="2296160" algn="l"/>
                <a:tab pos="2487930" algn="l"/>
                <a:tab pos="3408679" algn="l"/>
                <a:tab pos="3786504" algn="l"/>
              </a:tabLst>
            </a:pP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9842" y="3787679"/>
            <a:ext cx="457644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45">
                <a:latin typeface="Times New Roman"/>
                <a:cs typeface="Times New Roman"/>
              </a:rPr>
              <a:t> </a:t>
            </a:r>
            <a:r>
              <a:rPr dirty="0" u="sng" baseline="28619" sz="24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619" sz="2475" spc="7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35" i="1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420" i="1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cos[2</a:t>
            </a:r>
            <a:r>
              <a:rPr dirty="0" sz="1850" spc="-10">
                <a:latin typeface="Symbol"/>
                <a:cs typeface="Symbol"/>
              </a:rPr>
              <a:t>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f</a:t>
            </a:r>
            <a:r>
              <a:rPr dirty="0" sz="1650" spc="545" i="1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</a:t>
            </a:r>
            <a:r>
              <a:rPr dirty="0" sz="1650" spc="240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f</a:t>
            </a:r>
            <a:r>
              <a:rPr dirty="0" sz="1650" spc="515" i="1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r>
              <a:rPr dirty="0" sz="1650" spc="30" i="1">
                <a:latin typeface="Times New Roman"/>
                <a:cs typeface="Times New Roman"/>
              </a:rPr>
              <a:t>t</a:t>
            </a:r>
            <a:r>
              <a:rPr dirty="0" sz="1650" spc="30">
                <a:latin typeface="Times New Roman"/>
                <a:cs typeface="Times New Roman"/>
              </a:rPr>
              <a:t>]</a:t>
            </a:r>
            <a:r>
              <a:rPr dirty="0" sz="1650" spc="-17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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u="sng" baseline="28619" sz="24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619" sz="2475" spc="7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40" i="1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420" i="1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cos[2</a:t>
            </a:r>
            <a:r>
              <a:rPr dirty="0" sz="1850" spc="-10">
                <a:latin typeface="Symbol"/>
                <a:cs typeface="Symbol"/>
              </a:rPr>
              <a:t>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f</a:t>
            </a:r>
            <a:r>
              <a:rPr dirty="0" sz="1650" spc="545" i="1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</a:t>
            </a:r>
            <a:r>
              <a:rPr dirty="0" sz="1650" spc="21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f</a:t>
            </a:r>
            <a:r>
              <a:rPr dirty="0" sz="1650" spc="515" i="1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r>
              <a:rPr dirty="0" sz="1650" spc="30" i="1">
                <a:latin typeface="Times New Roman"/>
                <a:cs typeface="Times New Roman"/>
              </a:rPr>
              <a:t>t</a:t>
            </a:r>
            <a:r>
              <a:rPr dirty="0" sz="1650" spc="30">
                <a:latin typeface="Times New Roman"/>
                <a:cs typeface="Times New Roman"/>
              </a:rPr>
              <a:t>]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7984" y="4816551"/>
            <a:ext cx="56515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5">
                <a:latin typeface="Times New Roman"/>
                <a:cs typeface="Times New Roman"/>
              </a:rPr>
              <a:t>3</a:t>
            </a:r>
            <a:r>
              <a:rPr dirty="0" sz="1750" spc="-10">
                <a:latin typeface="Times New Roman"/>
                <a:cs typeface="Times New Roman"/>
              </a:rPr>
              <a:t>.</a:t>
            </a:r>
            <a:r>
              <a:rPr dirty="0" sz="1750" spc="5">
                <a:latin typeface="Times New Roman"/>
                <a:cs typeface="Times New Roman"/>
              </a:rPr>
              <a:t>14</a:t>
            </a:r>
            <a:r>
              <a:rPr dirty="0" sz="175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3592" y="4988433"/>
            <a:ext cx="1371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6803" y="4992751"/>
            <a:ext cx="166116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6535" algn="l"/>
                <a:tab pos="1174115" algn="l"/>
                <a:tab pos="1570990" algn="l"/>
              </a:tabLst>
            </a:pP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3784" y="4992751"/>
            <a:ext cx="2863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5" i="1">
                <a:latin typeface="Times New Roman"/>
                <a:cs typeface="Times New Roman"/>
              </a:rPr>
              <a:t>U</a:t>
            </a:r>
            <a:r>
              <a:rPr dirty="0" sz="850" spc="30" i="1">
                <a:latin typeface="Times New Roman"/>
                <a:cs typeface="Times New Roman"/>
              </a:rPr>
              <a:t>SS</a:t>
            </a:r>
            <a:r>
              <a:rPr dirty="0" sz="850" spc="-10" i="1">
                <a:latin typeface="Times New Roman"/>
                <a:cs typeface="Times New Roman"/>
              </a:rPr>
              <a:t>B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9546" y="4795018"/>
            <a:ext cx="309245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6880" algn="l"/>
              </a:tabLst>
            </a:pPr>
            <a:r>
              <a:rPr dirty="0" sz="1750" i="1">
                <a:latin typeface="Times New Roman"/>
                <a:cs typeface="Times New Roman"/>
              </a:rPr>
              <a:t>S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u="sng" baseline="28571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571" sz="2625" spc="-3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spc="25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5" i="1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co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60">
                <a:latin typeface="Times New Roman"/>
                <a:cs typeface="Times New Roman"/>
              </a:rPr>
              <a:t>[</a:t>
            </a:r>
            <a:r>
              <a:rPr dirty="0" sz="1750" spc="-60">
                <a:latin typeface="Times New Roman"/>
                <a:cs typeface="Times New Roman"/>
              </a:rPr>
              <a:t>2</a:t>
            </a:r>
            <a:r>
              <a:rPr dirty="0" sz="1950" spc="-60">
                <a:latin typeface="Symbol"/>
                <a:cs typeface="Symbol"/>
              </a:rPr>
              <a:t></a:t>
            </a:r>
            <a:r>
              <a:rPr dirty="0" sz="1950" spc="-3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(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100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-204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75" i="1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)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6114" y="5573674"/>
            <a:ext cx="282575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</a:tabLst>
            </a:pPr>
            <a:r>
              <a:rPr dirty="0" sz="1750">
                <a:latin typeface="Times New Roman"/>
                <a:cs typeface="Times New Roman"/>
              </a:rPr>
              <a:t>2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6753" y="5566359"/>
            <a:ext cx="36429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32815" algn="l"/>
                <a:tab pos="1680210" algn="l"/>
                <a:tab pos="1887220" algn="l"/>
                <a:tab pos="2661285" algn="l"/>
                <a:tab pos="3545840" algn="l"/>
              </a:tabLst>
            </a:pPr>
            <a:r>
              <a:rPr dirty="0" sz="900" spc="5" i="1">
                <a:latin typeface="Times New Roman"/>
                <a:cs typeface="Times New Roman"/>
              </a:rPr>
              <a:t>c</a:t>
            </a:r>
            <a:r>
              <a:rPr dirty="0" sz="900" spc="5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m</a:t>
            </a:r>
            <a:r>
              <a:rPr dirty="0" sz="900" spc="5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c</a:t>
            </a:r>
            <a:r>
              <a:rPr dirty="0" sz="900" spc="5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m</a:t>
            </a:r>
            <a:r>
              <a:rPr dirty="0" sz="900" spc="5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c</a:t>
            </a:r>
            <a:r>
              <a:rPr dirty="0" sz="900" spc="5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1573" y="5566359"/>
            <a:ext cx="1370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66165" algn="l"/>
                <a:tab pos="1273810" algn="l"/>
              </a:tabLst>
            </a:pPr>
            <a:r>
              <a:rPr dirty="0" sz="900" spc="-5" i="1">
                <a:latin typeface="Times New Roman"/>
                <a:cs typeface="Times New Roman"/>
              </a:rPr>
              <a:t>U</a:t>
            </a:r>
            <a:r>
              <a:rPr dirty="0" sz="900" spc="5" i="1">
                <a:latin typeface="Times New Roman"/>
                <a:cs typeface="Times New Roman"/>
              </a:rPr>
              <a:t>SSB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c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spc="5" i="1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4033" y="5379930"/>
            <a:ext cx="599821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</a:tabLst>
            </a:pPr>
            <a:r>
              <a:rPr dirty="0" sz="1750" i="1">
                <a:latin typeface="Times New Roman"/>
                <a:cs typeface="Times New Roman"/>
              </a:rPr>
              <a:t>S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40">
                <a:latin typeface="Times New Roman"/>
                <a:cs typeface="Times New Roman"/>
              </a:rPr>
              <a:t>(</a:t>
            </a:r>
            <a:r>
              <a:rPr dirty="0" sz="1750" spc="4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u="sng" baseline="28571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571" sz="2625" spc="44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spc="50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45" i="1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co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950" spc="-95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spc="130" i="1">
                <a:latin typeface="Times New Roman"/>
                <a:cs typeface="Times New Roman"/>
              </a:rPr>
              <a:t> </a:t>
            </a:r>
            <a:r>
              <a:rPr dirty="0" sz="1750" spc="65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18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co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950" spc="-90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45" i="1">
                <a:latin typeface="Times New Roman"/>
                <a:cs typeface="Times New Roman"/>
              </a:rPr>
              <a:t> </a:t>
            </a:r>
            <a:r>
              <a:rPr dirty="0" sz="1750" spc="65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u="sng" baseline="28571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571" sz="2625" spc="7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spc="75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i="1">
                <a:latin typeface="Times New Roman"/>
                <a:cs typeface="Times New Roman"/>
              </a:rPr>
              <a:t>  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i</a:t>
            </a:r>
            <a:r>
              <a:rPr dirty="0" sz="1750" spc="10">
                <a:latin typeface="Times New Roman"/>
                <a:cs typeface="Times New Roman"/>
              </a:rPr>
              <a:t>n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950" spc="-95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spc="130" i="1">
                <a:latin typeface="Times New Roman"/>
                <a:cs typeface="Times New Roman"/>
              </a:rPr>
              <a:t> </a:t>
            </a:r>
            <a:r>
              <a:rPr dirty="0" sz="1750" spc="65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204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i</a:t>
            </a:r>
            <a:r>
              <a:rPr dirty="0" sz="1750" spc="10">
                <a:latin typeface="Times New Roman"/>
                <a:cs typeface="Times New Roman"/>
              </a:rPr>
              <a:t>n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950" spc="-95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70" i="1">
                <a:latin typeface="Times New Roman"/>
                <a:cs typeface="Times New Roman"/>
              </a:rPr>
              <a:t> </a:t>
            </a:r>
            <a:r>
              <a:rPr dirty="0" sz="1750" spc="65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5257" y="6142735"/>
            <a:ext cx="278955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5095" algn="l"/>
              </a:tabLst>
            </a:pPr>
            <a:r>
              <a:rPr dirty="0" sz="1750">
                <a:latin typeface="Times New Roman"/>
                <a:cs typeface="Times New Roman"/>
              </a:rPr>
              <a:t>2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0500" y="6147003"/>
            <a:ext cx="45935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6535" algn="l"/>
                <a:tab pos="1018540" algn="l"/>
                <a:tab pos="1926589" algn="l"/>
                <a:tab pos="2664460" algn="l"/>
                <a:tab pos="2868930" algn="l"/>
                <a:tab pos="3634104" algn="l"/>
                <a:tab pos="4503420" algn="l"/>
              </a:tabLst>
            </a:pP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r>
              <a:rPr dirty="0" sz="850" spc="-10" i="1">
                <a:latin typeface="Times New Roman"/>
                <a:cs typeface="Times New Roman"/>
              </a:rPr>
              <a:t>	</a:t>
            </a:r>
            <a:r>
              <a:rPr dirty="0" sz="850" spc="-5" i="1">
                <a:latin typeface="Times New Roman"/>
                <a:cs typeface="Times New Roman"/>
              </a:rPr>
              <a:t>c</a:t>
            </a:r>
            <a:r>
              <a:rPr dirty="0" sz="850" spc="-5" i="1">
                <a:latin typeface="Times New Roman"/>
                <a:cs typeface="Times New Roman"/>
              </a:rPr>
              <a:t>	</a:t>
            </a:r>
            <a:r>
              <a:rPr dirty="0" sz="850" spc="-10" i="1">
                <a:latin typeface="Times New Roman"/>
                <a:cs typeface="Times New Roman"/>
              </a:rPr>
              <a:t>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9420" y="6147003"/>
            <a:ext cx="2673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30" i="1">
                <a:latin typeface="Times New Roman"/>
                <a:cs typeface="Times New Roman"/>
              </a:rPr>
              <a:t>SS</a:t>
            </a:r>
            <a:r>
              <a:rPr dirty="0" sz="850" spc="-10" i="1">
                <a:latin typeface="Times New Roman"/>
                <a:cs typeface="Times New Roman"/>
              </a:rPr>
              <a:t>B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9941" y="5951735"/>
            <a:ext cx="590042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3705" algn="l"/>
              </a:tabLst>
            </a:pPr>
            <a:r>
              <a:rPr dirty="0" sz="1750" i="1">
                <a:latin typeface="Times New Roman"/>
                <a:cs typeface="Times New Roman"/>
              </a:rPr>
              <a:t>S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u="sng" baseline="28571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571" sz="2625" spc="7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spc="25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5" i="1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c</a:t>
            </a:r>
            <a:r>
              <a:rPr dirty="0" sz="1750" spc="-15">
                <a:latin typeface="Times New Roman"/>
                <a:cs typeface="Times New Roman"/>
              </a:rPr>
              <a:t>o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15">
                <a:latin typeface="Times New Roman"/>
                <a:cs typeface="Times New Roman"/>
              </a:rPr>
              <a:t>(</a:t>
            </a:r>
            <a:r>
              <a:rPr dirty="0" sz="1750" spc="-60">
                <a:latin typeface="Times New Roman"/>
                <a:cs typeface="Times New Roman"/>
              </a:rPr>
              <a:t>2</a:t>
            </a:r>
            <a:r>
              <a:rPr dirty="0" sz="1950" spc="-190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spc="180" i="1">
                <a:latin typeface="Times New Roman"/>
                <a:cs typeface="Times New Roman"/>
              </a:rPr>
              <a:t> 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254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c</a:t>
            </a:r>
            <a:r>
              <a:rPr dirty="0" sz="1750" spc="-15">
                <a:latin typeface="Times New Roman"/>
                <a:cs typeface="Times New Roman"/>
              </a:rPr>
              <a:t>o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15">
                <a:latin typeface="Times New Roman"/>
                <a:cs typeface="Times New Roman"/>
              </a:rPr>
              <a:t>(</a:t>
            </a:r>
            <a:r>
              <a:rPr dirty="0" sz="1750" spc="-60">
                <a:latin typeface="Times New Roman"/>
                <a:cs typeface="Times New Roman"/>
              </a:rPr>
              <a:t>2</a:t>
            </a:r>
            <a:r>
              <a:rPr dirty="0" sz="1950" spc="-190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 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13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u="sng" baseline="28571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571" sz="2625" spc="7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spc="25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A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30" i="1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i</a:t>
            </a:r>
            <a:r>
              <a:rPr dirty="0" sz="1750" spc="10">
                <a:latin typeface="Times New Roman"/>
                <a:cs typeface="Times New Roman"/>
              </a:rPr>
              <a:t>n</a:t>
            </a:r>
            <a:r>
              <a:rPr dirty="0" sz="1750" spc="40">
                <a:latin typeface="Times New Roman"/>
                <a:cs typeface="Times New Roman"/>
              </a:rPr>
              <a:t>(</a:t>
            </a:r>
            <a:r>
              <a:rPr dirty="0" sz="1750" spc="-60">
                <a:latin typeface="Times New Roman"/>
                <a:cs typeface="Times New Roman"/>
              </a:rPr>
              <a:t>2</a:t>
            </a:r>
            <a:r>
              <a:rPr dirty="0" sz="1950" spc="-185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spc="130" i="1">
                <a:latin typeface="Times New Roman"/>
                <a:cs typeface="Times New Roman"/>
              </a:rPr>
              <a:t> 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28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i</a:t>
            </a:r>
            <a:r>
              <a:rPr dirty="0" sz="1750" spc="10">
                <a:latin typeface="Times New Roman"/>
                <a:cs typeface="Times New Roman"/>
              </a:rPr>
              <a:t>n</a:t>
            </a:r>
            <a:r>
              <a:rPr dirty="0" sz="1750" spc="40">
                <a:latin typeface="Times New Roman"/>
                <a:cs typeface="Times New Roman"/>
              </a:rPr>
              <a:t>(</a:t>
            </a:r>
            <a:r>
              <a:rPr dirty="0" sz="1750" spc="-60">
                <a:latin typeface="Times New Roman"/>
                <a:cs typeface="Times New Roman"/>
              </a:rPr>
              <a:t>2</a:t>
            </a:r>
            <a:r>
              <a:rPr dirty="0" sz="1950" spc="-190">
                <a:latin typeface="Symbol"/>
                <a:cs typeface="Symbol"/>
              </a:rPr>
              <a:t>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45" i="1">
                <a:latin typeface="Times New Roman"/>
                <a:cs typeface="Times New Roman"/>
              </a:rPr>
              <a:t> </a:t>
            </a:r>
            <a:r>
              <a:rPr dirty="0" sz="1750" spc="110" i="1">
                <a:latin typeface="Times New Roman"/>
                <a:cs typeface="Times New Roman"/>
              </a:rPr>
              <a:t>t</a:t>
            </a:r>
            <a:r>
              <a:rPr dirty="0" sz="175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25" y="1947417"/>
            <a:ext cx="5401945" cy="911860"/>
            <a:chOff x="944625" y="1947417"/>
            <a:chExt cx="5401945" cy="911860"/>
          </a:xfrm>
        </p:grpSpPr>
        <p:sp>
          <p:nvSpPr>
            <p:cNvPr id="3" name="object 3"/>
            <p:cNvSpPr/>
            <p:nvPr/>
          </p:nvSpPr>
          <p:spPr>
            <a:xfrm>
              <a:off x="950975" y="1953767"/>
              <a:ext cx="5389245" cy="899160"/>
            </a:xfrm>
            <a:custGeom>
              <a:avLst/>
              <a:gdLst/>
              <a:ahLst/>
              <a:cxnLst/>
              <a:rect l="l" t="t" r="r" b="b"/>
              <a:pathLst>
                <a:path w="5389245" h="899160">
                  <a:moveTo>
                    <a:pt x="5388864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5388864" y="899160"/>
                  </a:lnTo>
                  <a:lnTo>
                    <a:pt x="53888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50975" y="1953767"/>
              <a:ext cx="5389245" cy="899160"/>
            </a:xfrm>
            <a:custGeom>
              <a:avLst/>
              <a:gdLst/>
              <a:ahLst/>
              <a:cxnLst/>
              <a:rect l="l" t="t" r="r" b="b"/>
              <a:pathLst>
                <a:path w="5389245" h="899160">
                  <a:moveTo>
                    <a:pt x="0" y="899160"/>
                  </a:moveTo>
                  <a:lnTo>
                    <a:pt x="5388864" y="899160"/>
                  </a:lnTo>
                  <a:lnTo>
                    <a:pt x="5388864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23036" y="997965"/>
            <a:ext cx="348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Clr>
                <a:srgbClr val="9FC968"/>
              </a:buClr>
              <a:buSzPct val="88888"/>
              <a:buFont typeface="Wingdings"/>
              <a:buChar char=""/>
              <a:tabLst>
                <a:tab pos="338455" algn="l"/>
                <a:tab pos="339090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da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SS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m</a:t>
            </a:r>
            <a:r>
              <a:rPr dirty="0" sz="1800" spc="10">
                <a:latin typeface="Times New Roman"/>
                <a:cs typeface="Times New Roman"/>
              </a:rPr>
              <a:t>odu</a:t>
            </a:r>
            <a:r>
              <a:rPr dirty="0" sz="1800">
                <a:latin typeface="Times New Roman"/>
                <a:cs typeface="Times New Roman"/>
              </a:rPr>
              <a:t>lat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w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6017" y="1642059"/>
            <a:ext cx="316738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7680" algn="l"/>
              </a:tabLst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105" y="1640281"/>
            <a:ext cx="521906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" algn="l"/>
                <a:tab pos="1155700" algn="l"/>
                <a:tab pos="2183130" algn="l"/>
                <a:tab pos="3027680" algn="l"/>
                <a:tab pos="3259454" algn="l"/>
                <a:tab pos="4124960" algn="l"/>
                <a:tab pos="5113020" algn="l"/>
              </a:tabLst>
            </a:pPr>
            <a:r>
              <a:rPr dirty="0" sz="1000" i="1">
                <a:latin typeface="Times New Roman"/>
                <a:cs typeface="Times New Roman"/>
              </a:rPr>
              <a:t>c</a:t>
            </a:r>
            <a:r>
              <a:rPr dirty="0" sz="1000" i="1">
                <a:latin typeface="Times New Roman"/>
                <a:cs typeface="Times New Roman"/>
              </a:rPr>
              <a:t>	</a:t>
            </a:r>
            <a:r>
              <a:rPr dirty="0" sz="1000" spc="5" i="1">
                <a:latin typeface="Times New Roman"/>
                <a:cs typeface="Times New Roman"/>
              </a:rPr>
              <a:t>m</a:t>
            </a:r>
            <a:r>
              <a:rPr dirty="0" sz="1000" spc="5" i="1">
                <a:latin typeface="Times New Roman"/>
                <a:cs typeface="Times New Roman"/>
              </a:rPr>
              <a:t>	</a:t>
            </a:r>
            <a:r>
              <a:rPr dirty="0" sz="1000" i="1">
                <a:latin typeface="Times New Roman"/>
                <a:cs typeface="Times New Roman"/>
              </a:rPr>
              <a:t>c</a:t>
            </a:r>
            <a:r>
              <a:rPr dirty="0" sz="1000" i="1">
                <a:latin typeface="Times New Roman"/>
                <a:cs typeface="Times New Roman"/>
              </a:rPr>
              <a:t>	</a:t>
            </a:r>
            <a:r>
              <a:rPr dirty="0" sz="1000" spc="5" i="1">
                <a:latin typeface="Times New Roman"/>
                <a:cs typeface="Times New Roman"/>
              </a:rPr>
              <a:t>m</a:t>
            </a:r>
            <a:r>
              <a:rPr dirty="0" sz="1000" spc="5" i="1">
                <a:latin typeface="Times New Roman"/>
                <a:cs typeface="Times New Roman"/>
              </a:rPr>
              <a:t>	</a:t>
            </a:r>
            <a:r>
              <a:rPr dirty="0" sz="1000" i="1">
                <a:latin typeface="Times New Roman"/>
                <a:cs typeface="Times New Roman"/>
              </a:rPr>
              <a:t>c</a:t>
            </a:r>
            <a:r>
              <a:rPr dirty="0" sz="1000" i="1">
                <a:latin typeface="Times New Roman"/>
                <a:cs typeface="Times New Roman"/>
              </a:rPr>
              <a:t>	</a:t>
            </a:r>
            <a:r>
              <a:rPr dirty="0" sz="1000" spc="5" i="1">
                <a:latin typeface="Times New Roman"/>
                <a:cs typeface="Times New Roman"/>
              </a:rPr>
              <a:t>m</a:t>
            </a:r>
            <a:r>
              <a:rPr dirty="0" sz="1000" spc="5" i="1">
                <a:latin typeface="Times New Roman"/>
                <a:cs typeface="Times New Roman"/>
              </a:rPr>
              <a:t>	</a:t>
            </a:r>
            <a:r>
              <a:rPr dirty="0" sz="1000" i="1">
                <a:latin typeface="Times New Roman"/>
                <a:cs typeface="Times New Roman"/>
              </a:rPr>
              <a:t>c</a:t>
            </a:r>
            <a:r>
              <a:rPr dirty="0" sz="1000" i="1">
                <a:latin typeface="Times New Roman"/>
                <a:cs typeface="Times New Roman"/>
              </a:rPr>
              <a:t>	</a:t>
            </a:r>
            <a:r>
              <a:rPr dirty="0" sz="1000" spc="5" i="1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1986" y="1640281"/>
            <a:ext cx="23177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i="1">
                <a:latin typeface="Times New Roman"/>
                <a:cs typeface="Times New Roman"/>
              </a:rPr>
              <a:t>SSB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7521" y="1422874"/>
            <a:ext cx="6617970" cy="346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1641475" algn="l"/>
              </a:tabLst>
            </a:pPr>
            <a:r>
              <a:rPr dirty="0" sz="2000" spc="-5" b="0" i="1">
                <a:latin typeface="Times New Roman"/>
                <a:cs typeface="Times New Roman"/>
              </a:rPr>
              <a:t>S</a:t>
            </a:r>
            <a:r>
              <a:rPr dirty="0" sz="2000" spc="-5" b="0" i="1">
                <a:latin typeface="Times New Roman"/>
                <a:cs typeface="Times New Roman"/>
              </a:rPr>
              <a:t>	</a:t>
            </a:r>
            <a:r>
              <a:rPr dirty="0" sz="2000" spc="50" b="0">
                <a:latin typeface="Times New Roman"/>
                <a:cs typeface="Times New Roman"/>
              </a:rPr>
              <a:t>(</a:t>
            </a:r>
            <a:r>
              <a:rPr dirty="0" sz="2000" spc="40" b="0" i="1">
                <a:latin typeface="Times New Roman"/>
                <a:cs typeface="Times New Roman"/>
              </a:rPr>
              <a:t>t</a:t>
            </a:r>
            <a:r>
              <a:rPr dirty="0" sz="2000" spc="-5" b="0">
                <a:latin typeface="Times New Roman"/>
                <a:cs typeface="Times New Roman"/>
              </a:rPr>
              <a:t>)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Symbol"/>
                <a:cs typeface="Symbol"/>
              </a:rPr>
              <a:t></a:t>
            </a:r>
            <a:r>
              <a:rPr dirty="0" sz="2000" spc="35" b="0">
                <a:latin typeface="Times New Roman"/>
                <a:cs typeface="Times New Roman"/>
              </a:rPr>
              <a:t> </a:t>
            </a:r>
            <a:r>
              <a:rPr dirty="0" u="sng" baseline="30030" sz="2775" spc="1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0030" sz="2775" spc="-7" b="0">
                <a:latin typeface="Times New Roman"/>
                <a:cs typeface="Times New Roman"/>
              </a:rPr>
              <a:t> </a:t>
            </a:r>
            <a:r>
              <a:rPr dirty="0" sz="2000" spc="-5" b="0" i="1">
                <a:latin typeface="Times New Roman"/>
                <a:cs typeface="Times New Roman"/>
              </a:rPr>
              <a:t>A</a:t>
            </a:r>
            <a:r>
              <a:rPr dirty="0" sz="2000" spc="30" b="0" i="1">
                <a:latin typeface="Times New Roman"/>
                <a:cs typeface="Times New Roman"/>
              </a:rPr>
              <a:t> </a:t>
            </a:r>
            <a:r>
              <a:rPr dirty="0" sz="2000" spc="-5" b="0" i="1">
                <a:latin typeface="Times New Roman"/>
                <a:cs typeface="Times New Roman"/>
              </a:rPr>
              <a:t>A</a:t>
            </a:r>
            <a:r>
              <a:rPr dirty="0" sz="2000" b="0" i="1">
                <a:latin typeface="Times New Roman"/>
                <a:cs typeface="Times New Roman"/>
              </a:rPr>
              <a:t>	</a:t>
            </a:r>
            <a:r>
              <a:rPr dirty="0" sz="2000" spc="-30" b="0">
                <a:latin typeface="Times New Roman"/>
                <a:cs typeface="Times New Roman"/>
              </a:rPr>
              <a:t>c</a:t>
            </a:r>
            <a:r>
              <a:rPr dirty="0" sz="2000" spc="-20" b="0">
                <a:latin typeface="Times New Roman"/>
                <a:cs typeface="Times New Roman"/>
              </a:rPr>
              <a:t>o</a:t>
            </a:r>
            <a:r>
              <a:rPr dirty="0" sz="2000" spc="-40" b="0">
                <a:latin typeface="Times New Roman"/>
                <a:cs typeface="Times New Roman"/>
              </a:rPr>
              <a:t>s</a:t>
            </a:r>
            <a:r>
              <a:rPr dirty="0" sz="2000" spc="-25" b="0">
                <a:latin typeface="Times New Roman"/>
                <a:cs typeface="Times New Roman"/>
              </a:rPr>
              <a:t>(</a:t>
            </a:r>
            <a:r>
              <a:rPr dirty="0" sz="2000" spc="-15" b="0">
                <a:latin typeface="Times New Roman"/>
                <a:cs typeface="Times New Roman"/>
              </a:rPr>
              <a:t>2</a:t>
            </a:r>
            <a:r>
              <a:rPr dirty="0" sz="2100" spc="-125" b="0">
                <a:latin typeface="Symbol"/>
                <a:cs typeface="Symbol"/>
              </a:rPr>
              <a:t></a:t>
            </a:r>
            <a:r>
              <a:rPr dirty="0" sz="2000" spc="-5" b="0" i="1">
                <a:latin typeface="Times New Roman"/>
                <a:cs typeface="Times New Roman"/>
              </a:rPr>
              <a:t>f</a:t>
            </a:r>
            <a:r>
              <a:rPr dirty="0" sz="2000" spc="120" b="0" i="1">
                <a:latin typeface="Times New Roman"/>
                <a:cs typeface="Times New Roman"/>
              </a:rPr>
              <a:t> </a:t>
            </a:r>
            <a:r>
              <a:rPr dirty="0" sz="2000" spc="60" b="0" i="1">
                <a:latin typeface="Times New Roman"/>
                <a:cs typeface="Times New Roman"/>
              </a:rPr>
              <a:t>t</a:t>
            </a:r>
            <a:r>
              <a:rPr dirty="0" sz="2000" spc="-5" b="0">
                <a:latin typeface="Times New Roman"/>
                <a:cs typeface="Times New Roman"/>
              </a:rPr>
              <a:t>)</a:t>
            </a:r>
            <a:r>
              <a:rPr dirty="0" sz="2000" spc="-254" b="0">
                <a:latin typeface="Times New Roman"/>
                <a:cs typeface="Times New Roman"/>
              </a:rPr>
              <a:t> </a:t>
            </a:r>
            <a:r>
              <a:rPr dirty="0" sz="2000" spc="-30" b="0">
                <a:latin typeface="Times New Roman"/>
                <a:cs typeface="Times New Roman"/>
              </a:rPr>
              <a:t>c</a:t>
            </a:r>
            <a:r>
              <a:rPr dirty="0" sz="2000" spc="-20" b="0">
                <a:latin typeface="Times New Roman"/>
                <a:cs typeface="Times New Roman"/>
              </a:rPr>
              <a:t>o</a:t>
            </a:r>
            <a:r>
              <a:rPr dirty="0" sz="2000" spc="-40" b="0">
                <a:latin typeface="Times New Roman"/>
                <a:cs typeface="Times New Roman"/>
              </a:rPr>
              <a:t>s</a:t>
            </a:r>
            <a:r>
              <a:rPr dirty="0" sz="2000" spc="-25" b="0">
                <a:latin typeface="Times New Roman"/>
                <a:cs typeface="Times New Roman"/>
              </a:rPr>
              <a:t>(</a:t>
            </a:r>
            <a:r>
              <a:rPr dirty="0" sz="2000" spc="-20" b="0">
                <a:latin typeface="Times New Roman"/>
                <a:cs typeface="Times New Roman"/>
              </a:rPr>
              <a:t>2</a:t>
            </a:r>
            <a:r>
              <a:rPr dirty="0" sz="2100" spc="-125" b="0">
                <a:latin typeface="Symbol"/>
                <a:cs typeface="Symbol"/>
              </a:rPr>
              <a:t></a:t>
            </a:r>
            <a:r>
              <a:rPr dirty="0" sz="2000" spc="-5" b="0" i="1">
                <a:latin typeface="Times New Roman"/>
                <a:cs typeface="Times New Roman"/>
              </a:rPr>
              <a:t>f</a:t>
            </a:r>
            <a:r>
              <a:rPr dirty="0" sz="2000" b="0" i="1">
                <a:latin typeface="Times New Roman"/>
                <a:cs typeface="Times New Roman"/>
              </a:rPr>
              <a:t> </a:t>
            </a:r>
            <a:r>
              <a:rPr dirty="0" sz="2000" spc="-90" b="0" i="1">
                <a:latin typeface="Times New Roman"/>
                <a:cs typeface="Times New Roman"/>
              </a:rPr>
              <a:t> </a:t>
            </a:r>
            <a:r>
              <a:rPr dirty="0" sz="2000" spc="60" b="0" i="1">
                <a:latin typeface="Times New Roman"/>
                <a:cs typeface="Times New Roman"/>
              </a:rPr>
              <a:t>t</a:t>
            </a:r>
            <a:r>
              <a:rPr dirty="0" sz="2000" spc="-5" b="0">
                <a:latin typeface="Times New Roman"/>
                <a:cs typeface="Times New Roman"/>
              </a:rPr>
              <a:t>)</a:t>
            </a:r>
            <a:r>
              <a:rPr dirty="0" sz="2000" spc="-8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+</a:t>
            </a:r>
            <a:r>
              <a:rPr dirty="0" sz="2000" spc="175" b="0">
                <a:latin typeface="Times New Roman"/>
                <a:cs typeface="Times New Roman"/>
              </a:rPr>
              <a:t> </a:t>
            </a:r>
            <a:r>
              <a:rPr dirty="0" u="sng" baseline="30030" sz="2775" spc="1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0030" sz="2775" spc="-15" b="0">
                <a:latin typeface="Times New Roman"/>
                <a:cs typeface="Times New Roman"/>
              </a:rPr>
              <a:t> </a:t>
            </a:r>
            <a:r>
              <a:rPr dirty="0" sz="2000" spc="-5" b="0" i="1">
                <a:latin typeface="Times New Roman"/>
                <a:cs typeface="Times New Roman"/>
              </a:rPr>
              <a:t>A</a:t>
            </a:r>
            <a:r>
              <a:rPr dirty="0" sz="2000" spc="30" b="0" i="1">
                <a:latin typeface="Times New Roman"/>
                <a:cs typeface="Times New Roman"/>
              </a:rPr>
              <a:t> </a:t>
            </a:r>
            <a:r>
              <a:rPr dirty="0" sz="2000" spc="-5" b="0" i="1">
                <a:latin typeface="Times New Roman"/>
                <a:cs typeface="Times New Roman"/>
              </a:rPr>
              <a:t>A</a:t>
            </a:r>
            <a:r>
              <a:rPr dirty="0" sz="2000" b="0" i="1">
                <a:latin typeface="Times New Roman"/>
                <a:cs typeface="Times New Roman"/>
              </a:rPr>
              <a:t> </a:t>
            </a:r>
            <a:r>
              <a:rPr dirty="0" sz="2000" spc="-35" b="0" i="1">
                <a:latin typeface="Times New Roman"/>
                <a:cs typeface="Times New Roman"/>
              </a:rPr>
              <a:t> </a:t>
            </a:r>
            <a:r>
              <a:rPr dirty="0" sz="2000" spc="-35" b="0">
                <a:latin typeface="Times New Roman"/>
                <a:cs typeface="Times New Roman"/>
              </a:rPr>
              <a:t>s</a:t>
            </a:r>
            <a:r>
              <a:rPr dirty="0" sz="2000" spc="-30" b="0">
                <a:latin typeface="Times New Roman"/>
                <a:cs typeface="Times New Roman"/>
              </a:rPr>
              <a:t>i</a:t>
            </a:r>
            <a:r>
              <a:rPr dirty="0" sz="2000" spc="-40" b="0">
                <a:latin typeface="Times New Roman"/>
                <a:cs typeface="Times New Roman"/>
              </a:rPr>
              <a:t>n</a:t>
            </a:r>
            <a:r>
              <a:rPr dirty="0" sz="2000" spc="-20" b="0">
                <a:latin typeface="Times New Roman"/>
                <a:cs typeface="Times New Roman"/>
              </a:rPr>
              <a:t>(</a:t>
            </a:r>
            <a:r>
              <a:rPr dirty="0" sz="2000" spc="-25" b="0">
                <a:latin typeface="Times New Roman"/>
                <a:cs typeface="Times New Roman"/>
              </a:rPr>
              <a:t>2</a:t>
            </a:r>
            <a:r>
              <a:rPr dirty="0" sz="2100" spc="-125" b="0">
                <a:latin typeface="Symbol"/>
                <a:cs typeface="Symbol"/>
              </a:rPr>
              <a:t></a:t>
            </a:r>
            <a:r>
              <a:rPr dirty="0" sz="2000" spc="-5" b="0" i="1">
                <a:latin typeface="Times New Roman"/>
                <a:cs typeface="Times New Roman"/>
              </a:rPr>
              <a:t>f</a:t>
            </a:r>
            <a:r>
              <a:rPr dirty="0" sz="2000" spc="190" b="0" i="1">
                <a:latin typeface="Times New Roman"/>
                <a:cs typeface="Times New Roman"/>
              </a:rPr>
              <a:t> </a:t>
            </a:r>
            <a:r>
              <a:rPr dirty="0" sz="2000" spc="60" b="0" i="1">
                <a:latin typeface="Times New Roman"/>
                <a:cs typeface="Times New Roman"/>
              </a:rPr>
              <a:t>t</a:t>
            </a:r>
            <a:r>
              <a:rPr dirty="0" sz="2000" spc="-5" b="0">
                <a:latin typeface="Times New Roman"/>
                <a:cs typeface="Times New Roman"/>
              </a:rPr>
              <a:t>)</a:t>
            </a:r>
            <a:r>
              <a:rPr dirty="0" sz="2000" spc="-280" b="0">
                <a:latin typeface="Times New Roman"/>
                <a:cs typeface="Times New Roman"/>
              </a:rPr>
              <a:t> </a:t>
            </a:r>
            <a:r>
              <a:rPr dirty="0" sz="2000" spc="-40" b="0">
                <a:latin typeface="Times New Roman"/>
                <a:cs typeface="Times New Roman"/>
              </a:rPr>
              <a:t>s</a:t>
            </a:r>
            <a:r>
              <a:rPr dirty="0" sz="2000" spc="-35" b="0">
                <a:latin typeface="Times New Roman"/>
                <a:cs typeface="Times New Roman"/>
              </a:rPr>
              <a:t>i</a:t>
            </a:r>
            <a:r>
              <a:rPr dirty="0" sz="2000" spc="-45" b="0">
                <a:latin typeface="Times New Roman"/>
                <a:cs typeface="Times New Roman"/>
              </a:rPr>
              <a:t>n</a:t>
            </a:r>
            <a:r>
              <a:rPr dirty="0" sz="2000" spc="-25" b="0">
                <a:latin typeface="Times New Roman"/>
                <a:cs typeface="Times New Roman"/>
              </a:rPr>
              <a:t>(</a:t>
            </a:r>
            <a:r>
              <a:rPr dirty="0" sz="2000" spc="-20" b="0">
                <a:latin typeface="Times New Roman"/>
                <a:cs typeface="Times New Roman"/>
              </a:rPr>
              <a:t>2</a:t>
            </a:r>
            <a:r>
              <a:rPr dirty="0" sz="2100" spc="-125" b="0">
                <a:latin typeface="Symbol"/>
                <a:cs typeface="Symbol"/>
              </a:rPr>
              <a:t></a:t>
            </a:r>
            <a:r>
              <a:rPr dirty="0" sz="2000" spc="-5" b="0" i="1">
                <a:latin typeface="Times New Roman"/>
                <a:cs typeface="Times New Roman"/>
              </a:rPr>
              <a:t>f</a:t>
            </a:r>
            <a:r>
              <a:rPr dirty="0" sz="2000" b="0" i="1">
                <a:latin typeface="Times New Roman"/>
                <a:cs typeface="Times New Roman"/>
              </a:rPr>
              <a:t> </a:t>
            </a:r>
            <a:r>
              <a:rPr dirty="0" sz="2000" spc="-45" b="0" i="1">
                <a:latin typeface="Times New Roman"/>
                <a:cs typeface="Times New Roman"/>
              </a:rPr>
              <a:t> </a:t>
            </a:r>
            <a:r>
              <a:rPr dirty="0" sz="2000" spc="60" b="0" i="1">
                <a:latin typeface="Times New Roman"/>
                <a:cs typeface="Times New Roman"/>
              </a:rPr>
              <a:t>t</a:t>
            </a:r>
            <a:r>
              <a:rPr dirty="0" sz="2000" spc="-5" b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5351" y="2025776"/>
            <a:ext cx="15494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150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0020" y="2025776"/>
            <a:ext cx="15494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145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0390" y="2376931"/>
            <a:ext cx="698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6140" y="2374010"/>
            <a:ext cx="222885" cy="6350"/>
          </a:xfrm>
          <a:custGeom>
            <a:avLst/>
            <a:gdLst/>
            <a:ahLst/>
            <a:cxnLst/>
            <a:rect l="l" t="t" r="r" b="b"/>
            <a:pathLst>
              <a:path w="222885" h="6350">
                <a:moveTo>
                  <a:pt x="222504" y="0"/>
                </a:moveTo>
                <a:lnTo>
                  <a:pt x="0" y="0"/>
                </a:lnTo>
                <a:lnTo>
                  <a:pt x="0" y="6096"/>
                </a:lnTo>
                <a:lnTo>
                  <a:pt x="222504" y="6096"/>
                </a:lnTo>
                <a:lnTo>
                  <a:pt x="222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41876" y="2219070"/>
            <a:ext cx="698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4340" y="2383917"/>
            <a:ext cx="1397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9383" y="2376931"/>
            <a:ext cx="698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71700" y="2374010"/>
            <a:ext cx="222885" cy="6350"/>
          </a:xfrm>
          <a:custGeom>
            <a:avLst/>
            <a:gdLst/>
            <a:ahLst/>
            <a:cxnLst/>
            <a:rect l="l" t="t" r="r" b="b"/>
            <a:pathLst>
              <a:path w="222885" h="6350">
                <a:moveTo>
                  <a:pt x="222504" y="0"/>
                </a:moveTo>
                <a:lnTo>
                  <a:pt x="0" y="0"/>
                </a:lnTo>
                <a:lnTo>
                  <a:pt x="0" y="6096"/>
                </a:lnTo>
                <a:lnTo>
                  <a:pt x="222504" y="6096"/>
                </a:lnTo>
                <a:lnTo>
                  <a:pt x="222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36926" y="2219070"/>
            <a:ext cx="698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2239391" y="2383917"/>
            <a:ext cx="1397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7066" y="2376931"/>
            <a:ext cx="21907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Times New Roman"/>
                <a:cs typeface="Times New Roman"/>
              </a:rPr>
              <a:t>SSB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0780" y="2158142"/>
            <a:ext cx="14370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1388" sz="3000" spc="22" i="1">
                <a:latin typeface="Times New Roman"/>
                <a:cs typeface="Times New Roman"/>
              </a:rPr>
              <a:t>m</a:t>
            </a:r>
            <a:r>
              <a:rPr dirty="0" baseline="1388" sz="3000" spc="-37">
                <a:latin typeface="Times New Roman"/>
                <a:cs typeface="Times New Roman"/>
              </a:rPr>
              <a:t>(</a:t>
            </a:r>
            <a:r>
              <a:rPr dirty="0" baseline="1388" sz="3000" spc="165" i="1">
                <a:latin typeface="Times New Roman"/>
                <a:cs typeface="Times New Roman"/>
              </a:rPr>
              <a:t>t</a:t>
            </a:r>
            <a:r>
              <a:rPr dirty="0" baseline="1388" sz="3000" spc="-7">
                <a:latin typeface="Times New Roman"/>
                <a:cs typeface="Times New Roman"/>
              </a:rPr>
              <a:t>)</a:t>
            </a:r>
            <a:r>
              <a:rPr dirty="0" baseline="1388" sz="3000" spc="-487">
                <a:latin typeface="Times New Roman"/>
                <a:cs typeface="Times New Roman"/>
              </a:rPr>
              <a:t> </a:t>
            </a:r>
            <a:r>
              <a:rPr dirty="0" baseline="1388" sz="3000" spc="-22">
                <a:latin typeface="Times New Roman"/>
                <a:cs typeface="Times New Roman"/>
              </a:rPr>
              <a:t>s</a:t>
            </a:r>
            <a:r>
              <a:rPr dirty="0" baseline="1388" sz="3000" spc="-7">
                <a:latin typeface="Times New Roman"/>
                <a:cs typeface="Times New Roman"/>
              </a:rPr>
              <a:t>i</a:t>
            </a:r>
            <a:r>
              <a:rPr dirty="0" baseline="1388" sz="3000" spc="-37">
                <a:latin typeface="Times New Roman"/>
                <a:cs typeface="Times New Roman"/>
              </a:rPr>
              <a:t>n</a:t>
            </a:r>
            <a:r>
              <a:rPr dirty="0" baseline="1388" sz="3000" spc="75">
                <a:latin typeface="Times New Roman"/>
                <a:cs typeface="Times New Roman"/>
              </a:rPr>
              <a:t>(</a:t>
            </a:r>
            <a:r>
              <a:rPr dirty="0" baseline="1388" sz="3000" spc="-22">
                <a:latin typeface="Times New Roman"/>
                <a:cs typeface="Times New Roman"/>
              </a:rPr>
              <a:t>2</a:t>
            </a:r>
            <a:r>
              <a:rPr dirty="0" sz="2200" spc="-180">
                <a:latin typeface="Symbol"/>
                <a:cs typeface="Symbol"/>
              </a:rPr>
              <a:t>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spc="145" i="1">
                <a:latin typeface="Times New Roman"/>
                <a:cs typeface="Times New Roman"/>
              </a:rPr>
              <a:t> </a:t>
            </a:r>
            <a:r>
              <a:rPr dirty="0" sz="2000" spc="114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2978" y="2090166"/>
            <a:ext cx="901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Symbol"/>
                <a:cs typeface="Symbol"/>
              </a:rPr>
              <a:t>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5588" y="2185873"/>
            <a:ext cx="83502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100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 i="1">
                <a:latin typeface="Times New Roman"/>
                <a:cs typeface="Times New Roman"/>
              </a:rPr>
              <a:t>	</a:t>
            </a:r>
            <a:r>
              <a:rPr dirty="0" sz="2000" spc="50">
                <a:latin typeface="Times New Roman"/>
                <a:cs typeface="Times New Roman"/>
              </a:rPr>
              <a:t>(</a:t>
            </a:r>
            <a:r>
              <a:rPr dirty="0" sz="2000" spc="40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5577" y="2153062"/>
            <a:ext cx="116205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15" i="1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(</a:t>
            </a:r>
            <a:r>
              <a:rPr dirty="0" sz="2000" spc="135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-50">
                <a:latin typeface="Times New Roman"/>
                <a:cs typeface="Times New Roman"/>
              </a:rPr>
              <a:t>2</a:t>
            </a:r>
            <a:r>
              <a:rPr dirty="0" sz="2200" spc="-180">
                <a:latin typeface="Symbol"/>
                <a:cs typeface="Symbol"/>
              </a:rPr>
              <a:t>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0990" y="2182190"/>
            <a:ext cx="521334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spc="145" i="1">
                <a:latin typeface="Times New Roman"/>
                <a:cs typeface="Times New Roman"/>
              </a:rPr>
              <a:t> </a:t>
            </a:r>
            <a:r>
              <a:rPr dirty="0" sz="2000" spc="110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944">
                <a:latin typeface="Times New Roman"/>
                <a:cs typeface="Times New Roman"/>
              </a:rPr>
              <a:t>+</a:t>
            </a:r>
            <a:r>
              <a:rPr dirty="0" sz="1800">
                <a:latin typeface="Calibri"/>
                <a:cs typeface="Calibri"/>
              </a:rPr>
              <a:t>_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3560" y="2222119"/>
            <a:ext cx="222631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Equation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SSB-SC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61873"/>
            <a:ext cx="101377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70"/>
              <a:t>Total</a:t>
            </a:r>
            <a:r>
              <a:rPr dirty="0" sz="4000" spc="-55"/>
              <a:t> </a:t>
            </a:r>
            <a:r>
              <a:rPr dirty="0" sz="4000" spc="5"/>
              <a:t>Power</a:t>
            </a:r>
            <a:r>
              <a:rPr dirty="0" sz="4000" spc="-114"/>
              <a:t> </a:t>
            </a:r>
            <a:r>
              <a:rPr dirty="0" sz="4000" spc="5"/>
              <a:t>&amp;</a:t>
            </a:r>
            <a:r>
              <a:rPr dirty="0" sz="4000" spc="-10"/>
              <a:t> </a:t>
            </a:r>
            <a:r>
              <a:rPr dirty="0" sz="4000" spc="5"/>
              <a:t>Power</a:t>
            </a:r>
            <a:r>
              <a:rPr dirty="0" sz="4000" spc="-135"/>
              <a:t> </a:t>
            </a:r>
            <a:r>
              <a:rPr dirty="0" sz="4000"/>
              <a:t>or</a:t>
            </a:r>
            <a:r>
              <a:rPr dirty="0" sz="4000" spc="-90"/>
              <a:t> </a:t>
            </a:r>
            <a:r>
              <a:rPr dirty="0" sz="4000" spc="5"/>
              <a:t>Modulation</a:t>
            </a:r>
            <a:r>
              <a:rPr dirty="0" sz="4000" spc="-70"/>
              <a:t> </a:t>
            </a:r>
            <a:r>
              <a:rPr dirty="0" sz="4000"/>
              <a:t>efficiency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975" y="1804797"/>
            <a:ext cx="8423910" cy="3357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72280" algn="l"/>
              </a:tabLst>
            </a:pPr>
            <a:r>
              <a:rPr dirty="0" sz="2800" spc="-40">
                <a:latin typeface="Times New Roman"/>
                <a:cs typeface="Times New Roman"/>
              </a:rPr>
              <a:t>Total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LSB	</a:t>
            </a:r>
            <a:r>
              <a:rPr dirty="0" sz="280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1804670">
              <a:lnSpc>
                <a:spcPct val="100000"/>
              </a:lnSpc>
              <a:spcBef>
                <a:spcPts val="170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USB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(Acμ/2</a:t>
            </a:r>
            <a:r>
              <a:rPr dirty="0" sz="1800">
                <a:latin typeface="Times New Roman"/>
                <a:cs typeface="Times New Roman"/>
              </a:rPr>
              <a:t>√</a:t>
            </a:r>
            <a:r>
              <a:rPr dirty="0" sz="280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μ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/8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20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μ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Power</a:t>
            </a:r>
            <a:r>
              <a:rPr dirty="0" sz="3200" spc="-10">
                <a:latin typeface="Times New Roman"/>
                <a:cs typeface="Times New Roman"/>
              </a:rPr>
              <a:t> Efficiency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Modulation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Efficiency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100%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683323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Generation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SSB-SC</a:t>
            </a:r>
            <a:r>
              <a:rPr dirty="0" spc="-65"/>
              <a:t> Wave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5051"/>
            <a:ext cx="6498590" cy="269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 marR="828040">
              <a:lnSpc>
                <a:spcPct val="1215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Frequency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Description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 </a:t>
            </a:r>
            <a:r>
              <a:rPr dirty="0" sz="2800" spc="-6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Phase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Description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-5" b="1">
                <a:latin typeface="Times New Roman"/>
                <a:cs typeface="Times New Roman"/>
              </a:rPr>
              <a:t>Detection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of</a:t>
            </a:r>
            <a:r>
              <a:rPr dirty="0" sz="4400" spc="-25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SSB-SC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waves</a:t>
            </a:r>
            <a:endParaRPr sz="4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dirty="0" sz="2400" spc="-15" b="1">
                <a:latin typeface="Times New Roman"/>
                <a:cs typeface="Times New Roman"/>
              </a:rPr>
              <a:t>Coherent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53"/>
            <a:ext cx="74625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Frequency</a:t>
            </a:r>
            <a:r>
              <a:rPr dirty="0" spc="-30"/>
              <a:t> </a:t>
            </a:r>
            <a:r>
              <a:rPr dirty="0" spc="-5"/>
              <a:t>Description</a:t>
            </a:r>
            <a:r>
              <a:rPr dirty="0" spc="25"/>
              <a:t> </a:t>
            </a:r>
            <a:r>
              <a:rPr dirty="0" spc="-5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432" y="1691640"/>
            <a:ext cx="8308847" cy="42428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17244" y="429583"/>
            <a:ext cx="3394710" cy="15557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Upto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500Khz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Upto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20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MHz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Greater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20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MHz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0209" y="429583"/>
            <a:ext cx="2547620" cy="155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Mechanical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Filter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RC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Filter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Crystal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filter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53"/>
            <a:ext cx="63226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Phase</a:t>
            </a:r>
            <a:r>
              <a:rPr dirty="0" spc="-15"/>
              <a:t> </a:t>
            </a:r>
            <a:r>
              <a:rPr dirty="0" spc="-10"/>
              <a:t>Description</a:t>
            </a:r>
            <a:r>
              <a:rPr dirty="0" spc="15"/>
              <a:t> </a:t>
            </a:r>
            <a:r>
              <a:rPr dirty="0" spc="-5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672" y="1691639"/>
            <a:ext cx="7534656" cy="4541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80213"/>
            <a:ext cx="464820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Coherent</a:t>
            </a:r>
            <a:r>
              <a:rPr dirty="0" spc="-75"/>
              <a:t> </a:t>
            </a:r>
            <a:r>
              <a:rPr dirty="0" spc="-5"/>
              <a:t>Detection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32103"/>
            <a:ext cx="10268712" cy="5522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2989" y="1815541"/>
            <a:ext cx="300672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3586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Message </a:t>
            </a:r>
            <a:r>
              <a:rPr dirty="0" sz="2400" b="1">
                <a:latin typeface="Times New Roman"/>
                <a:cs typeface="Times New Roman"/>
              </a:rPr>
              <a:t>Signal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(or)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Band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Signal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(or) </a:t>
            </a:r>
            <a:r>
              <a:rPr dirty="0" sz="2400" spc="-5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Modulating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Signal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(or) </a:t>
            </a:r>
            <a:r>
              <a:rPr dirty="0" sz="2400" spc="-5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Information</a:t>
            </a:r>
            <a:r>
              <a:rPr dirty="0" sz="2400" b="1">
                <a:latin typeface="Times New Roman"/>
                <a:cs typeface="Times New Roman"/>
              </a:rPr>
              <a:t> Signal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22" y="1371600"/>
            <a:ext cx="6118733" cy="25806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7982" y="246964"/>
            <a:ext cx="25209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In</a:t>
            </a:r>
            <a:r>
              <a:rPr dirty="0" sz="2800" spc="-110"/>
              <a:t> </a:t>
            </a:r>
            <a:r>
              <a:rPr dirty="0" sz="2800" spc="-20"/>
              <a:t>Time</a:t>
            </a:r>
            <a:r>
              <a:rPr dirty="0" sz="2800" spc="-30"/>
              <a:t> </a:t>
            </a:r>
            <a:r>
              <a:rPr dirty="0" sz="2800" spc="-5"/>
              <a:t>Domain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384047"/>
            <a:ext cx="11009376" cy="59710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244" y="6428638"/>
            <a:ext cx="676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4/20/202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1683" y="642863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3854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0467" y="733425"/>
            <a:ext cx="399415" cy="30480"/>
          </a:xfrm>
          <a:custGeom>
            <a:avLst/>
            <a:gdLst/>
            <a:ahLst/>
            <a:cxnLst/>
            <a:rect l="l" t="t" r="r" b="b"/>
            <a:pathLst>
              <a:path w="399414" h="30479">
                <a:moveTo>
                  <a:pt x="399288" y="0"/>
                </a:moveTo>
                <a:lnTo>
                  <a:pt x="0" y="0"/>
                </a:lnTo>
                <a:lnTo>
                  <a:pt x="0" y="30479"/>
                </a:lnTo>
                <a:lnTo>
                  <a:pt x="399288" y="30479"/>
                </a:lnTo>
                <a:lnTo>
                  <a:pt x="399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08986" y="760552"/>
            <a:ext cx="21971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60">
                <a:latin typeface="Cambria Math"/>
                <a:cs typeface="Cambria Math"/>
              </a:rPr>
              <a:t>2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653" y="669417"/>
            <a:ext cx="26733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39365" algn="l"/>
              </a:tabLst>
            </a:pPr>
            <a:r>
              <a:rPr dirty="0" sz="2100" spc="15">
                <a:latin typeface="Times New Roman"/>
                <a:cs typeface="Times New Roman"/>
              </a:rPr>
              <a:t>c</a:t>
            </a:r>
            <a:r>
              <a:rPr dirty="0" sz="2100" spc="15"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728" y="410336"/>
            <a:ext cx="6692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13790" algn="l"/>
                <a:tab pos="4180840" algn="l"/>
              </a:tabLst>
            </a:pPr>
            <a:r>
              <a:rPr dirty="0" sz="3200" spc="-5">
                <a:latin typeface="Times New Roman"/>
                <a:cs typeface="Times New Roman"/>
              </a:rPr>
              <a:t>s(t)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	</a:t>
            </a:r>
            <a:r>
              <a:rPr dirty="0" baseline="44025" sz="3975" spc="135">
                <a:latin typeface="Cambria Math"/>
                <a:cs typeface="Cambria Math"/>
              </a:rPr>
              <a:t>𝐴𝑐</a:t>
            </a:r>
            <a:r>
              <a:rPr dirty="0" baseline="44025" sz="3975" spc="547">
                <a:latin typeface="Cambria Math"/>
                <a:cs typeface="Cambria Math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(</a:t>
            </a:r>
            <a:r>
              <a:rPr dirty="0" sz="3200" spc="-15">
                <a:latin typeface="Times New Roman"/>
                <a:cs typeface="Times New Roman"/>
              </a:rPr>
              <a:t>m(t)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Cos2πf</a:t>
            </a:r>
            <a:r>
              <a:rPr dirty="0" sz="3200" spc="1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	+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m(t)Sin2πf</a:t>
            </a:r>
            <a:r>
              <a:rPr dirty="0" sz="3200" spc="1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4045" y="739902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˄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2128" y="1793570"/>
            <a:ext cx="11785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v(t)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[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7251" y="2064766"/>
            <a:ext cx="399415" cy="30480"/>
          </a:xfrm>
          <a:custGeom>
            <a:avLst/>
            <a:gdLst/>
            <a:ahLst/>
            <a:cxnLst/>
            <a:rect l="l" t="t" r="r" b="b"/>
            <a:pathLst>
              <a:path w="399414" h="30480">
                <a:moveTo>
                  <a:pt x="399288" y="0"/>
                </a:moveTo>
                <a:lnTo>
                  <a:pt x="0" y="0"/>
                </a:lnTo>
                <a:lnTo>
                  <a:pt x="0" y="30479"/>
                </a:lnTo>
                <a:lnTo>
                  <a:pt x="399288" y="30479"/>
                </a:lnTo>
                <a:lnTo>
                  <a:pt x="399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85186" y="1595754"/>
            <a:ext cx="41783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110">
                <a:latin typeface="Cambria Math"/>
                <a:cs typeface="Cambria Math"/>
              </a:rPr>
              <a:t>𝐴</a:t>
            </a:r>
            <a:r>
              <a:rPr dirty="0" sz="2650" spc="245">
                <a:latin typeface="Cambria Math"/>
                <a:cs typeface="Cambria Math"/>
              </a:rPr>
              <a:t>𝑐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5770" y="2092833"/>
            <a:ext cx="21971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60">
                <a:latin typeface="Cambria Math"/>
                <a:cs typeface="Cambria Math"/>
              </a:rPr>
              <a:t>2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485" y="2000834"/>
            <a:ext cx="14605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298" y="1741754"/>
            <a:ext cx="32099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7305" algn="l"/>
              </a:tabLst>
            </a:pPr>
            <a:r>
              <a:rPr dirty="0" sz="3600" spc="-15">
                <a:latin typeface="Times New Roman"/>
                <a:cs typeface="Times New Roman"/>
              </a:rPr>
              <a:t>(</a:t>
            </a:r>
            <a:r>
              <a:rPr dirty="0" sz="3200" spc="-15">
                <a:latin typeface="Times New Roman"/>
                <a:cs typeface="Times New Roman"/>
              </a:rPr>
              <a:t>m(t)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Cos2πf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	+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236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58785" y="2000834"/>
            <a:ext cx="206121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27225" algn="l"/>
              </a:tabLst>
            </a:pPr>
            <a:r>
              <a:rPr dirty="0" sz="2100" spc="15">
                <a:latin typeface="Times New Roman"/>
                <a:cs typeface="Times New Roman"/>
              </a:rPr>
              <a:t>c</a:t>
            </a:r>
            <a:r>
              <a:rPr dirty="0" sz="2100" spc="15"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9431" y="1793570"/>
            <a:ext cx="45269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(t)Sin2πf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t)]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Cos(2πf</a:t>
            </a:r>
            <a:r>
              <a:rPr dirty="0" sz="3200" spc="1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+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φ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8565" y="1708530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˄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534" y="2874975"/>
            <a:ext cx="117983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v(t)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[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9810" y="3145535"/>
            <a:ext cx="399415" cy="30480"/>
          </a:xfrm>
          <a:custGeom>
            <a:avLst/>
            <a:gdLst/>
            <a:ahLst/>
            <a:cxnLst/>
            <a:rect l="l" t="t" r="r" b="b"/>
            <a:pathLst>
              <a:path w="399414" h="30480">
                <a:moveTo>
                  <a:pt x="399288" y="0"/>
                </a:moveTo>
                <a:lnTo>
                  <a:pt x="0" y="0"/>
                </a:lnTo>
                <a:lnTo>
                  <a:pt x="0" y="30479"/>
                </a:lnTo>
                <a:lnTo>
                  <a:pt x="399288" y="30479"/>
                </a:lnTo>
                <a:lnTo>
                  <a:pt x="399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77617" y="2677160"/>
            <a:ext cx="41846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110">
                <a:latin typeface="Cambria Math"/>
                <a:cs typeface="Cambria Math"/>
              </a:rPr>
              <a:t>𝐴</a:t>
            </a:r>
            <a:r>
              <a:rPr dirty="0" sz="2650" spc="245">
                <a:latin typeface="Cambria Math"/>
                <a:cs typeface="Cambria Math"/>
              </a:rPr>
              <a:t>𝑐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2378455" y="3173679"/>
            <a:ext cx="21971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60">
                <a:latin typeface="Cambria Math"/>
                <a:cs typeface="Cambria Math"/>
              </a:rPr>
              <a:t>2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4171" y="3082238"/>
            <a:ext cx="14605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2983" y="2823159"/>
            <a:ext cx="32092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7305" algn="l"/>
              </a:tabLst>
            </a:pPr>
            <a:r>
              <a:rPr dirty="0" sz="3600" spc="-15">
                <a:latin typeface="Times New Roman"/>
                <a:cs typeface="Times New Roman"/>
              </a:rPr>
              <a:t>(</a:t>
            </a:r>
            <a:r>
              <a:rPr dirty="0" sz="3200" spc="-15">
                <a:latin typeface="Times New Roman"/>
                <a:cs typeface="Times New Roman"/>
              </a:rPr>
              <a:t>m(t)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Cos2πf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	+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2335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1597" y="3082238"/>
            <a:ext cx="206057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26589" algn="l"/>
              </a:tabLst>
            </a:pPr>
            <a:r>
              <a:rPr dirty="0" sz="2100" spc="15">
                <a:latin typeface="Times New Roman"/>
                <a:cs typeface="Times New Roman"/>
              </a:rPr>
              <a:t>c</a:t>
            </a:r>
            <a:r>
              <a:rPr dirty="0" sz="2100" spc="15"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1862" y="2874975"/>
            <a:ext cx="45269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(t)Sin2πf</a:t>
            </a:r>
            <a:r>
              <a:rPr dirty="0" sz="3200" spc="1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t)]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Cos(2πf</a:t>
            </a:r>
            <a:r>
              <a:rPr dirty="0" sz="3200" spc="1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+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φ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4534" y="3985386"/>
            <a:ext cx="435038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latin typeface="Times New Roman"/>
                <a:cs typeface="Times New Roman"/>
              </a:rPr>
              <a:t>When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Passed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through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LPF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2294" y="5513019"/>
            <a:ext cx="19685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70">
                <a:latin typeface="Cambria Math"/>
                <a:cs typeface="Cambria Math"/>
              </a:rPr>
              <a:t>2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3889" y="4918354"/>
            <a:ext cx="414718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1628775" algn="l"/>
              </a:tabLst>
            </a:pPr>
            <a:r>
              <a:rPr dirty="0" sz="5400" spc="1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3200" spc="-5">
                <a:latin typeface="Times New Roman"/>
                <a:cs typeface="Times New Roman"/>
              </a:rPr>
              <a:t>(t)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u="heavy" baseline="44685" sz="3450" spc="19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𝐴</a:t>
            </a:r>
            <a:r>
              <a:rPr dirty="0" u="heavy" baseline="44685" sz="3450" spc="382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𝑐</a:t>
            </a:r>
            <a:r>
              <a:rPr dirty="0" baseline="44685" sz="3450">
                <a:latin typeface="Cambria Math"/>
                <a:cs typeface="Cambria Math"/>
              </a:rPr>
              <a:t> </a:t>
            </a:r>
            <a:r>
              <a:rPr dirty="0" baseline="44685" sz="3450" spc="-150">
                <a:latin typeface="Cambria Math"/>
                <a:cs typeface="Cambria Math"/>
              </a:rPr>
              <a:t> </a:t>
            </a:r>
            <a:r>
              <a:rPr dirty="0" sz="3200" spc="-75">
                <a:latin typeface="Times New Roman"/>
                <a:cs typeface="Times New Roman"/>
              </a:rPr>
              <a:t>m</a:t>
            </a:r>
            <a:r>
              <a:rPr dirty="0" sz="3200" spc="-5">
                <a:latin typeface="Times New Roman"/>
                <a:cs typeface="Times New Roman"/>
              </a:rPr>
              <a:t>(t)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φ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9345" y="4982891"/>
            <a:ext cx="369570" cy="91059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u="heavy" sz="2300" spc="13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𝐴</a:t>
            </a:r>
            <a:r>
              <a:rPr dirty="0" u="heavy" sz="2300" spc="2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𝑐</a:t>
            </a:r>
            <a:endParaRPr sz="2300">
              <a:latin typeface="Cambria Math"/>
              <a:cs typeface="Cambria Math"/>
            </a:endParaRPr>
          </a:p>
          <a:p>
            <a:pPr marL="103505">
              <a:lnSpc>
                <a:spcPct val="100000"/>
              </a:lnSpc>
              <a:spcBef>
                <a:spcPts val="720"/>
              </a:spcBef>
            </a:pPr>
            <a:r>
              <a:rPr dirty="0" sz="2300" spc="70">
                <a:latin typeface="Cambria Math"/>
                <a:cs typeface="Cambria Math"/>
              </a:rPr>
              <a:t>2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6544" y="5199075"/>
            <a:ext cx="1634489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>
                <a:latin typeface="Times New Roman"/>
                <a:cs typeface="Times New Roman"/>
              </a:rPr>
              <a:t>m(t)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φ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68845" y="5079568"/>
            <a:ext cx="1562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˄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4045" y="2778709"/>
            <a:ext cx="1562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˄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904" y="1204087"/>
            <a:ext cx="64585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67250" algn="l"/>
              </a:tabLst>
            </a:pPr>
            <a:r>
              <a:rPr dirty="0" sz="2800" spc="5">
                <a:latin typeface="Times New Roman"/>
                <a:cs typeface="Times New Roman"/>
              </a:rPr>
              <a:t>Output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 Product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Modulator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	S(t)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(LO)o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7586"/>
            <a:ext cx="62242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30115" algn="l"/>
              </a:tabLst>
            </a:pPr>
            <a:r>
              <a:rPr dirty="0" sz="3200" spc="-30"/>
              <a:t>Time</a:t>
            </a:r>
            <a:r>
              <a:rPr dirty="0" sz="3200" spc="50"/>
              <a:t> </a:t>
            </a:r>
            <a:r>
              <a:rPr dirty="0" sz="3200" spc="-15"/>
              <a:t>Domain</a:t>
            </a:r>
            <a:r>
              <a:rPr dirty="0" sz="3200" spc="55"/>
              <a:t> </a:t>
            </a:r>
            <a:r>
              <a:rPr dirty="0" sz="3200" spc="-5"/>
              <a:t>Equation</a:t>
            </a:r>
            <a:r>
              <a:rPr dirty="0" sz="3200" spc="10"/>
              <a:t> </a:t>
            </a:r>
            <a:r>
              <a:rPr dirty="0" sz="3200" spc="-5"/>
              <a:t>of	</a:t>
            </a:r>
            <a:r>
              <a:rPr dirty="0" sz="3200" spc="-10"/>
              <a:t>SSB</a:t>
            </a:r>
            <a:r>
              <a:rPr dirty="0" sz="3200" spc="-35"/>
              <a:t> </a:t>
            </a:r>
            <a:r>
              <a:rPr dirty="0" sz="3200" spc="-10"/>
              <a:t>-SC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252727"/>
            <a:ext cx="10290048" cy="51023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594359"/>
            <a:ext cx="8951976" cy="17647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828544"/>
            <a:ext cx="10728960" cy="28925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3" y="137160"/>
            <a:ext cx="9272016" cy="62179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384047"/>
            <a:ext cx="10290048" cy="5971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51687"/>
            <a:ext cx="10963656" cy="5754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83" y="487680"/>
            <a:ext cx="10034016" cy="5867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985" y="124205"/>
            <a:ext cx="9796780" cy="11112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Following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same procedure, we </a:t>
            </a:r>
            <a:r>
              <a:rPr dirty="0" sz="2400" spc="-10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find the </a:t>
            </a:r>
            <a:r>
              <a:rPr dirty="0" sz="2400" spc="-5">
                <a:latin typeface="Times New Roman"/>
                <a:cs typeface="Times New Roman"/>
              </a:rPr>
              <a:t>canonical representation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wave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s(t)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obtained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transmitting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lower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band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given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367" y="2063495"/>
            <a:ext cx="8790432" cy="865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450" y="1219200"/>
            <a:ext cx="10412409" cy="3688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0405" y="246964"/>
            <a:ext cx="335978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In</a:t>
            </a:r>
            <a:r>
              <a:rPr dirty="0" sz="2800" spc="-35"/>
              <a:t> </a:t>
            </a:r>
            <a:r>
              <a:rPr dirty="0" sz="2800" spc="-5"/>
              <a:t>Frequency</a:t>
            </a:r>
            <a:r>
              <a:rPr dirty="0" sz="2800" spc="-70"/>
              <a:t> </a:t>
            </a:r>
            <a:r>
              <a:rPr dirty="0" sz="2800" spc="-5"/>
              <a:t>Domain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4301" y="5513019"/>
            <a:ext cx="4518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  <a:tab pos="3512185" algn="l"/>
              </a:tabLst>
            </a:pPr>
            <a:r>
              <a:rPr dirty="0" sz="2400" b="1">
                <a:latin typeface="Times New Roman"/>
                <a:cs typeface="Times New Roman"/>
              </a:rPr>
              <a:t>Band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width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	(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0) Hz	=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F3863"/>
                </a:solidFill>
                <a:latin typeface="Times New Roman"/>
                <a:cs typeface="Times New Roman"/>
              </a:rPr>
              <a:t>W</a:t>
            </a:r>
            <a:r>
              <a:rPr dirty="0" sz="2400" spc="-9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Hz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17244" y="442694"/>
            <a:ext cx="9990455" cy="54895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Advantages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3600" spc="-90">
                <a:latin typeface="Times New Roman"/>
                <a:cs typeface="Times New Roman"/>
              </a:rPr>
              <a:t>Voice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Communications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Disadvantages</a:t>
            </a:r>
            <a:endParaRPr sz="3600">
              <a:latin typeface="Times New Roman"/>
              <a:cs typeface="Times New Roman"/>
            </a:endParaRPr>
          </a:p>
          <a:p>
            <a:pPr marL="927100" marR="5080">
              <a:lnSpc>
                <a:spcPts val="3890"/>
              </a:lnSpc>
              <a:spcBef>
                <a:spcPts val="1065"/>
              </a:spcBef>
            </a:pPr>
            <a:r>
              <a:rPr dirty="0" sz="3600" spc="-5">
                <a:latin typeface="Times New Roman"/>
                <a:cs typeface="Times New Roman"/>
              </a:rPr>
              <a:t>Sharp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Cut-off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Frequency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Filters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are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not</a:t>
            </a:r>
            <a:r>
              <a:rPr dirty="0" sz="3600" spc="-210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Available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Practically</a:t>
            </a:r>
            <a:endParaRPr sz="3600">
              <a:latin typeface="Times New Roman"/>
              <a:cs typeface="Times New Roman"/>
            </a:endParaRPr>
          </a:p>
          <a:p>
            <a:pPr marL="927100" marR="2910205">
              <a:lnSpc>
                <a:spcPts val="4900"/>
              </a:lnSpc>
              <a:spcBef>
                <a:spcPts val="180"/>
              </a:spcBef>
              <a:tabLst>
                <a:tab pos="3275329" algn="l"/>
              </a:tabLst>
            </a:pPr>
            <a:r>
              <a:rPr dirty="0" sz="3600">
                <a:latin typeface="Times New Roman"/>
                <a:cs typeface="Times New Roman"/>
              </a:rPr>
              <a:t>L</a:t>
            </a:r>
            <a:r>
              <a:rPr dirty="0" sz="3600" spc="10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ss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P</a:t>
            </a:r>
            <a:r>
              <a:rPr dirty="0" sz="3600">
                <a:latin typeface="Times New Roman"/>
                <a:cs typeface="Times New Roman"/>
              </a:rPr>
              <a:t>ower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th</a:t>
            </a:r>
            <a:r>
              <a:rPr dirty="0" sz="3600" spc="10">
                <a:latin typeface="Times New Roman"/>
                <a:cs typeface="Times New Roman"/>
              </a:rPr>
              <a:t>a</a:t>
            </a:r>
            <a:r>
              <a:rPr dirty="0" sz="3600">
                <a:latin typeface="Times New Roman"/>
                <a:cs typeface="Times New Roman"/>
              </a:rPr>
              <a:t>n</a:t>
            </a:r>
            <a:r>
              <a:rPr dirty="0" sz="3600" spc="-229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AM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&amp;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DS</a:t>
            </a:r>
            <a:r>
              <a:rPr dirty="0" sz="3600" spc="20">
                <a:latin typeface="Times New Roman"/>
                <a:cs typeface="Times New Roman"/>
              </a:rPr>
              <a:t>B</a:t>
            </a:r>
            <a:r>
              <a:rPr dirty="0" sz="3600">
                <a:latin typeface="Times New Roman"/>
                <a:cs typeface="Times New Roman"/>
              </a:rPr>
              <a:t>-</a:t>
            </a:r>
            <a:r>
              <a:rPr dirty="0" sz="3600" spc="-15">
                <a:latin typeface="Times New Roman"/>
                <a:cs typeface="Times New Roman"/>
              </a:rPr>
              <a:t>SC  </a:t>
            </a:r>
            <a:r>
              <a:rPr dirty="0" sz="3600">
                <a:latin typeface="Times New Roman"/>
                <a:cs typeface="Times New Roman"/>
              </a:rPr>
              <a:t>100%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Modulation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efficiency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dirty="0" sz="3600">
                <a:latin typeface="Times New Roman"/>
                <a:cs typeface="Times New Roman"/>
              </a:rPr>
              <a:t>BW</a:t>
            </a:r>
            <a:r>
              <a:rPr dirty="0" sz="3600" spc="-10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-6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WHz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or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10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m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Hz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845" y="14173"/>
            <a:ext cx="6184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 b="1">
                <a:latin typeface="Times New Roman"/>
                <a:cs typeface="Times New Roman"/>
              </a:rPr>
              <a:t>Vestigial</a:t>
            </a:r>
            <a:r>
              <a:rPr dirty="0" sz="3600" spc="-4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Side</a:t>
            </a:r>
            <a:r>
              <a:rPr dirty="0" sz="3600" spc="-5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Band</a:t>
            </a:r>
            <a:r>
              <a:rPr dirty="0" sz="3600" spc="-4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Modulation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816" y="649223"/>
            <a:ext cx="5891783" cy="1761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047" y="2660904"/>
            <a:ext cx="10756392" cy="3694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53376" y="5417921"/>
            <a:ext cx="19164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 b="1">
                <a:latin typeface="Calibri"/>
                <a:cs typeface="Calibri"/>
              </a:rPr>
              <a:t>BW=</a:t>
            </a:r>
            <a:r>
              <a:rPr dirty="0" sz="3200" spc="-1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W</a:t>
            </a:r>
            <a:r>
              <a:rPr dirty="0" sz="3200" spc="-2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+ </a:t>
            </a:r>
            <a:r>
              <a:rPr dirty="0" sz="3200" spc="-10" b="1">
                <a:latin typeface="Calibri"/>
                <a:cs typeface="Calibri"/>
              </a:rPr>
              <a:t>f</a:t>
            </a:r>
            <a:r>
              <a:rPr dirty="0" sz="2000" spc="-10" b="1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97002"/>
            <a:ext cx="7173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Generation</a:t>
            </a:r>
            <a:r>
              <a:rPr dirty="0" sz="3600" spc="-25"/>
              <a:t> </a:t>
            </a:r>
            <a:r>
              <a:rPr dirty="0" sz="3600"/>
              <a:t>of</a:t>
            </a:r>
            <a:r>
              <a:rPr dirty="0" sz="3600" spc="-100"/>
              <a:t> </a:t>
            </a:r>
            <a:r>
              <a:rPr dirty="0" sz="3600" spc="-10"/>
              <a:t>VSB</a:t>
            </a:r>
            <a:r>
              <a:rPr dirty="0" sz="3600" spc="-5"/>
              <a:t> </a:t>
            </a:r>
            <a:r>
              <a:rPr dirty="0" sz="3600"/>
              <a:t>Modulated</a:t>
            </a:r>
            <a:r>
              <a:rPr dirty="0" sz="3600" spc="-80"/>
              <a:t> </a:t>
            </a:r>
            <a:r>
              <a:rPr dirty="0" sz="3600" spc="-50"/>
              <a:t>Wave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691639"/>
            <a:ext cx="10332720" cy="39867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623" y="823036"/>
            <a:ext cx="477837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11885" algn="l"/>
              </a:tabLst>
            </a:pPr>
            <a:r>
              <a:rPr dirty="0" sz="3200" spc="-5" b="0">
                <a:latin typeface="Times New Roman"/>
                <a:cs typeface="Times New Roman"/>
              </a:rPr>
              <a:t>s(t)</a:t>
            </a:r>
            <a:r>
              <a:rPr dirty="0" sz="320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=	</a:t>
            </a:r>
            <a:r>
              <a:rPr dirty="0" sz="3200" spc="5" b="0">
                <a:latin typeface="Times New Roman"/>
                <a:cs typeface="Times New Roman"/>
              </a:rPr>
              <a:t>[A</a:t>
            </a:r>
            <a:r>
              <a:rPr dirty="0" sz="2400" spc="5" b="0">
                <a:latin typeface="Times New Roman"/>
                <a:cs typeface="Times New Roman"/>
              </a:rPr>
              <a:t>c</a:t>
            </a:r>
            <a:r>
              <a:rPr dirty="0" sz="2400" spc="-3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m(t)Cos2πf</a:t>
            </a:r>
            <a:r>
              <a:rPr dirty="0" baseline="-15873" sz="3150" spc="-7" b="0">
                <a:latin typeface="Times New Roman"/>
                <a:cs typeface="Times New Roman"/>
              </a:rPr>
              <a:t>c</a:t>
            </a:r>
            <a:r>
              <a:rPr dirty="0" baseline="-15873" sz="3150" spc="-82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t]</a:t>
            </a:r>
            <a:r>
              <a:rPr dirty="0" sz="3200" spc="-4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h(t)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0914" y="2283332"/>
            <a:ext cx="356870" cy="27940"/>
          </a:xfrm>
          <a:custGeom>
            <a:avLst/>
            <a:gdLst/>
            <a:ahLst/>
            <a:cxnLst/>
            <a:rect l="l" t="t" r="r" b="b"/>
            <a:pathLst>
              <a:path w="356870" h="27939">
                <a:moveTo>
                  <a:pt x="356615" y="0"/>
                </a:moveTo>
                <a:lnTo>
                  <a:pt x="0" y="0"/>
                </a:lnTo>
                <a:lnTo>
                  <a:pt x="0" y="27432"/>
                </a:lnTo>
                <a:lnTo>
                  <a:pt x="356615" y="27432"/>
                </a:lnTo>
                <a:lnTo>
                  <a:pt x="356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0542" y="2308047"/>
            <a:ext cx="19685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70">
                <a:latin typeface="Cambria Math"/>
                <a:cs typeface="Cambria Math"/>
              </a:rPr>
              <a:t>2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2623" y="1994103"/>
            <a:ext cx="568769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58545" algn="l"/>
              </a:tabLst>
            </a:pPr>
            <a:r>
              <a:rPr dirty="0" sz="2800">
                <a:latin typeface="Times New Roman"/>
                <a:cs typeface="Times New Roman"/>
              </a:rPr>
              <a:t>S(f)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	</a:t>
            </a:r>
            <a:r>
              <a:rPr dirty="0" baseline="44685" sz="3450" spc="142">
                <a:latin typeface="Cambria Math"/>
                <a:cs typeface="Cambria Math"/>
              </a:rPr>
              <a:t>𝐴𝑐</a:t>
            </a:r>
            <a:r>
              <a:rPr dirty="0" baseline="44685" sz="3450" spc="600">
                <a:latin typeface="Cambria Math"/>
                <a:cs typeface="Cambria Math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[M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fc)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M(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fc)]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H(f)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24" y="3020567"/>
            <a:ext cx="10491216" cy="25725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137160"/>
            <a:ext cx="11207496" cy="6217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244" y="6466738"/>
            <a:ext cx="6762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4/20/202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124</a:t>
            </a:fld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137160"/>
            <a:ext cx="11237976" cy="6217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244" y="6466738"/>
            <a:ext cx="6762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4/20/202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124</a:t>
            </a:fld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"/>
            <a:ext cx="10924032" cy="58948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244" y="6466738"/>
            <a:ext cx="6762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4/20/202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124</a:t>
            </a:fld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428638"/>
            <a:ext cx="75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20/04/202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1683" y="642863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3854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127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65759"/>
            <a:ext cx="10515600" cy="5522976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428638"/>
            <a:ext cx="676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4/20/202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1683" y="642863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3854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902" y="4390085"/>
            <a:ext cx="301434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latin typeface="Times New Roman"/>
                <a:cs typeface="Times New Roman"/>
              </a:rPr>
              <a:t>Distorted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Output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911755"/>
            <a:ext cx="9424416" cy="3207566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48055"/>
            <a:ext cx="10445025" cy="57166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129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472" y="176860"/>
            <a:ext cx="30257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 b="0">
                <a:latin typeface="Times New Roman"/>
                <a:cs typeface="Times New Roman"/>
              </a:rPr>
              <a:t>Introduction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343" y="798179"/>
            <a:ext cx="9174480" cy="227901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3200" spc="-15">
                <a:solidFill>
                  <a:srgbClr val="00AE50"/>
                </a:solidFill>
                <a:latin typeface="Times New Roman"/>
                <a:cs typeface="Times New Roman"/>
              </a:rPr>
              <a:t>Elements</a:t>
            </a:r>
            <a:r>
              <a:rPr dirty="0" sz="3200" spc="30">
                <a:solidFill>
                  <a:srgbClr val="00AE5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AE50"/>
                </a:solidFill>
                <a:latin typeface="Times New Roman"/>
                <a:cs typeface="Times New Roman"/>
              </a:rPr>
              <a:t>of</a:t>
            </a:r>
            <a:r>
              <a:rPr dirty="0" sz="3200" spc="-40">
                <a:solidFill>
                  <a:srgbClr val="00AE5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00AE50"/>
                </a:solidFill>
                <a:latin typeface="Times New Roman"/>
                <a:cs typeface="Times New Roman"/>
              </a:rPr>
              <a:t>Communication</a:t>
            </a:r>
            <a:r>
              <a:rPr dirty="0" sz="3200" spc="75">
                <a:solidFill>
                  <a:srgbClr val="00AE50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00AE50"/>
                </a:solidFill>
                <a:latin typeface="Times New Roman"/>
                <a:cs typeface="Times New Roman"/>
              </a:rPr>
              <a:t>System: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95"/>
              </a:spcBef>
              <a:tabLst>
                <a:tab pos="3146425" algn="l"/>
                <a:tab pos="3634104" algn="l"/>
                <a:tab pos="3676650" algn="l"/>
                <a:tab pos="4146550" algn="l"/>
                <a:tab pos="4701540" algn="l"/>
                <a:tab pos="4884420" algn="l"/>
                <a:tab pos="5210175" algn="l"/>
                <a:tab pos="6329045" algn="l"/>
                <a:tab pos="6911975" algn="l"/>
                <a:tab pos="8820150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Co</a:t>
            </a:r>
            <a:r>
              <a:rPr dirty="0" sz="3200" spc="-20" b="1">
                <a:latin typeface="Times New Roman"/>
                <a:cs typeface="Times New Roman"/>
              </a:rPr>
              <a:t>m</a:t>
            </a:r>
            <a:r>
              <a:rPr dirty="0" sz="3200" spc="-50" b="1">
                <a:latin typeface="Times New Roman"/>
                <a:cs typeface="Times New Roman"/>
              </a:rPr>
              <a:t>m</a:t>
            </a:r>
            <a:r>
              <a:rPr dirty="0" sz="3200" spc="-5" b="1">
                <a:latin typeface="Times New Roman"/>
                <a:cs typeface="Times New Roman"/>
              </a:rPr>
              <a:t>unicat</a:t>
            </a:r>
            <a:r>
              <a:rPr dirty="0" sz="3200" spc="-30" b="1">
                <a:latin typeface="Times New Roman"/>
                <a:cs typeface="Times New Roman"/>
              </a:rPr>
              <a:t>i</a:t>
            </a:r>
            <a:r>
              <a:rPr dirty="0" sz="3200" spc="-20" b="1">
                <a:latin typeface="Times New Roman"/>
                <a:cs typeface="Times New Roman"/>
              </a:rPr>
              <a:t>o</a:t>
            </a:r>
            <a:r>
              <a:rPr dirty="0" sz="3200" b="1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	</a:t>
            </a:r>
            <a:r>
              <a:rPr dirty="0" sz="3200" spc="-20">
                <a:latin typeface="Times New Roman"/>
                <a:cs typeface="Times New Roman"/>
              </a:rPr>
              <a:t>p</a:t>
            </a:r>
            <a:r>
              <a:rPr dirty="0" sz="3200" spc="-40">
                <a:latin typeface="Times New Roman"/>
                <a:cs typeface="Times New Roman"/>
              </a:rPr>
              <a:t>r</a:t>
            </a:r>
            <a:r>
              <a:rPr dirty="0" sz="3200" spc="-20">
                <a:latin typeface="Times New Roman"/>
                <a:cs typeface="Times New Roman"/>
              </a:rPr>
              <a:t>o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ess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20">
                <a:latin typeface="Times New Roman"/>
                <a:cs typeface="Times New Roman"/>
              </a:rPr>
              <a:t>onv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45">
                <a:latin typeface="Times New Roman"/>
                <a:cs typeface="Times New Roman"/>
              </a:rPr>
              <a:t>y</a:t>
            </a:r>
            <a:r>
              <a:rPr dirty="0" sz="3200" spc="-35">
                <a:latin typeface="Times New Roman"/>
                <a:cs typeface="Times New Roman"/>
              </a:rPr>
              <a:t>i</a:t>
            </a:r>
            <a:r>
              <a:rPr dirty="0" sz="3200" spc="-2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g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">
                <a:latin typeface="Times New Roman"/>
                <a:cs typeface="Times New Roman"/>
              </a:rPr>
              <a:t>or  </a:t>
            </a:r>
            <a:r>
              <a:rPr dirty="0" sz="3200" spc="-10">
                <a:latin typeface="Times New Roman"/>
                <a:cs typeface="Times New Roman"/>
              </a:rPr>
              <a:t>information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from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one		point	</a:t>
            </a:r>
            <a:r>
              <a:rPr dirty="0" sz="3200" spc="-15">
                <a:latin typeface="Times New Roman"/>
                <a:cs typeface="Times New Roman"/>
              </a:rPr>
              <a:t>to	</a:t>
            </a:r>
            <a:r>
              <a:rPr dirty="0" sz="3200" spc="-65">
                <a:latin typeface="Times New Roman"/>
                <a:cs typeface="Times New Roman"/>
              </a:rPr>
              <a:t>another.</a:t>
            </a:r>
            <a:endParaRPr sz="3200">
              <a:latin typeface="Times New Roman"/>
              <a:cs typeface="Times New Roman"/>
            </a:endParaRPr>
          </a:p>
          <a:p>
            <a:pPr marL="3902710">
              <a:lnSpc>
                <a:spcPct val="100000"/>
              </a:lnSpc>
              <a:spcBef>
                <a:spcPts val="795"/>
              </a:spcBef>
            </a:pPr>
            <a:r>
              <a:rPr dirty="0" sz="3200" spc="-30">
                <a:latin typeface="Times New Roman"/>
                <a:cs typeface="Times New Roman"/>
              </a:rPr>
              <a:t>(Or)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7341" y="1488389"/>
            <a:ext cx="189230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5">
                <a:latin typeface="Times New Roman"/>
                <a:cs typeface="Times New Roman"/>
              </a:rPr>
              <a:t>transferring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343" y="3156966"/>
            <a:ext cx="1054798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347335" algn="l"/>
              </a:tabLst>
            </a:pP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 spc="3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process</a:t>
            </a:r>
            <a:r>
              <a:rPr dirty="0" sz="3200" spc="3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33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establishing	</a:t>
            </a:r>
            <a:r>
              <a:rPr dirty="0" sz="3200" spc="-5">
                <a:latin typeface="Times New Roman"/>
                <a:cs typeface="Times New Roman"/>
              </a:rPr>
              <a:t>connection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link </a:t>
            </a:r>
            <a:r>
              <a:rPr dirty="0" sz="3200" spc="-30">
                <a:latin typeface="Times New Roman"/>
                <a:cs typeface="Times New Roman"/>
              </a:rPr>
              <a:t>between </a:t>
            </a:r>
            <a:r>
              <a:rPr dirty="0" sz="3200" spc="-25">
                <a:latin typeface="Times New Roman"/>
                <a:cs typeface="Times New Roman"/>
              </a:rPr>
              <a:t>two </a:t>
            </a:r>
            <a:r>
              <a:rPr dirty="0" sz="3200" spc="-7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points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for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information</a:t>
            </a:r>
            <a:r>
              <a:rPr dirty="0" sz="3200" spc="13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exchange.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4300727"/>
            <a:ext cx="6629400" cy="25572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448055"/>
            <a:ext cx="9217152" cy="38374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7176" y="4640071"/>
            <a:ext cx="91052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 b="1">
                <a:latin typeface="Times New Roman"/>
                <a:cs typeface="Times New Roman"/>
              </a:rPr>
              <a:t>Perfect</a:t>
            </a:r>
            <a:r>
              <a:rPr dirty="0" sz="3200" spc="5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Output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(Loss</a:t>
            </a:r>
            <a:r>
              <a:rPr dirty="0" sz="3200" spc="2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is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Compensated</a:t>
            </a:r>
            <a:r>
              <a:rPr dirty="0" sz="3200" spc="60" b="1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with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the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Gain)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129</a:t>
            </a:fld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33577"/>
            <a:ext cx="82543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/>
              <a:t>Envelope</a:t>
            </a:r>
            <a:r>
              <a:rPr dirty="0" sz="3200"/>
              <a:t> </a:t>
            </a:r>
            <a:r>
              <a:rPr dirty="0" sz="3200" spc="-10"/>
              <a:t>detection</a:t>
            </a:r>
            <a:r>
              <a:rPr dirty="0" sz="3200" spc="50"/>
              <a:t> </a:t>
            </a:r>
            <a:r>
              <a:rPr dirty="0" sz="3200"/>
              <a:t>of</a:t>
            </a:r>
            <a:r>
              <a:rPr dirty="0" sz="3200" spc="-40"/>
              <a:t> </a:t>
            </a:r>
            <a:r>
              <a:rPr dirty="0" sz="3200" spc="-5"/>
              <a:t>a</a:t>
            </a:r>
            <a:r>
              <a:rPr dirty="0" sz="3200" spc="-40"/>
              <a:t> </a:t>
            </a:r>
            <a:r>
              <a:rPr dirty="0" sz="3200" spc="-10"/>
              <a:t>VSB</a:t>
            </a:r>
            <a:r>
              <a:rPr dirty="0" sz="3200" spc="-25"/>
              <a:t> </a:t>
            </a:r>
            <a:r>
              <a:rPr dirty="0" sz="3200" spc="-45"/>
              <a:t>Wave</a:t>
            </a:r>
            <a:r>
              <a:rPr dirty="0" sz="3200" spc="-50"/>
              <a:t> </a:t>
            </a:r>
            <a:r>
              <a:rPr dirty="0" sz="3200" spc="-5"/>
              <a:t>plus</a:t>
            </a:r>
            <a:r>
              <a:rPr dirty="0" sz="3200"/>
              <a:t> </a:t>
            </a:r>
            <a:r>
              <a:rPr dirty="0" sz="3200" spc="-5"/>
              <a:t>Carrier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112519"/>
            <a:ext cx="10162031" cy="5242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129</a:t>
            </a:fld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405383"/>
            <a:ext cx="10905743" cy="5529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244" y="6428638"/>
            <a:ext cx="676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4/20/202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1683" y="642863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3854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132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823" y="165938"/>
            <a:ext cx="98482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Times New Roman"/>
                <a:cs typeface="Times New Roman"/>
              </a:rPr>
              <a:t>Comparisons</a:t>
            </a:r>
            <a:r>
              <a:rPr dirty="0" spc="2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of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5"/>
              <a:t>AM,DSBSC,SSB-SC,VSB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594" y="1654810"/>
          <a:ext cx="11101705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155"/>
                <a:gridCol w="3921760"/>
                <a:gridCol w="1471929"/>
                <a:gridCol w="1682114"/>
                <a:gridCol w="1278890"/>
                <a:gridCol w="1487804"/>
              </a:tblGrid>
              <a:tr h="51816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800" spc="-5" b="1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795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800" b="1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Parameters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800" spc="-10" b="1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AM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800" b="1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DSB-SC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800" b="1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SSB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800" b="1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VSB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2800" spc="-7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Equation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789430" algn="l"/>
                        </a:tabLst>
                      </a:pPr>
                      <a:r>
                        <a:rPr dirty="0" sz="2800" spc="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Singletone	Equation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2800" spc="-6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BW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 spc="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Singletone</a:t>
                      </a:r>
                      <a:r>
                        <a:rPr dirty="0" sz="2800" spc="-6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BW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35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2800" spc="-7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Power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29957" y="5425236"/>
            <a:ext cx="45364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latin typeface="Times New Roman"/>
                <a:cs typeface="Times New Roman"/>
              </a:rPr>
              <a:t>*****Complete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Following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133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1819275"/>
          <a:ext cx="11118215" cy="26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  <a:gridCol w="4983480"/>
                <a:gridCol w="1475104"/>
                <a:gridCol w="1712595"/>
                <a:gridCol w="864870"/>
                <a:gridCol w="948054"/>
              </a:tblGrid>
              <a:tr h="51816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S.NO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Parameters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spc="-10" b="1">
                          <a:latin typeface="Times New Roman"/>
                          <a:cs typeface="Times New Roman"/>
                        </a:rPr>
                        <a:t>AM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DSB-SC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SSB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VSB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Generation</a:t>
                      </a:r>
                      <a:r>
                        <a:rPr dirty="0" sz="2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Methods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Methods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 spc="5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Modulation</a:t>
                      </a:r>
                      <a:r>
                        <a:rPr dirty="0" sz="2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efficiency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Applications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029957" y="5148198"/>
            <a:ext cx="45364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latin typeface="Times New Roman"/>
                <a:cs typeface="Times New Roman"/>
              </a:rPr>
              <a:t>*****Complete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Following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1566544"/>
            <a:ext cx="7718425" cy="25577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600" spc="-2455" i="1">
                <a:latin typeface="Times New Roman"/>
                <a:cs typeface="Times New Roman"/>
              </a:rPr>
              <a:t>Th</a:t>
            </a:r>
            <a:r>
              <a:rPr dirty="0" sz="16600" spc="-2050" i="1">
                <a:latin typeface="Times New Roman"/>
                <a:cs typeface="Times New Roman"/>
              </a:rPr>
              <a:t>a</a:t>
            </a:r>
            <a:r>
              <a:rPr dirty="0" sz="16600" spc="-3185" i="1">
                <a:latin typeface="Times New Roman"/>
                <a:cs typeface="Times New Roman"/>
              </a:rPr>
              <a:t>n</a:t>
            </a:r>
            <a:r>
              <a:rPr dirty="0" sz="16600" spc="-2860" i="1">
                <a:latin typeface="Times New Roman"/>
                <a:cs typeface="Times New Roman"/>
              </a:rPr>
              <a:t>k</a:t>
            </a:r>
            <a:r>
              <a:rPr dirty="0" sz="16600" spc="-1280" i="1">
                <a:latin typeface="Times New Roman"/>
                <a:cs typeface="Times New Roman"/>
              </a:rPr>
              <a:t> </a:t>
            </a:r>
            <a:r>
              <a:rPr dirty="0" sz="16600" spc="-735" i="1">
                <a:latin typeface="Times New Roman"/>
                <a:cs typeface="Times New Roman"/>
              </a:rPr>
              <a:t>You</a:t>
            </a:r>
            <a:endParaRPr sz="1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717" y="83642"/>
            <a:ext cx="744600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 b="0">
                <a:latin typeface="Times New Roman"/>
                <a:cs typeface="Times New Roman"/>
              </a:rPr>
              <a:t>Elements</a:t>
            </a:r>
            <a:r>
              <a:rPr dirty="0" sz="4000" spc="-80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of</a:t>
            </a:r>
            <a:r>
              <a:rPr dirty="0" sz="4000" spc="-75" b="0">
                <a:latin typeface="Times New Roman"/>
                <a:cs typeface="Times New Roman"/>
              </a:rPr>
              <a:t> </a:t>
            </a:r>
            <a:r>
              <a:rPr dirty="0" sz="4000" spc="-5" b="0">
                <a:latin typeface="Times New Roman"/>
                <a:cs typeface="Times New Roman"/>
              </a:rPr>
              <a:t>Communication</a:t>
            </a:r>
            <a:r>
              <a:rPr dirty="0" sz="4000" spc="-85" b="0">
                <a:latin typeface="Times New Roman"/>
                <a:cs typeface="Times New Roman"/>
              </a:rPr>
              <a:t> </a:t>
            </a:r>
            <a:r>
              <a:rPr dirty="0" sz="4000" spc="-25" b="0"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473" y="834451"/>
            <a:ext cx="11586210" cy="537146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90"/>
              </a:spcBef>
            </a:pPr>
            <a:r>
              <a:rPr dirty="0" sz="3600" spc="-30" b="1">
                <a:latin typeface="Times New Roman"/>
                <a:cs typeface="Times New Roman"/>
              </a:rPr>
              <a:t>Information</a:t>
            </a:r>
            <a:r>
              <a:rPr dirty="0" sz="3600" spc="65" b="1">
                <a:latin typeface="Times New Roman"/>
                <a:cs typeface="Times New Roman"/>
              </a:rPr>
              <a:t> </a:t>
            </a:r>
            <a:r>
              <a:rPr dirty="0" sz="3600" spc="-15" b="1">
                <a:latin typeface="Times New Roman"/>
                <a:cs typeface="Times New Roman"/>
              </a:rPr>
              <a:t>source</a:t>
            </a:r>
            <a:r>
              <a:rPr dirty="0" sz="3600" spc="-8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algn="just" marL="356870" marR="6350" indent="-344805">
              <a:lnSpc>
                <a:spcPct val="100000"/>
              </a:lnSpc>
              <a:spcBef>
                <a:spcPts val="795"/>
              </a:spcBef>
            </a:pP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15">
                <a:latin typeface="Times New Roman"/>
                <a:cs typeface="Times New Roman"/>
              </a:rPr>
              <a:t>message or </a:t>
            </a:r>
            <a:r>
              <a:rPr dirty="0" sz="3600" spc="-20">
                <a:latin typeface="Times New Roman"/>
                <a:cs typeface="Times New Roman"/>
              </a:rPr>
              <a:t>information </a:t>
            </a:r>
            <a:r>
              <a:rPr dirty="0" sz="3600" spc="-10">
                <a:latin typeface="Times New Roman"/>
                <a:cs typeface="Times New Roman"/>
              </a:rPr>
              <a:t>to </a:t>
            </a:r>
            <a:r>
              <a:rPr dirty="0" sz="3600">
                <a:latin typeface="Times New Roman"/>
                <a:cs typeface="Times New Roman"/>
              </a:rPr>
              <a:t>be </a:t>
            </a:r>
            <a:r>
              <a:rPr dirty="0" sz="3600" spc="-15">
                <a:latin typeface="Times New Roman"/>
                <a:cs typeface="Times New Roman"/>
              </a:rPr>
              <a:t>communicated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originates </a:t>
            </a:r>
            <a:r>
              <a:rPr dirty="0" sz="3600" spc="5">
                <a:latin typeface="Times New Roman"/>
                <a:cs typeface="Times New Roman"/>
              </a:rPr>
              <a:t>in 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information </a:t>
            </a:r>
            <a:r>
              <a:rPr dirty="0" sz="3600" spc="-15">
                <a:latin typeface="Times New Roman"/>
                <a:cs typeface="Times New Roman"/>
              </a:rPr>
              <a:t>source. </a:t>
            </a:r>
            <a:r>
              <a:rPr dirty="0" sz="3600" spc="-10">
                <a:latin typeface="Times New Roman"/>
                <a:cs typeface="Times New Roman"/>
              </a:rPr>
              <a:t>Message can </a:t>
            </a:r>
            <a:r>
              <a:rPr dirty="0" sz="3600" spc="-5">
                <a:latin typeface="Times New Roman"/>
                <a:cs typeface="Times New Roman"/>
              </a:rPr>
              <a:t>be </a:t>
            </a:r>
            <a:r>
              <a:rPr dirty="0" sz="3600" spc="-30">
                <a:latin typeface="Times New Roman"/>
                <a:cs typeface="Times New Roman"/>
              </a:rPr>
              <a:t>words, </a:t>
            </a:r>
            <a:r>
              <a:rPr dirty="0" sz="3600" spc="-25">
                <a:latin typeface="Times New Roman"/>
                <a:cs typeface="Times New Roman"/>
              </a:rPr>
              <a:t>group </a:t>
            </a:r>
            <a:r>
              <a:rPr dirty="0" sz="3600" spc="-5">
                <a:latin typeface="Times New Roman"/>
                <a:cs typeface="Times New Roman"/>
              </a:rPr>
              <a:t>of </a:t>
            </a:r>
            <a:r>
              <a:rPr dirty="0" sz="3600" spc="-25">
                <a:latin typeface="Times New Roman"/>
                <a:cs typeface="Times New Roman"/>
              </a:rPr>
              <a:t>words, 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code,</a:t>
            </a:r>
            <a:r>
              <a:rPr dirty="0" sz="3600" spc="-75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data,</a:t>
            </a:r>
            <a:r>
              <a:rPr dirty="0" sz="3600" spc="84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symbols,</a:t>
            </a:r>
            <a:r>
              <a:rPr dirty="0" sz="3600" spc="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signals</a:t>
            </a:r>
            <a:r>
              <a:rPr dirty="0" sz="3600" spc="-35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etc.</a:t>
            </a:r>
            <a:endParaRPr sz="3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25"/>
              </a:spcBef>
            </a:pPr>
            <a:r>
              <a:rPr dirty="0" sz="3600" spc="-70" b="1">
                <a:latin typeface="Times New Roman"/>
                <a:cs typeface="Times New Roman"/>
              </a:rPr>
              <a:t>Transmitter</a:t>
            </a:r>
            <a:r>
              <a:rPr dirty="0" sz="3600" spc="6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795"/>
              </a:spcBef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objective</a:t>
            </a:r>
            <a:r>
              <a:rPr dirty="0" sz="3600" spc="-5">
                <a:latin typeface="Times New Roman"/>
                <a:cs typeface="Times New Roman"/>
              </a:rPr>
              <a:t> of</a:t>
            </a:r>
            <a:r>
              <a:rPr dirty="0" sz="3600">
                <a:latin typeface="Times New Roman"/>
                <a:cs typeface="Times New Roman"/>
              </a:rPr>
              <a:t> 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transmitter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block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to</a:t>
            </a:r>
            <a:r>
              <a:rPr dirty="0" sz="3600" spc="880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collect</a:t>
            </a:r>
            <a:r>
              <a:rPr dirty="0" sz="3600" spc="8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incoming </a:t>
            </a:r>
            <a:r>
              <a:rPr dirty="0" sz="3600" spc="-10">
                <a:latin typeface="Times New Roman"/>
                <a:cs typeface="Times New Roman"/>
              </a:rPr>
              <a:t>message signal </a:t>
            </a:r>
            <a:r>
              <a:rPr dirty="0" sz="3600" spc="-5">
                <a:latin typeface="Times New Roman"/>
                <a:cs typeface="Times New Roman"/>
              </a:rPr>
              <a:t>and </a:t>
            </a:r>
            <a:r>
              <a:rPr dirty="0" sz="3600" spc="-10">
                <a:latin typeface="Times New Roman"/>
                <a:cs typeface="Times New Roman"/>
              </a:rPr>
              <a:t>modify it </a:t>
            </a:r>
            <a:r>
              <a:rPr dirty="0" sz="3600">
                <a:latin typeface="Times New Roman"/>
                <a:cs typeface="Times New Roman"/>
              </a:rPr>
              <a:t>in a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suitable fashion 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(if </a:t>
            </a:r>
            <a:r>
              <a:rPr dirty="0" sz="3600" spc="-10">
                <a:latin typeface="Times New Roman"/>
                <a:cs typeface="Times New Roman"/>
              </a:rPr>
              <a:t>needed), such </a:t>
            </a:r>
            <a:r>
              <a:rPr dirty="0" sz="3600">
                <a:latin typeface="Times New Roman"/>
                <a:cs typeface="Times New Roman"/>
              </a:rPr>
              <a:t>that, </a:t>
            </a:r>
            <a:r>
              <a:rPr dirty="0" sz="3600" spc="-10">
                <a:latin typeface="Times New Roman"/>
                <a:cs typeface="Times New Roman"/>
              </a:rPr>
              <a:t>it can </a:t>
            </a:r>
            <a:r>
              <a:rPr dirty="0" sz="3600" spc="-15">
                <a:latin typeface="Times New Roman"/>
                <a:cs typeface="Times New Roman"/>
              </a:rPr>
              <a:t>be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transmitted </a:t>
            </a:r>
            <a:r>
              <a:rPr dirty="0" sz="3600">
                <a:latin typeface="Times New Roman"/>
                <a:cs typeface="Times New Roman"/>
              </a:rPr>
              <a:t>via </a:t>
            </a:r>
            <a:r>
              <a:rPr dirty="0" sz="3600" spc="-5">
                <a:latin typeface="Times New Roman"/>
                <a:cs typeface="Times New Roman"/>
              </a:rPr>
              <a:t>the chosen </a:t>
            </a:r>
            <a:r>
              <a:rPr dirty="0" sz="3600">
                <a:latin typeface="Times New Roman"/>
                <a:cs typeface="Times New Roman"/>
              </a:rPr>
              <a:t> channel</a:t>
            </a:r>
            <a:r>
              <a:rPr dirty="0" sz="3600" spc="6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6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890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receiving</a:t>
            </a:r>
            <a:r>
              <a:rPr dirty="0" sz="3600" spc="5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point.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717" y="271348"/>
            <a:ext cx="75787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 b="0">
                <a:latin typeface="Times New Roman"/>
                <a:cs typeface="Times New Roman"/>
              </a:rPr>
              <a:t>Elements</a:t>
            </a:r>
            <a:r>
              <a:rPr dirty="0" sz="4000" spc="-85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of</a:t>
            </a:r>
            <a:r>
              <a:rPr dirty="0" sz="4000" spc="-80" b="0">
                <a:latin typeface="Times New Roman"/>
                <a:cs typeface="Times New Roman"/>
              </a:rPr>
              <a:t> </a:t>
            </a:r>
            <a:r>
              <a:rPr dirty="0" sz="4000" spc="-5" b="0">
                <a:latin typeface="Times New Roman"/>
                <a:cs typeface="Times New Roman"/>
              </a:rPr>
              <a:t>Communication</a:t>
            </a:r>
            <a:r>
              <a:rPr dirty="0" sz="4000" spc="-90" b="0">
                <a:latin typeface="Times New Roman"/>
                <a:cs typeface="Times New Roman"/>
              </a:rPr>
              <a:t> </a:t>
            </a:r>
            <a:r>
              <a:rPr dirty="0" sz="4000" spc="-30" b="0">
                <a:latin typeface="Times New Roman"/>
                <a:cs typeface="Times New Roman"/>
              </a:rPr>
              <a:t>System: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19" y="1087323"/>
            <a:ext cx="11216640" cy="511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4310"/>
              </a:lnSpc>
              <a:spcBef>
                <a:spcPts val="100"/>
              </a:spcBef>
            </a:pPr>
            <a:r>
              <a:rPr dirty="0" sz="3600" spc="-10" b="1">
                <a:latin typeface="Times New Roman"/>
                <a:cs typeface="Times New Roman"/>
              </a:rPr>
              <a:t>Channel</a:t>
            </a:r>
            <a:r>
              <a:rPr dirty="0" sz="3600" spc="-8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81100"/>
              </a:lnSpc>
              <a:spcBef>
                <a:spcPts val="805"/>
              </a:spcBef>
            </a:pPr>
            <a:r>
              <a:rPr dirty="0" sz="3600" spc="-5">
                <a:latin typeface="Times New Roman"/>
                <a:cs typeface="Times New Roman"/>
              </a:rPr>
              <a:t>Channel</a:t>
            </a:r>
            <a:r>
              <a:rPr dirty="0" sz="3600">
                <a:latin typeface="Times New Roman"/>
                <a:cs typeface="Times New Roman"/>
              </a:rPr>
              <a:t> is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physical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medium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which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connects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transmitter </a:t>
            </a:r>
            <a:r>
              <a:rPr dirty="0" sz="3600">
                <a:latin typeface="Times New Roman"/>
                <a:cs typeface="Times New Roman"/>
              </a:rPr>
              <a:t>with </a:t>
            </a:r>
            <a:r>
              <a:rPr dirty="0" sz="3600" spc="-10">
                <a:latin typeface="Times New Roman"/>
                <a:cs typeface="Times New Roman"/>
              </a:rPr>
              <a:t>that </a:t>
            </a:r>
            <a:r>
              <a:rPr dirty="0" sz="3600">
                <a:latin typeface="Times New Roman"/>
                <a:cs typeface="Times New Roman"/>
              </a:rPr>
              <a:t>of </a:t>
            </a:r>
            <a:r>
              <a:rPr dirty="0" sz="3600" spc="-10">
                <a:latin typeface="Times New Roman"/>
                <a:cs typeface="Times New Roman"/>
              </a:rPr>
              <a:t>the </a:t>
            </a:r>
            <a:r>
              <a:rPr dirty="0" sz="3600" spc="-75">
                <a:latin typeface="Times New Roman"/>
                <a:cs typeface="Times New Roman"/>
              </a:rPr>
              <a:t>receiver.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25">
                <a:latin typeface="Times New Roman"/>
                <a:cs typeface="Times New Roman"/>
              </a:rPr>
              <a:t>physical </a:t>
            </a:r>
            <a:r>
              <a:rPr dirty="0" sz="3600" spc="-10">
                <a:latin typeface="Times New Roman"/>
                <a:cs typeface="Times New Roman"/>
              </a:rPr>
              <a:t>medium </a:t>
            </a:r>
            <a:r>
              <a:rPr dirty="0" sz="3600" spc="-5">
                <a:latin typeface="Times New Roman"/>
                <a:cs typeface="Times New Roman"/>
              </a:rPr>
              <a:t> includes </a:t>
            </a:r>
            <a:r>
              <a:rPr dirty="0" sz="3600" spc="-10">
                <a:latin typeface="Times New Roman"/>
                <a:cs typeface="Times New Roman"/>
              </a:rPr>
              <a:t>copper </a:t>
            </a:r>
            <a:r>
              <a:rPr dirty="0" sz="3600" spc="-20">
                <a:latin typeface="Times New Roman"/>
                <a:cs typeface="Times New Roman"/>
              </a:rPr>
              <a:t>wire, </a:t>
            </a:r>
            <a:r>
              <a:rPr dirty="0" sz="3600" spc="-10">
                <a:latin typeface="Times New Roman"/>
                <a:cs typeface="Times New Roman"/>
              </a:rPr>
              <a:t>coaxial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cable, </a:t>
            </a:r>
            <a:r>
              <a:rPr dirty="0" sz="3600" spc="-30">
                <a:latin typeface="Times New Roman"/>
                <a:cs typeface="Times New Roman"/>
              </a:rPr>
              <a:t>fibre </a:t>
            </a:r>
            <a:r>
              <a:rPr dirty="0" sz="3600" spc="-20">
                <a:latin typeface="Times New Roman"/>
                <a:cs typeface="Times New Roman"/>
              </a:rPr>
              <a:t>optic </a:t>
            </a:r>
            <a:r>
              <a:rPr dirty="0" sz="3600" spc="-15">
                <a:latin typeface="Times New Roman"/>
                <a:cs typeface="Times New Roman"/>
              </a:rPr>
              <a:t>cable, </a:t>
            </a:r>
            <a:r>
              <a:rPr dirty="0" sz="3600" spc="-55">
                <a:latin typeface="Times New Roman"/>
                <a:cs typeface="Times New Roman"/>
              </a:rPr>
              <a:t>wave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guide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free  </a:t>
            </a:r>
            <a:r>
              <a:rPr dirty="0" sz="3600">
                <a:latin typeface="Times New Roman"/>
                <a:cs typeface="Times New Roman"/>
              </a:rPr>
              <a:t>space</a:t>
            </a:r>
            <a:r>
              <a:rPr dirty="0" sz="3600" spc="-5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atmosphere.</a:t>
            </a:r>
            <a:endParaRPr sz="3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290"/>
              </a:spcBef>
            </a:pPr>
            <a:r>
              <a:rPr dirty="0" sz="3600" spc="-20" b="1">
                <a:latin typeface="Times New Roman"/>
                <a:cs typeface="Times New Roman"/>
              </a:rPr>
              <a:t>Receiver</a:t>
            </a:r>
            <a:r>
              <a:rPr dirty="0" sz="3600" spc="-9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algn="just" marL="356870" marR="12700" indent="-344805">
              <a:lnSpc>
                <a:spcPct val="90000"/>
              </a:lnSpc>
              <a:spcBef>
                <a:spcPts val="795"/>
              </a:spcBef>
            </a:pP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15">
                <a:latin typeface="Times New Roman"/>
                <a:cs typeface="Times New Roman"/>
              </a:rPr>
              <a:t>receiver </a:t>
            </a:r>
            <a:r>
              <a:rPr dirty="0" sz="3600" spc="-5">
                <a:latin typeface="Times New Roman"/>
                <a:cs typeface="Times New Roman"/>
              </a:rPr>
              <a:t>block </a:t>
            </a:r>
            <a:r>
              <a:rPr dirty="0" sz="3600" spc="-20">
                <a:latin typeface="Times New Roman"/>
                <a:cs typeface="Times New Roman"/>
              </a:rPr>
              <a:t>receives </a:t>
            </a:r>
            <a:r>
              <a:rPr dirty="0" sz="3600" spc="-1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incoming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modified</a:t>
            </a:r>
            <a:r>
              <a:rPr dirty="0" sz="3600" spc="8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version 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 </a:t>
            </a:r>
            <a:r>
              <a:rPr dirty="0" sz="3600" spc="-5">
                <a:latin typeface="Times New Roman"/>
                <a:cs typeface="Times New Roman"/>
              </a:rPr>
              <a:t>the </a:t>
            </a:r>
            <a:r>
              <a:rPr dirty="0" sz="3600" spc="-10">
                <a:latin typeface="Times New Roman"/>
                <a:cs typeface="Times New Roman"/>
              </a:rPr>
              <a:t>message signal </a:t>
            </a:r>
            <a:r>
              <a:rPr dirty="0" sz="3600" spc="-20">
                <a:latin typeface="Times New Roman"/>
                <a:cs typeface="Times New Roman"/>
              </a:rPr>
              <a:t>from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channel</a:t>
            </a:r>
            <a:r>
              <a:rPr dirty="0" sz="3600">
                <a:latin typeface="Times New Roman"/>
                <a:cs typeface="Times New Roman"/>
              </a:rPr>
              <a:t> and </a:t>
            </a:r>
            <a:r>
              <a:rPr dirty="0" sz="3600" spc="-20">
                <a:latin typeface="Times New Roman"/>
                <a:cs typeface="Times New Roman"/>
              </a:rPr>
              <a:t>processes </a:t>
            </a:r>
            <a:r>
              <a:rPr dirty="0" sz="3600">
                <a:latin typeface="Times New Roman"/>
                <a:cs typeface="Times New Roman"/>
              </a:rPr>
              <a:t>it </a:t>
            </a:r>
            <a:r>
              <a:rPr dirty="0" sz="3600" spc="-15">
                <a:latin typeface="Times New Roman"/>
                <a:cs typeface="Times New Roman"/>
              </a:rPr>
              <a:t>to 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recreate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original (non-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electrical) </a:t>
            </a:r>
            <a:r>
              <a:rPr dirty="0" sz="3600" spc="-30">
                <a:latin typeface="Times New Roman"/>
                <a:cs typeface="Times New Roman"/>
              </a:rPr>
              <a:t>form </a:t>
            </a:r>
            <a:r>
              <a:rPr dirty="0" sz="3600" spc="-5">
                <a:latin typeface="Times New Roman"/>
                <a:cs typeface="Times New Roman"/>
              </a:rPr>
              <a:t>of </a:t>
            </a:r>
            <a:r>
              <a:rPr dirty="0" sz="3600" spc="-10">
                <a:latin typeface="Times New Roman"/>
                <a:cs typeface="Times New Roman"/>
              </a:rPr>
              <a:t>the </a:t>
            </a:r>
            <a:r>
              <a:rPr dirty="0" sz="3600" spc="-15">
                <a:latin typeface="Times New Roman"/>
                <a:cs typeface="Times New Roman"/>
              </a:rPr>
              <a:t>message 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signal.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417" y="232994"/>
            <a:ext cx="59944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0">
                <a:latin typeface="Times New Roman"/>
                <a:cs typeface="Times New Roman"/>
              </a:rPr>
              <a:t>Signal,</a:t>
            </a:r>
            <a:r>
              <a:rPr dirty="0" sz="4000" spc="-14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Message,</a:t>
            </a:r>
            <a:r>
              <a:rPr dirty="0" sz="4000" spc="-125" b="0">
                <a:latin typeface="Times New Roman"/>
                <a:cs typeface="Times New Roman"/>
              </a:rPr>
              <a:t> </a:t>
            </a:r>
            <a:r>
              <a:rPr dirty="0" sz="4000" spc="-20" b="0">
                <a:latin typeface="Times New Roman"/>
                <a:cs typeface="Times New Roman"/>
              </a:rPr>
              <a:t>Information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163" y="1107551"/>
            <a:ext cx="11268710" cy="480441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3200" spc="-5">
                <a:solidFill>
                  <a:srgbClr val="1F3863"/>
                </a:solidFill>
                <a:latin typeface="Times New Roman"/>
                <a:cs typeface="Times New Roman"/>
              </a:rPr>
              <a:t>Signal:</a:t>
            </a:r>
            <a:endParaRPr sz="3200">
              <a:latin typeface="Times New Roman"/>
              <a:cs typeface="Times New Roman"/>
            </a:endParaRPr>
          </a:p>
          <a:p>
            <a:pPr marL="356870" marR="5080" indent="-253365">
              <a:lnSpc>
                <a:spcPts val="3510"/>
              </a:lnSpc>
              <a:spcBef>
                <a:spcPts val="850"/>
              </a:spcBef>
              <a:tabLst>
                <a:tab pos="4744085" algn="l"/>
                <a:tab pos="8691880" algn="l"/>
              </a:tabLst>
            </a:pP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physical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quantity </a:t>
            </a:r>
            <a:r>
              <a:rPr dirty="0" sz="3200" spc="-10">
                <a:latin typeface="Times New Roman"/>
                <a:cs typeface="Times New Roman"/>
              </a:rPr>
              <a:t>which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varies</a:t>
            </a:r>
            <a:r>
              <a:rPr dirty="0" sz="3200" spc="-5">
                <a:latin typeface="Times New Roman"/>
                <a:cs typeface="Times New Roman"/>
              </a:rPr>
              <a:t> with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respect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	</a:t>
            </a:r>
            <a:r>
              <a:rPr dirty="0" sz="3200" spc="-20">
                <a:latin typeface="Times New Roman"/>
                <a:cs typeface="Times New Roman"/>
              </a:rPr>
              <a:t>time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or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space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or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independent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dependent	variable.</a:t>
            </a:r>
            <a:endParaRPr sz="3200">
              <a:latin typeface="Times New Roman"/>
              <a:cs typeface="Times New Roman"/>
            </a:endParaRPr>
          </a:p>
          <a:p>
            <a:pPr marL="3978910">
              <a:lnSpc>
                <a:spcPct val="100000"/>
              </a:lnSpc>
              <a:spcBef>
                <a:spcPts val="225"/>
              </a:spcBef>
            </a:pPr>
            <a:r>
              <a:rPr dirty="0" sz="3200" spc="-10">
                <a:latin typeface="Times New Roman"/>
                <a:cs typeface="Times New Roman"/>
              </a:rPr>
              <a:t>(Or)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 electrical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waveform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which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carries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dirty="0" sz="3200" spc="-5">
                <a:latin typeface="Times New Roman"/>
                <a:cs typeface="Times New Roman"/>
              </a:rPr>
              <a:t>Ex: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65">
                <a:latin typeface="Times New Roman"/>
                <a:cs typeface="Times New Roman"/>
              </a:rPr>
              <a:t>m</a:t>
            </a:r>
            <a:r>
              <a:rPr dirty="0" sz="3200" spc="-5">
                <a:latin typeface="Times New Roman"/>
                <a:cs typeface="Times New Roman"/>
              </a:rPr>
              <a:t>(t)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-20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Aco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5">
                <a:latin typeface="Times New Roman"/>
                <a:cs typeface="Times New Roman"/>
              </a:rPr>
              <a:t>(ωt+ϕ)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1387475" algn="l"/>
              </a:tabLst>
            </a:pPr>
            <a:r>
              <a:rPr dirty="0" sz="3200" spc="-30">
                <a:latin typeface="Times New Roman"/>
                <a:cs typeface="Times New Roman"/>
              </a:rPr>
              <a:t>Where,	</a:t>
            </a:r>
            <a:r>
              <a:rPr dirty="0" sz="3200" spc="-5">
                <a:latin typeface="Times New Roman"/>
                <a:cs typeface="Times New Roman"/>
              </a:rPr>
              <a:t>A=</a:t>
            </a:r>
            <a:r>
              <a:rPr dirty="0" sz="3200" spc="-1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Amplitude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peak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amplitude(Volts)</a:t>
            </a:r>
            <a:endParaRPr sz="3200">
              <a:latin typeface="Times New Roman"/>
              <a:cs typeface="Times New Roman"/>
            </a:endParaRPr>
          </a:p>
          <a:p>
            <a:pPr marL="1387475" marR="5842000">
              <a:lnSpc>
                <a:spcPct val="114399"/>
              </a:lnSpc>
              <a:spcBef>
                <a:spcPts val="25"/>
              </a:spcBef>
            </a:pPr>
            <a:r>
              <a:rPr dirty="0" sz="3200" spc="-10">
                <a:latin typeface="Times New Roman"/>
                <a:cs typeface="Times New Roman"/>
              </a:rPr>
              <a:t>w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Frequency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rad/sec)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ϕ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Phase</a:t>
            </a:r>
            <a:r>
              <a:rPr dirty="0" sz="3200" spc="-30">
                <a:latin typeface="Times New Roman"/>
                <a:cs typeface="Times New Roman"/>
              </a:rPr>
              <a:t> (rad)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177" y="194894"/>
            <a:ext cx="33762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95" b="0">
                <a:latin typeface="Times New Roman"/>
                <a:cs typeface="Times New Roman"/>
              </a:rPr>
              <a:t>Types </a:t>
            </a:r>
            <a:r>
              <a:rPr dirty="0" sz="4000" spc="5" b="0">
                <a:latin typeface="Times New Roman"/>
                <a:cs typeface="Times New Roman"/>
              </a:rPr>
              <a:t>of</a:t>
            </a:r>
            <a:r>
              <a:rPr dirty="0" sz="4000" spc="-6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Signals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254" y="732774"/>
            <a:ext cx="7004050" cy="179133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Analog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Continuous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Digital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536700" algn="l"/>
                <a:tab pos="2195195" algn="l"/>
                <a:tab pos="4478655" algn="l"/>
                <a:tab pos="5948045" algn="l"/>
                <a:tab pos="6499860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An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l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g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5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10" b="1">
                <a:latin typeface="Times New Roman"/>
                <a:cs typeface="Times New Roman"/>
              </a:rPr>
              <a:t>C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n</a:t>
            </a:r>
            <a:r>
              <a:rPr dirty="0" sz="3200" spc="-35" b="1">
                <a:latin typeface="Times New Roman"/>
                <a:cs typeface="Times New Roman"/>
              </a:rPr>
              <a:t>t</a:t>
            </a:r>
            <a:r>
              <a:rPr dirty="0" sz="3200" spc="-5" b="1">
                <a:latin typeface="Times New Roman"/>
                <a:cs typeface="Times New Roman"/>
              </a:rPr>
              <a:t>in</a:t>
            </a:r>
            <a:r>
              <a:rPr dirty="0" sz="3200" spc="-30" b="1">
                <a:latin typeface="Times New Roman"/>
                <a:cs typeface="Times New Roman"/>
              </a:rPr>
              <a:t>u</a:t>
            </a:r>
            <a:r>
              <a:rPr dirty="0" sz="3200" spc="-2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us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30" b="1">
                <a:latin typeface="Times New Roman"/>
                <a:cs typeface="Times New Roman"/>
              </a:rPr>
              <a:t>S</a:t>
            </a:r>
            <a:r>
              <a:rPr dirty="0" sz="3200" spc="-5" b="1">
                <a:latin typeface="Times New Roman"/>
                <a:cs typeface="Times New Roman"/>
              </a:rPr>
              <a:t>i</a:t>
            </a:r>
            <a:r>
              <a:rPr dirty="0" sz="3200" spc="-20" b="1">
                <a:latin typeface="Times New Roman"/>
                <a:cs typeface="Times New Roman"/>
              </a:rPr>
              <a:t>g</a:t>
            </a:r>
            <a:r>
              <a:rPr dirty="0" sz="3200" spc="-5" b="1">
                <a:latin typeface="Times New Roman"/>
                <a:cs typeface="Times New Roman"/>
              </a:rPr>
              <a:t>n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25" b="1">
                <a:latin typeface="Times New Roman"/>
                <a:cs typeface="Times New Roman"/>
              </a:rPr>
              <a:t>l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0">
                <a:latin typeface="Times New Roman"/>
                <a:cs typeface="Times New Roman"/>
              </a:rPr>
              <a:t>t</a:t>
            </a:r>
            <a:r>
              <a:rPr dirty="0" sz="3200" spc="-2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8421" y="2012061"/>
            <a:ext cx="3802379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7700" algn="l"/>
                <a:tab pos="2820035" algn="l"/>
              </a:tabLst>
            </a:pPr>
            <a:r>
              <a:rPr dirty="0" sz="3200" spc="10">
                <a:latin typeface="Times New Roman"/>
                <a:cs typeface="Times New Roman"/>
              </a:rPr>
              <a:t>a</a:t>
            </a:r>
            <a:r>
              <a:rPr dirty="0" sz="3200" spc="-45">
                <a:latin typeface="Times New Roman"/>
                <a:cs typeface="Times New Roman"/>
              </a:rPr>
              <a:t>m</a:t>
            </a:r>
            <a:r>
              <a:rPr dirty="0" sz="3200">
                <a:latin typeface="Times New Roman"/>
                <a:cs typeface="Times New Roman"/>
              </a:rPr>
              <a:t>p</a:t>
            </a:r>
            <a:r>
              <a:rPr dirty="0" sz="3200" spc="-5">
                <a:latin typeface="Times New Roman"/>
                <a:cs typeface="Times New Roman"/>
              </a:rPr>
              <a:t>lit</a:t>
            </a:r>
            <a:r>
              <a:rPr dirty="0" sz="3200">
                <a:latin typeface="Times New Roman"/>
                <a:cs typeface="Times New Roman"/>
              </a:rPr>
              <a:t>ud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gn</a:t>
            </a:r>
            <a:r>
              <a:rPr dirty="0" sz="3200" spc="-5">
                <a:latin typeface="Times New Roman"/>
                <a:cs typeface="Times New Roman"/>
              </a:rPr>
              <a:t>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678" y="2500122"/>
            <a:ext cx="10714990" cy="1487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latin typeface="Times New Roman"/>
                <a:cs typeface="Times New Roman"/>
              </a:rPr>
              <a:t>continuously </a:t>
            </a:r>
            <a:r>
              <a:rPr dirty="0" sz="3200" spc="-15">
                <a:latin typeface="Times New Roman"/>
                <a:cs typeface="Times New Roman"/>
              </a:rPr>
              <a:t>varies </a:t>
            </a:r>
            <a:r>
              <a:rPr dirty="0" sz="3200" spc="-5">
                <a:latin typeface="Times New Roman"/>
                <a:cs typeface="Times New Roman"/>
              </a:rPr>
              <a:t>with </a:t>
            </a:r>
            <a:r>
              <a:rPr dirty="0" sz="3200" spc="-10">
                <a:latin typeface="Times New Roman"/>
                <a:cs typeface="Times New Roman"/>
              </a:rPr>
              <a:t>respect </a:t>
            </a:r>
            <a:r>
              <a:rPr dirty="0" sz="3200" spc="-20">
                <a:latin typeface="Times New Roman"/>
                <a:cs typeface="Times New Roman"/>
              </a:rPr>
              <a:t>to </a:t>
            </a:r>
            <a:r>
              <a:rPr dirty="0" sz="3200" spc="-25">
                <a:latin typeface="Times New Roman"/>
                <a:cs typeface="Times New Roman"/>
              </a:rPr>
              <a:t>time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if </a:t>
            </a:r>
            <a:r>
              <a:rPr dirty="0" sz="3200">
                <a:latin typeface="Times New Roman"/>
                <a:cs typeface="Times New Roman"/>
              </a:rPr>
              <a:t>the </a:t>
            </a:r>
            <a:r>
              <a:rPr dirty="0" sz="3200" spc="-10">
                <a:latin typeface="Times New Roman"/>
                <a:cs typeface="Times New Roman"/>
              </a:rPr>
              <a:t>signal </a:t>
            </a:r>
            <a:r>
              <a:rPr dirty="0" sz="3200" spc="-25">
                <a:latin typeface="Times New Roman"/>
                <a:cs typeface="Times New Roman"/>
              </a:rPr>
              <a:t>contains 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infinite </a:t>
            </a:r>
            <a:r>
              <a:rPr dirty="0" sz="3200" spc="-15">
                <a:latin typeface="Times New Roman"/>
                <a:cs typeface="Times New Roman"/>
              </a:rPr>
              <a:t>number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amplitudes, </a:t>
            </a:r>
            <a:r>
              <a:rPr dirty="0" sz="3200" spc="-5">
                <a:latin typeface="Times New Roman"/>
                <a:cs typeface="Times New Roman"/>
              </a:rPr>
              <a:t>it is </a:t>
            </a:r>
            <a:r>
              <a:rPr dirty="0" sz="3200">
                <a:latin typeface="Times New Roman"/>
                <a:cs typeface="Times New Roman"/>
              </a:rPr>
              <a:t>called </a:t>
            </a:r>
            <a:r>
              <a:rPr dirty="0" sz="3200" spc="-5">
                <a:latin typeface="Times New Roman"/>
                <a:cs typeface="Times New Roman"/>
              </a:rPr>
              <a:t>Analog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continuous 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40" y="4718303"/>
            <a:ext cx="3514344" cy="19324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59" y="55501"/>
            <a:ext cx="8109584" cy="1815464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3885565">
              <a:lnSpc>
                <a:spcPct val="100000"/>
              </a:lnSpc>
              <a:spcBef>
                <a:spcPts val="755"/>
              </a:spcBef>
            </a:pPr>
            <a:r>
              <a:rPr dirty="0" spc="-100" b="0">
                <a:latin typeface="Times New Roman"/>
                <a:cs typeface="Times New Roman"/>
              </a:rPr>
              <a:t>Types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of</a:t>
            </a:r>
            <a:r>
              <a:rPr dirty="0" spc="-5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Signals</a:t>
            </a:r>
          </a:p>
          <a:p>
            <a:pPr marL="356870" marR="5080" indent="-344805">
              <a:lnSpc>
                <a:spcPct val="100000"/>
              </a:lnSpc>
              <a:spcBef>
                <a:spcPts val="475"/>
              </a:spcBef>
              <a:tabLst>
                <a:tab pos="1374775" algn="l"/>
                <a:tab pos="2768600" algn="l"/>
                <a:tab pos="3262629" algn="l"/>
                <a:tab pos="4088765" algn="l"/>
                <a:tab pos="5314315" algn="l"/>
                <a:tab pos="7374890" algn="l"/>
              </a:tabLst>
            </a:pPr>
            <a:r>
              <a:rPr dirty="0" sz="3200" spc="-10"/>
              <a:t>D</a:t>
            </a:r>
            <a:r>
              <a:rPr dirty="0" sz="3200" spc="-5"/>
              <a:t>i</a:t>
            </a:r>
            <a:r>
              <a:rPr dirty="0" sz="3200" spc="5"/>
              <a:t>g</a:t>
            </a:r>
            <a:r>
              <a:rPr dirty="0" sz="3200" spc="-5"/>
              <a:t>i</a:t>
            </a:r>
            <a:r>
              <a:rPr dirty="0" sz="3200" spc="-40"/>
              <a:t>t</a:t>
            </a:r>
            <a:r>
              <a:rPr dirty="0" sz="3200" spc="5"/>
              <a:t>a</a:t>
            </a:r>
            <a:r>
              <a:rPr dirty="0" sz="3200" spc="-5"/>
              <a:t>l</a:t>
            </a:r>
            <a:r>
              <a:rPr dirty="0" sz="3200"/>
              <a:t>	</a:t>
            </a:r>
            <a:r>
              <a:rPr dirty="0" sz="3200" spc="-5"/>
              <a:t>Si</a:t>
            </a:r>
            <a:r>
              <a:rPr dirty="0" sz="3200" spc="5"/>
              <a:t>g</a:t>
            </a:r>
            <a:r>
              <a:rPr dirty="0" sz="3200" spc="-5"/>
              <a:t>n</a:t>
            </a:r>
            <a:r>
              <a:rPr dirty="0" sz="3200" spc="5"/>
              <a:t>a</a:t>
            </a:r>
            <a:r>
              <a:rPr dirty="0" sz="3200" spc="-5"/>
              <a:t>l:</a:t>
            </a:r>
            <a:r>
              <a:rPr dirty="0" sz="3200"/>
              <a:t>	</a:t>
            </a:r>
            <a:r>
              <a:rPr dirty="0" sz="3200" spc="-35" b="0">
                <a:latin typeface="Times New Roman"/>
                <a:cs typeface="Times New Roman"/>
              </a:rPr>
              <a:t>I</a:t>
            </a:r>
            <a:r>
              <a:rPr dirty="0" sz="3200" spc="-5" b="0">
                <a:latin typeface="Times New Roman"/>
                <a:cs typeface="Times New Roman"/>
              </a:rPr>
              <a:t>f</a:t>
            </a:r>
            <a:r>
              <a:rPr dirty="0" sz="3200" b="0">
                <a:latin typeface="Times New Roman"/>
                <a:cs typeface="Times New Roman"/>
              </a:rPr>
              <a:t>	</a:t>
            </a:r>
            <a:r>
              <a:rPr dirty="0" sz="3200" spc="-5" b="0">
                <a:latin typeface="Times New Roman"/>
                <a:cs typeface="Times New Roman"/>
              </a:rPr>
              <a:t>t</a:t>
            </a:r>
            <a:r>
              <a:rPr dirty="0" sz="3200" spc="5" b="0">
                <a:latin typeface="Times New Roman"/>
                <a:cs typeface="Times New Roman"/>
              </a:rPr>
              <a:t>h</a:t>
            </a:r>
            <a:r>
              <a:rPr dirty="0" sz="3200" spc="-5" b="0">
                <a:latin typeface="Times New Roman"/>
                <a:cs typeface="Times New Roman"/>
              </a:rPr>
              <a:t>e</a:t>
            </a:r>
            <a:r>
              <a:rPr dirty="0" sz="3200" b="0">
                <a:latin typeface="Times New Roman"/>
                <a:cs typeface="Times New Roman"/>
              </a:rPr>
              <a:t>	</a:t>
            </a:r>
            <a:r>
              <a:rPr dirty="0" sz="3200" b="0">
                <a:latin typeface="Times New Roman"/>
                <a:cs typeface="Times New Roman"/>
              </a:rPr>
              <a:t>s</a:t>
            </a:r>
            <a:r>
              <a:rPr dirty="0" sz="3200" spc="-5" b="0">
                <a:latin typeface="Times New Roman"/>
                <a:cs typeface="Times New Roman"/>
              </a:rPr>
              <a:t>i</a:t>
            </a:r>
            <a:r>
              <a:rPr dirty="0" sz="3200" spc="5" b="0">
                <a:latin typeface="Times New Roman"/>
                <a:cs typeface="Times New Roman"/>
              </a:rPr>
              <a:t>gn</a:t>
            </a:r>
            <a:r>
              <a:rPr dirty="0" sz="3200" spc="-10" b="0">
                <a:latin typeface="Times New Roman"/>
                <a:cs typeface="Times New Roman"/>
              </a:rPr>
              <a:t>a</a:t>
            </a:r>
            <a:r>
              <a:rPr dirty="0" sz="3200" spc="-5" b="0">
                <a:latin typeface="Times New Roman"/>
                <a:cs typeface="Times New Roman"/>
              </a:rPr>
              <a:t>l</a:t>
            </a:r>
            <a:r>
              <a:rPr dirty="0" sz="3200" b="0">
                <a:latin typeface="Times New Roman"/>
                <a:cs typeface="Times New Roman"/>
              </a:rPr>
              <a:t>	</a:t>
            </a:r>
            <a:r>
              <a:rPr dirty="0" sz="3200" spc="-35" b="0">
                <a:latin typeface="Times New Roman"/>
                <a:cs typeface="Times New Roman"/>
              </a:rPr>
              <a:t>c</a:t>
            </a:r>
            <a:r>
              <a:rPr dirty="0" sz="3200" spc="5" b="0">
                <a:latin typeface="Times New Roman"/>
                <a:cs typeface="Times New Roman"/>
              </a:rPr>
              <a:t>o</a:t>
            </a:r>
            <a:r>
              <a:rPr dirty="0" sz="3200" spc="-20" b="0">
                <a:latin typeface="Times New Roman"/>
                <a:cs typeface="Times New Roman"/>
              </a:rPr>
              <a:t>n</a:t>
            </a:r>
            <a:r>
              <a:rPr dirty="0" sz="3200" spc="-30" b="0">
                <a:latin typeface="Times New Roman"/>
                <a:cs typeface="Times New Roman"/>
              </a:rPr>
              <a:t>t</a:t>
            </a:r>
            <a:r>
              <a:rPr dirty="0" sz="3200" spc="-10" b="0">
                <a:latin typeface="Times New Roman"/>
                <a:cs typeface="Times New Roman"/>
              </a:rPr>
              <a:t>a</a:t>
            </a:r>
            <a:r>
              <a:rPr dirty="0" sz="3200" spc="-5" b="0">
                <a:latin typeface="Times New Roman"/>
                <a:cs typeface="Times New Roman"/>
              </a:rPr>
              <a:t>i</a:t>
            </a:r>
            <a:r>
              <a:rPr dirty="0" sz="3200" spc="-20" b="0">
                <a:latin typeface="Times New Roman"/>
                <a:cs typeface="Times New Roman"/>
              </a:rPr>
              <a:t>n</a:t>
            </a:r>
            <a:r>
              <a:rPr dirty="0" sz="3200" spc="-5" b="0">
                <a:latin typeface="Times New Roman"/>
                <a:cs typeface="Times New Roman"/>
              </a:rPr>
              <a:t>s</a:t>
            </a:r>
            <a:r>
              <a:rPr dirty="0" sz="3200" b="0">
                <a:latin typeface="Times New Roman"/>
                <a:cs typeface="Times New Roman"/>
              </a:rPr>
              <a:t>	</a:t>
            </a:r>
            <a:r>
              <a:rPr dirty="0" sz="3200" spc="-20" b="0">
                <a:latin typeface="Times New Roman"/>
                <a:cs typeface="Times New Roman"/>
              </a:rPr>
              <a:t>o</a:t>
            </a:r>
            <a:r>
              <a:rPr dirty="0" sz="3200" spc="5" b="0">
                <a:latin typeface="Times New Roman"/>
                <a:cs typeface="Times New Roman"/>
              </a:rPr>
              <a:t>n</a:t>
            </a:r>
            <a:r>
              <a:rPr dirty="0" sz="3200" spc="-5" b="0">
                <a:latin typeface="Times New Roman"/>
                <a:cs typeface="Times New Roman"/>
              </a:rPr>
              <a:t>ly  </a:t>
            </a:r>
            <a:r>
              <a:rPr dirty="0" sz="3200" spc="-10" b="0">
                <a:latin typeface="Times New Roman"/>
                <a:cs typeface="Times New Roman"/>
              </a:rPr>
              <a:t>amplitudes</a:t>
            </a:r>
            <a:r>
              <a:rPr dirty="0" sz="3200" spc="1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,</a:t>
            </a:r>
            <a:r>
              <a:rPr dirty="0" sz="3200" spc="5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then</a:t>
            </a:r>
            <a:r>
              <a:rPr dirty="0" sz="3200" spc="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it</a:t>
            </a:r>
            <a:r>
              <a:rPr dirty="0" sz="3200" spc="-3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is</a:t>
            </a:r>
            <a:r>
              <a:rPr dirty="0" sz="3200" spc="2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called</a:t>
            </a:r>
            <a:r>
              <a:rPr dirty="0" sz="3200" spc="2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digital</a:t>
            </a:r>
            <a:r>
              <a:rPr dirty="0" sz="3200" b="0">
                <a:latin typeface="Times New Roman"/>
                <a:cs typeface="Times New Roman"/>
              </a:rPr>
              <a:t> signal.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7946" y="870280"/>
            <a:ext cx="260032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8580" algn="l"/>
              </a:tabLst>
            </a:pPr>
            <a:r>
              <a:rPr dirty="0" sz="3200" spc="-5">
                <a:latin typeface="Times New Roman"/>
                <a:cs typeface="Times New Roman"/>
              </a:rPr>
              <a:t>two	</a:t>
            </a:r>
            <a:r>
              <a:rPr dirty="0" sz="3200" spc="-20">
                <a:latin typeface="Times New Roman"/>
                <a:cs typeface="Times New Roman"/>
              </a:rPr>
              <a:t>discrete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59" y="2256647"/>
            <a:ext cx="10793095" cy="387096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894"/>
              </a:spcBef>
              <a:tabLst>
                <a:tab pos="1374775" algn="l"/>
              </a:tabLst>
            </a:pPr>
            <a:r>
              <a:rPr dirty="0" sz="3200" spc="-40">
                <a:latin typeface="Times New Roman"/>
                <a:cs typeface="Times New Roman"/>
              </a:rPr>
              <a:t>With	</a:t>
            </a:r>
            <a:r>
              <a:rPr dirty="0" sz="3200" spc="-15">
                <a:latin typeface="Times New Roman"/>
                <a:cs typeface="Times New Roman"/>
              </a:rPr>
              <a:t>respect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communication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are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classified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into,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Baseband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Times New Roman"/>
                <a:cs typeface="Times New Roman"/>
              </a:rPr>
              <a:t>Bandpass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Times New Roman"/>
                <a:cs typeface="Times New Roman"/>
              </a:rPr>
              <a:t>Baseband</a:t>
            </a:r>
            <a:r>
              <a:rPr dirty="0" sz="3200" spc="-8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signal</a:t>
            </a:r>
            <a:r>
              <a:rPr dirty="0" sz="320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79830" algn="l"/>
              </a:tabLst>
            </a:pPr>
            <a:r>
              <a:rPr dirty="0" sz="3200" spc="-10">
                <a:latin typeface="Times New Roman"/>
                <a:cs typeface="Times New Roman"/>
              </a:rPr>
              <a:t>If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contains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45">
                <a:latin typeface="Times New Roman"/>
                <a:cs typeface="Times New Roman"/>
              </a:rPr>
              <a:t>zero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frequency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near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to </a:t>
            </a:r>
            <a:r>
              <a:rPr dirty="0" sz="3200" spc="-45">
                <a:latin typeface="Times New Roman"/>
                <a:cs typeface="Times New Roman"/>
              </a:rPr>
              <a:t>zero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5">
                <a:latin typeface="Times New Roman"/>
                <a:cs typeface="Times New Roman"/>
              </a:rPr>
              <a:t>frequency,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it is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called	</a:t>
            </a:r>
            <a:r>
              <a:rPr dirty="0" sz="3200" spc="-5">
                <a:latin typeface="Times New Roman"/>
                <a:cs typeface="Times New Roman"/>
              </a:rPr>
              <a:t>baseband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795"/>
              </a:spcBef>
            </a:pPr>
            <a:r>
              <a:rPr dirty="0" sz="3200" spc="-5">
                <a:latin typeface="Times New Roman"/>
                <a:cs typeface="Times New Roman"/>
              </a:rPr>
              <a:t>Ex: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440">
                <a:latin typeface="Times New Roman"/>
                <a:cs typeface="Times New Roman"/>
              </a:rPr>
              <a:t>V</a:t>
            </a:r>
            <a:r>
              <a:rPr dirty="0" sz="3200" spc="-20">
                <a:latin typeface="Times New Roman"/>
                <a:cs typeface="Times New Roman"/>
              </a:rPr>
              <a:t>o</a:t>
            </a:r>
            <a:r>
              <a:rPr dirty="0" sz="3200" spc="-35">
                <a:latin typeface="Times New Roman"/>
                <a:cs typeface="Times New Roman"/>
              </a:rPr>
              <a:t>ice</a:t>
            </a:r>
            <a:r>
              <a:rPr dirty="0" sz="3200" spc="-5">
                <a:latin typeface="Times New Roman"/>
                <a:cs typeface="Times New Roman"/>
              </a:rPr>
              <a:t>,</a:t>
            </a:r>
            <a:r>
              <a:rPr dirty="0" sz="3200" spc="-229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Au</a:t>
            </a:r>
            <a:r>
              <a:rPr dirty="0" sz="3200" spc="10">
                <a:latin typeface="Times New Roman"/>
                <a:cs typeface="Times New Roman"/>
              </a:rPr>
              <a:t>d</a:t>
            </a: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,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225">
                <a:latin typeface="Times New Roman"/>
                <a:cs typeface="Times New Roman"/>
              </a:rPr>
              <a:t>V</a:t>
            </a:r>
            <a:r>
              <a:rPr dirty="0" sz="3200" spc="-35">
                <a:latin typeface="Times New Roman"/>
                <a:cs typeface="Times New Roman"/>
              </a:rPr>
              <a:t>i</a:t>
            </a:r>
            <a:r>
              <a:rPr dirty="0" sz="3200" spc="-20">
                <a:latin typeface="Times New Roman"/>
                <a:cs typeface="Times New Roman"/>
              </a:rPr>
              <a:t>d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20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,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Bi</a:t>
            </a:r>
            <a:r>
              <a:rPr dirty="0" sz="3200" spc="10">
                <a:latin typeface="Times New Roman"/>
                <a:cs typeface="Times New Roman"/>
              </a:rPr>
              <a:t>o</a:t>
            </a:r>
            <a:r>
              <a:rPr dirty="0" sz="3200" spc="-15">
                <a:latin typeface="Times New Roman"/>
                <a:cs typeface="Times New Roman"/>
              </a:rPr>
              <a:t>-</a:t>
            </a:r>
            <a:r>
              <a:rPr dirty="0" sz="3200" spc="-70">
                <a:latin typeface="Times New Roman"/>
                <a:cs typeface="Times New Roman"/>
              </a:rPr>
              <a:t>m</a:t>
            </a:r>
            <a:r>
              <a:rPr dirty="0" sz="3200" spc="-5">
                <a:latin typeface="Times New Roman"/>
                <a:cs typeface="Times New Roman"/>
              </a:rPr>
              <a:t>edical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</a:t>
            </a:r>
            <a:r>
              <a:rPr dirty="0" sz="3200" spc="5">
                <a:latin typeface="Times New Roman"/>
                <a:cs typeface="Times New Roman"/>
              </a:rPr>
              <a:t>g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als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35">
                <a:latin typeface="Times New Roman"/>
                <a:cs typeface="Times New Roman"/>
              </a:rPr>
              <a:t>etc</a:t>
            </a:r>
            <a:r>
              <a:rPr dirty="0" sz="3200" spc="-5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378" y="25400"/>
            <a:ext cx="3707129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0" b="0">
                <a:latin typeface="Times New Roman"/>
                <a:cs typeface="Times New Roman"/>
              </a:rPr>
              <a:t>Types</a:t>
            </a:r>
            <a:r>
              <a:rPr dirty="0" spc="-1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of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317" y="1024204"/>
            <a:ext cx="8055609" cy="145478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6870" marR="5080" indent="-344805">
              <a:lnSpc>
                <a:spcPts val="3460"/>
              </a:lnSpc>
              <a:spcBef>
                <a:spcPts val="525"/>
              </a:spcBef>
              <a:tabLst>
                <a:tab pos="5244465" algn="l"/>
              </a:tabLst>
            </a:pPr>
            <a:r>
              <a:rPr dirty="0" sz="3200" b="1">
                <a:latin typeface="Times New Roman"/>
                <a:cs typeface="Times New Roman"/>
              </a:rPr>
              <a:t>Bandpass</a:t>
            </a:r>
            <a:r>
              <a:rPr dirty="0" sz="3200" spc="3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signal</a:t>
            </a:r>
            <a:r>
              <a:rPr dirty="0" sz="3200">
                <a:latin typeface="Times New Roman"/>
                <a:cs typeface="Times New Roman"/>
              </a:rPr>
              <a:t>:</a:t>
            </a:r>
            <a:r>
              <a:rPr dirty="0" sz="3200" spc="3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If</a:t>
            </a:r>
            <a:r>
              <a:rPr dirty="0" sz="3200" spc="33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the</a:t>
            </a:r>
            <a:r>
              <a:rPr dirty="0" sz="3200" spc="3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r>
              <a:rPr dirty="0" sz="3200" spc="35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contains</a:t>
            </a:r>
            <a:r>
              <a:rPr dirty="0" sz="3200" spc="3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band</a:t>
            </a:r>
            <a:r>
              <a:rPr dirty="0" sz="3200" spc="37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of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from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base</a:t>
            </a:r>
            <a:r>
              <a:rPr dirty="0" sz="3200">
                <a:latin typeface="Times New Roman"/>
                <a:cs typeface="Times New Roman"/>
              </a:rPr>
              <a:t> or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zero,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it 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called	bandpass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65"/>
              </a:spcBef>
            </a:pP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3200" spc="-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32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dirty="0" sz="3200" spc="1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als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7542" y="1024204"/>
            <a:ext cx="3465829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Times New Roman"/>
                <a:cs typeface="Times New Roman"/>
              </a:rPr>
              <a:t>frequencies</a:t>
            </a:r>
            <a:r>
              <a:rPr dirty="0" sz="3200" spc="32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far</a:t>
            </a:r>
            <a:r>
              <a:rPr dirty="0" sz="3200" spc="285">
                <a:latin typeface="Times New Roman"/>
                <a:cs typeface="Times New Roman"/>
              </a:rPr>
              <a:t> </a:t>
            </a:r>
            <a:r>
              <a:rPr dirty="0" sz="3200" spc="-35">
                <a:latin typeface="Times New Roman"/>
                <a:cs typeface="Times New Roman"/>
              </a:rPr>
              <a:t>away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317" y="3015437"/>
            <a:ext cx="11793220" cy="301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b="1">
                <a:latin typeface="Times New Roman"/>
                <a:cs typeface="Times New Roman"/>
              </a:rPr>
              <a:t>Message</a:t>
            </a:r>
            <a:r>
              <a:rPr dirty="0" sz="3200">
                <a:latin typeface="Times New Roman"/>
                <a:cs typeface="Times New Roman"/>
              </a:rPr>
              <a:t>: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It </a:t>
            </a:r>
            <a:r>
              <a:rPr dirty="0" sz="3200" spc="-5">
                <a:latin typeface="Times New Roman"/>
                <a:cs typeface="Times New Roman"/>
              </a:rPr>
              <a:t>is sequence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symbols.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Ex: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Happy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New</a:t>
            </a:r>
            <a:r>
              <a:rPr dirty="0" sz="3200" spc="-125">
                <a:latin typeface="Times New Roman"/>
                <a:cs typeface="Times New Roman"/>
              </a:rPr>
              <a:t> Year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2021.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460"/>
              </a:lnSpc>
              <a:spcBef>
                <a:spcPts val="5"/>
              </a:spcBef>
              <a:tabLst>
                <a:tab pos="2396490" algn="l"/>
                <a:tab pos="3188970" algn="l"/>
                <a:tab pos="4112895" algn="l"/>
                <a:tab pos="4530725" algn="l"/>
                <a:tab pos="4618990" algn="l"/>
                <a:tab pos="5008880" algn="l"/>
                <a:tab pos="5673725" algn="l"/>
                <a:tab pos="7207250" algn="l"/>
                <a:tab pos="7640320" algn="l"/>
                <a:tab pos="8933180" algn="l"/>
                <a:tab pos="11100435" algn="l"/>
                <a:tab pos="1150937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In</a:t>
            </a:r>
            <a:r>
              <a:rPr dirty="0" sz="3200" spc="-35" b="1">
                <a:latin typeface="Times New Roman"/>
                <a:cs typeface="Times New Roman"/>
              </a:rPr>
              <a:t>f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r</a:t>
            </a:r>
            <a:r>
              <a:rPr dirty="0" sz="3200" spc="-50" b="1">
                <a:latin typeface="Times New Roman"/>
                <a:cs typeface="Times New Roman"/>
              </a:rPr>
              <a:t>m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ti</a:t>
            </a:r>
            <a:r>
              <a:rPr dirty="0" sz="3200" spc="-25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20">
                <a:latin typeface="Times New Roman"/>
                <a:cs typeface="Times New Roman"/>
              </a:rPr>
              <a:t>on</a:t>
            </a:r>
            <a:r>
              <a:rPr dirty="0" sz="3200" spc="-35">
                <a:latin typeface="Times New Roman"/>
                <a:cs typeface="Times New Roman"/>
              </a:rPr>
              <a:t>te</a:t>
            </a:r>
            <a:r>
              <a:rPr dirty="0" sz="3200" spc="-2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m</a:t>
            </a:r>
            <a:r>
              <a:rPr dirty="0" sz="3200" spc="-5">
                <a:latin typeface="Times New Roman"/>
                <a:cs typeface="Times New Roman"/>
              </a:rPr>
              <a:t>essage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called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i</a:t>
            </a:r>
            <a:r>
              <a:rPr dirty="0" sz="3200" spc="-2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for</a:t>
            </a:r>
            <a:r>
              <a:rPr dirty="0" sz="3200" spc="-75">
                <a:latin typeface="Times New Roman"/>
                <a:cs typeface="Times New Roman"/>
              </a:rPr>
              <a:t>m</a:t>
            </a:r>
            <a:r>
              <a:rPr dirty="0" sz="3200" spc="-5">
                <a:latin typeface="Times New Roman"/>
                <a:cs typeface="Times New Roman"/>
              </a:rPr>
              <a:t>atio</a:t>
            </a:r>
            <a:r>
              <a:rPr dirty="0" sz="3200" spc="15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.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is  </a:t>
            </a:r>
            <a:r>
              <a:rPr dirty="0" sz="3200" spc="-30">
                <a:latin typeface="Times New Roman"/>
                <a:cs typeface="Times New Roman"/>
              </a:rPr>
              <a:t>inversely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proportional	</a:t>
            </a:r>
            <a:r>
              <a:rPr dirty="0" sz="3200" spc="-15">
                <a:latin typeface="Times New Roman"/>
                <a:cs typeface="Times New Roman"/>
              </a:rPr>
              <a:t>to		</a:t>
            </a:r>
            <a:r>
              <a:rPr dirty="0" sz="3200" spc="-5">
                <a:latin typeface="Times New Roman"/>
                <a:cs typeface="Times New Roman"/>
              </a:rPr>
              <a:t>probability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occurrence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symbol.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Times New Roman"/>
                <a:cs typeface="Times New Roman"/>
              </a:rPr>
              <a:t>Information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measured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bits,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decits,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nats.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2491" y="989203"/>
            <a:ext cx="9973945" cy="304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0129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192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Subject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Code: </a:t>
            </a:r>
            <a:r>
              <a:rPr dirty="0" sz="3600" spc="-5" b="1">
                <a:solidFill>
                  <a:srgbClr val="FF0000"/>
                </a:solidFill>
                <a:latin typeface="Times New Roman"/>
                <a:cs typeface="Times New Roman"/>
              </a:rPr>
              <a:t>EC403PC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Times New Roman"/>
              <a:cs typeface="Times New Roman"/>
            </a:endParaRPr>
          </a:p>
          <a:p>
            <a:pPr marL="1646555" indent="-229235">
              <a:lnSpc>
                <a:spcPct val="100000"/>
              </a:lnSpc>
              <a:buFont typeface="Arial MT"/>
              <a:buChar char="•"/>
              <a:tabLst>
                <a:tab pos="1647189" algn="l"/>
                <a:tab pos="7310755" algn="l"/>
              </a:tabLst>
            </a:pPr>
            <a:r>
              <a:rPr dirty="0" sz="3600" b="1">
                <a:latin typeface="Times New Roman"/>
                <a:cs typeface="Times New Roman"/>
              </a:rPr>
              <a:t>Google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Class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Room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Code:	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hglitlo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3600" b="1">
                <a:latin typeface="Times New Roman"/>
                <a:cs typeface="Times New Roman"/>
              </a:rPr>
              <a:t>Google</a:t>
            </a:r>
            <a:r>
              <a:rPr dirty="0" sz="3600" spc="3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Class</a:t>
            </a:r>
            <a:r>
              <a:rPr dirty="0" sz="3600" spc="2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Link:</a:t>
            </a:r>
            <a:r>
              <a:rPr dirty="0" sz="3600" spc="30" b="1"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FF0000"/>
                </a:solidFill>
                <a:latin typeface="Calibri"/>
                <a:cs typeface="Calibri"/>
              </a:rPr>
              <a:t>meet.google.com/boa-dzzc-oxj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892" y="194894"/>
            <a:ext cx="78917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0" b="0">
                <a:latin typeface="Times New Roman"/>
                <a:cs typeface="Times New Roman"/>
              </a:rPr>
              <a:t>Limitations</a:t>
            </a:r>
            <a:r>
              <a:rPr dirty="0" sz="4000" spc="-105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of</a:t>
            </a:r>
            <a:r>
              <a:rPr dirty="0" sz="4000" spc="-60" b="0">
                <a:latin typeface="Times New Roman"/>
                <a:cs typeface="Times New Roman"/>
              </a:rPr>
              <a:t> </a:t>
            </a:r>
            <a:r>
              <a:rPr dirty="0" sz="4000" spc="-5" b="0">
                <a:latin typeface="Times New Roman"/>
                <a:cs typeface="Times New Roman"/>
              </a:rPr>
              <a:t>Communication</a:t>
            </a:r>
            <a:r>
              <a:rPr dirty="0" sz="4000" spc="-70" b="0">
                <a:latin typeface="Times New Roman"/>
                <a:cs typeface="Times New Roman"/>
              </a:rPr>
              <a:t> </a:t>
            </a:r>
            <a:r>
              <a:rPr dirty="0" sz="4000" spc="-25" b="0"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44" y="879795"/>
            <a:ext cx="11700510" cy="11176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0" b="1">
                <a:latin typeface="Times New Roman"/>
                <a:cs typeface="Times New Roman"/>
              </a:rPr>
              <a:t>Technological</a:t>
            </a:r>
            <a:r>
              <a:rPr dirty="0" sz="3000" spc="-110" b="1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Times New Roman"/>
                <a:cs typeface="Times New Roman"/>
              </a:rPr>
              <a:t>Problems</a:t>
            </a:r>
            <a:r>
              <a:rPr dirty="0" sz="3000" spc="-15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695"/>
              </a:spcBef>
              <a:tabLst>
                <a:tab pos="920750" algn="l"/>
                <a:tab pos="2740660" algn="l"/>
                <a:tab pos="5286375" algn="l"/>
                <a:tab pos="6758940" algn="l"/>
                <a:tab pos="7454265" algn="l"/>
                <a:tab pos="8192134" algn="l"/>
                <a:tab pos="9771380" algn="l"/>
                <a:tab pos="10429875" algn="l"/>
              </a:tabLst>
            </a:pPr>
            <a:r>
              <a:rPr dirty="0" sz="3000" spc="-345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o	i</a:t>
            </a:r>
            <a:r>
              <a:rPr dirty="0" sz="3000" spc="-25">
                <a:latin typeface="Times New Roman"/>
                <a:cs typeface="Times New Roman"/>
              </a:rPr>
              <a:t>m</a:t>
            </a:r>
            <a:r>
              <a:rPr dirty="0" sz="3000" spc="5">
                <a:latin typeface="Times New Roman"/>
                <a:cs typeface="Times New Roman"/>
              </a:rPr>
              <a:t>p</a:t>
            </a:r>
            <a:r>
              <a:rPr dirty="0" sz="3000">
                <a:latin typeface="Times New Roman"/>
                <a:cs typeface="Times New Roman"/>
              </a:rPr>
              <a:t>le</a:t>
            </a:r>
            <a:r>
              <a:rPr dirty="0" sz="3000" spc="-40">
                <a:latin typeface="Times New Roman"/>
                <a:cs typeface="Times New Roman"/>
              </a:rPr>
              <a:t>m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 spc="5">
                <a:latin typeface="Times New Roman"/>
                <a:cs typeface="Times New Roman"/>
              </a:rPr>
              <a:t>n</a:t>
            </a:r>
            <a:r>
              <a:rPr dirty="0" sz="3000">
                <a:latin typeface="Times New Roman"/>
                <a:cs typeface="Times New Roman"/>
              </a:rPr>
              <a:t>t	</a:t>
            </a:r>
            <a:r>
              <a:rPr dirty="0" sz="3000" spc="-40">
                <a:latin typeface="Times New Roman"/>
                <a:cs typeface="Times New Roman"/>
              </a:rPr>
              <a:t>c</a:t>
            </a:r>
            <a:r>
              <a:rPr dirty="0" sz="3000" spc="5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m</a:t>
            </a:r>
            <a:r>
              <a:rPr dirty="0" sz="3000" spc="-40">
                <a:latin typeface="Times New Roman"/>
                <a:cs typeface="Times New Roman"/>
              </a:rPr>
              <a:t>m</a:t>
            </a:r>
            <a:r>
              <a:rPr dirty="0" sz="3000" spc="-15">
                <a:latin typeface="Times New Roman"/>
                <a:cs typeface="Times New Roman"/>
              </a:rPr>
              <a:t>un</a:t>
            </a:r>
            <a:r>
              <a:rPr dirty="0" sz="3000">
                <a:latin typeface="Times New Roman"/>
                <a:cs typeface="Times New Roman"/>
              </a:rPr>
              <a:t>ic</a:t>
            </a:r>
            <a:r>
              <a:rPr dirty="0" sz="3000" spc="-4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15">
                <a:latin typeface="Times New Roman"/>
                <a:cs typeface="Times New Roman"/>
              </a:rPr>
              <a:t>io</a:t>
            </a:r>
            <a:r>
              <a:rPr dirty="0" sz="3000">
                <a:latin typeface="Times New Roman"/>
                <a:cs typeface="Times New Roman"/>
              </a:rPr>
              <a:t>n	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 spc="-40">
                <a:latin typeface="Times New Roman"/>
                <a:cs typeface="Times New Roman"/>
              </a:rPr>
              <a:t>y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 spc="-20">
                <a:latin typeface="Times New Roman"/>
                <a:cs typeface="Times New Roman"/>
              </a:rPr>
              <a:t>t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 spc="-55">
                <a:latin typeface="Times New Roman"/>
                <a:cs typeface="Times New Roman"/>
              </a:rPr>
              <a:t>m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,	</a:t>
            </a:r>
            <a:r>
              <a:rPr dirty="0" sz="3000" spc="-60">
                <a:latin typeface="Times New Roman"/>
                <a:cs typeface="Times New Roman"/>
              </a:rPr>
              <a:t>T</a:t>
            </a:r>
            <a:r>
              <a:rPr dirty="0" sz="3000" spc="-40">
                <a:latin typeface="Times New Roman"/>
                <a:cs typeface="Times New Roman"/>
              </a:rPr>
              <a:t>x</a:t>
            </a:r>
            <a:r>
              <a:rPr dirty="0" sz="3000">
                <a:latin typeface="Times New Roman"/>
                <a:cs typeface="Times New Roman"/>
              </a:rPr>
              <a:t>,	</a:t>
            </a:r>
            <a:r>
              <a:rPr dirty="0" sz="3000" spc="-10">
                <a:latin typeface="Times New Roman"/>
                <a:cs typeface="Times New Roman"/>
              </a:rPr>
              <a:t>R</a:t>
            </a:r>
            <a:r>
              <a:rPr dirty="0" sz="3000" spc="5">
                <a:latin typeface="Times New Roman"/>
                <a:cs typeface="Times New Roman"/>
              </a:rPr>
              <a:t>x</a:t>
            </a:r>
            <a:r>
              <a:rPr dirty="0" sz="3000">
                <a:latin typeface="Times New Roman"/>
                <a:cs typeface="Times New Roman"/>
              </a:rPr>
              <a:t>,	</a:t>
            </a:r>
            <a:r>
              <a:rPr dirty="0" sz="3000" spc="-15">
                <a:latin typeface="Times New Roman"/>
                <a:cs typeface="Times New Roman"/>
              </a:rPr>
              <a:t>c</a:t>
            </a:r>
            <a:r>
              <a:rPr dirty="0" sz="3000" spc="5">
                <a:latin typeface="Times New Roman"/>
                <a:cs typeface="Times New Roman"/>
              </a:rPr>
              <a:t>h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nn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l	</a:t>
            </a:r>
            <a:r>
              <a:rPr dirty="0" sz="3000" spc="-1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r</a:t>
            </a:r>
            <a:r>
              <a:rPr dirty="0" sz="3000">
                <a:latin typeface="Times New Roman"/>
                <a:cs typeface="Times New Roman"/>
              </a:rPr>
              <a:t>e	</a:t>
            </a:r>
            <a:r>
              <a:rPr dirty="0" sz="3000" spc="-15">
                <a:latin typeface="Times New Roman"/>
                <a:cs typeface="Times New Roman"/>
              </a:rPr>
              <a:t>r</a:t>
            </a:r>
            <a:r>
              <a:rPr dirty="0" sz="3000" spc="-40">
                <a:latin typeface="Times New Roman"/>
                <a:cs typeface="Times New Roman"/>
              </a:rPr>
              <a:t>e</a:t>
            </a:r>
            <a:r>
              <a:rPr dirty="0" sz="3000" spc="-15">
                <a:latin typeface="Times New Roman"/>
                <a:cs typeface="Times New Roman"/>
              </a:rPr>
              <a:t>qu</a:t>
            </a:r>
            <a:r>
              <a:rPr dirty="0" sz="3000" spc="-20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red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3029" y="1972183"/>
            <a:ext cx="67767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  <a:tab pos="3975735" algn="l"/>
                <a:tab pos="4466590" algn="l"/>
                <a:tab pos="6213475" algn="l"/>
              </a:tabLst>
            </a:pPr>
            <a:r>
              <a:rPr dirty="0" sz="3000">
                <a:latin typeface="Times New Roman"/>
                <a:cs typeface="Times New Roman"/>
              </a:rPr>
              <a:t>Com</a:t>
            </a:r>
            <a:r>
              <a:rPr dirty="0" sz="3000" spc="-25">
                <a:latin typeface="Times New Roman"/>
                <a:cs typeface="Times New Roman"/>
              </a:rPr>
              <a:t>m</a:t>
            </a:r>
            <a:r>
              <a:rPr dirty="0" sz="3000" spc="10">
                <a:latin typeface="Times New Roman"/>
                <a:cs typeface="Times New Roman"/>
              </a:rPr>
              <a:t>un</a:t>
            </a:r>
            <a:r>
              <a:rPr dirty="0" sz="3000">
                <a:latin typeface="Times New Roman"/>
                <a:cs typeface="Times New Roman"/>
              </a:rPr>
              <a:t>ic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15">
                <a:latin typeface="Times New Roman"/>
                <a:cs typeface="Times New Roman"/>
              </a:rPr>
              <a:t>i</a:t>
            </a:r>
            <a:r>
              <a:rPr dirty="0" sz="3000" spc="10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n	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 spc="-40">
                <a:latin typeface="Times New Roman"/>
                <a:cs typeface="Times New Roman"/>
              </a:rPr>
              <a:t>y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 spc="-20">
                <a:latin typeface="Times New Roman"/>
                <a:cs typeface="Times New Roman"/>
              </a:rPr>
              <a:t>t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m	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15">
                <a:latin typeface="Times New Roman"/>
                <a:cs typeface="Times New Roman"/>
              </a:rPr>
              <a:t>ex</a:t>
            </a:r>
            <a:r>
              <a:rPr dirty="0" sz="3000" spc="5">
                <a:latin typeface="Times New Roman"/>
                <a:cs typeface="Times New Roman"/>
              </a:rPr>
              <a:t>p</a:t>
            </a:r>
            <a:r>
              <a:rPr dirty="0" sz="3000" spc="-15">
                <a:latin typeface="Times New Roman"/>
                <a:cs typeface="Times New Roman"/>
              </a:rPr>
              <a:t>en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 spc="-20">
                <a:latin typeface="Times New Roman"/>
                <a:cs typeface="Times New Roman"/>
              </a:rPr>
              <a:t>i</a:t>
            </a:r>
            <a:r>
              <a:rPr dirty="0" sz="3000" spc="5">
                <a:latin typeface="Times New Roman"/>
                <a:cs typeface="Times New Roman"/>
              </a:rPr>
              <a:t>v</a:t>
            </a:r>
            <a:r>
              <a:rPr dirty="0" sz="3000">
                <a:latin typeface="Times New Roman"/>
                <a:cs typeface="Times New Roman"/>
              </a:rPr>
              <a:t>e	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n</a:t>
            </a:r>
            <a:r>
              <a:rPr dirty="0" sz="300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44" y="1972183"/>
            <a:ext cx="4483735" cy="148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0"/>
              </a:spcBef>
              <a:tabLst>
                <a:tab pos="1521460" algn="l"/>
                <a:tab pos="2969260" algn="l"/>
              </a:tabLst>
            </a:pPr>
            <a:r>
              <a:rPr dirty="0" sz="3000" spc="-5">
                <a:latin typeface="Times New Roman"/>
                <a:cs typeface="Times New Roman"/>
              </a:rPr>
              <a:t>wh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-1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h	r</a:t>
            </a:r>
            <a:r>
              <a:rPr dirty="0" sz="3000" spc="-30">
                <a:latin typeface="Times New Roman"/>
                <a:cs typeface="Times New Roman"/>
              </a:rPr>
              <a:t>e</a:t>
            </a:r>
            <a:r>
              <a:rPr dirty="0" sz="3000" spc="-15">
                <a:latin typeface="Times New Roman"/>
                <a:cs typeface="Times New Roman"/>
              </a:rPr>
              <a:t>qu</a:t>
            </a:r>
            <a:r>
              <a:rPr dirty="0" sz="3000" spc="-20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r</a:t>
            </a:r>
            <a:r>
              <a:rPr dirty="0" sz="3000" spc="-3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15">
                <a:latin typeface="Times New Roman"/>
                <a:cs typeface="Times New Roman"/>
              </a:rPr>
              <a:t>ha</a:t>
            </a:r>
            <a:r>
              <a:rPr dirty="0" sz="3000" spc="-5">
                <a:latin typeface="Times New Roman"/>
                <a:cs typeface="Times New Roman"/>
              </a:rPr>
              <a:t>rd</a:t>
            </a:r>
            <a:r>
              <a:rPr dirty="0" sz="3000" spc="-40">
                <a:latin typeface="Times New Roman"/>
                <a:cs typeface="Times New Roman"/>
              </a:rPr>
              <a:t>w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r</a:t>
            </a:r>
            <a:r>
              <a:rPr dirty="0" sz="3000" spc="-2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.  </a:t>
            </a:r>
            <a:r>
              <a:rPr dirty="0" sz="3000" spc="-5">
                <a:latin typeface="Times New Roman"/>
                <a:cs typeface="Times New Roman"/>
              </a:rPr>
              <a:t>complex.</a:t>
            </a:r>
            <a:endParaRPr sz="3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000" spc="-5" b="1">
                <a:latin typeface="Times New Roman"/>
                <a:cs typeface="Times New Roman"/>
              </a:rPr>
              <a:t>Bandwidth</a:t>
            </a:r>
            <a:r>
              <a:rPr dirty="0" sz="3000" spc="-10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&amp;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Noise</a:t>
            </a:r>
            <a:r>
              <a:rPr dirty="0" sz="300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968" y="3521202"/>
            <a:ext cx="7962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  <a:tab pos="1807845" algn="l"/>
                <a:tab pos="2308225" algn="l"/>
                <a:tab pos="3283585" algn="l"/>
                <a:tab pos="3987800" algn="l"/>
                <a:tab pos="4530725" algn="l"/>
                <a:tab pos="5915025" algn="l"/>
                <a:tab pos="6475730" algn="l"/>
              </a:tabLst>
            </a:pPr>
            <a:r>
              <a:rPr dirty="0" sz="3000" spc="-10">
                <a:latin typeface="Times New Roman"/>
                <a:cs typeface="Times New Roman"/>
              </a:rPr>
              <a:t>T</a:t>
            </a:r>
            <a:r>
              <a:rPr dirty="0" sz="3000" spc="5">
                <a:latin typeface="Times New Roman"/>
                <a:cs typeface="Times New Roman"/>
              </a:rPr>
              <a:t>h</a:t>
            </a:r>
            <a:r>
              <a:rPr dirty="0" sz="3000">
                <a:latin typeface="Times New Roman"/>
                <a:cs typeface="Times New Roman"/>
              </a:rPr>
              <a:t>e	</a:t>
            </a:r>
            <a:r>
              <a:rPr dirty="0" sz="3000" spc="-35">
                <a:latin typeface="Times New Roman"/>
                <a:cs typeface="Times New Roman"/>
              </a:rPr>
              <a:t>e</a:t>
            </a:r>
            <a:r>
              <a:rPr dirty="0" sz="3000" spc="-60">
                <a:latin typeface="Times New Roman"/>
                <a:cs typeface="Times New Roman"/>
              </a:rPr>
              <a:t>f</a:t>
            </a:r>
            <a:r>
              <a:rPr dirty="0" sz="3000" spc="-15">
                <a:latin typeface="Times New Roman"/>
                <a:cs typeface="Times New Roman"/>
              </a:rPr>
              <a:t>f</a:t>
            </a:r>
            <a:r>
              <a:rPr dirty="0" sz="3000" spc="-10">
                <a:latin typeface="Times New Roman"/>
                <a:cs typeface="Times New Roman"/>
              </a:rPr>
              <a:t>e</a:t>
            </a:r>
            <a:r>
              <a:rPr dirty="0" sz="3000" spc="-3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t	</a:t>
            </a:r>
            <a:r>
              <a:rPr dirty="0" sz="3000" spc="10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f	</a:t>
            </a:r>
            <a:r>
              <a:rPr dirty="0" sz="3000" spc="-15">
                <a:latin typeface="Times New Roman"/>
                <a:cs typeface="Times New Roman"/>
              </a:rPr>
              <a:t>n</a:t>
            </a:r>
            <a:r>
              <a:rPr dirty="0" sz="3000" spc="5">
                <a:latin typeface="Times New Roman"/>
                <a:cs typeface="Times New Roman"/>
              </a:rPr>
              <a:t>o</a:t>
            </a:r>
            <a:r>
              <a:rPr dirty="0" sz="3000" spc="-20">
                <a:latin typeface="Times New Roman"/>
                <a:cs typeface="Times New Roman"/>
              </a:rPr>
              <a:t>i</a:t>
            </a:r>
            <a:r>
              <a:rPr dirty="0" sz="3000" spc="-5">
                <a:latin typeface="Times New Roman"/>
                <a:cs typeface="Times New Roman"/>
              </a:rPr>
              <a:t>se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10">
                <a:latin typeface="Times New Roman"/>
                <a:cs typeface="Times New Roman"/>
              </a:rPr>
              <a:t>ca</a:t>
            </a:r>
            <a:r>
              <a:rPr dirty="0" sz="3000">
                <a:latin typeface="Times New Roman"/>
                <a:cs typeface="Times New Roman"/>
              </a:rPr>
              <a:t>n	</a:t>
            </a:r>
            <a:r>
              <a:rPr dirty="0" sz="3000" spc="35">
                <a:latin typeface="Times New Roman"/>
                <a:cs typeface="Times New Roman"/>
              </a:rPr>
              <a:t>b</a:t>
            </a:r>
            <a:r>
              <a:rPr dirty="0" sz="3000">
                <a:latin typeface="Times New Roman"/>
                <a:cs typeface="Times New Roman"/>
              </a:rPr>
              <a:t>e	</a:t>
            </a:r>
            <a:r>
              <a:rPr dirty="0" sz="3000" spc="5">
                <a:latin typeface="Times New Roman"/>
                <a:cs typeface="Times New Roman"/>
              </a:rPr>
              <a:t>r</a:t>
            </a:r>
            <a:r>
              <a:rPr dirty="0" sz="3000" spc="-10">
                <a:latin typeface="Times New Roman"/>
                <a:cs typeface="Times New Roman"/>
              </a:rPr>
              <a:t>e</a:t>
            </a:r>
            <a:r>
              <a:rPr dirty="0" sz="3000" spc="10">
                <a:latin typeface="Times New Roman"/>
                <a:cs typeface="Times New Roman"/>
              </a:rPr>
              <a:t>du</a:t>
            </a:r>
            <a:r>
              <a:rPr dirty="0" sz="3000" spc="-10">
                <a:latin typeface="Times New Roman"/>
                <a:cs typeface="Times New Roman"/>
              </a:rPr>
              <a:t>ce</a:t>
            </a:r>
            <a:r>
              <a:rPr dirty="0" sz="3000">
                <a:latin typeface="Times New Roman"/>
                <a:cs typeface="Times New Roman"/>
              </a:rPr>
              <a:t>d	</a:t>
            </a:r>
            <a:r>
              <a:rPr dirty="0" sz="3000" spc="10">
                <a:latin typeface="Times New Roman"/>
                <a:cs typeface="Times New Roman"/>
              </a:rPr>
              <a:t>b</a:t>
            </a:r>
            <a:r>
              <a:rPr dirty="0" sz="3000">
                <a:latin typeface="Times New Roman"/>
                <a:cs typeface="Times New Roman"/>
              </a:rPr>
              <a:t>y	</a:t>
            </a:r>
            <a:r>
              <a:rPr dirty="0" sz="3000" spc="-15">
                <a:latin typeface="Times New Roman"/>
                <a:cs typeface="Times New Roman"/>
              </a:rPr>
              <a:t>pro</a:t>
            </a:r>
            <a:r>
              <a:rPr dirty="0" sz="3000" spc="5">
                <a:latin typeface="Times New Roman"/>
                <a:cs typeface="Times New Roman"/>
              </a:rPr>
              <a:t>v</a:t>
            </a:r>
            <a:r>
              <a:rPr dirty="0" sz="3000" spc="-20">
                <a:latin typeface="Times New Roman"/>
                <a:cs typeface="Times New Roman"/>
              </a:rPr>
              <a:t>i</a:t>
            </a:r>
            <a:r>
              <a:rPr dirty="0" sz="3000" spc="-15">
                <a:latin typeface="Times New Roman"/>
                <a:cs typeface="Times New Roman"/>
              </a:rPr>
              <a:t>d</a:t>
            </a:r>
            <a:r>
              <a:rPr dirty="0" sz="3000">
                <a:latin typeface="Times New Roman"/>
                <a:cs typeface="Times New Roman"/>
              </a:rPr>
              <a:t>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9431" y="3521202"/>
            <a:ext cx="30638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  <a:tab pos="2762250" algn="l"/>
              </a:tabLst>
            </a:pPr>
            <a:r>
              <a:rPr dirty="0" sz="3000" spc="-30">
                <a:latin typeface="Times New Roman"/>
                <a:cs typeface="Times New Roman"/>
              </a:rPr>
              <a:t>m</a:t>
            </a:r>
            <a:r>
              <a:rPr dirty="0" sz="3000" spc="10">
                <a:latin typeface="Times New Roman"/>
                <a:cs typeface="Times New Roman"/>
              </a:rPr>
              <a:t>o</a:t>
            </a:r>
            <a:r>
              <a:rPr dirty="0" sz="3000" spc="-15">
                <a:latin typeface="Times New Roman"/>
                <a:cs typeface="Times New Roman"/>
              </a:rPr>
              <a:t>r</a:t>
            </a:r>
            <a:r>
              <a:rPr dirty="0" sz="3000">
                <a:latin typeface="Times New Roman"/>
                <a:cs typeface="Times New Roman"/>
              </a:rPr>
              <a:t>e	</a:t>
            </a:r>
            <a:r>
              <a:rPr dirty="0" sz="3000" spc="10">
                <a:latin typeface="Times New Roman"/>
                <a:cs typeface="Times New Roman"/>
              </a:rPr>
              <a:t>b</a:t>
            </a:r>
            <a:r>
              <a:rPr dirty="0" sz="3000" spc="-10">
                <a:latin typeface="Times New Roman"/>
                <a:cs typeface="Times New Roman"/>
              </a:rPr>
              <a:t>a</a:t>
            </a:r>
            <a:r>
              <a:rPr dirty="0" sz="3000" spc="10">
                <a:latin typeface="Times New Roman"/>
                <a:cs typeface="Times New Roman"/>
              </a:rPr>
              <a:t>nd</a:t>
            </a:r>
            <a:r>
              <a:rPr dirty="0" sz="3000" spc="-15">
                <a:latin typeface="Times New Roman"/>
                <a:cs typeface="Times New Roman"/>
              </a:rPr>
              <a:t>w</a:t>
            </a:r>
            <a:r>
              <a:rPr dirty="0" sz="3000" spc="5">
                <a:latin typeface="Times New Roman"/>
                <a:cs typeface="Times New Roman"/>
              </a:rPr>
              <a:t>i</a:t>
            </a:r>
            <a:r>
              <a:rPr dirty="0" sz="3000" spc="10">
                <a:latin typeface="Times New Roman"/>
                <a:cs typeface="Times New Roman"/>
              </a:rPr>
              <a:t>d</a:t>
            </a:r>
            <a:r>
              <a:rPr dirty="0" sz="3000" spc="-20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h	</a:t>
            </a:r>
            <a:r>
              <a:rPr dirty="0" sz="3000" spc="-70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44" y="3978655"/>
            <a:ext cx="11705590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0"/>
              </a:spcBef>
              <a:tabLst>
                <a:tab pos="1832610" algn="l"/>
                <a:tab pos="2643505" algn="l"/>
                <a:tab pos="3512185" algn="l"/>
                <a:tab pos="4128135" algn="l"/>
                <a:tab pos="4999990" algn="l"/>
                <a:tab pos="5893435" algn="l"/>
                <a:tab pos="7374890" algn="l"/>
                <a:tab pos="8012430" algn="l"/>
                <a:tab pos="9484360" algn="l"/>
                <a:tab pos="10332085" algn="l"/>
                <a:tab pos="11329035" algn="l"/>
              </a:tabLst>
            </a:pP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 spc="-45">
                <a:latin typeface="Times New Roman"/>
                <a:cs typeface="Times New Roman"/>
              </a:rPr>
              <a:t>t</a:t>
            </a:r>
            <a:r>
              <a:rPr dirty="0" sz="3000" spc="-4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ti</a:t>
            </a:r>
            <a:r>
              <a:rPr dirty="0" sz="3000" spc="10">
                <a:latin typeface="Times New Roman"/>
                <a:cs typeface="Times New Roman"/>
              </a:rPr>
              <a:t>o</a:t>
            </a:r>
            <a:r>
              <a:rPr dirty="0" sz="3000" spc="15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10">
                <a:latin typeface="Times New Roman"/>
                <a:cs typeface="Times New Roman"/>
              </a:rPr>
              <a:t>bu</a:t>
            </a:r>
            <a:r>
              <a:rPr dirty="0" sz="3000">
                <a:latin typeface="Times New Roman"/>
                <a:cs typeface="Times New Roman"/>
              </a:rPr>
              <a:t>t	</a:t>
            </a:r>
            <a:r>
              <a:rPr dirty="0" sz="3000" spc="-15">
                <a:latin typeface="Times New Roman"/>
                <a:cs typeface="Times New Roman"/>
              </a:rPr>
              <a:t>d</a:t>
            </a:r>
            <a:r>
              <a:rPr dirty="0" sz="3000" spc="10">
                <a:latin typeface="Times New Roman"/>
                <a:cs typeface="Times New Roman"/>
              </a:rPr>
              <a:t>u</a:t>
            </a:r>
            <a:r>
              <a:rPr dirty="0" sz="3000">
                <a:latin typeface="Times New Roman"/>
                <a:cs typeface="Times New Roman"/>
              </a:rPr>
              <a:t>e	</a:t>
            </a:r>
            <a:r>
              <a:rPr dirty="0" sz="3000" spc="-20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o	</a:t>
            </a:r>
            <a:r>
              <a:rPr dirty="0" sz="3000" spc="5">
                <a:latin typeface="Times New Roman"/>
                <a:cs typeface="Times New Roman"/>
              </a:rPr>
              <a:t>t</a:t>
            </a:r>
            <a:r>
              <a:rPr dirty="0" sz="3000" spc="10">
                <a:latin typeface="Times New Roman"/>
                <a:cs typeface="Times New Roman"/>
              </a:rPr>
              <a:t>h</a:t>
            </a:r>
            <a:r>
              <a:rPr dirty="0" sz="3000" spc="-25">
                <a:latin typeface="Times New Roman"/>
                <a:cs typeface="Times New Roman"/>
              </a:rPr>
              <a:t>i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5">
                <a:latin typeface="Times New Roman"/>
                <a:cs typeface="Times New Roman"/>
              </a:rPr>
              <a:t>l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15">
                <a:latin typeface="Times New Roman"/>
                <a:cs typeface="Times New Roman"/>
              </a:rPr>
              <a:t>nu</a:t>
            </a:r>
            <a:r>
              <a:rPr dirty="0" sz="3000" spc="-30">
                <a:latin typeface="Times New Roman"/>
                <a:cs typeface="Times New Roman"/>
              </a:rPr>
              <a:t>m</a:t>
            </a:r>
            <a:r>
              <a:rPr dirty="0" sz="3000" spc="30">
                <a:latin typeface="Times New Roman"/>
                <a:cs typeface="Times New Roman"/>
              </a:rPr>
              <a:t>b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r	</a:t>
            </a:r>
            <a:r>
              <a:rPr dirty="0" sz="3000" spc="10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f	</a:t>
            </a:r>
            <a:r>
              <a:rPr dirty="0" sz="3000" spc="-20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30">
                <a:latin typeface="Times New Roman"/>
                <a:cs typeface="Times New Roman"/>
              </a:rPr>
              <a:t>a</a:t>
            </a:r>
            <a:r>
              <a:rPr dirty="0" sz="3000" spc="-20">
                <a:latin typeface="Times New Roman"/>
                <a:cs typeface="Times New Roman"/>
              </a:rPr>
              <a:t>ti</a:t>
            </a:r>
            <a:r>
              <a:rPr dirty="0" sz="3000" spc="-15">
                <a:latin typeface="Times New Roman"/>
                <a:cs typeface="Times New Roman"/>
              </a:rPr>
              <a:t>on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15">
                <a:latin typeface="Times New Roman"/>
                <a:cs typeface="Times New Roman"/>
              </a:rPr>
              <a:t>ca</a:t>
            </a:r>
            <a:r>
              <a:rPr dirty="0" sz="3000">
                <a:latin typeface="Times New Roman"/>
                <a:cs typeface="Times New Roman"/>
              </a:rPr>
              <a:t>n	</a:t>
            </a:r>
            <a:r>
              <a:rPr dirty="0" sz="3000" spc="5">
                <a:latin typeface="Times New Roman"/>
                <a:cs typeface="Times New Roman"/>
              </a:rPr>
              <a:t>on</a:t>
            </a:r>
            <a:r>
              <a:rPr dirty="0" sz="3000">
                <a:latin typeface="Times New Roman"/>
                <a:cs typeface="Times New Roman"/>
              </a:rPr>
              <a:t>ly	</a:t>
            </a:r>
            <a:r>
              <a:rPr dirty="0" sz="3000" spc="10">
                <a:latin typeface="Times New Roman"/>
                <a:cs typeface="Times New Roman"/>
              </a:rPr>
              <a:t>be  </a:t>
            </a:r>
            <a:r>
              <a:rPr dirty="0" sz="3000" spc="-10">
                <a:latin typeface="Times New Roman"/>
                <a:cs typeface="Times New Roman"/>
              </a:rPr>
              <a:t>accommodated.</a:t>
            </a:r>
            <a:endParaRPr sz="3000">
              <a:latin typeface="Times New Roman"/>
              <a:cs typeface="Times New Roman"/>
            </a:endParaRPr>
          </a:p>
          <a:p>
            <a:pPr marL="356870" marR="12065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  <a:tab pos="5433060" algn="l"/>
                <a:tab pos="9121775" algn="l"/>
              </a:tabLst>
            </a:pPr>
            <a:r>
              <a:rPr dirty="0" sz="3000" spc="-10" b="1">
                <a:latin typeface="Times New Roman"/>
                <a:cs typeface="Times New Roman"/>
              </a:rPr>
              <a:t>Signal</a:t>
            </a:r>
            <a:r>
              <a:rPr dirty="0" sz="3000" spc="300" b="1">
                <a:latin typeface="Times New Roman"/>
                <a:cs typeface="Times New Roman"/>
              </a:rPr>
              <a:t> </a:t>
            </a:r>
            <a:r>
              <a:rPr dirty="0" sz="3000" spc="-20" b="1">
                <a:latin typeface="Times New Roman"/>
                <a:cs typeface="Times New Roman"/>
              </a:rPr>
              <a:t>to</a:t>
            </a:r>
            <a:r>
              <a:rPr dirty="0" sz="3000" spc="25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Noise</a:t>
            </a:r>
            <a:r>
              <a:rPr dirty="0" sz="3000" spc="285" b="1">
                <a:latin typeface="Times New Roman"/>
                <a:cs typeface="Times New Roman"/>
              </a:rPr>
              <a:t> </a:t>
            </a:r>
            <a:r>
              <a:rPr dirty="0" sz="3000" spc="-20" b="1">
                <a:latin typeface="Times New Roman"/>
                <a:cs typeface="Times New Roman"/>
              </a:rPr>
              <a:t>Ratio</a:t>
            </a:r>
            <a:r>
              <a:rPr dirty="0" sz="3000" spc="26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(SNR)</a:t>
            </a:r>
            <a:r>
              <a:rPr dirty="0" sz="3000">
                <a:latin typeface="Times New Roman"/>
                <a:cs typeface="Times New Roman"/>
              </a:rPr>
              <a:t>:</a:t>
            </a:r>
            <a:r>
              <a:rPr dirty="0" sz="3000" spc="27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Noise</a:t>
            </a:r>
            <a:r>
              <a:rPr dirty="0" sz="3000" spc="28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should</a:t>
            </a:r>
            <a:r>
              <a:rPr dirty="0" sz="3000" spc="29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be</a:t>
            </a:r>
            <a:r>
              <a:rPr dirty="0" sz="3000" spc="28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low</a:t>
            </a:r>
            <a:r>
              <a:rPr dirty="0" sz="3000" spc="28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to	</a:t>
            </a:r>
            <a:r>
              <a:rPr dirty="0" sz="3000" spc="-5">
                <a:latin typeface="Times New Roman"/>
                <a:cs typeface="Times New Roman"/>
              </a:rPr>
              <a:t>increase</a:t>
            </a:r>
            <a:r>
              <a:rPr dirty="0" sz="3000" spc="19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channel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capacity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but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an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unavoidable	</a:t>
            </a:r>
            <a:r>
              <a:rPr dirty="0" sz="3000" spc="-10">
                <a:latin typeface="Times New Roman"/>
                <a:cs typeface="Times New Roman"/>
              </a:rPr>
              <a:t>aspect</a:t>
            </a:r>
            <a:r>
              <a:rPr dirty="0" sz="3000" spc="5">
                <a:latin typeface="Times New Roman"/>
                <a:cs typeface="Times New Roman"/>
              </a:rPr>
              <a:t> of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communication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system.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051" y="194894"/>
            <a:ext cx="42513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95" b="0">
                <a:latin typeface="Times New Roman"/>
                <a:cs typeface="Times New Roman"/>
              </a:rPr>
              <a:t>Types</a:t>
            </a:r>
            <a:r>
              <a:rPr dirty="0" sz="4000" spc="-100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of</a:t>
            </a:r>
            <a:r>
              <a:rPr dirty="0" sz="4000" spc="-6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Modulation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695" y="1078991"/>
            <a:ext cx="7821168" cy="55504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658" y="1064239"/>
            <a:ext cx="10181590" cy="33185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95"/>
              </a:spcBef>
            </a:pPr>
            <a:r>
              <a:rPr dirty="0" sz="3600" spc="-5"/>
              <a:t>Modulation </a:t>
            </a:r>
            <a:r>
              <a:rPr dirty="0" sz="3600"/>
              <a:t>:</a:t>
            </a:r>
            <a:r>
              <a:rPr dirty="0" sz="3600" spc="5"/>
              <a:t> </a:t>
            </a:r>
            <a:r>
              <a:rPr dirty="0" sz="3600" spc="-15" b="0">
                <a:latin typeface="Times New Roman"/>
                <a:cs typeface="Times New Roman"/>
              </a:rPr>
              <a:t>Any</a:t>
            </a:r>
            <a:r>
              <a:rPr dirty="0" sz="3600" spc="-1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Low </a:t>
            </a:r>
            <a:r>
              <a:rPr dirty="0" sz="3600" spc="-5" b="0">
                <a:latin typeface="Times New Roman"/>
                <a:cs typeface="Times New Roman"/>
              </a:rPr>
              <a:t>Frequency/Message Signal </a:t>
            </a:r>
            <a:r>
              <a:rPr dirty="0" sz="3600" b="0">
                <a:latin typeface="Times New Roman"/>
                <a:cs typeface="Times New Roman"/>
              </a:rPr>
              <a:t> </a:t>
            </a:r>
            <a:r>
              <a:rPr dirty="0" sz="3600" spc="-5" b="0">
                <a:latin typeface="Times New Roman"/>
                <a:cs typeface="Times New Roman"/>
              </a:rPr>
              <a:t>m(t) </a:t>
            </a:r>
            <a:r>
              <a:rPr dirty="0" sz="3600" b="0">
                <a:latin typeface="Times New Roman"/>
                <a:cs typeface="Times New Roman"/>
              </a:rPr>
              <a:t>is </a:t>
            </a:r>
            <a:r>
              <a:rPr dirty="0" sz="3600" spc="-5" b="0">
                <a:latin typeface="Times New Roman"/>
                <a:cs typeface="Times New Roman"/>
              </a:rPr>
              <a:t>Multiplied </a:t>
            </a:r>
            <a:r>
              <a:rPr dirty="0" sz="3600" spc="-15" b="0">
                <a:latin typeface="Times New Roman"/>
                <a:cs typeface="Times New Roman"/>
              </a:rPr>
              <a:t>by </a:t>
            </a:r>
            <a:r>
              <a:rPr dirty="0" sz="3600" b="0">
                <a:latin typeface="Times New Roman"/>
                <a:cs typeface="Times New Roman"/>
              </a:rPr>
              <a:t>a High </a:t>
            </a:r>
            <a:r>
              <a:rPr dirty="0" sz="3600" spc="-5" b="0">
                <a:latin typeface="Times New Roman"/>
                <a:cs typeface="Times New Roman"/>
              </a:rPr>
              <a:t>Frequency/Carrier </a:t>
            </a:r>
            <a:r>
              <a:rPr dirty="0" sz="3600" b="0">
                <a:latin typeface="Times New Roman"/>
                <a:cs typeface="Times New Roman"/>
              </a:rPr>
              <a:t>Signal </a:t>
            </a:r>
            <a:r>
              <a:rPr dirty="0" sz="3600" spc="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c(t) then the </a:t>
            </a:r>
            <a:r>
              <a:rPr dirty="0" sz="3600" spc="-5" b="0">
                <a:latin typeface="Times New Roman"/>
                <a:cs typeface="Times New Roman"/>
              </a:rPr>
              <a:t>signal </a:t>
            </a:r>
            <a:r>
              <a:rPr dirty="0" sz="3600" b="0">
                <a:latin typeface="Times New Roman"/>
                <a:cs typeface="Times New Roman"/>
              </a:rPr>
              <a:t>get </a:t>
            </a:r>
            <a:r>
              <a:rPr dirty="0" sz="3600" spc="-5" b="0">
                <a:latin typeface="Times New Roman"/>
                <a:cs typeface="Times New Roman"/>
              </a:rPr>
              <a:t>shifted </a:t>
            </a:r>
            <a:r>
              <a:rPr dirty="0" sz="3600" spc="-10" b="0">
                <a:latin typeface="Times New Roman"/>
                <a:cs typeface="Times New Roman"/>
              </a:rPr>
              <a:t>to</a:t>
            </a:r>
            <a:r>
              <a:rPr dirty="0" sz="3600" spc="-5" b="0">
                <a:latin typeface="Times New Roman"/>
                <a:cs typeface="Times New Roman"/>
              </a:rPr>
              <a:t> Right </a:t>
            </a:r>
            <a:r>
              <a:rPr dirty="0" sz="3600" b="0">
                <a:latin typeface="Times New Roman"/>
                <a:cs typeface="Times New Roman"/>
              </a:rPr>
              <a:t>side </a:t>
            </a:r>
            <a:r>
              <a:rPr dirty="0" sz="3600" spc="-10" b="0">
                <a:latin typeface="Times New Roman"/>
                <a:cs typeface="Times New Roman"/>
              </a:rPr>
              <a:t>and </a:t>
            </a:r>
            <a:r>
              <a:rPr dirty="0" sz="3600" spc="-5" b="0">
                <a:latin typeface="Times New Roman"/>
                <a:cs typeface="Times New Roman"/>
              </a:rPr>
              <a:t>Left </a:t>
            </a:r>
            <a:r>
              <a:rPr dirty="0" sz="3600" b="0">
                <a:latin typeface="Times New Roman"/>
                <a:cs typeface="Times New Roman"/>
              </a:rPr>
              <a:t> side</a:t>
            </a:r>
            <a:r>
              <a:rPr dirty="0" sz="3600" spc="-1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to</a:t>
            </a:r>
            <a:r>
              <a:rPr dirty="0" sz="3600" spc="-2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the Frequency</a:t>
            </a:r>
            <a:r>
              <a:rPr dirty="0" sz="3600" spc="-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of</a:t>
            </a:r>
            <a:r>
              <a:rPr dirty="0" sz="3600" spc="1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Carrier</a:t>
            </a:r>
            <a:r>
              <a:rPr dirty="0" sz="3600" spc="-3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signal (</a:t>
            </a:r>
            <a:r>
              <a:rPr dirty="0" sz="3600" spc="-2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i.</a:t>
            </a:r>
            <a:r>
              <a:rPr dirty="0" sz="3600" spc="-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e</a:t>
            </a:r>
            <a:r>
              <a:rPr dirty="0" sz="3600" spc="-1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M Hz).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328" y="1604898"/>
            <a:ext cx="3738879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29"/>
              </a:lnSpc>
              <a:spcBef>
                <a:spcPts val="100"/>
              </a:spcBef>
            </a:pPr>
            <a:r>
              <a:rPr dirty="0" sz="3600" b="0">
                <a:latin typeface="Times New Roman"/>
                <a:cs typeface="Times New Roman"/>
              </a:rPr>
              <a:t>c(</a:t>
            </a:r>
            <a:r>
              <a:rPr dirty="0" sz="3600" spc="10" b="0">
                <a:latin typeface="Times New Roman"/>
                <a:cs typeface="Times New Roman"/>
              </a:rPr>
              <a:t>t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r>
              <a:rPr dirty="0" sz="3600" spc="-10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=</a:t>
            </a:r>
            <a:r>
              <a:rPr dirty="0" sz="3600" spc="-245" b="0">
                <a:latin typeface="Times New Roman"/>
                <a:cs typeface="Times New Roman"/>
              </a:rPr>
              <a:t> </a:t>
            </a:r>
            <a:r>
              <a:rPr dirty="0" sz="3600" spc="-5" b="0">
                <a:latin typeface="Times New Roman"/>
                <a:cs typeface="Times New Roman"/>
              </a:rPr>
              <a:t>A</a:t>
            </a:r>
            <a:r>
              <a:rPr dirty="0" sz="3600" spc="-210" b="0">
                <a:latin typeface="Times New Roman"/>
                <a:cs typeface="Times New Roman"/>
              </a:rPr>
              <a:t> </a:t>
            </a:r>
            <a:r>
              <a:rPr dirty="0" sz="3600" spc="5" b="0">
                <a:latin typeface="Times New Roman"/>
                <a:cs typeface="Times New Roman"/>
              </a:rPr>
              <a:t>c</a:t>
            </a:r>
            <a:r>
              <a:rPr dirty="0" sz="3600" b="0">
                <a:latin typeface="Times New Roman"/>
                <a:cs typeface="Times New Roman"/>
              </a:rPr>
              <a:t>os(</a:t>
            </a:r>
            <a:r>
              <a:rPr dirty="0" sz="3600" spc="-5" b="0">
                <a:latin typeface="Times New Roman"/>
                <a:cs typeface="Times New Roman"/>
              </a:rPr>
              <a:t>2</a:t>
            </a:r>
            <a:r>
              <a:rPr dirty="0" sz="3600" b="0">
                <a:latin typeface="Gabriola"/>
                <a:cs typeface="Gabriola"/>
              </a:rPr>
              <a:t>π</a:t>
            </a:r>
            <a:r>
              <a:rPr dirty="0" sz="3600" spc="-65" b="0">
                <a:latin typeface="Gabriola"/>
                <a:cs typeface="Gabriola"/>
              </a:rPr>
              <a:t> </a:t>
            </a:r>
            <a:r>
              <a:rPr dirty="0" sz="3600" b="0">
                <a:latin typeface="Gabriola"/>
                <a:cs typeface="Gabriola"/>
              </a:rPr>
              <a:t>f</a:t>
            </a:r>
            <a:r>
              <a:rPr dirty="0" sz="3600" spc="-25" b="0">
                <a:latin typeface="Gabriola"/>
                <a:cs typeface="Gabriola"/>
              </a:rPr>
              <a:t> </a:t>
            </a:r>
            <a:r>
              <a:rPr dirty="0" sz="3600" spc="5" b="0">
                <a:latin typeface="Times New Roman"/>
                <a:cs typeface="Times New Roman"/>
              </a:rPr>
              <a:t>t</a:t>
            </a:r>
            <a:r>
              <a:rPr dirty="0" sz="3600" spc="10" b="0">
                <a:latin typeface="Times New Roman"/>
                <a:cs typeface="Times New Roman"/>
              </a:rPr>
              <a:t>+</a:t>
            </a:r>
            <a:r>
              <a:rPr dirty="0" sz="3600" b="0">
                <a:latin typeface="Times New Roman"/>
                <a:cs typeface="Times New Roman"/>
              </a:rPr>
              <a:t>ϕ)</a:t>
            </a:r>
            <a:endParaRPr sz="3600">
              <a:latin typeface="Times New Roman"/>
              <a:cs typeface="Times New Roman"/>
            </a:endParaRPr>
          </a:p>
          <a:p>
            <a:pPr marL="1385570">
              <a:lnSpc>
                <a:spcPts val="1470"/>
              </a:lnSpc>
              <a:tabLst>
                <a:tab pos="2840355" algn="l"/>
              </a:tabLst>
            </a:pPr>
            <a:r>
              <a:rPr dirty="0" sz="1800" b="0">
                <a:latin typeface="Calibri"/>
                <a:cs typeface="Calibri"/>
              </a:rPr>
              <a:t>c	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7366" y="380492"/>
            <a:ext cx="34143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1">
                <a:latin typeface="Times New Roman"/>
                <a:cs typeface="Times New Roman"/>
              </a:rPr>
              <a:t>Different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Modulations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5232" y="2313432"/>
            <a:ext cx="207645" cy="680085"/>
            <a:chOff x="5285232" y="2313432"/>
            <a:chExt cx="207645" cy="680085"/>
          </a:xfrm>
        </p:grpSpPr>
        <p:sp>
          <p:nvSpPr>
            <p:cNvPr id="5" name="object 5"/>
            <p:cNvSpPr/>
            <p:nvPr/>
          </p:nvSpPr>
          <p:spPr>
            <a:xfrm>
              <a:off x="5291328" y="2319528"/>
              <a:ext cx="195580" cy="668020"/>
            </a:xfrm>
            <a:custGeom>
              <a:avLst/>
              <a:gdLst/>
              <a:ahLst/>
              <a:cxnLst/>
              <a:rect l="l" t="t" r="r" b="b"/>
              <a:pathLst>
                <a:path w="195579" h="668019">
                  <a:moveTo>
                    <a:pt x="97536" y="0"/>
                  </a:moveTo>
                  <a:lnTo>
                    <a:pt x="0" y="97536"/>
                  </a:lnTo>
                  <a:lnTo>
                    <a:pt x="48768" y="97536"/>
                  </a:lnTo>
                  <a:lnTo>
                    <a:pt x="48768" y="667512"/>
                  </a:lnTo>
                  <a:lnTo>
                    <a:pt x="146304" y="667512"/>
                  </a:lnTo>
                  <a:lnTo>
                    <a:pt x="146304" y="97536"/>
                  </a:lnTo>
                  <a:lnTo>
                    <a:pt x="195072" y="9753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91328" y="2319528"/>
              <a:ext cx="195580" cy="668020"/>
            </a:xfrm>
            <a:custGeom>
              <a:avLst/>
              <a:gdLst/>
              <a:ahLst/>
              <a:cxnLst/>
              <a:rect l="l" t="t" r="r" b="b"/>
              <a:pathLst>
                <a:path w="195579" h="668019">
                  <a:moveTo>
                    <a:pt x="0" y="97536"/>
                  </a:moveTo>
                  <a:lnTo>
                    <a:pt x="97536" y="0"/>
                  </a:lnTo>
                  <a:lnTo>
                    <a:pt x="195072" y="97536"/>
                  </a:lnTo>
                  <a:lnTo>
                    <a:pt x="146304" y="97536"/>
                  </a:lnTo>
                  <a:lnTo>
                    <a:pt x="146304" y="667512"/>
                  </a:lnTo>
                  <a:lnTo>
                    <a:pt x="48768" y="667512"/>
                  </a:lnTo>
                  <a:lnTo>
                    <a:pt x="48768" y="97536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809231" y="2350007"/>
            <a:ext cx="207645" cy="683260"/>
            <a:chOff x="6809231" y="2350007"/>
            <a:chExt cx="207645" cy="683260"/>
          </a:xfrm>
        </p:grpSpPr>
        <p:sp>
          <p:nvSpPr>
            <p:cNvPr id="8" name="object 8"/>
            <p:cNvSpPr/>
            <p:nvPr/>
          </p:nvSpPr>
          <p:spPr>
            <a:xfrm>
              <a:off x="6815327" y="2356103"/>
              <a:ext cx="195580" cy="670560"/>
            </a:xfrm>
            <a:custGeom>
              <a:avLst/>
              <a:gdLst/>
              <a:ahLst/>
              <a:cxnLst/>
              <a:rect l="l" t="t" r="r" b="b"/>
              <a:pathLst>
                <a:path w="195579" h="670560">
                  <a:moveTo>
                    <a:pt x="97536" y="0"/>
                  </a:moveTo>
                  <a:lnTo>
                    <a:pt x="0" y="97536"/>
                  </a:lnTo>
                  <a:lnTo>
                    <a:pt x="48768" y="97536"/>
                  </a:lnTo>
                  <a:lnTo>
                    <a:pt x="48768" y="670560"/>
                  </a:lnTo>
                  <a:lnTo>
                    <a:pt x="146303" y="670560"/>
                  </a:lnTo>
                  <a:lnTo>
                    <a:pt x="146303" y="97536"/>
                  </a:lnTo>
                  <a:lnTo>
                    <a:pt x="195072" y="9753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15327" y="2356103"/>
              <a:ext cx="195580" cy="670560"/>
            </a:xfrm>
            <a:custGeom>
              <a:avLst/>
              <a:gdLst/>
              <a:ahLst/>
              <a:cxnLst/>
              <a:rect l="l" t="t" r="r" b="b"/>
              <a:pathLst>
                <a:path w="195579" h="670560">
                  <a:moveTo>
                    <a:pt x="0" y="97536"/>
                  </a:moveTo>
                  <a:lnTo>
                    <a:pt x="97536" y="0"/>
                  </a:lnTo>
                  <a:lnTo>
                    <a:pt x="195072" y="97536"/>
                  </a:lnTo>
                  <a:lnTo>
                    <a:pt x="146303" y="97536"/>
                  </a:lnTo>
                  <a:lnTo>
                    <a:pt x="146303" y="670560"/>
                  </a:lnTo>
                  <a:lnTo>
                    <a:pt x="48768" y="670560"/>
                  </a:lnTo>
                  <a:lnTo>
                    <a:pt x="48768" y="97536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482840" y="2307335"/>
            <a:ext cx="207645" cy="683260"/>
            <a:chOff x="7482840" y="2307335"/>
            <a:chExt cx="207645" cy="683260"/>
          </a:xfrm>
        </p:grpSpPr>
        <p:sp>
          <p:nvSpPr>
            <p:cNvPr id="11" name="object 11"/>
            <p:cNvSpPr/>
            <p:nvPr/>
          </p:nvSpPr>
          <p:spPr>
            <a:xfrm>
              <a:off x="7488936" y="2313431"/>
              <a:ext cx="195580" cy="670560"/>
            </a:xfrm>
            <a:custGeom>
              <a:avLst/>
              <a:gdLst/>
              <a:ahLst/>
              <a:cxnLst/>
              <a:rect l="l" t="t" r="r" b="b"/>
              <a:pathLst>
                <a:path w="195579" h="670560">
                  <a:moveTo>
                    <a:pt x="97536" y="0"/>
                  </a:moveTo>
                  <a:lnTo>
                    <a:pt x="0" y="97535"/>
                  </a:lnTo>
                  <a:lnTo>
                    <a:pt x="48768" y="97535"/>
                  </a:lnTo>
                  <a:lnTo>
                    <a:pt x="48768" y="670559"/>
                  </a:lnTo>
                  <a:lnTo>
                    <a:pt x="146304" y="670559"/>
                  </a:lnTo>
                  <a:lnTo>
                    <a:pt x="146304" y="97535"/>
                  </a:lnTo>
                  <a:lnTo>
                    <a:pt x="195072" y="97535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88936" y="2313431"/>
              <a:ext cx="195580" cy="670560"/>
            </a:xfrm>
            <a:custGeom>
              <a:avLst/>
              <a:gdLst/>
              <a:ahLst/>
              <a:cxnLst/>
              <a:rect l="l" t="t" r="r" b="b"/>
              <a:pathLst>
                <a:path w="195579" h="670560">
                  <a:moveTo>
                    <a:pt x="0" y="97535"/>
                  </a:moveTo>
                  <a:lnTo>
                    <a:pt x="97536" y="0"/>
                  </a:lnTo>
                  <a:lnTo>
                    <a:pt x="195072" y="97535"/>
                  </a:lnTo>
                  <a:lnTo>
                    <a:pt x="146304" y="97535"/>
                  </a:lnTo>
                  <a:lnTo>
                    <a:pt x="146304" y="670559"/>
                  </a:lnTo>
                  <a:lnTo>
                    <a:pt x="48768" y="670559"/>
                  </a:lnTo>
                  <a:lnTo>
                    <a:pt x="48768" y="97535"/>
                  </a:lnTo>
                  <a:lnTo>
                    <a:pt x="0" y="975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79550" y="3471671"/>
          <a:ext cx="996315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  <a:gridCol w="1713230"/>
                <a:gridCol w="2541270"/>
                <a:gridCol w="2329179"/>
                <a:gridCol w="2310129"/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Modulation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Changed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 b="1">
                          <a:latin typeface="Calibri"/>
                          <a:cs typeface="Calibri"/>
                        </a:rPr>
                        <a:t>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Amplitude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Phase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FM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Amplitude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Phase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40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PM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Phase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Amplitude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2835" y="6134506"/>
            <a:ext cx="173355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800" spc="-175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z="2800" spc="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3369" y="6134506"/>
            <a:ext cx="43078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Amplitude</a:t>
            </a:r>
            <a:r>
              <a:rPr dirty="0" sz="2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704" y="567801"/>
            <a:ext cx="10302875" cy="588073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Clr>
                <a:srgbClr val="996600"/>
              </a:buClr>
              <a:buSzPct val="64062"/>
              <a:buFont typeface="Wingdings"/>
              <a:buChar char=""/>
              <a:tabLst>
                <a:tab pos="357505" algn="l"/>
              </a:tabLst>
            </a:pPr>
            <a:r>
              <a:rPr dirty="0" sz="3200">
                <a:latin typeface="Times New Roman"/>
                <a:cs typeface="Times New Roman"/>
              </a:rPr>
              <a:t>Modulation</a:t>
            </a:r>
            <a:endParaRPr sz="3200">
              <a:latin typeface="Times New Roman"/>
              <a:cs typeface="Times New Roman"/>
            </a:endParaRPr>
          </a:p>
          <a:p>
            <a:pPr lvl="1" marL="683260" marR="5080" indent="-327025">
              <a:lnSpc>
                <a:spcPct val="100000"/>
              </a:lnSpc>
              <a:spcBef>
                <a:spcPts val="505"/>
              </a:spcBef>
              <a:buClr>
                <a:srgbClr val="9FC968"/>
              </a:buClr>
              <a:buSzPct val="89062"/>
              <a:buFont typeface="Wingdings"/>
              <a:buChar char=""/>
              <a:tabLst>
                <a:tab pos="683895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process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which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some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characteristic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 </a:t>
            </a:r>
            <a:r>
              <a:rPr dirty="0" sz="3200" spc="-10">
                <a:latin typeface="Times New Roman"/>
                <a:cs typeface="Times New Roman"/>
              </a:rPr>
              <a:t>carrier </a:t>
            </a:r>
            <a:r>
              <a:rPr dirty="0" sz="3200" spc="-5">
                <a:latin typeface="Times New Roman"/>
                <a:cs typeface="Times New Roman"/>
              </a:rPr>
              <a:t>wave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 varied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2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accordance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information-bearing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 lvl="1" marL="683260" indent="-327025">
              <a:lnSpc>
                <a:spcPct val="100000"/>
              </a:lnSpc>
              <a:spcBef>
                <a:spcPts val="484"/>
              </a:spcBef>
              <a:buClr>
                <a:srgbClr val="9FC968"/>
              </a:buClr>
              <a:buSzPct val="89062"/>
              <a:buFont typeface="Wingdings"/>
              <a:buChar char=""/>
              <a:tabLst>
                <a:tab pos="683895" algn="l"/>
              </a:tabLst>
            </a:pPr>
            <a:r>
              <a:rPr dirty="0" sz="3200">
                <a:latin typeface="Times New Roman"/>
                <a:cs typeface="Times New Roman"/>
              </a:rPr>
              <a:t>Continuous-wave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modulation</a:t>
            </a:r>
            <a:endParaRPr sz="3200">
              <a:latin typeface="Times New Roman"/>
              <a:cs typeface="Times New Roman"/>
            </a:endParaRPr>
          </a:p>
          <a:p>
            <a:pPr lvl="2" marL="1036955" indent="-354330">
              <a:lnSpc>
                <a:spcPct val="100000"/>
              </a:lnSpc>
              <a:spcBef>
                <a:spcPts val="425"/>
              </a:spcBef>
              <a:buClr>
                <a:srgbClr val="996600"/>
              </a:buClr>
              <a:buSzPct val="89285"/>
              <a:buFont typeface="Wingdings"/>
              <a:buChar char=""/>
              <a:tabLst>
                <a:tab pos="1036955" algn="l"/>
                <a:tab pos="1037590" algn="l"/>
              </a:tabLst>
            </a:pPr>
            <a:r>
              <a:rPr dirty="0" sz="2800" i="1">
                <a:latin typeface="Times New Roman"/>
                <a:cs typeface="Times New Roman"/>
              </a:rPr>
              <a:t>Amplitude</a:t>
            </a:r>
            <a:r>
              <a:rPr dirty="0" sz="2800" spc="-13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modulation</a:t>
            </a:r>
            <a:endParaRPr sz="2800">
              <a:latin typeface="Times New Roman"/>
              <a:cs typeface="Times New Roman"/>
            </a:endParaRPr>
          </a:p>
          <a:p>
            <a:pPr lvl="2" marL="1036955" indent="-354330">
              <a:lnSpc>
                <a:spcPct val="100000"/>
              </a:lnSpc>
              <a:spcBef>
                <a:spcPts val="409"/>
              </a:spcBef>
              <a:buClr>
                <a:srgbClr val="996600"/>
              </a:buClr>
              <a:buSzPct val="89285"/>
              <a:buFont typeface="Wingdings"/>
              <a:buChar char=""/>
              <a:tabLst>
                <a:tab pos="1036955" algn="l"/>
                <a:tab pos="1037590" algn="l"/>
              </a:tabLst>
            </a:pPr>
            <a:r>
              <a:rPr dirty="0" sz="2800" spc="-15" i="1">
                <a:latin typeface="Times New Roman"/>
                <a:cs typeface="Times New Roman"/>
              </a:rPr>
              <a:t>Frequency</a:t>
            </a:r>
            <a:r>
              <a:rPr dirty="0" sz="2800" spc="-14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modulation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90"/>
              </a:spcBef>
              <a:buClr>
                <a:srgbClr val="996600"/>
              </a:buClr>
              <a:buSzPct val="64062"/>
              <a:buFont typeface="Wingdings"/>
              <a:buChar char=""/>
              <a:tabLst>
                <a:tab pos="357505" algn="l"/>
              </a:tabLst>
            </a:pPr>
            <a:r>
              <a:rPr dirty="0" sz="3200" spc="-10">
                <a:latin typeface="Times New Roman"/>
                <a:cs typeface="Times New Roman"/>
              </a:rPr>
              <a:t>AM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modulation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family</a:t>
            </a:r>
            <a:endParaRPr sz="3200">
              <a:latin typeface="Times New Roman"/>
              <a:cs typeface="Times New Roman"/>
            </a:endParaRPr>
          </a:p>
          <a:p>
            <a:pPr lvl="1" marL="683260" indent="-327025">
              <a:lnSpc>
                <a:spcPct val="100000"/>
              </a:lnSpc>
              <a:spcBef>
                <a:spcPts val="484"/>
              </a:spcBef>
              <a:buClr>
                <a:srgbClr val="9FC968"/>
              </a:buClr>
              <a:buSzPct val="89062"/>
              <a:buFont typeface="Wingdings"/>
              <a:buChar char=""/>
              <a:tabLst>
                <a:tab pos="683895" algn="l"/>
              </a:tabLst>
            </a:pPr>
            <a:r>
              <a:rPr dirty="0" sz="3200" spc="-10">
                <a:latin typeface="Times New Roman"/>
                <a:cs typeface="Times New Roman"/>
              </a:rPr>
              <a:t>Amplitude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modulation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(AM)</a:t>
            </a:r>
            <a:endParaRPr sz="3200">
              <a:latin typeface="Times New Roman"/>
              <a:cs typeface="Times New Roman"/>
            </a:endParaRPr>
          </a:p>
          <a:p>
            <a:pPr lvl="1" marL="683260" indent="-327025">
              <a:lnSpc>
                <a:spcPct val="100000"/>
              </a:lnSpc>
              <a:spcBef>
                <a:spcPts val="505"/>
              </a:spcBef>
              <a:buClr>
                <a:srgbClr val="9FC968"/>
              </a:buClr>
              <a:buSzPct val="89062"/>
              <a:buFont typeface="Wingdings"/>
              <a:buChar char=""/>
              <a:tabLst>
                <a:tab pos="683895" algn="l"/>
              </a:tabLst>
            </a:pPr>
            <a:r>
              <a:rPr dirty="0" sz="3200" spc="-5">
                <a:latin typeface="Times New Roman"/>
                <a:cs typeface="Times New Roman"/>
              </a:rPr>
              <a:t>Double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sideband-suppressed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carrier </a:t>
            </a:r>
            <a:r>
              <a:rPr dirty="0" sz="3200" spc="-5">
                <a:latin typeface="Times New Roman"/>
                <a:cs typeface="Times New Roman"/>
              </a:rPr>
              <a:t>(DSB-SC)</a:t>
            </a:r>
            <a:endParaRPr sz="3200">
              <a:latin typeface="Times New Roman"/>
              <a:cs typeface="Times New Roman"/>
            </a:endParaRPr>
          </a:p>
          <a:p>
            <a:pPr lvl="1" marL="683260" indent="-327025">
              <a:lnSpc>
                <a:spcPct val="100000"/>
              </a:lnSpc>
              <a:spcBef>
                <a:spcPts val="505"/>
              </a:spcBef>
              <a:buClr>
                <a:srgbClr val="9FC968"/>
              </a:buClr>
              <a:buSzPct val="89062"/>
              <a:buFont typeface="Wingdings"/>
              <a:buChar char=""/>
              <a:tabLst>
                <a:tab pos="683895" algn="l"/>
              </a:tabLst>
            </a:pPr>
            <a:r>
              <a:rPr dirty="0" sz="3200" spc="-5">
                <a:latin typeface="Times New Roman"/>
                <a:cs typeface="Times New Roman"/>
              </a:rPr>
              <a:t>Single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sideband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(SSB)</a:t>
            </a:r>
            <a:endParaRPr sz="3200">
              <a:latin typeface="Times New Roman"/>
              <a:cs typeface="Times New Roman"/>
            </a:endParaRPr>
          </a:p>
          <a:p>
            <a:pPr lvl="1" marL="683260" indent="-327025">
              <a:lnSpc>
                <a:spcPct val="100000"/>
              </a:lnSpc>
              <a:spcBef>
                <a:spcPts val="505"/>
              </a:spcBef>
              <a:buClr>
                <a:srgbClr val="9FC968"/>
              </a:buClr>
              <a:buSzPct val="89062"/>
              <a:buFont typeface="Wingdings"/>
              <a:buChar char=""/>
              <a:tabLst>
                <a:tab pos="683895" algn="l"/>
              </a:tabLst>
            </a:pPr>
            <a:r>
              <a:rPr dirty="0" sz="3200" spc="-70">
                <a:latin typeface="Times New Roman"/>
                <a:cs typeface="Times New Roman"/>
              </a:rPr>
              <a:t>Vestigial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sideband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(VSB)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9833" y="139700"/>
            <a:ext cx="260985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 b="0">
                <a:latin typeface="Times New Roman"/>
                <a:cs typeface="Times New Roman"/>
              </a:rPr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60" y="834593"/>
            <a:ext cx="1148016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 spc="-5">
                <a:latin typeface="Times New Roman"/>
                <a:cs typeface="Times New Roman"/>
              </a:rPr>
              <a:t> 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process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varying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characteristics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8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high</a:t>
            </a:r>
            <a:r>
              <a:rPr dirty="0" sz="3200" spc="7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frequency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carrier </a:t>
            </a:r>
            <a:r>
              <a:rPr dirty="0" sz="3200" spc="-5">
                <a:latin typeface="Times New Roman"/>
                <a:cs typeface="Times New Roman"/>
              </a:rPr>
              <a:t>in </a:t>
            </a:r>
            <a:r>
              <a:rPr dirty="0" sz="3200" spc="-10">
                <a:latin typeface="Times New Roman"/>
                <a:cs typeface="Times New Roman"/>
              </a:rPr>
              <a:t>accordance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instantaneous </a:t>
            </a:r>
            <a:r>
              <a:rPr dirty="0" sz="3200" spc="-15">
                <a:latin typeface="Times New Roman"/>
                <a:cs typeface="Times New Roman"/>
              </a:rPr>
              <a:t>values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25">
                <a:latin typeface="Times New Roman"/>
                <a:cs typeface="Times New Roman"/>
              </a:rPr>
              <a:t>modulating </a:t>
            </a:r>
            <a:r>
              <a:rPr dirty="0" sz="3200" spc="-20">
                <a:latin typeface="Times New Roman"/>
                <a:cs typeface="Times New Roman"/>
              </a:rPr>
              <a:t>or </a:t>
            </a:r>
            <a:r>
              <a:rPr dirty="0" sz="3200" spc="-15">
                <a:latin typeface="Times New Roman"/>
                <a:cs typeface="Times New Roman"/>
              </a:rPr>
              <a:t> message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baseband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60" y="2987497"/>
            <a:ext cx="366204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1670" algn="l"/>
                <a:tab pos="1338580" algn="l"/>
                <a:tab pos="1920875" algn="l"/>
              </a:tabLst>
            </a:pP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 b="1">
                <a:solidFill>
                  <a:srgbClr val="1F3863"/>
                </a:solidFill>
                <a:latin typeface="Times New Roman"/>
                <a:cs typeface="Times New Roman"/>
              </a:rPr>
              <a:t>f</a:t>
            </a:r>
            <a:r>
              <a:rPr dirty="0" sz="3200" spc="-65" b="1">
                <a:solidFill>
                  <a:srgbClr val="1F3863"/>
                </a:solidFill>
                <a:latin typeface="Times New Roman"/>
                <a:cs typeface="Times New Roman"/>
              </a:rPr>
              <a:t>r</a:t>
            </a:r>
            <a:r>
              <a:rPr dirty="0" sz="3200" spc="-5" b="1">
                <a:solidFill>
                  <a:srgbClr val="1F3863"/>
                </a:solidFill>
                <a:latin typeface="Times New Roman"/>
                <a:cs typeface="Times New Roman"/>
              </a:rPr>
              <a:t>equency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9026" y="2297033"/>
            <a:ext cx="7436484" cy="120269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347470">
              <a:lnSpc>
                <a:spcPct val="100000"/>
              </a:lnSpc>
              <a:spcBef>
                <a:spcPts val="894"/>
              </a:spcBef>
            </a:pPr>
            <a:r>
              <a:rPr dirty="0" sz="3200" spc="-10">
                <a:latin typeface="Times New Roman"/>
                <a:cs typeface="Times New Roman"/>
              </a:rPr>
              <a:t>(Or)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286635" algn="l"/>
                <a:tab pos="4265295" algn="l"/>
                <a:tab pos="6064250" algn="l"/>
              </a:tabLst>
            </a:pPr>
            <a:r>
              <a:rPr dirty="0" sz="3200" spc="-40" b="1">
                <a:solidFill>
                  <a:srgbClr val="1F3863"/>
                </a:solidFill>
                <a:latin typeface="Times New Roman"/>
                <a:cs typeface="Times New Roman"/>
              </a:rPr>
              <a:t>t</a:t>
            </a:r>
            <a:r>
              <a:rPr dirty="0" sz="3200" spc="-35" b="1">
                <a:solidFill>
                  <a:srgbClr val="1F3863"/>
                </a:solidFill>
                <a:latin typeface="Times New Roman"/>
                <a:cs typeface="Times New Roman"/>
              </a:rPr>
              <a:t>r</a:t>
            </a:r>
            <a:r>
              <a:rPr dirty="0" sz="3200" spc="-20" b="1">
                <a:solidFill>
                  <a:srgbClr val="1F3863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1F3863"/>
                </a:solidFill>
                <a:latin typeface="Times New Roman"/>
                <a:cs typeface="Times New Roman"/>
              </a:rPr>
              <a:t>n</a:t>
            </a:r>
            <a:r>
              <a:rPr dirty="0" sz="3200" spc="-25" b="1">
                <a:solidFill>
                  <a:srgbClr val="1F3863"/>
                </a:solidFill>
                <a:latin typeface="Times New Roman"/>
                <a:cs typeface="Times New Roman"/>
              </a:rPr>
              <a:t>s</a:t>
            </a:r>
            <a:r>
              <a:rPr dirty="0" sz="3200" spc="-35" b="1">
                <a:solidFill>
                  <a:srgbClr val="1F3863"/>
                </a:solidFill>
                <a:latin typeface="Times New Roman"/>
                <a:cs typeface="Times New Roman"/>
              </a:rPr>
              <a:t>l</a:t>
            </a:r>
            <a:r>
              <a:rPr dirty="0" sz="3200" b="1">
                <a:solidFill>
                  <a:srgbClr val="1F3863"/>
                </a:solidFill>
                <a:latin typeface="Times New Roman"/>
                <a:cs typeface="Times New Roman"/>
              </a:rPr>
              <a:t>a</a:t>
            </a:r>
            <a:r>
              <a:rPr dirty="0" sz="3200" spc="-40" b="1">
                <a:solidFill>
                  <a:srgbClr val="1F3863"/>
                </a:solidFill>
                <a:latin typeface="Times New Roman"/>
                <a:cs typeface="Times New Roman"/>
              </a:rPr>
              <a:t>t</a:t>
            </a:r>
            <a:r>
              <a:rPr dirty="0" sz="3200" spc="-35" b="1">
                <a:solidFill>
                  <a:srgbClr val="1F3863"/>
                </a:solidFill>
                <a:latin typeface="Times New Roman"/>
                <a:cs typeface="Times New Roman"/>
              </a:rPr>
              <a:t>i</a:t>
            </a:r>
            <a:r>
              <a:rPr dirty="0" sz="3200" spc="-20" b="1">
                <a:solidFill>
                  <a:srgbClr val="1F3863"/>
                </a:solidFill>
                <a:latin typeface="Times New Roman"/>
                <a:cs typeface="Times New Roman"/>
              </a:rPr>
              <a:t>o</a:t>
            </a:r>
            <a:r>
              <a:rPr dirty="0" sz="3200" spc="-5" b="1">
                <a:solidFill>
                  <a:srgbClr val="1F3863"/>
                </a:solidFill>
                <a:latin typeface="Times New Roman"/>
                <a:cs typeface="Times New Roman"/>
              </a:rPr>
              <a:t>n</a:t>
            </a:r>
            <a:r>
              <a:rPr dirty="0" sz="3200" b="1">
                <a:solidFill>
                  <a:srgbClr val="1F3863"/>
                </a:solidFill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techn</a:t>
            </a:r>
            <a:r>
              <a:rPr dirty="0" sz="3200" spc="-40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qu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w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35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ch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20">
                <a:latin typeface="Times New Roman"/>
                <a:cs typeface="Times New Roman"/>
              </a:rPr>
              <a:t>onv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4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884" y="3475431"/>
            <a:ext cx="11127740" cy="2647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625090" algn="l"/>
                <a:tab pos="4591685" algn="l"/>
                <a:tab pos="5850890" algn="l"/>
                <a:tab pos="6402705" algn="l"/>
                <a:tab pos="7530465" algn="l"/>
                <a:tab pos="9402445" algn="l"/>
              </a:tabLst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z="3200" spc="-3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3200" spc="-15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3200" spc="-4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3200" spc="-6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quen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3200" spc="-25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3200" spc="-30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o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3200" spc="-15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3200" spc="40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3200" spc="-4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3200" spc="-6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200" spc="-3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y 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dirty="0" sz="3200" b="1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/>
              <a:cs typeface="Times New Roman"/>
            </a:endParaRPr>
          </a:p>
          <a:p>
            <a:pPr marL="676910">
              <a:lnSpc>
                <a:spcPct val="100000"/>
              </a:lnSpc>
              <a:tabLst>
                <a:tab pos="6847205" algn="l"/>
              </a:tabLst>
            </a:pPr>
            <a:r>
              <a:rPr dirty="0" sz="3200">
                <a:latin typeface="Times New Roman"/>
                <a:cs typeface="Times New Roman"/>
              </a:rPr>
              <a:t>Modulation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used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70">
                <a:latin typeface="Times New Roman"/>
                <a:cs typeface="Times New Roman"/>
              </a:rPr>
              <a:t>transmitter.	</a:t>
            </a:r>
            <a:r>
              <a:rPr dirty="0" sz="3200" spc="-50" b="1">
                <a:solidFill>
                  <a:srgbClr val="1F3863"/>
                </a:solidFill>
                <a:latin typeface="Times New Roman"/>
                <a:cs typeface="Times New Roman"/>
              </a:rPr>
              <a:t>(Filter</a:t>
            </a:r>
            <a:r>
              <a:rPr dirty="0" sz="3200" spc="-114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3200" spc="-40" b="1">
                <a:solidFill>
                  <a:srgbClr val="1F3863"/>
                </a:solidFill>
                <a:latin typeface="Times New Roman"/>
                <a:cs typeface="Times New Roman"/>
              </a:rPr>
              <a:t>Used</a:t>
            </a:r>
            <a:r>
              <a:rPr dirty="0" sz="3200" spc="-8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3200" spc="-25" b="1">
                <a:solidFill>
                  <a:srgbClr val="1F3863"/>
                </a:solidFill>
                <a:latin typeface="Times New Roman"/>
                <a:cs typeface="Times New Roman"/>
              </a:rPr>
              <a:t>?)</a:t>
            </a:r>
            <a:endParaRPr sz="32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  <a:tabLst>
                <a:tab pos="6871970" algn="l"/>
              </a:tabLst>
            </a:pPr>
            <a:r>
              <a:rPr dirty="0" sz="3200" spc="-50">
                <a:latin typeface="Times New Roman"/>
                <a:cs typeface="Times New Roman"/>
              </a:rPr>
              <a:t>Demodulation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is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40">
                <a:latin typeface="Times New Roman"/>
                <a:cs typeface="Times New Roman"/>
              </a:rPr>
              <a:t>used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at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35">
                <a:latin typeface="Times New Roman"/>
                <a:cs typeface="Times New Roman"/>
              </a:rPr>
              <a:t>the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65">
                <a:latin typeface="Times New Roman"/>
                <a:cs typeface="Times New Roman"/>
              </a:rPr>
              <a:t>Receiver.	</a:t>
            </a:r>
            <a:r>
              <a:rPr dirty="0" sz="3200" spc="-50" b="1">
                <a:solidFill>
                  <a:srgbClr val="1F3863"/>
                </a:solidFill>
                <a:latin typeface="Times New Roman"/>
                <a:cs typeface="Times New Roman"/>
              </a:rPr>
              <a:t>(Filter</a:t>
            </a:r>
            <a:r>
              <a:rPr dirty="0" sz="3200" spc="-12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3200" spc="-45" b="1">
                <a:solidFill>
                  <a:srgbClr val="1F3863"/>
                </a:solidFill>
                <a:latin typeface="Times New Roman"/>
                <a:cs typeface="Times New Roman"/>
              </a:rPr>
              <a:t>Used</a:t>
            </a:r>
            <a:r>
              <a:rPr dirty="0" sz="3200" spc="-7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3200" spc="-25" b="1">
                <a:solidFill>
                  <a:srgbClr val="1F3863"/>
                </a:solidFill>
                <a:latin typeface="Times New Roman"/>
                <a:cs typeface="Times New Roman"/>
              </a:rPr>
              <a:t>?)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051" y="133934"/>
            <a:ext cx="42513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95" b="0">
                <a:latin typeface="Times New Roman"/>
                <a:cs typeface="Times New Roman"/>
              </a:rPr>
              <a:t>Types</a:t>
            </a:r>
            <a:r>
              <a:rPr dirty="0" sz="4000" spc="-100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of</a:t>
            </a:r>
            <a:r>
              <a:rPr dirty="0" sz="4000" spc="-6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Modulation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851" y="834593"/>
            <a:ext cx="11555730" cy="4293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889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  <a:tab pos="2420620" algn="l"/>
                <a:tab pos="4780280" algn="l"/>
                <a:tab pos="6734809" algn="l"/>
                <a:tab pos="7298690" algn="l"/>
                <a:tab pos="8014970" algn="l"/>
                <a:tab pos="9509125" algn="l"/>
                <a:tab pos="9996805" algn="l"/>
                <a:tab pos="1122235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A</a:t>
            </a:r>
            <a:r>
              <a:rPr dirty="0" sz="3200" spc="-55" b="1">
                <a:latin typeface="Times New Roman"/>
                <a:cs typeface="Times New Roman"/>
              </a:rPr>
              <a:t>m</a:t>
            </a:r>
            <a:r>
              <a:rPr dirty="0" sz="3200" spc="-5" b="1">
                <a:latin typeface="Times New Roman"/>
                <a:cs typeface="Times New Roman"/>
              </a:rPr>
              <a:t>plitude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30" b="1">
                <a:latin typeface="Times New Roman"/>
                <a:cs typeface="Times New Roman"/>
              </a:rPr>
              <a:t>M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d</a:t>
            </a:r>
            <a:r>
              <a:rPr dirty="0" sz="3200" spc="-35" b="1">
                <a:latin typeface="Times New Roman"/>
                <a:cs typeface="Times New Roman"/>
              </a:rPr>
              <a:t>u</a:t>
            </a:r>
            <a:r>
              <a:rPr dirty="0" sz="3200" spc="-5" b="1">
                <a:latin typeface="Times New Roman"/>
                <a:cs typeface="Times New Roman"/>
              </a:rPr>
              <a:t>l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ti</a:t>
            </a:r>
            <a:r>
              <a:rPr dirty="0" sz="3200" spc="-30" b="1">
                <a:latin typeface="Times New Roman"/>
                <a:cs typeface="Times New Roman"/>
              </a:rPr>
              <a:t>o</a:t>
            </a:r>
            <a:r>
              <a:rPr dirty="0" sz="3200" spc="10" b="1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10">
                <a:latin typeface="Times New Roman"/>
                <a:cs typeface="Times New Roman"/>
              </a:rPr>
              <a:t>A</a:t>
            </a:r>
            <a:r>
              <a:rPr dirty="0" sz="3200" spc="-70">
                <a:latin typeface="Times New Roman"/>
                <a:cs typeface="Times New Roman"/>
              </a:rPr>
              <a:t>m</a:t>
            </a:r>
            <a:r>
              <a:rPr dirty="0" sz="3200">
                <a:latin typeface="Times New Roman"/>
                <a:cs typeface="Times New Roman"/>
              </a:rPr>
              <a:t>p</a:t>
            </a:r>
            <a:r>
              <a:rPr dirty="0" sz="3200" spc="-5">
                <a:latin typeface="Times New Roman"/>
                <a:cs typeface="Times New Roman"/>
              </a:rPr>
              <a:t>lit</a:t>
            </a:r>
            <a:r>
              <a:rPr dirty="0" sz="3200">
                <a:latin typeface="Times New Roman"/>
                <a:cs typeface="Times New Roman"/>
              </a:rPr>
              <a:t>ud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car</a:t>
            </a:r>
            <a:r>
              <a:rPr dirty="0" sz="3200" spc="-4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ier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0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v</a:t>
            </a:r>
            <a:r>
              <a:rPr dirty="0" sz="3200" spc="-35">
                <a:latin typeface="Times New Roman"/>
                <a:cs typeface="Times New Roman"/>
              </a:rPr>
              <a:t>a</a:t>
            </a:r>
            <a:r>
              <a:rPr dirty="0" sz="3200" spc="-5">
                <a:latin typeface="Times New Roman"/>
                <a:cs typeface="Times New Roman"/>
              </a:rPr>
              <a:t>r</a:t>
            </a:r>
            <a:r>
              <a:rPr dirty="0" sz="3200" spc="-40">
                <a:latin typeface="Times New Roman"/>
                <a:cs typeface="Times New Roman"/>
              </a:rPr>
              <a:t>i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in  </a:t>
            </a:r>
            <a:r>
              <a:rPr dirty="0" sz="3200" spc="-5">
                <a:latin typeface="Times New Roman"/>
                <a:cs typeface="Times New Roman"/>
              </a:rPr>
              <a:t>accordance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instantaneous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values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modulating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56870" marR="889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2408555" algn="l"/>
                <a:tab pos="4774565" algn="l"/>
                <a:tab pos="6704330" algn="l"/>
                <a:tab pos="7271384" algn="l"/>
                <a:tab pos="7990840" algn="l"/>
                <a:tab pos="9497060" algn="l"/>
                <a:tab pos="9993630" algn="l"/>
                <a:tab pos="11222355" algn="l"/>
              </a:tabLst>
            </a:pPr>
            <a:r>
              <a:rPr dirty="0" sz="3200" spc="-40" b="1">
                <a:latin typeface="Times New Roman"/>
                <a:cs typeface="Times New Roman"/>
              </a:rPr>
              <a:t>F</a:t>
            </a:r>
            <a:r>
              <a:rPr dirty="0" sz="3200" spc="-60" b="1">
                <a:latin typeface="Times New Roman"/>
                <a:cs typeface="Times New Roman"/>
              </a:rPr>
              <a:t>r</a:t>
            </a:r>
            <a:r>
              <a:rPr dirty="0" sz="3200" spc="-35" b="1">
                <a:latin typeface="Times New Roman"/>
                <a:cs typeface="Times New Roman"/>
              </a:rPr>
              <a:t>e</a:t>
            </a:r>
            <a:r>
              <a:rPr dirty="0" sz="3200" spc="-35" b="1">
                <a:latin typeface="Times New Roman"/>
                <a:cs typeface="Times New Roman"/>
              </a:rPr>
              <a:t>q</a:t>
            </a:r>
            <a:r>
              <a:rPr dirty="0" sz="3200" spc="-5" b="1">
                <a:latin typeface="Times New Roman"/>
                <a:cs typeface="Times New Roman"/>
              </a:rPr>
              <a:t>u</a:t>
            </a:r>
            <a:r>
              <a:rPr dirty="0" sz="3200" spc="-35" b="1">
                <a:latin typeface="Times New Roman"/>
                <a:cs typeface="Times New Roman"/>
              </a:rPr>
              <a:t>e</a:t>
            </a:r>
            <a:r>
              <a:rPr dirty="0" sz="3200" spc="-5" b="1">
                <a:latin typeface="Times New Roman"/>
                <a:cs typeface="Times New Roman"/>
              </a:rPr>
              <a:t>n</a:t>
            </a:r>
            <a:r>
              <a:rPr dirty="0" sz="3200" spc="-35" b="1">
                <a:latin typeface="Times New Roman"/>
                <a:cs typeface="Times New Roman"/>
              </a:rPr>
              <a:t>c</a:t>
            </a:r>
            <a:r>
              <a:rPr dirty="0" sz="3200" spc="-5" b="1">
                <a:latin typeface="Times New Roman"/>
                <a:cs typeface="Times New Roman"/>
              </a:rPr>
              <a:t>y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10" b="1">
                <a:latin typeface="Times New Roman"/>
                <a:cs typeface="Times New Roman"/>
              </a:rPr>
              <a:t>M</a:t>
            </a:r>
            <a:r>
              <a:rPr dirty="0" sz="3200" spc="1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d</a:t>
            </a:r>
            <a:r>
              <a:rPr dirty="0" sz="3200" spc="-35" b="1">
                <a:latin typeface="Times New Roman"/>
                <a:cs typeface="Times New Roman"/>
              </a:rPr>
              <a:t>u</a:t>
            </a:r>
            <a:r>
              <a:rPr dirty="0" sz="3200" spc="-5" b="1">
                <a:latin typeface="Times New Roman"/>
                <a:cs typeface="Times New Roman"/>
              </a:rPr>
              <a:t>l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ti</a:t>
            </a:r>
            <a:r>
              <a:rPr dirty="0" sz="3200" spc="-30" b="1">
                <a:latin typeface="Times New Roman"/>
                <a:cs typeface="Times New Roman"/>
              </a:rPr>
              <a:t>o</a:t>
            </a:r>
            <a:r>
              <a:rPr dirty="0" sz="3200" spc="5" b="1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Fr</a:t>
            </a:r>
            <a:r>
              <a:rPr dirty="0" sz="3200" spc="-45">
                <a:latin typeface="Times New Roman"/>
                <a:cs typeface="Times New Roman"/>
              </a:rPr>
              <a:t>e</a:t>
            </a:r>
            <a:r>
              <a:rPr dirty="0" sz="3200" spc="-20">
                <a:latin typeface="Times New Roman"/>
                <a:cs typeface="Times New Roman"/>
              </a:rPr>
              <a:t>q</a:t>
            </a:r>
            <a:r>
              <a:rPr dirty="0" sz="3200">
                <a:latin typeface="Times New Roman"/>
                <a:cs typeface="Times New Roman"/>
              </a:rPr>
              <a:t>u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cy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ca</a:t>
            </a:r>
            <a:r>
              <a:rPr dirty="0" sz="3200" spc="-2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ri</a:t>
            </a:r>
            <a:r>
              <a:rPr dirty="0" sz="3200" spc="-15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v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 spc="-4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in  </a:t>
            </a:r>
            <a:r>
              <a:rPr dirty="0" sz="3200" spc="-5">
                <a:latin typeface="Times New Roman"/>
                <a:cs typeface="Times New Roman"/>
              </a:rPr>
              <a:t>accordance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instantaneous</a:t>
            </a:r>
            <a:r>
              <a:rPr dirty="0" sz="3200" spc="17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values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modulating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1548765" algn="l"/>
                <a:tab pos="3862704" algn="l"/>
                <a:tab pos="4987925" algn="l"/>
                <a:tab pos="5509260" algn="l"/>
                <a:tab pos="5749925" algn="l"/>
                <a:tab pos="6182995" algn="l"/>
                <a:tab pos="7414895" algn="l"/>
                <a:tab pos="7865745" algn="l"/>
                <a:tab pos="9222105" algn="l"/>
                <a:tab pos="972248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Ph</a:t>
            </a:r>
            <a:r>
              <a:rPr dirty="0" sz="3200" spc="-3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se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30" b="1">
                <a:latin typeface="Times New Roman"/>
                <a:cs typeface="Times New Roman"/>
              </a:rPr>
              <a:t>M</a:t>
            </a:r>
            <a:r>
              <a:rPr dirty="0" sz="3200" b="1">
                <a:latin typeface="Times New Roman"/>
                <a:cs typeface="Times New Roman"/>
              </a:rPr>
              <a:t>o</a:t>
            </a:r>
            <a:r>
              <a:rPr dirty="0" sz="3200" spc="-5" b="1">
                <a:latin typeface="Times New Roman"/>
                <a:cs typeface="Times New Roman"/>
              </a:rPr>
              <a:t>du</a:t>
            </a:r>
            <a:r>
              <a:rPr dirty="0" sz="3200" spc="-35" b="1">
                <a:latin typeface="Times New Roman"/>
                <a:cs typeface="Times New Roman"/>
              </a:rPr>
              <a:t>l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t</a:t>
            </a:r>
            <a:r>
              <a:rPr dirty="0" sz="3200" spc="-40" b="1">
                <a:latin typeface="Times New Roman"/>
                <a:cs typeface="Times New Roman"/>
              </a:rPr>
              <a:t>i</a:t>
            </a:r>
            <a:r>
              <a:rPr dirty="0" sz="3200" spc="-20" b="1">
                <a:latin typeface="Times New Roman"/>
                <a:cs typeface="Times New Roman"/>
              </a:rPr>
              <a:t>o</a:t>
            </a:r>
            <a:r>
              <a:rPr dirty="0" sz="3200" spc="10" b="1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P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ase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 spc="-15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ri</a:t>
            </a:r>
            <a:r>
              <a:rPr dirty="0" sz="3200" spc="-15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v</a:t>
            </a:r>
            <a:r>
              <a:rPr dirty="0" sz="3200" spc="-35">
                <a:latin typeface="Times New Roman"/>
                <a:cs typeface="Times New Roman"/>
              </a:rPr>
              <a:t>a</a:t>
            </a:r>
            <a:r>
              <a:rPr dirty="0" sz="3200" spc="-40">
                <a:latin typeface="Times New Roman"/>
                <a:cs typeface="Times New Roman"/>
              </a:rPr>
              <a:t>r</a:t>
            </a:r>
            <a:r>
              <a:rPr dirty="0" sz="3200" spc="-35">
                <a:latin typeface="Times New Roman"/>
                <a:cs typeface="Times New Roman"/>
              </a:rPr>
              <a:t>ie</a:t>
            </a:r>
            <a:r>
              <a:rPr dirty="0" sz="3200" spc="-5">
                <a:latin typeface="Times New Roman"/>
                <a:cs typeface="Times New Roman"/>
              </a:rPr>
              <a:t>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15">
                <a:latin typeface="Times New Roman"/>
                <a:cs typeface="Times New Roman"/>
              </a:rPr>
              <a:t>i</a:t>
            </a:r>
            <a:r>
              <a:rPr dirty="0" sz="3200" spc="-5">
                <a:latin typeface="Times New Roman"/>
                <a:cs typeface="Times New Roman"/>
              </a:rPr>
              <a:t>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acc</a:t>
            </a:r>
            <a:r>
              <a:rPr dirty="0" sz="3200" spc="-25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rd</a:t>
            </a:r>
            <a:r>
              <a:rPr dirty="0" sz="3200" spc="-3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ce 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instantaneous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values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	</a:t>
            </a:r>
            <a:r>
              <a:rPr dirty="0" sz="3200" spc="-10">
                <a:latin typeface="Times New Roman"/>
                <a:cs typeface="Times New Roman"/>
              </a:rPr>
              <a:t>modulating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763" y="0"/>
            <a:ext cx="431355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5" b="0">
                <a:latin typeface="Times New Roman"/>
                <a:cs typeface="Times New Roman"/>
              </a:rPr>
              <a:t>Need</a:t>
            </a:r>
            <a:r>
              <a:rPr dirty="0" sz="4000" spc="-90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for</a:t>
            </a:r>
            <a:r>
              <a:rPr dirty="0" sz="4000" spc="-6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Modulation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088" y="761288"/>
            <a:ext cx="9625965" cy="441642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375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o</a:t>
            </a:r>
            <a:r>
              <a:rPr dirty="0" sz="3200" spc="-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20">
                <a:latin typeface="Times New Roman"/>
                <a:cs typeface="Times New Roman"/>
              </a:rPr>
              <a:t>du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 spc="5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 spc="-5">
                <a:latin typeface="Times New Roman"/>
                <a:cs typeface="Times New Roman"/>
              </a:rPr>
              <a:t>ei</a:t>
            </a:r>
            <a:r>
              <a:rPr dirty="0" sz="3200">
                <a:latin typeface="Times New Roman"/>
                <a:cs typeface="Times New Roman"/>
              </a:rPr>
              <a:t>gh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te</a:t>
            </a:r>
            <a:r>
              <a:rPr dirty="0" sz="3200">
                <a:latin typeface="Times New Roman"/>
                <a:cs typeface="Times New Roman"/>
              </a:rPr>
              <a:t>nn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356870" algn="l"/>
                <a:tab pos="357505" algn="l"/>
                <a:tab pos="1109980" algn="l"/>
              </a:tabLst>
            </a:pPr>
            <a:r>
              <a:rPr dirty="0" sz="3200" spc="-20">
                <a:latin typeface="Times New Roman"/>
                <a:cs typeface="Times New Roman"/>
              </a:rPr>
              <a:t>For	</a:t>
            </a:r>
            <a:r>
              <a:rPr dirty="0" sz="3200" spc="-5">
                <a:latin typeface="Times New Roman"/>
                <a:cs typeface="Times New Roman"/>
              </a:rPr>
              <a:t>Multiplexing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356870" algn="l"/>
                <a:tab pos="357505" algn="l"/>
                <a:tab pos="1113155" algn="l"/>
              </a:tabLst>
            </a:pPr>
            <a:r>
              <a:rPr dirty="0" sz="3200" spc="-20">
                <a:latin typeface="Times New Roman"/>
                <a:cs typeface="Times New Roman"/>
              </a:rPr>
              <a:t>For	</a:t>
            </a:r>
            <a:r>
              <a:rPr dirty="0" sz="3200" spc="-5">
                <a:latin typeface="Times New Roman"/>
                <a:cs typeface="Times New Roman"/>
              </a:rPr>
              <a:t>Wideband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Times New Roman"/>
                <a:cs typeface="Times New Roman"/>
              </a:rPr>
              <a:t>Signal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to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Narrow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banding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375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o</a:t>
            </a:r>
            <a:r>
              <a:rPr dirty="0" sz="3200" spc="-170">
                <a:latin typeface="Times New Roman"/>
                <a:cs typeface="Times New Roman"/>
              </a:rPr>
              <a:t> </a:t>
            </a:r>
            <a:r>
              <a:rPr dirty="0" sz="3200" spc="-40">
                <a:latin typeface="Times New Roman"/>
                <a:cs typeface="Times New Roman"/>
              </a:rPr>
              <a:t>r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15">
                <a:latin typeface="Times New Roman"/>
                <a:cs typeface="Times New Roman"/>
              </a:rPr>
              <a:t>du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</a:t>
            </a:r>
            <a:r>
              <a:rPr dirty="0" sz="3200" spc="-5">
                <a:latin typeface="Times New Roman"/>
                <a:cs typeface="Times New Roman"/>
              </a:rPr>
              <a:t>ise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35">
                <a:latin typeface="Times New Roman"/>
                <a:cs typeface="Times New Roman"/>
              </a:rPr>
              <a:t>e</a:t>
            </a:r>
            <a:r>
              <a:rPr dirty="0" sz="3200" spc="-60">
                <a:latin typeface="Times New Roman"/>
                <a:cs typeface="Times New Roman"/>
              </a:rPr>
              <a:t>f</a:t>
            </a:r>
            <a:r>
              <a:rPr dirty="0" sz="3200" spc="-5">
                <a:latin typeface="Times New Roman"/>
                <a:cs typeface="Times New Roman"/>
              </a:rPr>
              <a:t>f</a:t>
            </a:r>
            <a:r>
              <a:rPr dirty="0" sz="3200" spc="-45">
                <a:latin typeface="Times New Roman"/>
                <a:cs typeface="Times New Roman"/>
              </a:rPr>
              <a:t>e</a:t>
            </a:r>
            <a:r>
              <a:rPr dirty="0" sz="3200" spc="-35">
                <a:latin typeface="Times New Roman"/>
                <a:cs typeface="Times New Roman"/>
              </a:rPr>
              <a:t>c</a:t>
            </a:r>
            <a:r>
              <a:rPr dirty="0" sz="3200" spc="-30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576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190">
                <a:latin typeface="Times New Roman"/>
                <a:cs typeface="Times New Roman"/>
              </a:rPr>
              <a:t>To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avoid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equipment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limitation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reduce</a:t>
            </a:r>
            <a:r>
              <a:rPr dirty="0" sz="3200" spc="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size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equipment.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480185">
              <a:lnSpc>
                <a:spcPct val="100000"/>
              </a:lnSpc>
              <a:spcBef>
                <a:spcPts val="110"/>
              </a:spcBef>
            </a:pPr>
            <a:r>
              <a:rPr dirty="0"/>
              <a:t>Amplitude</a:t>
            </a:r>
            <a:r>
              <a:rPr dirty="0" spc="-195"/>
              <a:t> </a:t>
            </a:r>
            <a:r>
              <a:rPr dirty="0" spc="-5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883" y="910793"/>
            <a:ext cx="107696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tabLst>
                <a:tab pos="4905375" algn="l"/>
                <a:tab pos="6993890" algn="l"/>
                <a:tab pos="754253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1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amplitude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carrier</a:t>
            </a:r>
            <a:r>
              <a:rPr dirty="0" sz="3200" spc="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varies	in	</a:t>
            </a:r>
            <a:r>
              <a:rPr dirty="0" sz="3200" spc="-35">
                <a:latin typeface="Times New Roman"/>
                <a:cs typeface="Times New Roman"/>
              </a:rPr>
              <a:t>accordance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with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instantaneous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amplitude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	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modulating</a:t>
            </a:r>
            <a:r>
              <a:rPr dirty="0" sz="3200" spc="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664" y="2578607"/>
            <a:ext cx="5355336" cy="17129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4679" y="4724400"/>
            <a:ext cx="5873496" cy="17190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133934"/>
            <a:ext cx="58781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/>
              <a:t>Carrier</a:t>
            </a:r>
            <a:r>
              <a:rPr dirty="0" sz="4000" spc="-145"/>
              <a:t> </a:t>
            </a:r>
            <a:r>
              <a:rPr dirty="0" sz="4000" spc="5"/>
              <a:t>&amp;</a:t>
            </a:r>
            <a:r>
              <a:rPr dirty="0" sz="4000" spc="-15"/>
              <a:t> </a:t>
            </a:r>
            <a:r>
              <a:rPr dirty="0" sz="4000" spc="5"/>
              <a:t>Message</a:t>
            </a:r>
            <a:r>
              <a:rPr dirty="0" sz="4000" spc="-50"/>
              <a:t> </a:t>
            </a:r>
            <a:r>
              <a:rPr dirty="0" sz="4000" spc="5"/>
              <a:t>Signals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5388" y="1036141"/>
            <a:ext cx="5731510" cy="141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carrier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signal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given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14">
                <a:latin typeface="Times New Roman"/>
                <a:cs typeface="Times New Roman"/>
              </a:rPr>
              <a:t>by,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3055620">
              <a:lnSpc>
                <a:spcPct val="100000"/>
              </a:lnSpc>
            </a:pPr>
            <a:r>
              <a:rPr dirty="0" sz="3000" spc="-1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(</a:t>
            </a:r>
            <a:r>
              <a:rPr dirty="0" sz="3000" spc="10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)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=</a:t>
            </a:r>
            <a:r>
              <a:rPr dirty="0" sz="3000" spc="-18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</a:t>
            </a:r>
            <a:r>
              <a:rPr dirty="0" sz="3000" spc="5">
                <a:latin typeface="Times New Roman"/>
                <a:cs typeface="Times New Roman"/>
              </a:rPr>
              <a:t>o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 spc="20">
                <a:latin typeface="Times New Roman"/>
                <a:cs typeface="Times New Roman"/>
              </a:rPr>
              <a:t>2</a:t>
            </a:r>
            <a:r>
              <a:rPr dirty="0" sz="3000" spc="5">
                <a:latin typeface="Gabriola"/>
                <a:cs typeface="Gabriola"/>
              </a:rPr>
              <a:t>π</a:t>
            </a:r>
            <a:r>
              <a:rPr dirty="0" sz="3000" spc="-25">
                <a:latin typeface="Gabriola"/>
                <a:cs typeface="Gabriola"/>
              </a:rPr>
              <a:t>f</a:t>
            </a:r>
            <a:r>
              <a:rPr dirty="0" baseline="-15277" sz="3000" spc="-7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2878023"/>
            <a:ext cx="11366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W</a:t>
            </a:r>
            <a:r>
              <a:rPr dirty="0" sz="3000" spc="5">
                <a:latin typeface="Times New Roman"/>
                <a:cs typeface="Times New Roman"/>
              </a:rPr>
              <a:t>h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re,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7898" y="2878023"/>
            <a:ext cx="716470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=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Maximum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amplitude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of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carrier</a:t>
            </a:r>
            <a:r>
              <a:rPr dirty="0" sz="3000" spc="9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signal.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=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Frequency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carrier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signal.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5388" y="4250258"/>
            <a:ext cx="6561455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Modulating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or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baseband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signal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given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114">
                <a:latin typeface="Times New Roman"/>
                <a:cs typeface="Times New Roman"/>
              </a:rPr>
              <a:t>by,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2936875">
              <a:lnSpc>
                <a:spcPct val="100000"/>
              </a:lnSpc>
            </a:pPr>
            <a:r>
              <a:rPr dirty="0" sz="3000" spc="-30">
                <a:latin typeface="Times New Roman"/>
                <a:cs typeface="Times New Roman"/>
              </a:rPr>
              <a:t>m</a:t>
            </a:r>
            <a:r>
              <a:rPr dirty="0" sz="3000">
                <a:latin typeface="Times New Roman"/>
                <a:cs typeface="Times New Roman"/>
              </a:rPr>
              <a:t>(</a:t>
            </a:r>
            <a:r>
              <a:rPr dirty="0" sz="3000" spc="10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)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=</a:t>
            </a:r>
            <a:r>
              <a:rPr dirty="0" sz="3000" spc="-18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</a:t>
            </a:r>
            <a:r>
              <a:rPr dirty="0" sz="3000" spc="5">
                <a:latin typeface="Times New Roman"/>
                <a:cs typeface="Times New Roman"/>
              </a:rPr>
              <a:t>o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 spc="20">
                <a:latin typeface="Times New Roman"/>
                <a:cs typeface="Times New Roman"/>
              </a:rPr>
              <a:t>2</a:t>
            </a:r>
            <a:r>
              <a:rPr dirty="0" sz="3000" spc="-20">
                <a:latin typeface="Gabriola"/>
                <a:cs typeface="Gabriola"/>
              </a:rPr>
              <a:t>π</a:t>
            </a:r>
            <a:r>
              <a:rPr dirty="0" sz="3000">
                <a:latin typeface="Gabriola"/>
                <a:cs typeface="Gabriola"/>
              </a:rPr>
              <a:t>f</a:t>
            </a:r>
            <a:r>
              <a:rPr dirty="0" sz="3000" spc="-70">
                <a:latin typeface="Gabriola"/>
                <a:cs typeface="Gabriola"/>
              </a:rPr>
              <a:t> </a:t>
            </a:r>
            <a:r>
              <a:rPr dirty="0" baseline="-15277" sz="3000" spc="-112">
                <a:latin typeface="Times New Roman"/>
                <a:cs typeface="Times New Roman"/>
              </a:rPr>
              <a:t>m</a:t>
            </a:r>
            <a:r>
              <a:rPr dirty="0" sz="3000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088" y="6079947"/>
            <a:ext cx="11366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W</a:t>
            </a:r>
            <a:r>
              <a:rPr dirty="0" sz="3000" spc="5">
                <a:latin typeface="Times New Roman"/>
                <a:cs typeface="Times New Roman"/>
              </a:rPr>
              <a:t>h</a:t>
            </a:r>
            <a:r>
              <a:rPr dirty="0" sz="3000" spc="-15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re,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7898" y="6079947"/>
            <a:ext cx="60610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=</a:t>
            </a:r>
            <a:r>
              <a:rPr dirty="0" sz="3000" spc="-19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40">
                <a:latin typeface="Times New Roman"/>
                <a:cs typeface="Times New Roman"/>
              </a:rPr>
              <a:t>m</a:t>
            </a:r>
            <a:r>
              <a:rPr dirty="0" sz="3000" spc="5">
                <a:latin typeface="Times New Roman"/>
                <a:cs typeface="Times New Roman"/>
              </a:rPr>
              <a:t>p</a:t>
            </a:r>
            <a:r>
              <a:rPr dirty="0" sz="3000">
                <a:latin typeface="Times New Roman"/>
                <a:cs typeface="Times New Roman"/>
              </a:rPr>
              <a:t>l</a:t>
            </a:r>
            <a:r>
              <a:rPr dirty="0" sz="3000" spc="10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15">
                <a:latin typeface="Times New Roman"/>
                <a:cs typeface="Times New Roman"/>
              </a:rPr>
              <a:t>u</a:t>
            </a:r>
            <a:r>
              <a:rPr dirty="0" sz="3000" spc="5">
                <a:latin typeface="Times New Roman"/>
                <a:cs typeface="Times New Roman"/>
              </a:rPr>
              <a:t>d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f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10">
                <a:latin typeface="Times New Roman"/>
                <a:cs typeface="Times New Roman"/>
              </a:rPr>
              <a:t>h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b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seband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5">
                <a:latin typeface="Times New Roman"/>
                <a:cs typeface="Times New Roman"/>
              </a:rPr>
              <a:t>i</a:t>
            </a:r>
            <a:r>
              <a:rPr dirty="0" sz="3000" spc="5">
                <a:latin typeface="Times New Roman"/>
                <a:cs typeface="Times New Roman"/>
              </a:rPr>
              <a:t>gn</a:t>
            </a:r>
            <a:r>
              <a:rPr dirty="0" sz="3000" spc="-1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l.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26593"/>
            <a:ext cx="43821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Course</a:t>
            </a:r>
            <a:r>
              <a:rPr dirty="0" spc="-60"/>
              <a:t> </a:t>
            </a:r>
            <a:r>
              <a:rPr dirty="0" spc="-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62124"/>
            <a:ext cx="10362565" cy="42900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807720" algn="l"/>
                <a:tab pos="2131060" algn="l"/>
                <a:tab pos="3228340" algn="l"/>
                <a:tab pos="3704590" algn="l"/>
                <a:tab pos="4963795" algn="l"/>
                <a:tab pos="6143625" algn="l"/>
                <a:tab pos="8197850" algn="l"/>
                <a:tab pos="8691880" algn="l"/>
                <a:tab pos="9835515" algn="l"/>
              </a:tabLst>
            </a:pPr>
            <a:r>
              <a:rPr dirty="0" sz="2800" spc="-204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Times New Roman"/>
                <a:cs typeface="Times New Roman"/>
              </a:rPr>
              <a:t>d</a:t>
            </a:r>
            <a:r>
              <a:rPr dirty="0" sz="2800" spc="-20">
                <a:latin typeface="Times New Roman"/>
                <a:cs typeface="Times New Roman"/>
              </a:rPr>
              <a:t>e</a:t>
            </a:r>
            <a:r>
              <a:rPr dirty="0" sz="2800" spc="10">
                <a:latin typeface="Times New Roman"/>
                <a:cs typeface="Times New Roman"/>
              </a:rPr>
              <a:t>v</a:t>
            </a:r>
            <a:r>
              <a:rPr dirty="0" sz="2800" spc="-20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l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b</a:t>
            </a:r>
            <a:r>
              <a:rPr dirty="0" sz="2800" spc="10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li</a:t>
            </a:r>
            <a:r>
              <a:rPr dirty="0" sz="2800" spc="1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l</a:t>
            </a:r>
            <a:r>
              <a:rPr dirty="0" sz="2800" spc="-40">
                <a:latin typeface="Times New Roman"/>
                <a:cs typeface="Times New Roman"/>
              </a:rPr>
              <a:t>y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40">
                <a:latin typeface="Times New Roman"/>
                <a:cs typeface="Times New Roman"/>
              </a:rPr>
              <a:t>y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em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20">
                <a:latin typeface="Times New Roman"/>
                <a:cs typeface="Times New Roman"/>
              </a:rPr>
              <a:t>e</a:t>
            </a:r>
            <a:r>
              <a:rPr dirty="0" sz="2800" spc="5">
                <a:latin typeface="Times New Roman"/>
                <a:cs typeface="Times New Roman"/>
              </a:rPr>
              <a:t>q</a:t>
            </a:r>
            <a:r>
              <a:rPr dirty="0" sz="2800" spc="-15">
                <a:latin typeface="Times New Roman"/>
                <a:cs typeface="Times New Roman"/>
              </a:rPr>
              <a:t>u</a:t>
            </a:r>
            <a:r>
              <a:rPr dirty="0" sz="2800" spc="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re</a:t>
            </a:r>
            <a:r>
              <a:rPr dirty="0" sz="2800" spc="-4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lo</a:t>
            </a:r>
            <a:r>
              <a:rPr dirty="0" sz="2800">
                <a:latin typeface="Times New Roman"/>
                <a:cs typeface="Times New Roman"/>
              </a:rPr>
              <a:t>g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d  </a:t>
            </a:r>
            <a:r>
              <a:rPr dirty="0" sz="2800">
                <a:latin typeface="Times New Roman"/>
                <a:cs typeface="Times New Roman"/>
              </a:rPr>
              <a:t>digital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communication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269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understand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generation,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detection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various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analog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digital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modulation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techniques.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80000"/>
              </a:lnSpc>
              <a:buFont typeface="Arial MT"/>
              <a:buChar char="•"/>
              <a:tabLst>
                <a:tab pos="241300" algn="l"/>
                <a:tab pos="883919" algn="l"/>
                <a:tab pos="2201545" algn="l"/>
                <a:tab pos="3969385" algn="l"/>
                <a:tab pos="5798820" algn="l"/>
                <a:tab pos="6369050" algn="l"/>
                <a:tab pos="7289800" algn="l"/>
                <a:tab pos="8350884" algn="l"/>
                <a:tab pos="8902700" algn="l"/>
                <a:tab pos="9832340" algn="l"/>
              </a:tabLst>
            </a:pPr>
            <a:r>
              <a:rPr dirty="0" sz="2800" spc="-204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Times New Roman"/>
                <a:cs typeface="Times New Roman"/>
              </a:rPr>
              <a:t>q</a:t>
            </a:r>
            <a:r>
              <a:rPr dirty="0" sz="2800" spc="10">
                <a:latin typeface="Times New Roman"/>
                <a:cs typeface="Times New Roman"/>
              </a:rPr>
              <a:t>ui</a:t>
            </a:r>
            <a:r>
              <a:rPr dirty="0" sz="2800" spc="-20">
                <a:latin typeface="Times New Roman"/>
                <a:cs typeface="Times New Roman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Times New Roman"/>
                <a:cs typeface="Times New Roman"/>
              </a:rPr>
              <a:t>t</a:t>
            </a:r>
            <a:r>
              <a:rPr dirty="0" sz="2800" spc="5">
                <a:latin typeface="Times New Roman"/>
                <a:cs typeface="Times New Roman"/>
              </a:rPr>
              <a:t>h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ti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l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Times New Roman"/>
                <a:cs typeface="Times New Roman"/>
              </a:rPr>
              <a:t>k</a:t>
            </a:r>
            <a:r>
              <a:rPr dirty="0" sz="2800" spc="5">
                <a:latin typeface="Times New Roman"/>
                <a:cs typeface="Times New Roman"/>
              </a:rPr>
              <a:t>no</a:t>
            </a:r>
            <a:r>
              <a:rPr dirty="0" sz="2800" spc="-35">
                <a:latin typeface="Times New Roman"/>
                <a:cs typeface="Times New Roman"/>
              </a:rPr>
              <a:t>w</a:t>
            </a:r>
            <a:r>
              <a:rPr dirty="0" sz="2800" spc="5">
                <a:latin typeface="Times New Roman"/>
                <a:cs typeface="Times New Roman"/>
              </a:rPr>
              <a:t>l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d</a:t>
            </a:r>
            <a:r>
              <a:rPr dirty="0" sz="2800" spc="5">
                <a:latin typeface="Times New Roman"/>
                <a:cs typeface="Times New Roman"/>
              </a:rPr>
              <a:t>g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ea</a:t>
            </a:r>
            <a:r>
              <a:rPr dirty="0" sz="2800" spc="-20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b</a:t>
            </a:r>
            <a:r>
              <a:rPr dirty="0" sz="2800" spc="-15">
                <a:latin typeface="Times New Roman"/>
                <a:cs typeface="Times New Roman"/>
              </a:rPr>
              <a:t>l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-2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2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FM  </a:t>
            </a:r>
            <a:r>
              <a:rPr dirty="0" sz="2800">
                <a:latin typeface="Times New Roman"/>
                <a:cs typeface="Times New Roman"/>
              </a:rPr>
              <a:t>transmitters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receivers.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concepts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baseband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transmissions.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74654" y="6466738"/>
            <a:ext cx="3200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8099" y="481711"/>
            <a:ext cx="9852660" cy="403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0">
              <a:lnSpc>
                <a:spcPct val="100000"/>
              </a:lnSpc>
              <a:spcBef>
                <a:spcPts val="105"/>
              </a:spcBef>
              <a:tabLst>
                <a:tab pos="4574540" algn="l"/>
              </a:tabLst>
            </a:pPr>
            <a:r>
              <a:rPr dirty="0" sz="2800">
                <a:latin typeface="Times New Roman"/>
                <a:cs typeface="Times New Roman"/>
              </a:rPr>
              <a:t>c(</a:t>
            </a:r>
            <a:r>
              <a:rPr dirty="0" sz="2800" spc="1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c 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40">
                <a:latin typeface="Gabriola"/>
                <a:cs typeface="Gabriola"/>
              </a:rPr>
              <a:t>π</a:t>
            </a:r>
            <a:r>
              <a:rPr dirty="0" sz="2800" spc="-5">
                <a:latin typeface="Gabriola"/>
                <a:cs typeface="Gabriola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Carr</a:t>
            </a:r>
            <a:r>
              <a:rPr dirty="0" sz="2800" spc="10">
                <a:latin typeface="Times New Roman"/>
                <a:cs typeface="Times New Roman"/>
              </a:rPr>
              <a:t>i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245">
                <a:latin typeface="Times New Roman"/>
                <a:cs typeface="Times New Roman"/>
              </a:rPr>
              <a:t>W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0">
                <a:latin typeface="Times New Roman"/>
                <a:cs typeface="Times New Roman"/>
              </a:rPr>
              <a:t>v</a:t>
            </a:r>
            <a:r>
              <a:rPr dirty="0" sz="280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tabLst>
                <a:tab pos="965200" algn="l"/>
              </a:tabLst>
            </a:pPr>
            <a:r>
              <a:rPr dirty="0" sz="2800">
                <a:latin typeface="Times New Roman"/>
                <a:cs typeface="Times New Roman"/>
              </a:rPr>
              <a:t>S(t)	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[A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m(t)]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Cos2</a:t>
            </a:r>
            <a:r>
              <a:rPr dirty="0" sz="2800" spc="-5">
                <a:latin typeface="Gabriola"/>
                <a:cs typeface="Gabriola"/>
              </a:rPr>
              <a:t>πf</a:t>
            </a:r>
            <a:r>
              <a:rPr dirty="0" baseline="-15015" sz="2775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605"/>
              </a:spcBef>
              <a:tabLst>
                <a:tab pos="1303655" algn="l"/>
                <a:tab pos="5178425" algn="l"/>
              </a:tabLst>
            </a:pPr>
            <a:r>
              <a:rPr dirty="0" sz="2800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[</a:t>
            </a:r>
            <a:r>
              <a:rPr dirty="0" sz="2800" spc="10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)]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30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45" b="1">
                <a:latin typeface="Times New Roman"/>
                <a:cs typeface="Times New Roman"/>
              </a:rPr>
              <a:t>T</a:t>
            </a:r>
            <a:r>
              <a:rPr dirty="0" sz="2800" spc="5" b="1">
                <a:latin typeface="Times New Roman"/>
                <a:cs typeface="Times New Roman"/>
              </a:rPr>
              <a:t>i</a:t>
            </a:r>
            <a:r>
              <a:rPr dirty="0" sz="2800" spc="-30" b="1">
                <a:latin typeface="Times New Roman"/>
                <a:cs typeface="Times New Roman"/>
              </a:rPr>
              <a:t>m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D</a:t>
            </a:r>
            <a:r>
              <a:rPr dirty="0" sz="2800" spc="5" b="1">
                <a:latin typeface="Times New Roman"/>
                <a:cs typeface="Times New Roman"/>
              </a:rPr>
              <a:t>o</a:t>
            </a:r>
            <a:r>
              <a:rPr dirty="0" sz="2800" spc="-30" b="1">
                <a:latin typeface="Times New Roman"/>
                <a:cs typeface="Times New Roman"/>
              </a:rPr>
              <a:t>m</a:t>
            </a:r>
            <a:r>
              <a:rPr dirty="0" sz="2800" spc="5" b="1">
                <a:latin typeface="Times New Roman"/>
                <a:cs typeface="Times New Roman"/>
              </a:rPr>
              <a:t>ai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Equ</a:t>
            </a:r>
            <a:r>
              <a:rPr dirty="0" sz="2800" spc="5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spc="-15" b="1">
                <a:latin typeface="Times New Roman"/>
                <a:cs typeface="Times New Roman"/>
              </a:rPr>
              <a:t>io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sz="2800" spc="-19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5" b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Amplitude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nsi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ivi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tor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m(t)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Zero</a:t>
            </a:r>
            <a:endParaRPr sz="28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650"/>
              </a:spcBef>
            </a:pPr>
            <a:r>
              <a:rPr dirty="0" sz="2800" spc="5">
                <a:latin typeface="Times New Roman"/>
                <a:cs typeface="Times New Roman"/>
              </a:rPr>
              <a:t>then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s(t)=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c(t)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which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Unmodulated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Carrier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757" y="4954600"/>
            <a:ext cx="4985385" cy="9023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 b="1">
                <a:latin typeface="Times New Roman"/>
                <a:cs typeface="Times New Roman"/>
              </a:rPr>
              <a:t>Before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Modulation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Magnitude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984885" algn="l"/>
              </a:tabLst>
            </a:pPr>
            <a:r>
              <a:rPr dirty="0" sz="2800" b="1">
                <a:latin typeface="Times New Roman"/>
                <a:cs typeface="Times New Roman"/>
              </a:rPr>
              <a:t>After	</a:t>
            </a:r>
            <a:r>
              <a:rPr dirty="0" sz="2800" spc="-5" b="1">
                <a:latin typeface="Times New Roman"/>
                <a:cs typeface="Times New Roman"/>
              </a:rPr>
              <a:t>Modulation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Magnitude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7881" y="4954600"/>
            <a:ext cx="2613025" cy="9023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latin typeface="Times New Roman"/>
                <a:cs typeface="Times New Roman"/>
              </a:rPr>
              <a:t>: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800" b="1">
                <a:latin typeface="Times New Roman"/>
                <a:cs typeface="Times New Roman"/>
              </a:rPr>
              <a:t>: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c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[</a:t>
            </a:r>
            <a:r>
              <a:rPr dirty="0" sz="2800" spc="10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Times New Roman"/>
                <a:cs typeface="Times New Roman"/>
              </a:rPr>
              <a:t>+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Ka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m</a:t>
            </a:r>
            <a:r>
              <a:rPr dirty="0" sz="2800" b="1">
                <a:latin typeface="Times New Roman"/>
                <a:cs typeface="Times New Roman"/>
              </a:rPr>
              <a:t>(t)]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864" y="218897"/>
            <a:ext cx="55016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Amplitude</a:t>
            </a:r>
            <a:r>
              <a:rPr dirty="0" spc="-10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31335" y="3752088"/>
            <a:ext cx="0" cy="286385"/>
          </a:xfrm>
          <a:custGeom>
            <a:avLst/>
            <a:gdLst/>
            <a:ahLst/>
            <a:cxnLst/>
            <a:rect l="l" t="t" r="r" b="b"/>
            <a:pathLst>
              <a:path w="0" h="286385">
                <a:moveTo>
                  <a:pt x="0" y="0"/>
                </a:moveTo>
                <a:lnTo>
                  <a:pt x="0" y="28638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39640" y="3752088"/>
            <a:ext cx="0" cy="286385"/>
          </a:xfrm>
          <a:custGeom>
            <a:avLst/>
            <a:gdLst/>
            <a:ahLst/>
            <a:cxnLst/>
            <a:rect l="l" t="t" r="r" b="b"/>
            <a:pathLst>
              <a:path w="0" h="286385">
                <a:moveTo>
                  <a:pt x="0" y="0"/>
                </a:moveTo>
                <a:lnTo>
                  <a:pt x="0" y="28638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97633" y="2655519"/>
            <a:ext cx="9900920" cy="954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26390">
              <a:lnSpc>
                <a:spcPts val="2400"/>
              </a:lnSpc>
              <a:spcBef>
                <a:spcPts val="100"/>
              </a:spcBef>
              <a:buClr>
                <a:srgbClr val="9FC968"/>
              </a:buClr>
              <a:buSzPct val="87500"/>
              <a:buFont typeface="Wingdings"/>
              <a:buChar char=""/>
              <a:tabLst>
                <a:tab pos="36449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envelope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s(t)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5">
                <a:latin typeface="Times New Roman"/>
                <a:cs typeface="Times New Roman"/>
              </a:rPr>
              <a:t> essentially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same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shape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message</a:t>
            </a:r>
            <a:r>
              <a:rPr dirty="0" sz="2400" spc="-5">
                <a:latin typeface="Times New Roman"/>
                <a:cs typeface="Times New Roman"/>
              </a:rPr>
              <a:t> signal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m(t)</a:t>
            </a:r>
            <a:endParaRPr sz="2400">
              <a:latin typeface="Times New Roman"/>
              <a:cs typeface="Times New Roman"/>
            </a:endParaRPr>
          </a:p>
          <a:p>
            <a:pPr marL="363855">
              <a:lnSpc>
                <a:spcPts val="2400"/>
              </a:lnSpc>
            </a:pPr>
            <a:r>
              <a:rPr dirty="0" sz="2400" spc="-5">
                <a:latin typeface="Times New Roman"/>
                <a:cs typeface="Times New Roman"/>
              </a:rPr>
              <a:t>provided</a:t>
            </a:r>
            <a:r>
              <a:rPr dirty="0" sz="2400">
                <a:latin typeface="Times New Roman"/>
                <a:cs typeface="Times New Roman"/>
              </a:rPr>
              <a:t> that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conditions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satisfied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718185" indent="-354330">
              <a:lnSpc>
                <a:spcPct val="100000"/>
              </a:lnSpc>
              <a:spcBef>
                <a:spcPts val="115"/>
              </a:spcBef>
              <a:buClr>
                <a:srgbClr val="996600"/>
              </a:buClr>
              <a:buSzPct val="90000"/>
              <a:buFont typeface="Wingdings"/>
              <a:buChar char=""/>
              <a:tabLst>
                <a:tab pos="717550" algn="l"/>
                <a:tab pos="718185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The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amplitude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k</a:t>
            </a:r>
            <a:r>
              <a:rPr dirty="0" baseline="-16203" sz="1800" spc="-22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m(t</a:t>
            </a:r>
            <a:r>
              <a:rPr dirty="0" sz="2000" spc="-15" i="1">
                <a:latin typeface="Times New Roman"/>
                <a:cs typeface="Times New Roman"/>
              </a:rPr>
              <a:t>)</a:t>
            </a:r>
            <a:r>
              <a:rPr dirty="0" sz="2000" spc="60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is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always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less </a:t>
            </a:r>
            <a:r>
              <a:rPr dirty="0" sz="2000" i="1">
                <a:latin typeface="Times New Roman"/>
                <a:cs typeface="Times New Roman"/>
              </a:rPr>
              <a:t>than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unity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2733" y="3565587"/>
            <a:ext cx="7020559" cy="10160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40"/>
              </a:spcBef>
              <a:tabLst>
                <a:tab pos="2331720" algn="l"/>
                <a:tab pos="3416300" algn="l"/>
              </a:tabLst>
            </a:pPr>
            <a:r>
              <a:rPr dirty="0" sz="2800" spc="45" i="1">
                <a:latin typeface="Times New Roman"/>
                <a:cs typeface="Times New Roman"/>
              </a:rPr>
              <a:t>k</a:t>
            </a:r>
            <a:r>
              <a:rPr dirty="0" baseline="-23148" sz="1800" spc="67" i="1">
                <a:latin typeface="Times New Roman"/>
                <a:cs typeface="Times New Roman"/>
              </a:rPr>
              <a:t>a</a:t>
            </a:r>
            <a:r>
              <a:rPr dirty="0" sz="2800" spc="40" i="1">
                <a:latin typeface="Times New Roman"/>
                <a:cs typeface="Times New Roman"/>
              </a:rPr>
              <a:t>m</a:t>
            </a:r>
            <a:r>
              <a:rPr dirty="0" sz="2800" spc="45">
                <a:latin typeface="Times New Roman"/>
                <a:cs typeface="Times New Roman"/>
              </a:rPr>
              <a:t>(</a:t>
            </a:r>
            <a:r>
              <a:rPr dirty="0" sz="2800" spc="55" i="1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</a:t>
            </a:r>
            <a:r>
              <a:rPr dirty="0" sz="2800" spc="-250">
                <a:latin typeface="Times New Roman"/>
                <a:cs typeface="Times New Roman"/>
              </a:rPr>
              <a:t> </a:t>
            </a:r>
            <a:r>
              <a:rPr dirty="0" sz="2800" spc="-8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l</a:t>
            </a:r>
            <a:r>
              <a:rPr dirty="0" sz="2800">
                <a:latin typeface="Times New Roman"/>
                <a:cs typeface="Times New Roman"/>
              </a:rPr>
              <a:t>l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[Maximum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Voltage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Message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]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K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[m(t)]</a:t>
            </a:r>
            <a:r>
              <a:rPr dirty="0" sz="1800" spc="-5"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8370" y="4677232"/>
            <a:ext cx="9361805" cy="1091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7195" indent="-354330">
              <a:lnSpc>
                <a:spcPts val="2055"/>
              </a:lnSpc>
              <a:spcBef>
                <a:spcPts val="95"/>
              </a:spcBef>
              <a:buClr>
                <a:srgbClr val="996600"/>
              </a:buClr>
              <a:buSzPct val="90000"/>
              <a:buFont typeface="Wingdings"/>
              <a:buChar char=""/>
              <a:tabLst>
                <a:tab pos="417195" algn="l"/>
                <a:tab pos="41783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carrier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15" i="1">
                <a:latin typeface="Times New Roman"/>
                <a:cs typeface="Times New Roman"/>
              </a:rPr>
              <a:t>frequency</a:t>
            </a:r>
            <a:r>
              <a:rPr dirty="0" sz="2000" spc="-80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baseline="-16203" sz="1800" spc="-15">
                <a:latin typeface="Times New Roman"/>
                <a:cs typeface="Times New Roman"/>
              </a:rPr>
              <a:t>c</a:t>
            </a:r>
            <a:r>
              <a:rPr dirty="0" baseline="-16203" sz="1800" spc="262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is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much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5" i="1">
                <a:latin typeface="Times New Roman"/>
                <a:cs typeface="Times New Roman"/>
              </a:rPr>
              <a:t>greater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than </a:t>
            </a:r>
            <a:r>
              <a:rPr dirty="0" sz="2000" spc="-5" i="1">
                <a:latin typeface="Times New Roman"/>
                <a:cs typeface="Times New Roman"/>
              </a:rPr>
              <a:t>the</a:t>
            </a:r>
            <a:r>
              <a:rPr dirty="0" sz="2000" spc="1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highest</a:t>
            </a:r>
            <a:r>
              <a:rPr dirty="0" sz="2000" spc="-15" i="1">
                <a:latin typeface="Times New Roman"/>
                <a:cs typeface="Times New Roman"/>
              </a:rPr>
              <a:t> frequency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component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W</a:t>
            </a:r>
            <a:r>
              <a:rPr dirty="0" sz="2000" spc="1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17195">
              <a:lnSpc>
                <a:spcPts val="2055"/>
              </a:lnSpc>
            </a:pPr>
            <a:r>
              <a:rPr dirty="0" sz="2000" spc="-5" i="1">
                <a:latin typeface="Times New Roman"/>
                <a:cs typeface="Times New Roman"/>
              </a:rPr>
              <a:t>message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  <a:p>
            <a:pPr algn="ctr" marR="553720">
              <a:lnSpc>
                <a:spcPct val="100000"/>
              </a:lnSpc>
              <a:spcBef>
                <a:spcPts val="925"/>
              </a:spcBef>
            </a:pPr>
            <a:r>
              <a:rPr dirty="0" sz="2800" spc="60" i="1">
                <a:latin typeface="Times New Roman"/>
                <a:cs typeface="Times New Roman"/>
              </a:rPr>
              <a:t>f</a:t>
            </a:r>
            <a:r>
              <a:rPr dirty="0" baseline="-23148" sz="1800" i="1">
                <a:latin typeface="Times New Roman"/>
                <a:cs typeface="Times New Roman"/>
              </a:rPr>
              <a:t>c</a:t>
            </a:r>
            <a:r>
              <a:rPr dirty="0" baseline="-23148" sz="1800" i="1">
                <a:latin typeface="Times New Roman"/>
                <a:cs typeface="Times New Roman"/>
              </a:rPr>
              <a:t>  </a:t>
            </a:r>
            <a:r>
              <a:rPr dirty="0" baseline="-23148" sz="1800" spc="-104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</a:t>
            </a:r>
            <a:r>
              <a:rPr dirty="0" sz="2800" spc="5">
                <a:latin typeface="Symbol"/>
                <a:cs typeface="Symbol"/>
              </a:rPr>
              <a:t></a:t>
            </a:r>
            <a:r>
              <a:rPr dirty="0" sz="2800" spc="-254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633" y="5836257"/>
            <a:ext cx="9405620" cy="75628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63855" indent="-326390">
              <a:lnSpc>
                <a:spcPct val="100000"/>
              </a:lnSpc>
              <a:spcBef>
                <a:spcPts val="365"/>
              </a:spcBef>
              <a:buClr>
                <a:srgbClr val="9FC968"/>
              </a:buClr>
              <a:buSzPct val="87500"/>
              <a:buFont typeface="Wingdings"/>
              <a:buChar char=""/>
              <a:tabLst>
                <a:tab pos="364490" algn="l"/>
              </a:tabLst>
            </a:pPr>
            <a:r>
              <a:rPr dirty="0" sz="2400" spc="-5">
                <a:latin typeface="Times New Roman"/>
                <a:cs typeface="Times New Roman"/>
              </a:rPr>
              <a:t>Envelope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lvl="1" marL="718185" indent="-354330">
              <a:lnSpc>
                <a:spcPct val="100000"/>
              </a:lnSpc>
              <a:spcBef>
                <a:spcPts val="210"/>
              </a:spcBef>
              <a:buClr>
                <a:srgbClr val="996600"/>
              </a:buClr>
              <a:buSzPct val="90000"/>
              <a:buFont typeface="Wingdings"/>
              <a:buChar char=""/>
              <a:tabLst>
                <a:tab pos="717550" algn="l"/>
                <a:tab pos="718185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device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whose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output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traces</a:t>
            </a:r>
            <a:r>
              <a:rPr dirty="0" sz="2000" spc="-165" i="1">
                <a:latin typeface="Times New Roman"/>
                <a:cs typeface="Times New Roman"/>
              </a:rPr>
              <a:t> </a:t>
            </a:r>
            <a:r>
              <a:rPr dirty="0" baseline="-23148" sz="1800" spc="-502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sz="2000" spc="-335" i="1">
                <a:latin typeface="Times New Roman"/>
                <a:cs typeface="Times New Roman"/>
              </a:rPr>
              <a:t>t</a:t>
            </a:r>
            <a:r>
              <a:rPr dirty="0" baseline="-23148" sz="1800" spc="-502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2000" spc="-335" i="1">
                <a:latin typeface="Times New Roman"/>
                <a:cs typeface="Times New Roman"/>
              </a:rPr>
              <a:t>h</a:t>
            </a:r>
            <a:r>
              <a:rPr dirty="0" baseline="-23148" sz="1800" spc="-502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z="2000" spc="-335" i="1">
                <a:latin typeface="Times New Roman"/>
                <a:cs typeface="Times New Roman"/>
              </a:rPr>
              <a:t>e</a:t>
            </a:r>
            <a:r>
              <a:rPr dirty="0" baseline="-23148" sz="1800" spc="-502">
                <a:solidFill>
                  <a:srgbClr val="888888"/>
                </a:solidFill>
                <a:latin typeface="Calibri"/>
                <a:cs typeface="Calibri"/>
              </a:rPr>
              <a:t>UL</a:t>
            </a:r>
            <a:r>
              <a:rPr dirty="0" sz="2000" spc="-335" i="1">
                <a:latin typeface="Times New Roman"/>
                <a:cs typeface="Times New Roman"/>
              </a:rPr>
              <a:t>e</a:t>
            </a:r>
            <a:r>
              <a:rPr dirty="0" baseline="-23148" sz="1800" spc="-502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baseline="-23148" sz="1800" spc="-217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000" spc="-305" i="1">
                <a:latin typeface="Times New Roman"/>
                <a:cs typeface="Times New Roman"/>
              </a:rPr>
              <a:t>n</a:t>
            </a:r>
            <a:r>
              <a:rPr dirty="0" baseline="-23148" sz="1800" spc="-457">
                <a:solidFill>
                  <a:srgbClr val="888888"/>
                </a:solidFill>
                <a:latin typeface="Calibri"/>
                <a:cs typeface="Calibri"/>
              </a:rPr>
              <a:t>RA</a:t>
            </a:r>
            <a:r>
              <a:rPr dirty="0" sz="2000" spc="-305" i="1">
                <a:latin typeface="Times New Roman"/>
                <a:cs typeface="Times New Roman"/>
              </a:rPr>
              <a:t>v</a:t>
            </a:r>
            <a:r>
              <a:rPr dirty="0" baseline="-23148" sz="1800" spc="-457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z="2000" spc="-305" i="1">
                <a:latin typeface="Times New Roman"/>
                <a:cs typeface="Times New Roman"/>
              </a:rPr>
              <a:t>e</a:t>
            </a:r>
            <a:r>
              <a:rPr dirty="0" baseline="-23148" sz="1800" spc="-457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dirty="0" sz="2000" spc="-305" i="1">
                <a:latin typeface="Times New Roman"/>
                <a:cs typeface="Times New Roman"/>
              </a:rPr>
              <a:t>l</a:t>
            </a:r>
            <a:r>
              <a:rPr dirty="0" baseline="-23148" sz="1800" spc="-457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z="2000" spc="-305" i="1">
                <a:latin typeface="Times New Roman"/>
                <a:cs typeface="Times New Roman"/>
              </a:rPr>
              <a:t>ope</a:t>
            </a:r>
            <a:r>
              <a:rPr dirty="0" sz="2000" spc="-20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AM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wave </a:t>
            </a:r>
            <a:r>
              <a:rPr dirty="0" sz="2000" i="1">
                <a:latin typeface="Times New Roman"/>
                <a:cs typeface="Times New Roman"/>
              </a:rPr>
              <a:t>acting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as</a:t>
            </a:r>
            <a:r>
              <a:rPr dirty="0" sz="2000" spc="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the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input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60" i="1">
                <a:latin typeface="Times New Roman"/>
                <a:cs typeface="Times New Roman"/>
              </a:rPr>
              <a:t>signal</a:t>
            </a:r>
            <a:r>
              <a:rPr dirty="0" baseline="-23148" sz="1800" spc="-89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264" y="3588318"/>
            <a:ext cx="1457325" cy="108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44400"/>
              </a:lnSpc>
              <a:spcBef>
                <a:spcPts val="100"/>
              </a:spcBef>
              <a:tabLst>
                <a:tab pos="326390" algn="l"/>
                <a:tab pos="560070" algn="l"/>
                <a:tab pos="649605" algn="l"/>
                <a:tab pos="883919" algn="l"/>
                <a:tab pos="1037590" algn="l"/>
                <a:tab pos="1271905" algn="l"/>
              </a:tabLst>
            </a:pPr>
            <a:r>
              <a:rPr dirty="0" sz="2400">
                <a:latin typeface="Times New Roman"/>
                <a:cs typeface="Times New Roman"/>
              </a:rPr>
              <a:t>μ		=		m	=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μ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6428638"/>
            <a:ext cx="75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20/04/202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212" y="1285697"/>
            <a:ext cx="10327640" cy="26092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87195">
              <a:lnSpc>
                <a:spcPct val="100000"/>
              </a:lnSpc>
              <a:spcBef>
                <a:spcPts val="110"/>
              </a:spcBef>
            </a:pPr>
            <a:r>
              <a:rPr dirty="0" sz="2800" spc="-5">
                <a:latin typeface="Calibri"/>
                <a:cs typeface="Calibri"/>
              </a:rPr>
              <a:t>S(t</a:t>
            </a:r>
            <a:r>
              <a:rPr dirty="0" sz="2800">
                <a:latin typeface="Calibri"/>
                <a:cs typeface="Calibri"/>
              </a:rPr>
              <a:t>)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15">
                <a:latin typeface="Times New Roman"/>
                <a:cs typeface="Times New Roman"/>
              </a:rPr>
              <a:t>o</a:t>
            </a:r>
            <a:r>
              <a:rPr dirty="0" sz="2800" spc="10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15">
                <a:latin typeface="Gabriola"/>
                <a:cs typeface="Gabriola"/>
              </a:rPr>
              <a:t>π</a:t>
            </a:r>
            <a:r>
              <a:rPr dirty="0" sz="2800" spc="-5">
                <a:latin typeface="Gabriola"/>
                <a:cs typeface="Gabriola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1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Co</a:t>
            </a:r>
            <a:r>
              <a:rPr dirty="0" sz="2800" spc="1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2260"/>
              </a:spcBef>
            </a:pPr>
            <a:r>
              <a:rPr dirty="0" sz="2400" spc="-5">
                <a:latin typeface="Times New Roman"/>
                <a:cs typeface="Times New Roman"/>
              </a:rPr>
              <a:t>Note: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In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A.M.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Carrier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Transmitting </a:t>
            </a:r>
            <a:r>
              <a:rPr dirty="0" sz="2400" spc="-5">
                <a:latin typeface="Times New Roman"/>
                <a:cs typeface="Times New Roman"/>
              </a:rPr>
              <a:t>along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Modulated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signal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Receiver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Demodulation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799465" indent="-344805">
              <a:lnSpc>
                <a:spcPct val="100000"/>
              </a:lnSpc>
              <a:buClr>
                <a:srgbClr val="9FC968"/>
              </a:buClr>
              <a:buSzPct val="87500"/>
              <a:buFont typeface="Wingdings"/>
              <a:buChar char=""/>
              <a:tabLst>
                <a:tab pos="799465" algn="l"/>
                <a:tab pos="8001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ouri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nsfo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trum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 spc="-35" i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3552" y="4587240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502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53911" y="46847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27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71082" y="4658614"/>
            <a:ext cx="15367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7085203" y="4402963"/>
            <a:ext cx="25273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75">
                <a:latin typeface="Times New Roman"/>
                <a:cs typeface="Times New Roman"/>
              </a:rPr>
              <a:t>[</a:t>
            </a:r>
            <a:r>
              <a:rPr dirty="0" sz="2000" spc="-10" i="1">
                <a:latin typeface="Times New Roman"/>
                <a:cs typeface="Times New Roman"/>
              </a:rPr>
              <a:t>M</a:t>
            </a:r>
            <a:r>
              <a:rPr dirty="0" sz="2000" spc="-17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8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M</a:t>
            </a:r>
            <a:r>
              <a:rPr dirty="0" sz="2000" spc="-14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spc="110" i="1">
                <a:latin typeface="Times New Roman"/>
                <a:cs typeface="Times New Roman"/>
              </a:rPr>
              <a:t> </a:t>
            </a:r>
            <a:r>
              <a:rPr dirty="0" baseline="3086" sz="2700" i="1">
                <a:latin typeface="Times New Roman"/>
                <a:cs typeface="Times New Roman"/>
              </a:rPr>
              <a:t>+</a:t>
            </a:r>
            <a:r>
              <a:rPr dirty="0" baseline="3086" sz="2700" i="1">
                <a:latin typeface="Times New Roman"/>
                <a:cs typeface="Times New Roman"/>
              </a:rPr>
              <a:t> </a:t>
            </a:r>
            <a:r>
              <a:rPr dirty="0" baseline="3086" sz="2700" spc="-7" i="1">
                <a:latin typeface="Times New Roman"/>
                <a:cs typeface="Times New Roman"/>
              </a:rPr>
              <a:t> </a:t>
            </a:r>
            <a:r>
              <a:rPr dirty="0" baseline="3086" sz="2700" i="1">
                <a:latin typeface="Times New Roman"/>
                <a:cs typeface="Times New Roman"/>
              </a:rPr>
              <a:t>f</a:t>
            </a:r>
            <a:r>
              <a:rPr dirty="0" baseline="3086" sz="2700" i="1">
                <a:latin typeface="Times New Roman"/>
                <a:cs typeface="Times New Roman"/>
              </a:rPr>
              <a:t> </a:t>
            </a:r>
            <a:r>
              <a:rPr dirty="0" baseline="3086" sz="2700" spc="-270" i="1">
                <a:latin typeface="Times New Roman"/>
                <a:cs typeface="Times New Roman"/>
              </a:rPr>
              <a:t> </a:t>
            </a:r>
            <a:r>
              <a:rPr dirty="0" baseline="3086" sz="2700" spc="-7">
                <a:latin typeface="Times New Roman"/>
                <a:cs typeface="Times New Roman"/>
              </a:rPr>
              <a:t>)]</a:t>
            </a:r>
            <a:endParaRPr baseline="3086"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3094" y="4368545"/>
            <a:ext cx="450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45" i="1">
                <a:latin typeface="Times New Roman"/>
                <a:cs typeface="Times New Roman"/>
              </a:rPr>
              <a:t>k</a:t>
            </a:r>
            <a:r>
              <a:rPr dirty="0" baseline="-15873" sz="2100" spc="-7" i="1">
                <a:latin typeface="Times New Roman"/>
                <a:cs typeface="Times New Roman"/>
              </a:rPr>
              <a:t>a</a:t>
            </a:r>
            <a:r>
              <a:rPr dirty="0" baseline="-15873" sz="2100" spc="-209" i="1">
                <a:latin typeface="Times New Roman"/>
                <a:cs typeface="Times New Roman"/>
              </a:rPr>
              <a:t> </a:t>
            </a:r>
            <a:r>
              <a:rPr dirty="0" sz="1800" spc="-90" i="1">
                <a:latin typeface="Times New Roman"/>
                <a:cs typeface="Times New Roman"/>
              </a:rPr>
              <a:t>A</a:t>
            </a:r>
            <a:r>
              <a:rPr dirty="0" baseline="-15873" sz="1575" i="1">
                <a:latin typeface="Times New Roman"/>
                <a:cs typeface="Times New Roman"/>
              </a:rPr>
              <a:t>c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3470" y="4402963"/>
            <a:ext cx="657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 spc="-27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2441" y="463067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141" y="4628133"/>
            <a:ext cx="1208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7125" algn="l"/>
              </a:tabLst>
            </a:pPr>
            <a:r>
              <a:rPr dirty="0" baseline="4629" sz="1800" i="1">
                <a:latin typeface="Times New Roman"/>
                <a:cs typeface="Times New Roman"/>
              </a:rPr>
              <a:t>c	</a:t>
            </a:r>
            <a:r>
              <a:rPr dirty="0" sz="1200" i="1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6120" y="4382804"/>
            <a:ext cx="26390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8580" sz="2700" i="1">
                <a:latin typeface="Times New Roman"/>
                <a:cs typeface="Times New Roman"/>
              </a:rPr>
              <a:t>A</a:t>
            </a:r>
            <a:r>
              <a:rPr dirty="0" baseline="38580" sz="2700" spc="-247" i="1">
                <a:latin typeface="Times New Roman"/>
                <a:cs typeface="Times New Roman"/>
              </a:rPr>
              <a:t> </a:t>
            </a:r>
            <a:r>
              <a:rPr dirty="0" baseline="49382" sz="1350" spc="7" i="1">
                <a:latin typeface="Times New Roman"/>
                <a:cs typeface="Times New Roman"/>
              </a:rPr>
              <a:t>c</a:t>
            </a:r>
            <a:r>
              <a:rPr dirty="0" baseline="49382" sz="1350" i="1">
                <a:latin typeface="Times New Roman"/>
                <a:cs typeface="Times New Roman"/>
              </a:rPr>
              <a:t>  </a:t>
            </a:r>
            <a:r>
              <a:rPr dirty="0" baseline="49382" sz="1350" spc="-120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[</a:t>
            </a:r>
            <a:r>
              <a:rPr dirty="0" sz="2100" spc="-55">
                <a:latin typeface="Symbol"/>
                <a:cs typeface="Symbol"/>
              </a:rPr>
              <a:t></a:t>
            </a:r>
            <a:r>
              <a:rPr dirty="0" sz="2100" spc="-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 spc="-204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 spc="-18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2100" spc="-55">
                <a:latin typeface="Symbol"/>
                <a:cs typeface="Symbol"/>
              </a:rPr>
              <a:t></a:t>
            </a:r>
            <a:r>
              <a:rPr dirty="0" sz="2100" spc="-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 spc="-204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 spc="-18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)]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3135" y="4600397"/>
            <a:ext cx="933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1381" y="4629404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71850" y="652729"/>
            <a:ext cx="465645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007110" algn="l"/>
              </a:tabLst>
            </a:pPr>
            <a:r>
              <a:rPr dirty="0" sz="2800" spc="5" b="0">
                <a:latin typeface="Times New Roman"/>
                <a:cs typeface="Times New Roman"/>
              </a:rPr>
              <a:t>S(t)</a:t>
            </a:r>
            <a:r>
              <a:rPr dirty="0" sz="2800" b="0">
                <a:latin typeface="Times New Roman"/>
                <a:cs typeface="Times New Roman"/>
              </a:rPr>
              <a:t> </a:t>
            </a:r>
            <a:r>
              <a:rPr dirty="0" sz="2800" spc="5" b="0">
                <a:latin typeface="Times New Roman"/>
                <a:cs typeface="Times New Roman"/>
              </a:rPr>
              <a:t>=	</a:t>
            </a:r>
            <a:r>
              <a:rPr dirty="0" sz="2800" spc="-5" b="0">
                <a:latin typeface="Times New Roman"/>
                <a:cs typeface="Times New Roman"/>
              </a:rPr>
              <a:t>Ac</a:t>
            </a:r>
            <a:r>
              <a:rPr dirty="0" sz="2800" spc="-40" b="0">
                <a:latin typeface="Times New Roman"/>
                <a:cs typeface="Times New Roman"/>
              </a:rPr>
              <a:t> </a:t>
            </a:r>
            <a:r>
              <a:rPr dirty="0" sz="2800" spc="5" b="0">
                <a:latin typeface="Times New Roman"/>
                <a:cs typeface="Times New Roman"/>
              </a:rPr>
              <a:t>[1+</a:t>
            </a:r>
            <a:r>
              <a:rPr dirty="0" sz="2800" spc="-10" b="0">
                <a:latin typeface="Times New Roman"/>
                <a:cs typeface="Times New Roman"/>
              </a:rPr>
              <a:t> K</a:t>
            </a:r>
            <a:r>
              <a:rPr dirty="0" sz="2400" spc="-10" b="0">
                <a:latin typeface="Times New Roman"/>
                <a:cs typeface="Times New Roman"/>
              </a:rPr>
              <a:t>a</a:t>
            </a:r>
            <a:r>
              <a:rPr dirty="0" sz="2400" spc="80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m(t)]</a:t>
            </a:r>
            <a:r>
              <a:rPr dirty="0" sz="2800" spc="30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Cos2πf</a:t>
            </a:r>
            <a:r>
              <a:rPr dirty="0" baseline="-15015" sz="2775" spc="-7" b="0">
                <a:latin typeface="Times New Roman"/>
                <a:cs typeface="Times New Roman"/>
              </a:rPr>
              <a:t>c</a:t>
            </a:r>
            <a:r>
              <a:rPr dirty="0" sz="2800" spc="-5" b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8745" y="239725"/>
            <a:ext cx="508634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0">
                <a:latin typeface="Arial MT"/>
                <a:cs typeface="Arial MT"/>
              </a:rPr>
              <a:t>S</a:t>
            </a:r>
            <a:r>
              <a:rPr dirty="0" sz="2000" spc="-80" b="0">
                <a:latin typeface="Arial MT"/>
                <a:cs typeface="Arial MT"/>
              </a:rPr>
              <a:t> </a:t>
            </a:r>
            <a:r>
              <a:rPr dirty="0" sz="2000" spc="5" b="0">
                <a:latin typeface="Arial MT"/>
                <a:cs typeface="Arial MT"/>
              </a:rPr>
              <a:t>(f)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6924" y="632459"/>
            <a:ext cx="9412605" cy="4439920"/>
            <a:chOff x="1296924" y="632459"/>
            <a:chExt cx="9412605" cy="4439920"/>
          </a:xfrm>
        </p:grpSpPr>
        <p:sp>
          <p:nvSpPr>
            <p:cNvPr id="4" name="object 4"/>
            <p:cNvSpPr/>
            <p:nvPr/>
          </p:nvSpPr>
          <p:spPr>
            <a:xfrm>
              <a:off x="1296924" y="632459"/>
              <a:ext cx="9412605" cy="4425950"/>
            </a:xfrm>
            <a:custGeom>
              <a:avLst/>
              <a:gdLst/>
              <a:ahLst/>
              <a:cxnLst/>
              <a:rect l="l" t="t" r="r" b="b"/>
              <a:pathLst>
                <a:path w="9412605" h="4425950">
                  <a:moveTo>
                    <a:pt x="4093845" y="4425696"/>
                  </a:moveTo>
                  <a:lnTo>
                    <a:pt x="4093845" y="0"/>
                  </a:lnTo>
                </a:path>
                <a:path w="9412605" h="4425950">
                  <a:moveTo>
                    <a:pt x="0" y="4424299"/>
                  </a:moveTo>
                  <a:lnTo>
                    <a:pt x="9412224" y="44242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46376" y="2353055"/>
              <a:ext cx="6285230" cy="2719070"/>
            </a:xfrm>
            <a:custGeom>
              <a:avLst/>
              <a:gdLst/>
              <a:ahLst/>
              <a:cxnLst/>
              <a:rect l="l" t="t" r="r" b="b"/>
              <a:pathLst>
                <a:path w="6285230" h="2719070">
                  <a:moveTo>
                    <a:pt x="85217" y="163957"/>
                  </a:moveTo>
                  <a:lnTo>
                    <a:pt x="60960" y="163957"/>
                  </a:lnTo>
                  <a:lnTo>
                    <a:pt x="60960" y="2713355"/>
                  </a:lnTo>
                  <a:lnTo>
                    <a:pt x="65786" y="2718816"/>
                  </a:lnTo>
                  <a:lnTo>
                    <a:pt x="80391" y="2718816"/>
                  </a:lnTo>
                  <a:lnTo>
                    <a:pt x="85217" y="2713355"/>
                  </a:lnTo>
                  <a:lnTo>
                    <a:pt x="85217" y="163957"/>
                  </a:lnTo>
                  <a:close/>
                </a:path>
                <a:path w="6285230" h="2719070">
                  <a:moveTo>
                    <a:pt x="73025" y="0"/>
                  </a:moveTo>
                  <a:lnTo>
                    <a:pt x="0" y="163957"/>
                  </a:lnTo>
                  <a:lnTo>
                    <a:pt x="146176" y="163957"/>
                  </a:lnTo>
                  <a:lnTo>
                    <a:pt x="73025" y="0"/>
                  </a:lnTo>
                  <a:close/>
                </a:path>
                <a:path w="6285230" h="2719070">
                  <a:moveTo>
                    <a:pt x="6224016" y="163957"/>
                  </a:moveTo>
                  <a:lnTo>
                    <a:pt x="6199758" y="163957"/>
                  </a:lnTo>
                  <a:lnTo>
                    <a:pt x="6199758" y="2713355"/>
                  </a:lnTo>
                  <a:lnTo>
                    <a:pt x="6204584" y="2718816"/>
                  </a:lnTo>
                  <a:lnTo>
                    <a:pt x="6219190" y="2718816"/>
                  </a:lnTo>
                  <a:lnTo>
                    <a:pt x="6224016" y="2713355"/>
                  </a:lnTo>
                  <a:lnTo>
                    <a:pt x="6224016" y="163957"/>
                  </a:lnTo>
                  <a:close/>
                </a:path>
                <a:path w="6285230" h="2719070">
                  <a:moveTo>
                    <a:pt x="6211951" y="0"/>
                  </a:moveTo>
                  <a:lnTo>
                    <a:pt x="6138799" y="163957"/>
                  </a:lnTo>
                  <a:lnTo>
                    <a:pt x="6284976" y="163957"/>
                  </a:lnTo>
                  <a:lnTo>
                    <a:pt x="6211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3228" y="3092195"/>
              <a:ext cx="7894320" cy="1965960"/>
            </a:xfrm>
            <a:custGeom>
              <a:avLst/>
              <a:gdLst/>
              <a:ahLst/>
              <a:cxnLst/>
              <a:rect l="l" t="t" r="r" b="b"/>
              <a:pathLst>
                <a:path w="7894320" h="1965960">
                  <a:moveTo>
                    <a:pt x="877189" y="0"/>
                  </a:moveTo>
                  <a:lnTo>
                    <a:pt x="0" y="1965959"/>
                  </a:lnTo>
                </a:path>
                <a:path w="7894320" h="1965960">
                  <a:moveTo>
                    <a:pt x="7017131" y="0"/>
                  </a:moveTo>
                  <a:lnTo>
                    <a:pt x="6140069" y="1965959"/>
                  </a:lnTo>
                </a:path>
                <a:path w="7894320" h="1965960">
                  <a:moveTo>
                    <a:pt x="877189" y="0"/>
                  </a:moveTo>
                  <a:lnTo>
                    <a:pt x="1754251" y="1965959"/>
                  </a:lnTo>
                </a:path>
                <a:path w="7894320" h="1965960">
                  <a:moveTo>
                    <a:pt x="7017131" y="0"/>
                  </a:moveTo>
                  <a:lnTo>
                    <a:pt x="7894320" y="196595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1052" y="3092195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72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047367" y="1926158"/>
            <a:ext cx="5403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 MT"/>
                <a:cs typeface="Arial MT"/>
              </a:rPr>
              <a:t>A</a:t>
            </a:r>
            <a:r>
              <a:rPr dirty="0" baseline="-24691" sz="2025" spc="-1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/2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8200008" y="1967610"/>
            <a:ext cx="495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baseline="-25462" sz="1800" spc="-7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/2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1282" y="2746629"/>
            <a:ext cx="9359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 MT"/>
                <a:cs typeface="Arial MT"/>
              </a:rPr>
              <a:t>K</a:t>
            </a:r>
            <a:r>
              <a:rPr dirty="0" baseline="-22875" sz="1275" spc="-7">
                <a:latin typeface="Arial MT"/>
                <a:cs typeface="Arial MT"/>
              </a:rPr>
              <a:t>a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baseline="-22875" sz="1275" spc="-7">
                <a:latin typeface="Arial MT"/>
                <a:cs typeface="Arial MT"/>
              </a:rPr>
              <a:t>c</a:t>
            </a:r>
            <a:r>
              <a:rPr dirty="0" sz="1300" spc="-5">
                <a:latin typeface="Arial MT"/>
                <a:cs typeface="Arial MT"/>
              </a:rPr>
              <a:t>M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(0)/2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5339" y="5002783"/>
            <a:ext cx="1282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14094" algn="l"/>
              </a:tabLst>
            </a:pPr>
            <a:r>
              <a:rPr dirty="0" sz="1800">
                <a:latin typeface="Arial MT"/>
                <a:cs typeface="Arial MT"/>
              </a:rPr>
              <a:t>-f</a:t>
            </a:r>
            <a:r>
              <a:rPr dirty="0" baseline="-25462" sz="180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-W	-f</a:t>
            </a:r>
            <a:r>
              <a:rPr dirty="0" baseline="-25462" sz="1800">
                <a:latin typeface="Arial MT"/>
                <a:cs typeface="Arial MT"/>
              </a:rPr>
              <a:t>c</a:t>
            </a:r>
            <a:endParaRPr baseline="-25462"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0088" y="5002783"/>
            <a:ext cx="637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-f</a:t>
            </a:r>
            <a:r>
              <a:rPr dirty="0" baseline="-25462" sz="1800" spc="-15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+W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3676" y="5002783"/>
            <a:ext cx="1161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dirty="0" sz="1800" spc="5">
                <a:latin typeface="Arial MT"/>
                <a:cs typeface="Arial MT"/>
              </a:rPr>
              <a:t>f</a:t>
            </a:r>
            <a:r>
              <a:rPr dirty="0" baseline="-25462" sz="1800" spc="7">
                <a:latin typeface="Arial MT"/>
                <a:cs typeface="Arial MT"/>
              </a:rPr>
              <a:t>c	</a:t>
            </a:r>
            <a:r>
              <a:rPr dirty="0" sz="1800">
                <a:latin typeface="Arial MT"/>
                <a:cs typeface="Arial MT"/>
              </a:rPr>
              <a:t>f</a:t>
            </a:r>
            <a:r>
              <a:rPr dirty="0" baseline="-25462" sz="1800">
                <a:latin typeface="Arial MT"/>
                <a:cs typeface="Arial MT"/>
              </a:rPr>
              <a:t>c</a:t>
            </a:r>
            <a:r>
              <a:rPr dirty="0" baseline="-25462" sz="1800" spc="16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+W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1403" y="5002783"/>
            <a:ext cx="3416935" cy="87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  <a:tabLst>
                <a:tab pos="2794000" algn="l"/>
              </a:tabLst>
            </a:pPr>
            <a:r>
              <a:rPr dirty="0" sz="1800" spc="-5">
                <a:latin typeface="Arial MT"/>
                <a:cs typeface="Arial MT"/>
              </a:rPr>
              <a:t>0	</a:t>
            </a:r>
            <a:r>
              <a:rPr dirty="0" sz="1800">
                <a:latin typeface="Arial MT"/>
                <a:cs typeface="Arial MT"/>
              </a:rPr>
              <a:t>f</a:t>
            </a:r>
            <a:r>
              <a:rPr dirty="0" baseline="-25462" sz="180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-W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155"/>
              </a:spcBef>
            </a:pPr>
            <a:r>
              <a:rPr dirty="0" sz="2000" spc="-5" b="1">
                <a:latin typeface="Arial"/>
                <a:cs typeface="Arial"/>
              </a:rPr>
              <a:t>Fig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: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Spectrum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45" b="1">
                <a:latin typeface="Arial"/>
                <a:cs typeface="Arial"/>
              </a:rPr>
              <a:t>AM</a:t>
            </a:r>
            <a:r>
              <a:rPr dirty="0" sz="2000" spc="6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1318" y="5002783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482" y="692218"/>
            <a:ext cx="9080395" cy="52035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81998" y="6179311"/>
            <a:ext cx="253047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BW</a:t>
            </a:r>
            <a:r>
              <a:rPr dirty="0" sz="32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3200" spc="-1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AM</a:t>
            </a:r>
            <a:r>
              <a:rPr dirty="0" sz="32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13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2314" sz="1800" spc="-15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dirty="0" baseline="2314" sz="1800" spc="-825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6428638"/>
            <a:ext cx="75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20/04/202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1683" y="642863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230883" y="992581"/>
            <a:ext cx="25946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285" algn="l"/>
              </a:tabLst>
            </a:pPr>
            <a:r>
              <a:rPr dirty="0" sz="3600">
                <a:latin typeface="Times New Roman"/>
                <a:cs typeface="Times New Roman"/>
              </a:rPr>
              <a:t>For	</a:t>
            </a:r>
            <a:r>
              <a:rPr dirty="0" sz="3600" spc="-10">
                <a:latin typeface="Times New Roman"/>
                <a:cs typeface="Times New Roman"/>
              </a:rPr>
              <a:t>positive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8916" y="992581"/>
            <a:ext cx="73977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3355" algn="l"/>
                <a:tab pos="3762375" algn="l"/>
                <a:tab pos="5573395" algn="l"/>
              </a:tabLst>
            </a:pPr>
            <a:r>
              <a:rPr dirty="0" sz="3600" spc="-10">
                <a:latin typeface="Times New Roman"/>
                <a:cs typeface="Times New Roman"/>
              </a:rPr>
              <a:t>frequencies,	the	</a:t>
            </a:r>
            <a:r>
              <a:rPr dirty="0" sz="3600">
                <a:latin typeface="Times New Roman"/>
                <a:cs typeface="Times New Roman"/>
              </a:rPr>
              <a:t>highest	</a:t>
            </a:r>
            <a:r>
              <a:rPr dirty="0" sz="3600" spc="-20">
                <a:latin typeface="Times New Roman"/>
                <a:cs typeface="Times New Roman"/>
              </a:rPr>
              <a:t>frequency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683" y="1541779"/>
            <a:ext cx="1058735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8900" marR="558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component of </a:t>
            </a:r>
            <a:r>
              <a:rPr dirty="0" sz="3600" spc="-5">
                <a:latin typeface="Times New Roman"/>
                <a:cs typeface="Times New Roman"/>
              </a:rPr>
              <a:t>the </a:t>
            </a:r>
            <a:r>
              <a:rPr dirty="0" sz="3600" spc="-10">
                <a:latin typeface="Times New Roman"/>
                <a:cs typeface="Times New Roman"/>
              </a:rPr>
              <a:t>AM wave equals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70">
                <a:latin typeface="Times New Roman"/>
                <a:cs typeface="Times New Roman"/>
              </a:rPr>
              <a:t>f</a:t>
            </a:r>
            <a:r>
              <a:rPr dirty="0" baseline="-17195" sz="3150" spc="-104">
                <a:latin typeface="Times New Roman"/>
                <a:cs typeface="Times New Roman"/>
              </a:rPr>
              <a:t>c</a:t>
            </a:r>
            <a:r>
              <a:rPr dirty="0" sz="3600" spc="-70">
                <a:latin typeface="Times New Roman"/>
                <a:cs typeface="Times New Roman"/>
              </a:rPr>
              <a:t>+W, </a:t>
            </a:r>
            <a:r>
              <a:rPr dirty="0" sz="3600">
                <a:latin typeface="Times New Roman"/>
                <a:cs typeface="Times New Roman"/>
              </a:rPr>
              <a:t>and the </a:t>
            </a:r>
            <a:r>
              <a:rPr dirty="0" sz="3600" spc="-5">
                <a:latin typeface="Times New Roman"/>
                <a:cs typeface="Times New Roman"/>
              </a:rPr>
              <a:t>lowest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frequency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component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equals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70">
                <a:latin typeface="Times New Roman"/>
                <a:cs typeface="Times New Roman"/>
              </a:rPr>
              <a:t>f</a:t>
            </a:r>
            <a:r>
              <a:rPr dirty="0" baseline="-17195" sz="3150" spc="-104">
                <a:latin typeface="Times New Roman"/>
                <a:cs typeface="Times New Roman"/>
              </a:rPr>
              <a:t>c</a:t>
            </a:r>
            <a:r>
              <a:rPr dirty="0" sz="3600" spc="-70">
                <a:latin typeface="Times New Roman"/>
                <a:cs typeface="Times New Roman"/>
              </a:rPr>
              <a:t>-W.</a:t>
            </a:r>
            <a:r>
              <a:rPr dirty="0" sz="3600" spc="-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difference 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between</a:t>
            </a:r>
            <a:r>
              <a:rPr dirty="0" sz="3600" spc="484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these</a:t>
            </a:r>
            <a:r>
              <a:rPr dirty="0" sz="3600" spc="24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two</a:t>
            </a:r>
            <a:r>
              <a:rPr dirty="0" sz="3600" spc="24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frequencies</a:t>
            </a:r>
            <a:r>
              <a:rPr dirty="0" sz="3600" spc="2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defines</a:t>
            </a:r>
            <a:r>
              <a:rPr dirty="0" sz="3600" spc="2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25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transmission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9885" y="3188030"/>
            <a:ext cx="29514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is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FF0000"/>
                </a:solidFill>
                <a:latin typeface="Times New Roman"/>
                <a:cs typeface="Times New Roman"/>
              </a:rPr>
              <a:t>exactly</a:t>
            </a:r>
            <a:r>
              <a:rPr dirty="0" sz="3600" spc="3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FF0000"/>
                </a:solidFill>
                <a:latin typeface="Times New Roman"/>
                <a:cs typeface="Times New Roman"/>
              </a:rPr>
              <a:t>twice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483" y="3188030"/>
            <a:ext cx="7255509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bandwidth</a:t>
            </a:r>
            <a:r>
              <a:rPr dirty="0" sz="3600" spc="409">
                <a:latin typeface="Times New Roman"/>
                <a:cs typeface="Times New Roman"/>
              </a:rPr>
              <a:t> </a:t>
            </a:r>
            <a:r>
              <a:rPr dirty="0" sz="3600" spc="10">
                <a:latin typeface="Times New Roman"/>
                <a:cs typeface="Times New Roman"/>
              </a:rPr>
              <a:t>B</a:t>
            </a:r>
            <a:r>
              <a:rPr dirty="0" baseline="-17195" sz="3150" spc="15">
                <a:latin typeface="Times New Roman"/>
                <a:cs typeface="Times New Roman"/>
              </a:rPr>
              <a:t>T</a:t>
            </a:r>
            <a:r>
              <a:rPr dirty="0" baseline="-17195" sz="3150" spc="1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3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4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AM</a:t>
            </a:r>
            <a:r>
              <a:rPr dirty="0" sz="3600" spc="37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wave,</a:t>
            </a:r>
            <a:r>
              <a:rPr dirty="0" sz="3600" spc="39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which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message</a:t>
            </a:r>
            <a:r>
              <a:rPr dirty="0" sz="3600" spc="-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bandwidth</a:t>
            </a:r>
            <a:r>
              <a:rPr dirty="0" sz="3600" spc="-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6065" y="4872939"/>
            <a:ext cx="15519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dirty="0" sz="3600" spc="-45" i="1">
                <a:latin typeface="Times New Roman"/>
                <a:cs typeface="Times New Roman"/>
              </a:rPr>
              <a:t>B</a:t>
            </a:r>
            <a:r>
              <a:rPr dirty="0" baseline="-22569" sz="2400" spc="7" i="1">
                <a:latin typeface="Times New Roman"/>
                <a:cs typeface="Times New Roman"/>
              </a:rPr>
              <a:t>T</a:t>
            </a:r>
            <a:r>
              <a:rPr dirty="0" baseline="-22569" sz="2400" i="1">
                <a:latin typeface="Times New Roman"/>
                <a:cs typeface="Times New Roman"/>
              </a:rPr>
              <a:t>	</a:t>
            </a:r>
            <a:r>
              <a:rPr dirty="0" sz="3600">
                <a:latin typeface="Symbol"/>
                <a:cs typeface="Symbol"/>
              </a:rPr>
              <a:t></a:t>
            </a:r>
            <a:r>
              <a:rPr dirty="0" sz="3600" spc="-50">
                <a:latin typeface="Times New Roman"/>
                <a:cs typeface="Times New Roman"/>
              </a:rPr>
              <a:t> </a:t>
            </a:r>
            <a:r>
              <a:rPr dirty="0" sz="3600" spc="-75">
                <a:latin typeface="Times New Roman"/>
                <a:cs typeface="Times New Roman"/>
              </a:rPr>
              <a:t>2</a:t>
            </a:r>
            <a:r>
              <a:rPr dirty="0" sz="3600" i="1">
                <a:latin typeface="Times New Roman"/>
                <a:cs typeface="Times New Roman"/>
              </a:rPr>
              <a:t>W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4401"/>
            <a:ext cx="47002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AM</a:t>
            </a:r>
            <a:r>
              <a:rPr dirty="0" spc="-95"/>
              <a:t> </a:t>
            </a:r>
            <a:r>
              <a:rPr dirty="0" spc="-65"/>
              <a:t>Wave</a:t>
            </a:r>
            <a:r>
              <a:rPr dirty="0" spc="-60"/>
              <a:t> </a:t>
            </a:r>
            <a:r>
              <a:rPr dirty="0" spc="-5"/>
              <a:t>Contains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787" y="1713687"/>
            <a:ext cx="6115050" cy="3616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5700395" algn="l"/>
              </a:tabLst>
            </a:pPr>
            <a:r>
              <a:rPr dirty="0" sz="4400" spc="-5" b="1">
                <a:latin typeface="Times New Roman"/>
                <a:cs typeface="Times New Roman"/>
              </a:rPr>
              <a:t>Carrier</a:t>
            </a:r>
            <a:r>
              <a:rPr dirty="0" sz="4400" spc="-65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Component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at	</a:t>
            </a:r>
            <a:r>
              <a:rPr dirty="0" sz="4400" spc="5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24904" sz="4350" spc="7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4904" sz="4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4400" spc="-10" b="1">
                <a:latin typeface="Times New Roman"/>
                <a:cs typeface="Times New Roman"/>
              </a:rPr>
              <a:t>LSB</a:t>
            </a:r>
            <a:r>
              <a:rPr dirty="0" sz="4400" spc="1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from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25157" sz="397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-W</a:t>
            </a:r>
            <a:r>
              <a:rPr dirty="0" sz="4000" spc="-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4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5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25157" sz="3975" spc="7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5157" sz="39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4400" spc="-5" b="1">
                <a:latin typeface="Times New Roman"/>
                <a:cs typeface="Times New Roman"/>
              </a:rPr>
              <a:t>USB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from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5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24904" sz="4350" spc="7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4904" sz="435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FF0000"/>
                </a:solidFill>
                <a:latin typeface="Times New Roman"/>
                <a:cs typeface="Times New Roman"/>
              </a:rPr>
              <a:t>to f</a:t>
            </a:r>
            <a:r>
              <a:rPr dirty="0" baseline="-24904" sz="4350" spc="-7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FF0000"/>
                </a:solidFill>
                <a:latin typeface="Times New Roman"/>
                <a:cs typeface="Times New Roman"/>
              </a:rPr>
              <a:t>+W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876" y="173218"/>
            <a:ext cx="8195817" cy="66146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537" y="597408"/>
            <a:ext cx="10469514" cy="53070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0148" y="0"/>
            <a:ext cx="366839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b="0">
                <a:latin typeface="Times New Roman"/>
                <a:cs typeface="Times New Roman"/>
              </a:rPr>
              <a:t>Modulation</a:t>
            </a:r>
            <a:r>
              <a:rPr dirty="0" sz="4000" spc="-215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Index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682" y="403717"/>
            <a:ext cx="8901430" cy="120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2605" marR="5080" indent="-1780539">
              <a:lnSpc>
                <a:spcPct val="1207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Modulation</a:t>
            </a:r>
            <a:r>
              <a:rPr dirty="0" sz="3200" spc="36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index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3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depth</a:t>
            </a:r>
            <a:r>
              <a:rPr dirty="0" sz="3200" spc="3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modulation</a:t>
            </a:r>
            <a:r>
              <a:rPr dirty="0" sz="3200" spc="3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3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given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-145">
                <a:latin typeface="Times New Roman"/>
                <a:cs typeface="Times New Roman"/>
              </a:rPr>
              <a:t>by,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max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5070" y="1683257"/>
            <a:ext cx="200215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max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+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30" y="2511155"/>
            <a:ext cx="5641340" cy="1202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7430" marR="5080" indent="-1015365">
              <a:lnSpc>
                <a:spcPct val="120700"/>
              </a:lnSpc>
              <a:spcBef>
                <a:spcPts val="100"/>
              </a:spcBef>
            </a:pPr>
            <a:r>
              <a:rPr dirty="0" sz="3200" spc="-30">
                <a:latin typeface="Times New Roman"/>
                <a:cs typeface="Times New Roman"/>
              </a:rPr>
              <a:t>Percentage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modulation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index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is,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max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" y="4663247"/>
            <a:ext cx="7072630" cy="1608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800" spc="-60" b="1">
                <a:latin typeface="Times New Roman"/>
                <a:cs typeface="Times New Roman"/>
              </a:rPr>
              <a:t>Types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of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AM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with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respect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to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modulation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index</a:t>
            </a:r>
            <a:r>
              <a:rPr dirty="0" sz="2800" spc="-2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08940" indent="-34798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10">
                <a:latin typeface="Times New Roman"/>
                <a:cs typeface="Times New Roman"/>
              </a:rPr>
              <a:t>nd</a:t>
            </a:r>
            <a:r>
              <a:rPr dirty="0" sz="2800">
                <a:latin typeface="Times New Roman"/>
                <a:cs typeface="Times New Roman"/>
              </a:rPr>
              <a:t>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Mo</a:t>
            </a:r>
            <a:r>
              <a:rPr dirty="0" sz="2800" spc="20">
                <a:latin typeface="Times New Roman"/>
                <a:cs typeface="Times New Roman"/>
              </a:rPr>
              <a:t>d</a:t>
            </a:r>
            <a:r>
              <a:rPr dirty="0" sz="2800" spc="10">
                <a:latin typeface="Times New Roman"/>
                <a:cs typeface="Times New Roman"/>
              </a:rPr>
              <a:t>u</a:t>
            </a:r>
            <a:r>
              <a:rPr dirty="0" sz="2800" spc="-15">
                <a:latin typeface="Times New Roman"/>
                <a:cs typeface="Times New Roman"/>
              </a:rPr>
              <a:t>l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ti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(μ</a:t>
            </a:r>
            <a:r>
              <a:rPr dirty="0" sz="2800" spc="-2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&lt;</a:t>
            </a:r>
            <a:r>
              <a:rPr dirty="0" sz="2800" spc="-10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08940" indent="-34798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dirty="0" sz="2800">
                <a:latin typeface="Times New Roman"/>
                <a:cs typeface="Times New Roman"/>
              </a:rPr>
              <a:t>Cr</a:t>
            </a:r>
            <a:r>
              <a:rPr dirty="0" sz="2800" spc="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ti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l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du</a:t>
            </a:r>
            <a:r>
              <a:rPr dirty="0" sz="2800" spc="-15">
                <a:latin typeface="Times New Roman"/>
                <a:cs typeface="Times New Roman"/>
              </a:rPr>
              <a:t>l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tio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(μ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=</a:t>
            </a:r>
            <a:r>
              <a:rPr dirty="0" sz="2800" spc="-1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282" y="6348780"/>
            <a:ext cx="38481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0510" indent="-23304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233333"/>
              <a:buFont typeface="Arial MT"/>
              <a:buChar char="•"/>
              <a:tabLst>
                <a:tab pos="271145" algn="l"/>
              </a:tabLst>
            </a:pPr>
            <a:r>
              <a:rPr dirty="0" baseline="46296" sz="1800" spc="-15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baseline="46296" sz="1800" spc="-457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z="2800" spc="-1730">
                <a:latin typeface="Times New Roman"/>
                <a:cs typeface="Times New Roman"/>
              </a:rPr>
              <a:t>O</a:t>
            </a:r>
            <a:r>
              <a:rPr dirty="0" baseline="46296" sz="1800" spc="-15">
                <a:solidFill>
                  <a:srgbClr val="888888"/>
                </a:solidFill>
                <a:latin typeface="Calibri"/>
                <a:cs typeface="Calibri"/>
              </a:rPr>
              <a:t>/04</a:t>
            </a:r>
            <a:r>
              <a:rPr dirty="0" baseline="46296" sz="1800" spc="-637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dirty="0" sz="2800" spc="-990">
                <a:latin typeface="Times New Roman"/>
                <a:cs typeface="Times New Roman"/>
              </a:rPr>
              <a:t>v</a:t>
            </a:r>
            <a:r>
              <a:rPr dirty="0" baseline="46296" sz="1800" spc="-15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baseline="46296" sz="1800" spc="-352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z="2800" spc="-1025">
                <a:latin typeface="Times New Roman"/>
                <a:cs typeface="Times New Roman"/>
              </a:rPr>
              <a:t>e</a:t>
            </a:r>
            <a:r>
              <a:rPr dirty="0" baseline="46296" sz="1800" spc="-15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baseline="46296" sz="1800" spc="-315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du</a:t>
            </a:r>
            <a:r>
              <a:rPr dirty="0" sz="2800" spc="-15">
                <a:latin typeface="Times New Roman"/>
                <a:cs typeface="Times New Roman"/>
              </a:rPr>
              <a:t>l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 spc="-15">
                <a:latin typeface="Times New Roman"/>
                <a:cs typeface="Times New Roman"/>
              </a:rPr>
              <a:t>io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(μ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&gt;</a:t>
            </a:r>
            <a:r>
              <a:rPr dirty="0" sz="2800" spc="-1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838" y="1607261"/>
            <a:ext cx="470534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μ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2003" y="1600580"/>
            <a:ext cx="13011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12750" algn="l"/>
              </a:tabLst>
            </a:pPr>
            <a:r>
              <a:rPr dirty="0" sz="2800">
                <a:latin typeface="Times New Roman"/>
                <a:cs typeface="Times New Roman"/>
              </a:rPr>
              <a:t>=	</a:t>
            </a:r>
            <a:r>
              <a:rPr dirty="0" sz="2800" spc="-20">
                <a:latin typeface="Times New Roman"/>
                <a:cs typeface="Times New Roman"/>
              </a:rPr>
              <a:t>A</a:t>
            </a:r>
            <a:r>
              <a:rPr dirty="0" baseline="-15625" sz="2400" spc="-30">
                <a:latin typeface="Times New Roman"/>
                <a:cs typeface="Times New Roman"/>
              </a:rPr>
              <a:t>m</a:t>
            </a:r>
            <a:r>
              <a:rPr dirty="0" sz="2800" spc="-20">
                <a:latin typeface="Times New Roman"/>
                <a:cs typeface="Times New Roman"/>
              </a:rPr>
              <a:t>/A</a:t>
            </a:r>
            <a:r>
              <a:rPr dirty="0" baseline="-15625" sz="2400" spc="-30">
                <a:latin typeface="Times New Roman"/>
                <a:cs typeface="Times New Roman"/>
              </a:rPr>
              <a:t>c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1335" y="1455546"/>
            <a:ext cx="19551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7530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800">
                <a:latin typeface="Calibri"/>
                <a:cs typeface="Calibri"/>
              </a:rPr>
              <a:t>_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0314" y="3616909"/>
            <a:ext cx="19551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7530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_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247" y="3790010"/>
            <a:ext cx="28886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7361" sz="3600">
                <a:latin typeface="Times New Roman"/>
                <a:cs typeface="Times New Roman"/>
              </a:rPr>
              <a:t>%</a:t>
            </a:r>
            <a:r>
              <a:rPr dirty="0" baseline="17361" sz="3600" spc="-37">
                <a:latin typeface="Times New Roman"/>
                <a:cs typeface="Times New Roman"/>
              </a:rPr>
              <a:t> </a:t>
            </a:r>
            <a:r>
              <a:rPr dirty="0" baseline="17361" sz="3600">
                <a:latin typeface="Times New Roman"/>
                <a:cs typeface="Times New Roman"/>
              </a:rPr>
              <a:t>μ</a:t>
            </a:r>
            <a:r>
              <a:rPr dirty="0" baseline="17361" sz="3600" spc="-44">
                <a:latin typeface="Times New Roman"/>
                <a:cs typeface="Times New Roman"/>
              </a:rPr>
              <a:t> </a:t>
            </a:r>
            <a:r>
              <a:rPr dirty="0" baseline="17361" sz="3600">
                <a:latin typeface="Times New Roman"/>
                <a:cs typeface="Times New Roman"/>
              </a:rPr>
              <a:t>=</a:t>
            </a:r>
            <a:r>
              <a:rPr dirty="0" baseline="17361" sz="3600" spc="217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max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+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2973" y="3780535"/>
            <a:ext cx="7848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latin typeface="Times New Roman"/>
                <a:cs typeface="Times New Roman"/>
              </a:rPr>
              <a:t>X</a:t>
            </a:r>
            <a:r>
              <a:rPr dirty="0" sz="2800" spc="1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4290" y="3759530"/>
            <a:ext cx="2159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dirty="0" sz="2400">
                <a:latin typeface="Times New Roman"/>
                <a:cs typeface="Times New Roman"/>
              </a:rPr>
              <a:t>=	</a:t>
            </a:r>
            <a:r>
              <a:rPr dirty="0" sz="2400" spc="-5">
                <a:latin typeface="Times New Roman"/>
                <a:cs typeface="Times New Roman"/>
              </a:rPr>
              <a:t>[A</a:t>
            </a:r>
            <a:r>
              <a:rPr dirty="0" baseline="-16460" sz="2025" spc="-7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/A</a:t>
            </a:r>
            <a:r>
              <a:rPr dirty="0" baseline="-16460" sz="2025" spc="-7">
                <a:latin typeface="Times New Roman"/>
                <a:cs typeface="Times New Roman"/>
              </a:rPr>
              <a:t>c</a:t>
            </a:r>
            <a:r>
              <a:rPr dirty="0" baseline="-16460" sz="2025" spc="11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]X100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1683" y="642863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KASULA</a:t>
            </a: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RAGHU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0054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42576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Course</a:t>
            </a:r>
            <a:r>
              <a:rPr dirty="0" spc="-70"/>
              <a:t> </a:t>
            </a:r>
            <a:r>
              <a:rPr dirty="0" spc="-5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277337"/>
            <a:ext cx="10162540" cy="49161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200">
                <a:latin typeface="Times New Roman"/>
                <a:cs typeface="Times New Roman"/>
              </a:rPr>
              <a:t>Upon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completing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this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course,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student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able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51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Times New Roman"/>
                <a:cs typeface="Times New Roman"/>
              </a:rPr>
              <a:t>Analyse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design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various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continuous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wave</a:t>
            </a:r>
            <a:r>
              <a:rPr dirty="0" sz="2200" spc="5">
                <a:latin typeface="Times New Roman"/>
                <a:cs typeface="Times New Roman"/>
              </a:rPr>
              <a:t> and </a:t>
            </a:r>
            <a:r>
              <a:rPr dirty="0" sz="2200">
                <a:latin typeface="Times New Roman"/>
                <a:cs typeface="Times New Roman"/>
              </a:rPr>
              <a:t>angle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modulation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demodulation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dirty="0" sz="2200"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241300" indent="-228600">
              <a:lnSpc>
                <a:spcPts val="251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Understand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effect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noise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present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continuous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wave</a:t>
            </a:r>
            <a:r>
              <a:rPr dirty="0" sz="2200" spc="5">
                <a:latin typeface="Times New Roman"/>
                <a:cs typeface="Times New Roman"/>
              </a:rPr>
              <a:t> and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angle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modulation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dirty="0" sz="2200"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Attain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knowledge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about</a:t>
            </a:r>
            <a:r>
              <a:rPr dirty="0" sz="2200" spc="-1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FM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Transmitters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Receivers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Times New Roman"/>
                <a:cs typeface="Times New Roman"/>
              </a:rPr>
              <a:t>Analyse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design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various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Pulse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Modulation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Understand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concepts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Digital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Modulation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Techniques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Baseband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transmission</a:t>
            </a:r>
            <a:r>
              <a:rPr dirty="0" sz="2200" spc="5" b="1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53" y="0"/>
            <a:ext cx="25444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75" b="0">
                <a:latin typeface="Calibri"/>
                <a:cs typeface="Calibri"/>
              </a:rPr>
              <a:t>Types</a:t>
            </a:r>
            <a:r>
              <a:rPr dirty="0" sz="4000" spc="-140" b="0">
                <a:latin typeface="Calibri"/>
                <a:cs typeface="Calibri"/>
              </a:rPr>
              <a:t> </a:t>
            </a:r>
            <a:r>
              <a:rPr dirty="0" sz="4000" b="0">
                <a:latin typeface="Calibri"/>
                <a:cs typeface="Calibri"/>
              </a:rPr>
              <a:t>of</a:t>
            </a:r>
            <a:r>
              <a:rPr dirty="0" sz="4000" spc="-80" b="0">
                <a:latin typeface="Calibri"/>
                <a:cs typeface="Calibri"/>
              </a:rPr>
              <a:t> </a:t>
            </a:r>
            <a:r>
              <a:rPr dirty="0" sz="4000" spc="10" b="0">
                <a:latin typeface="Calibri"/>
                <a:cs typeface="Calibri"/>
              </a:rPr>
              <a:t>AM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8095" y="749808"/>
            <a:ext cx="11070590" cy="5715000"/>
            <a:chOff x="768095" y="749808"/>
            <a:chExt cx="11070590" cy="5715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95" y="749808"/>
              <a:ext cx="11070336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95" y="2807208"/>
              <a:ext cx="10984992" cy="1661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095" y="4407408"/>
              <a:ext cx="10984992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657" y="1828876"/>
            <a:ext cx="530987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44270" algn="l"/>
              </a:tabLst>
            </a:pPr>
            <a:r>
              <a:rPr dirty="0" sz="3200" spc="-5" b="0">
                <a:latin typeface="Times New Roman"/>
                <a:cs typeface="Times New Roman"/>
              </a:rPr>
              <a:t>S(t) =	</a:t>
            </a:r>
            <a:r>
              <a:rPr dirty="0" sz="3200" spc="-10" b="0">
                <a:latin typeface="Times New Roman"/>
                <a:cs typeface="Times New Roman"/>
              </a:rPr>
              <a:t>Ac</a:t>
            </a:r>
            <a:r>
              <a:rPr dirty="0" sz="3200" spc="-15" b="0">
                <a:latin typeface="Times New Roman"/>
                <a:cs typeface="Times New Roman"/>
              </a:rPr>
              <a:t> </a:t>
            </a:r>
            <a:r>
              <a:rPr dirty="0" sz="3200" b="0">
                <a:latin typeface="Times New Roman"/>
                <a:cs typeface="Times New Roman"/>
              </a:rPr>
              <a:t>[1+</a:t>
            </a:r>
            <a:r>
              <a:rPr dirty="0" sz="3200" spc="-1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K</a:t>
            </a:r>
            <a:r>
              <a:rPr dirty="0" sz="2800" spc="-5" b="0">
                <a:latin typeface="Times New Roman"/>
                <a:cs typeface="Times New Roman"/>
              </a:rPr>
              <a:t>a</a:t>
            </a:r>
            <a:r>
              <a:rPr dirty="0" sz="2800" spc="80" b="0">
                <a:latin typeface="Times New Roman"/>
                <a:cs typeface="Times New Roman"/>
              </a:rPr>
              <a:t> </a:t>
            </a:r>
            <a:r>
              <a:rPr dirty="0" sz="3200" spc="-20" b="0">
                <a:latin typeface="Times New Roman"/>
                <a:cs typeface="Times New Roman"/>
              </a:rPr>
              <a:t>m(t)]</a:t>
            </a:r>
            <a:r>
              <a:rPr dirty="0" sz="3200" spc="7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Cos2πf</a:t>
            </a:r>
            <a:r>
              <a:rPr dirty="0" baseline="-15873" sz="3150" spc="-7" b="0">
                <a:latin typeface="Times New Roman"/>
                <a:cs typeface="Times New Roman"/>
              </a:rPr>
              <a:t>c</a:t>
            </a:r>
            <a:r>
              <a:rPr dirty="0" sz="3200" spc="-5" b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9445" y="2580893"/>
            <a:ext cx="52749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84810" algn="l"/>
              </a:tabLst>
            </a:pPr>
            <a:r>
              <a:rPr dirty="0" sz="2800">
                <a:latin typeface="Times New Roman"/>
                <a:cs typeface="Times New Roman"/>
              </a:rPr>
              <a:t>=	</a:t>
            </a:r>
            <a:r>
              <a:rPr dirty="0" sz="2800" spc="-5">
                <a:latin typeface="Times New Roman"/>
                <a:cs typeface="Times New Roman"/>
              </a:rPr>
              <a:t>Ac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[1+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Cos2πf</a:t>
            </a:r>
            <a:r>
              <a:rPr dirty="0" baseline="-15015" sz="2775">
                <a:latin typeface="Times New Roman"/>
                <a:cs typeface="Times New Roman"/>
              </a:rPr>
              <a:t>m</a:t>
            </a:r>
            <a:r>
              <a:rPr dirty="0" baseline="-15015" sz="2775" spc="-142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t]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Cos2πf</a:t>
            </a:r>
            <a:r>
              <a:rPr dirty="0" baseline="-15015" sz="2775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0357" y="3004261"/>
            <a:ext cx="54775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64235" algn="l"/>
                <a:tab pos="1220470" algn="l"/>
              </a:tabLst>
            </a:pPr>
            <a:r>
              <a:rPr dirty="0" sz="2800">
                <a:latin typeface="Times New Roman"/>
                <a:cs typeface="Times New Roman"/>
              </a:rPr>
              <a:t>S(t)	</a:t>
            </a:r>
            <a:r>
              <a:rPr dirty="0" sz="2800" spc="5">
                <a:latin typeface="Times New Roman"/>
                <a:cs typeface="Times New Roman"/>
              </a:rPr>
              <a:t>=	</a:t>
            </a:r>
            <a:r>
              <a:rPr dirty="0" sz="2800" spc="-5">
                <a:latin typeface="Times New Roman"/>
                <a:cs typeface="Times New Roman"/>
              </a:rPr>
              <a:t>Ac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[1+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μ</a:t>
            </a:r>
            <a:r>
              <a:rPr dirty="0" sz="3600" spc="-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Cos2πf</a:t>
            </a:r>
            <a:r>
              <a:rPr dirty="0" baseline="-15015" sz="2775">
                <a:latin typeface="Times New Roman"/>
                <a:cs typeface="Times New Roman"/>
              </a:rPr>
              <a:t>m</a:t>
            </a:r>
            <a:r>
              <a:rPr dirty="0" baseline="-15015" sz="2775" spc="-1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t]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Cos2πf</a:t>
            </a:r>
            <a:r>
              <a:rPr dirty="0" baseline="-15015" sz="2775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8272" y="3104844"/>
            <a:ext cx="358902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 b="1">
                <a:latin typeface="Times New Roman"/>
                <a:cs typeface="Times New Roman"/>
              </a:rPr>
              <a:t>Stand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25" b="1">
                <a:latin typeface="Times New Roman"/>
                <a:cs typeface="Times New Roman"/>
              </a:rPr>
              <a:t>r</a:t>
            </a:r>
            <a:r>
              <a:rPr dirty="0" sz="2800" spc="5" b="1">
                <a:latin typeface="Times New Roman"/>
                <a:cs typeface="Times New Roman"/>
              </a:rPr>
              <a:t>d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F</a:t>
            </a:r>
            <a:r>
              <a:rPr dirty="0" sz="2800" spc="10" b="1">
                <a:latin typeface="Times New Roman"/>
                <a:cs typeface="Times New Roman"/>
              </a:rPr>
              <a:t>o</a:t>
            </a:r>
            <a:r>
              <a:rPr dirty="0" sz="2800" spc="5" b="1">
                <a:latin typeface="Times New Roman"/>
                <a:cs typeface="Times New Roman"/>
              </a:rPr>
              <a:t>rm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sz="2800" spc="-22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r>
              <a:rPr dirty="0" sz="2800" spc="-15" b="1">
                <a:latin typeface="Times New Roman"/>
                <a:cs typeface="Times New Roman"/>
              </a:rPr>
              <a:t>M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1632" y="3814648"/>
            <a:ext cx="55352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μ</a:t>
            </a:r>
            <a:r>
              <a:rPr dirty="0" sz="2800" spc="-2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baseline="-16516" sz="2775" spc="7">
                <a:latin typeface="Times New Roman"/>
                <a:cs typeface="Times New Roman"/>
              </a:rPr>
              <a:t>a</a:t>
            </a:r>
            <a:r>
              <a:rPr dirty="0" baseline="-16516" sz="27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baseline="-16516" sz="2775" spc="-44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/</a:t>
            </a:r>
            <a:r>
              <a:rPr dirty="0" sz="2800" spc="-35">
                <a:latin typeface="Times New Roman"/>
                <a:cs typeface="Times New Roman"/>
              </a:rPr>
              <a:t>A</a:t>
            </a:r>
            <a:r>
              <a:rPr dirty="0" baseline="-16516" sz="2775" spc="7">
                <a:latin typeface="Times New Roman"/>
                <a:cs typeface="Times New Roman"/>
              </a:rPr>
              <a:t>c</a:t>
            </a:r>
            <a:r>
              <a:rPr dirty="0" baseline="-16516" sz="2775" spc="37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Mo</a:t>
            </a:r>
            <a:r>
              <a:rPr dirty="0" sz="2800" spc="2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ul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tio</a:t>
            </a:r>
            <a:r>
              <a:rPr dirty="0" sz="2800" spc="5">
                <a:latin typeface="Times New Roman"/>
                <a:cs typeface="Times New Roman"/>
              </a:rPr>
              <a:t>n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nd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5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1339" y="510616"/>
            <a:ext cx="48729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 b="1">
                <a:latin typeface="Times New Roman"/>
                <a:cs typeface="Times New Roman"/>
              </a:rPr>
              <a:t>Single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-60" b="1">
                <a:latin typeface="Times New Roman"/>
                <a:cs typeface="Times New Roman"/>
              </a:rPr>
              <a:t>Tone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Modulation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of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A.M.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53565"/>
            <a:ext cx="756983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200" spc="-5" b="0">
                <a:latin typeface="Times New Roman"/>
                <a:cs typeface="Times New Roman"/>
              </a:rPr>
              <a:t>s(t)</a:t>
            </a:r>
            <a:r>
              <a:rPr dirty="0" sz="3200" spc="-4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=</a:t>
            </a:r>
            <a:r>
              <a:rPr dirty="0" sz="3200" spc="-20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Ac</a:t>
            </a:r>
            <a:r>
              <a:rPr dirty="0" sz="3200" spc="-5" b="0">
                <a:latin typeface="Times New Roman"/>
                <a:cs typeface="Times New Roman"/>
              </a:rPr>
              <a:t> </a:t>
            </a:r>
            <a:r>
              <a:rPr dirty="0" sz="3200" spc="-10" b="0">
                <a:latin typeface="Times New Roman"/>
                <a:cs typeface="Times New Roman"/>
              </a:rPr>
              <a:t>C</a:t>
            </a:r>
            <a:r>
              <a:rPr dirty="0" sz="3200" b="0">
                <a:latin typeface="Times New Roman"/>
                <a:cs typeface="Times New Roman"/>
              </a:rPr>
              <a:t>o</a:t>
            </a:r>
            <a:r>
              <a:rPr dirty="0" sz="3200" spc="-5" b="0">
                <a:latin typeface="Times New Roman"/>
                <a:cs typeface="Times New Roman"/>
              </a:rPr>
              <a:t>s</a:t>
            </a:r>
            <a:r>
              <a:rPr dirty="0" sz="3200" spc="25" b="0">
                <a:latin typeface="Times New Roman"/>
                <a:cs typeface="Times New Roman"/>
              </a:rPr>
              <a:t>2</a:t>
            </a:r>
            <a:r>
              <a:rPr dirty="0" sz="3200" spc="-10" b="0">
                <a:latin typeface="Times New Roman"/>
                <a:cs typeface="Times New Roman"/>
              </a:rPr>
              <a:t>π</a:t>
            </a:r>
            <a:r>
              <a:rPr dirty="0" sz="3200" spc="-15" b="0">
                <a:latin typeface="Times New Roman"/>
                <a:cs typeface="Times New Roman"/>
              </a:rPr>
              <a:t>f</a:t>
            </a:r>
            <a:r>
              <a:rPr dirty="0" baseline="-15873" sz="3150" b="0">
                <a:latin typeface="Times New Roman"/>
                <a:cs typeface="Times New Roman"/>
              </a:rPr>
              <a:t>c</a:t>
            </a:r>
            <a:r>
              <a:rPr dirty="0" sz="3200" spc="-5" b="0">
                <a:latin typeface="Times New Roman"/>
                <a:cs typeface="Times New Roman"/>
              </a:rPr>
              <a:t>t</a:t>
            </a:r>
            <a:r>
              <a:rPr dirty="0" sz="3200" spc="-8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+</a:t>
            </a:r>
            <a:r>
              <a:rPr dirty="0" sz="3200" spc="-10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Ac</a:t>
            </a:r>
            <a:r>
              <a:rPr dirty="0" sz="4000" spc="-40" b="0">
                <a:latin typeface="Times New Roman"/>
                <a:cs typeface="Times New Roman"/>
              </a:rPr>
              <a:t> </a:t>
            </a:r>
            <a:r>
              <a:rPr dirty="0" sz="4000" spc="5" b="0">
                <a:latin typeface="Times New Roman"/>
                <a:cs typeface="Times New Roman"/>
              </a:rPr>
              <a:t>μ</a:t>
            </a:r>
            <a:r>
              <a:rPr dirty="0" sz="4000" spc="-220" b="0">
                <a:latin typeface="Times New Roman"/>
                <a:cs typeface="Times New Roman"/>
              </a:rPr>
              <a:t> </a:t>
            </a:r>
            <a:r>
              <a:rPr dirty="0" sz="3200" spc="-10" b="0">
                <a:latin typeface="Times New Roman"/>
                <a:cs typeface="Times New Roman"/>
              </a:rPr>
              <a:t>C</a:t>
            </a:r>
            <a:r>
              <a:rPr dirty="0" sz="3200" spc="10" b="0">
                <a:latin typeface="Times New Roman"/>
                <a:cs typeface="Times New Roman"/>
              </a:rPr>
              <a:t>o</a:t>
            </a:r>
            <a:r>
              <a:rPr dirty="0" sz="3200" spc="-5" b="0">
                <a:latin typeface="Times New Roman"/>
                <a:cs typeface="Times New Roman"/>
              </a:rPr>
              <a:t>s</a:t>
            </a:r>
            <a:r>
              <a:rPr dirty="0" sz="3200" spc="15" b="0">
                <a:latin typeface="Times New Roman"/>
                <a:cs typeface="Times New Roman"/>
              </a:rPr>
              <a:t>2</a:t>
            </a:r>
            <a:r>
              <a:rPr dirty="0" sz="3200" spc="-10" b="0">
                <a:latin typeface="Times New Roman"/>
                <a:cs typeface="Times New Roman"/>
              </a:rPr>
              <a:t>π</a:t>
            </a:r>
            <a:r>
              <a:rPr dirty="0" sz="3200" spc="10" b="0">
                <a:latin typeface="Times New Roman"/>
                <a:cs typeface="Times New Roman"/>
              </a:rPr>
              <a:t>f</a:t>
            </a:r>
            <a:r>
              <a:rPr dirty="0" baseline="-15873" sz="3150" b="0">
                <a:latin typeface="Times New Roman"/>
                <a:cs typeface="Times New Roman"/>
              </a:rPr>
              <a:t>c</a:t>
            </a:r>
            <a:r>
              <a:rPr dirty="0" sz="3200" spc="-5" b="0">
                <a:latin typeface="Times New Roman"/>
                <a:cs typeface="Times New Roman"/>
              </a:rPr>
              <a:t>t</a:t>
            </a:r>
            <a:r>
              <a:rPr dirty="0" sz="3200" spc="-80" b="0">
                <a:latin typeface="Times New Roman"/>
                <a:cs typeface="Times New Roman"/>
              </a:rPr>
              <a:t> </a:t>
            </a:r>
            <a:r>
              <a:rPr dirty="0" sz="3200" spc="-10" b="0">
                <a:latin typeface="Times New Roman"/>
                <a:cs typeface="Times New Roman"/>
              </a:rPr>
              <a:t>C</a:t>
            </a:r>
            <a:r>
              <a:rPr dirty="0" sz="3200" spc="10" b="0">
                <a:latin typeface="Times New Roman"/>
                <a:cs typeface="Times New Roman"/>
              </a:rPr>
              <a:t>o</a:t>
            </a:r>
            <a:r>
              <a:rPr dirty="0" sz="3200" spc="-5" b="0">
                <a:latin typeface="Times New Roman"/>
                <a:cs typeface="Times New Roman"/>
              </a:rPr>
              <a:t>s</a:t>
            </a:r>
            <a:r>
              <a:rPr dirty="0" sz="3200" spc="15" b="0">
                <a:latin typeface="Times New Roman"/>
                <a:cs typeface="Times New Roman"/>
              </a:rPr>
              <a:t>2</a:t>
            </a:r>
            <a:r>
              <a:rPr dirty="0" sz="3200" spc="-10" b="0">
                <a:latin typeface="Times New Roman"/>
                <a:cs typeface="Times New Roman"/>
              </a:rPr>
              <a:t>π</a:t>
            </a:r>
            <a:r>
              <a:rPr dirty="0" sz="3200" spc="-15" b="0">
                <a:latin typeface="Times New Roman"/>
                <a:cs typeface="Times New Roman"/>
              </a:rPr>
              <a:t>f</a:t>
            </a:r>
            <a:r>
              <a:rPr dirty="0" baseline="-15873" sz="3150" spc="37" b="0">
                <a:latin typeface="Times New Roman"/>
                <a:cs typeface="Times New Roman"/>
              </a:rPr>
              <a:t>m</a:t>
            </a:r>
            <a:r>
              <a:rPr dirty="0" baseline="-15873" sz="3150" spc="-112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325822"/>
            <a:ext cx="307340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0430" marR="30480" indent="-862965">
              <a:lnSpc>
                <a:spcPct val="120000"/>
              </a:lnSpc>
              <a:spcBef>
                <a:spcPts val="95"/>
              </a:spcBef>
              <a:tabLst>
                <a:tab pos="1016635" algn="l"/>
                <a:tab pos="2833370" algn="l"/>
              </a:tabLst>
            </a:pPr>
            <a:r>
              <a:rPr dirty="0" sz="2800">
                <a:latin typeface="Times New Roman"/>
                <a:cs typeface="Times New Roman"/>
              </a:rPr>
              <a:t>S(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>
                <a:latin typeface="Times New Roman"/>
                <a:cs typeface="Times New Roman"/>
              </a:rPr>
              <a:t>		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cC</a:t>
            </a:r>
            <a:r>
              <a:rPr dirty="0" sz="2800" spc="5">
                <a:latin typeface="Times New Roman"/>
                <a:cs typeface="Times New Roman"/>
              </a:rPr>
              <a:t>os</a:t>
            </a:r>
            <a:r>
              <a:rPr dirty="0" sz="2800" spc="-15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 spc="5">
                <a:latin typeface="Times New Roman"/>
                <a:cs typeface="Times New Roman"/>
              </a:rPr>
              <a:t>f</a:t>
            </a:r>
            <a:r>
              <a:rPr dirty="0" baseline="-16516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+  </a:t>
            </a: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term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401" y="2325822"/>
            <a:ext cx="3533775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5445" marR="30480" indent="-347980">
              <a:lnSpc>
                <a:spcPct val="120000"/>
              </a:lnSpc>
              <a:spcBef>
                <a:spcPts val="95"/>
              </a:spcBef>
              <a:tabLst>
                <a:tab pos="3293745" algn="l"/>
              </a:tabLst>
            </a:pPr>
            <a:r>
              <a:rPr dirty="0" sz="2800" spc="-5">
                <a:latin typeface="Times New Roman"/>
                <a:cs typeface="Times New Roman"/>
              </a:rPr>
              <a:t>μAc</a:t>
            </a:r>
            <a:r>
              <a:rPr dirty="0" sz="2800" spc="5">
                <a:latin typeface="Times New Roman"/>
                <a:cs typeface="Times New Roman"/>
              </a:rPr>
              <a:t>/2</a:t>
            </a:r>
            <a:r>
              <a:rPr dirty="0" sz="2800" spc="-25">
                <a:latin typeface="Times New Roman"/>
                <a:cs typeface="Times New Roman"/>
              </a:rPr>
              <a:t>C</a:t>
            </a:r>
            <a:r>
              <a:rPr dirty="0" sz="2800" spc="-15">
                <a:latin typeface="Times New Roman"/>
                <a:cs typeface="Times New Roman"/>
              </a:rPr>
              <a:t>os</a:t>
            </a:r>
            <a:r>
              <a:rPr dirty="0" sz="2800">
                <a:latin typeface="Times New Roman"/>
                <a:cs typeface="Times New Roman"/>
              </a:rPr>
              <a:t>[</a:t>
            </a:r>
            <a:r>
              <a:rPr dirty="0" sz="2800" spc="-15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(f</a:t>
            </a:r>
            <a:r>
              <a:rPr dirty="0" baseline="-16516" sz="2775" spc="-15">
                <a:latin typeface="Times New Roman"/>
                <a:cs typeface="Times New Roman"/>
              </a:rPr>
              <a:t>c</a:t>
            </a:r>
            <a:r>
              <a:rPr dirty="0" sz="2800" spc="-25">
                <a:latin typeface="Times New Roman"/>
                <a:cs typeface="Times New Roman"/>
              </a:rPr>
              <a:t>+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6516" sz="2775" spc="-82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25">
                <a:latin typeface="Times New Roman"/>
                <a:cs typeface="Times New Roman"/>
              </a:rPr>
              <a:t>]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+  </a:t>
            </a:r>
            <a:r>
              <a:rPr dirty="0" sz="2800">
                <a:latin typeface="Times New Roman"/>
                <a:cs typeface="Times New Roman"/>
              </a:rPr>
              <a:t>II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term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850" y="2325822"/>
            <a:ext cx="3138805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4485" marR="30480" indent="-287020">
              <a:lnSpc>
                <a:spcPct val="12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μAc/2Cos[2π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(f</a:t>
            </a:r>
            <a:r>
              <a:rPr dirty="0" baseline="-16516" sz="2775" spc="-15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baseline="-16516" sz="2775" spc="-15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)]t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III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term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84" y="3300739"/>
            <a:ext cx="10698480" cy="166370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155"/>
              </a:spcBef>
            </a:pP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term: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Carrier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signal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with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amplitude</a:t>
            </a:r>
            <a:r>
              <a:rPr dirty="0" sz="2800" spc="-229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frequency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fc.</a:t>
            </a:r>
            <a:endParaRPr sz="2800">
              <a:latin typeface="Times New Roman"/>
              <a:cs typeface="Times New Roman"/>
            </a:endParaRPr>
          </a:p>
          <a:p>
            <a:pPr marL="365125" indent="-327660">
              <a:lnSpc>
                <a:spcPct val="100000"/>
              </a:lnSpc>
              <a:spcBef>
                <a:spcPts val="1060"/>
              </a:spcBef>
              <a:buSzPct val="96428"/>
              <a:buAutoNum type="romanUcPeriod" startAt="2"/>
              <a:tabLst>
                <a:tab pos="365760" algn="l"/>
              </a:tabLst>
            </a:pPr>
            <a:r>
              <a:rPr dirty="0" sz="2800" spc="-10">
                <a:latin typeface="Times New Roman"/>
                <a:cs typeface="Times New Roman"/>
              </a:rPr>
              <a:t>term: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Amplitude=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μAc/2,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frequency=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6516" sz="277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+f</a:t>
            </a:r>
            <a:r>
              <a:rPr dirty="0" baseline="-16516" sz="2775">
                <a:latin typeface="Times New Roman"/>
                <a:cs typeface="Times New Roman"/>
              </a:rPr>
              <a:t>m</a:t>
            </a:r>
            <a:r>
              <a:rPr dirty="0" baseline="-16516" sz="2775" spc="-7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Upper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sideband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  <a:p>
            <a:pPr marL="532765" indent="-447040">
              <a:lnSpc>
                <a:spcPct val="100000"/>
              </a:lnSpc>
              <a:spcBef>
                <a:spcPts val="695"/>
              </a:spcBef>
              <a:buSzPct val="96428"/>
              <a:buAutoNum type="romanUcPeriod" startAt="2"/>
              <a:tabLst>
                <a:tab pos="533400" algn="l"/>
              </a:tabLst>
            </a:pPr>
            <a:r>
              <a:rPr dirty="0" sz="2800" spc="-5">
                <a:latin typeface="Times New Roman"/>
                <a:cs typeface="Times New Roman"/>
              </a:rPr>
              <a:t>term: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Amplitude=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μAc/2,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frequency=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6516" sz="277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-f</a:t>
            </a:r>
            <a:r>
              <a:rPr dirty="0" baseline="-16516" sz="2775">
                <a:latin typeface="Times New Roman"/>
                <a:cs typeface="Times New Roman"/>
              </a:rPr>
              <a:t>m</a:t>
            </a:r>
            <a:r>
              <a:rPr dirty="0" baseline="-16516" sz="2775" spc="-7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Lower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sideband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317" y="371043"/>
            <a:ext cx="50717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 b="0">
                <a:latin typeface="Calibri"/>
                <a:cs typeface="Calibri"/>
              </a:rPr>
              <a:t>Expanding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the equation</a:t>
            </a:r>
            <a:r>
              <a:rPr dirty="0" sz="2800" spc="-2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(2),</a:t>
            </a:r>
            <a:r>
              <a:rPr dirty="0" sz="2800" spc="2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we</a:t>
            </a:r>
            <a:r>
              <a:rPr dirty="0" sz="2800" spc="-20" b="0">
                <a:latin typeface="Calibri"/>
                <a:cs typeface="Calibri"/>
              </a:rPr>
              <a:t> get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813816"/>
            <a:ext cx="10125456" cy="5538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432" y="539495"/>
            <a:ext cx="5715000" cy="2971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47059" y="3589985"/>
            <a:ext cx="49269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Frequency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Domain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characteristics</a:t>
            </a:r>
            <a:r>
              <a:rPr dirty="0" sz="1800" spc="-5" b="1">
                <a:latin typeface="Calibri"/>
                <a:cs typeface="Calibri"/>
              </a:rPr>
              <a:t> of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single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tone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64000" y="2402204"/>
            <a:ext cx="8985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543" sz="5400">
                <a:latin typeface="Calibri"/>
                <a:cs typeface="Calibri"/>
              </a:rPr>
              <a:t>f</a:t>
            </a:r>
            <a:r>
              <a:rPr dirty="0" baseline="1543" sz="5400" spc="-60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c</a:t>
            </a:r>
            <a:r>
              <a:rPr dirty="0" baseline="3086" sz="2700" spc="502" b="1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-f</a:t>
            </a:r>
            <a:r>
              <a:rPr dirty="0" sz="180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5934" y="2358593"/>
            <a:ext cx="9417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543" sz="5400" b="0">
                <a:latin typeface="Calibri"/>
                <a:cs typeface="Calibri"/>
              </a:rPr>
              <a:t>f</a:t>
            </a:r>
            <a:r>
              <a:rPr dirty="0" baseline="1543" sz="5400" spc="-75" b="0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c</a:t>
            </a:r>
            <a:r>
              <a:rPr dirty="0" baseline="3086" sz="2700" spc="135">
                <a:latin typeface="Calibri"/>
                <a:cs typeface="Calibri"/>
              </a:rPr>
              <a:t> </a:t>
            </a:r>
            <a:r>
              <a:rPr dirty="0" sz="3200" spc="-5" b="0">
                <a:latin typeface="Calibri"/>
                <a:cs typeface="Calibri"/>
              </a:rPr>
              <a:t>+f</a:t>
            </a:r>
            <a:r>
              <a:rPr dirty="0" sz="1800" spc="-5" b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2350" y="4329810"/>
          <a:ext cx="10120630" cy="182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1393825"/>
                <a:gridCol w="3007994"/>
                <a:gridCol w="1748789"/>
                <a:gridCol w="3086100"/>
              </a:tblGrid>
              <a:tr h="826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BW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BW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78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m(t)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5" b="1">
                          <a:latin typeface="Calibri"/>
                          <a:cs typeface="Calibri"/>
                        </a:rPr>
                        <a:t>M(f)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b="1" i="1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 b="1" i="1">
                          <a:latin typeface="Calibri"/>
                          <a:cs typeface="Calibri"/>
                        </a:rPr>
                        <a:t>2W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15">
                          <a:latin typeface="Gabriola"/>
                          <a:cs typeface="Gabriola"/>
                        </a:rPr>
                        <a:t>π</a:t>
                      </a:r>
                      <a:r>
                        <a:rPr dirty="0" sz="1800">
                          <a:latin typeface="Gabriola"/>
                          <a:cs typeface="Gabriola"/>
                        </a:rPr>
                        <a:t>f</a:t>
                      </a:r>
                      <a:r>
                        <a:rPr dirty="0" sz="1800" spc="-110">
                          <a:latin typeface="Gabriola"/>
                          <a:cs typeface="Gabriola"/>
                        </a:rPr>
                        <a:t> </a:t>
                      </a:r>
                      <a:r>
                        <a:rPr dirty="0" baseline="-13888" sz="1800" spc="-6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6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65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800" spc="-1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85" b="1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2100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10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sz="1800" spc="-18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8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17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 spc="-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80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10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sz="1800" spc="-18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800" spc="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17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)]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 i="1">
                          <a:latin typeface="Calibri"/>
                          <a:cs typeface="Calibri"/>
                        </a:rPr>
                        <a:t>fm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 i="1">
                          <a:latin typeface="Calibri"/>
                          <a:cs typeface="Calibri"/>
                        </a:rPr>
                        <a:t>2fm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195070"/>
            <a:ext cx="11152632" cy="6547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338" y="616153"/>
            <a:ext cx="75457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Power</a:t>
            </a:r>
            <a:r>
              <a:rPr dirty="0" spc="-105"/>
              <a:t> </a:t>
            </a:r>
            <a:r>
              <a:rPr dirty="0" spc="-5"/>
              <a:t>Calculation</a:t>
            </a:r>
            <a:r>
              <a:rPr dirty="0"/>
              <a:t> of</a:t>
            </a:r>
            <a:r>
              <a:rPr dirty="0" spc="-270"/>
              <a:t> </a:t>
            </a:r>
            <a:r>
              <a:rPr dirty="0" spc="-5"/>
              <a:t>AM</a:t>
            </a:r>
            <a:r>
              <a:rPr dirty="0" spc="-75"/>
              <a:t> </a:t>
            </a:r>
            <a:r>
              <a:rPr dirty="0" spc="-65"/>
              <a:t>Wave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094" y="1794510"/>
            <a:ext cx="10017125" cy="164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latin typeface="Times New Roman"/>
                <a:cs typeface="Times New Roman"/>
              </a:rPr>
              <a:t>AM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75">
                <a:latin typeface="Times New Roman"/>
                <a:cs typeface="Times New Roman"/>
              </a:rPr>
              <a:t>Wave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Contains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65420" algn="l"/>
              </a:tabLst>
            </a:pPr>
            <a:r>
              <a:rPr dirty="0" sz="3200" spc="-60" b="1">
                <a:latin typeface="Times New Roman"/>
                <a:cs typeface="Times New Roman"/>
              </a:rPr>
              <a:t>Total</a:t>
            </a:r>
            <a:r>
              <a:rPr dirty="0" sz="3200" spc="-5" b="1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Power</a:t>
            </a:r>
            <a:r>
              <a:rPr dirty="0" sz="3200" spc="-8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=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Carrier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Power	</a:t>
            </a:r>
            <a:r>
              <a:rPr dirty="0" sz="3200" spc="-5" b="1">
                <a:latin typeface="Times New Roman"/>
                <a:cs typeface="Times New Roman"/>
              </a:rPr>
              <a:t>+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USB</a:t>
            </a:r>
            <a:r>
              <a:rPr dirty="0" sz="3200" spc="5" b="1">
                <a:latin typeface="Times New Roman"/>
                <a:cs typeface="Times New Roman"/>
              </a:rPr>
              <a:t> Power</a:t>
            </a:r>
            <a:r>
              <a:rPr dirty="0" sz="3200" spc="-9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+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LSB</a:t>
            </a:r>
            <a:r>
              <a:rPr dirty="0" sz="3200" spc="5" b="1">
                <a:latin typeface="Times New Roman"/>
                <a:cs typeface="Times New Roman"/>
              </a:rPr>
              <a:t> Power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12" y="304109"/>
            <a:ext cx="8653780" cy="104965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 b="1">
                <a:latin typeface="Calibri"/>
                <a:cs typeface="Calibri"/>
              </a:rPr>
              <a:t>Power </a:t>
            </a:r>
            <a:r>
              <a:rPr dirty="0" sz="2800" spc="-5" b="1">
                <a:latin typeface="Calibri"/>
                <a:cs typeface="Calibri"/>
              </a:rPr>
              <a:t>relations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in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AM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waves: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Calibri"/>
                <a:cs typeface="Calibri"/>
              </a:rPr>
              <a:t>Consider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expression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single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tone/sinusoidal </a:t>
            </a:r>
            <a:r>
              <a:rPr dirty="0" sz="2800" spc="5">
                <a:latin typeface="Calibri"/>
                <a:cs typeface="Calibri"/>
              </a:rPr>
              <a:t>AM </a:t>
            </a:r>
            <a:r>
              <a:rPr dirty="0" sz="2800" spc="-20">
                <a:latin typeface="Calibri"/>
                <a:cs typeface="Calibri"/>
              </a:rPr>
              <a:t>wave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1600200"/>
            <a:ext cx="9649968" cy="49956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77368"/>
            <a:ext cx="5846063" cy="23835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591" y="2807207"/>
            <a:ext cx="8866632" cy="38221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17244" y="582930"/>
            <a:ext cx="10883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606425" algn="l"/>
              </a:tabLst>
            </a:pPr>
            <a:r>
              <a:rPr dirty="0" sz="2800">
                <a:latin typeface="Times New Roman"/>
                <a:cs typeface="Times New Roman"/>
              </a:rPr>
              <a:t>μ	=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324" y="582930"/>
            <a:ext cx="10560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Pt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603959"/>
            <a:ext cx="13569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  <a:tab pos="606425" algn="l"/>
              </a:tabLst>
            </a:pPr>
            <a:r>
              <a:rPr dirty="0" sz="2800" spc="5">
                <a:latin typeface="Times New Roman"/>
                <a:cs typeface="Times New Roman"/>
              </a:rPr>
              <a:t>μ	=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962" y="1603959"/>
            <a:ext cx="185928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>
                <a:latin typeface="Times New Roman"/>
                <a:cs typeface="Times New Roman"/>
              </a:rPr>
              <a:t>Pt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1.125Pc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2625979"/>
            <a:ext cx="10883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606425" algn="l"/>
              </a:tabLst>
            </a:pPr>
            <a:r>
              <a:rPr dirty="0" sz="2800">
                <a:latin typeface="Times New Roman"/>
                <a:cs typeface="Times New Roman"/>
              </a:rPr>
              <a:t>μ	=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324" y="2625979"/>
            <a:ext cx="15855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Pt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1.5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4159453"/>
            <a:ext cx="97682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02995" algn="l"/>
              </a:tabLst>
            </a:pPr>
            <a:r>
              <a:rPr dirty="0" sz="2800" b="1">
                <a:latin typeface="Times New Roman"/>
                <a:cs typeface="Times New Roman"/>
              </a:rPr>
              <a:t>Note :	</a:t>
            </a:r>
            <a:r>
              <a:rPr dirty="0" sz="2800" spc="5" b="1">
                <a:latin typeface="Times New Roman"/>
                <a:cs typeface="Times New Roman"/>
              </a:rPr>
              <a:t>When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is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increased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from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Power</a:t>
            </a:r>
            <a:r>
              <a:rPr dirty="0" sz="2800" spc="-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Increased</a:t>
            </a:r>
            <a:r>
              <a:rPr dirty="0" sz="2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FF0000"/>
                </a:solidFill>
                <a:latin typeface="Times New Roman"/>
                <a:cs typeface="Times New Roman"/>
              </a:rPr>
              <a:t>50%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785" y="534617"/>
            <a:ext cx="5509895" cy="1209675"/>
          </a:xfrm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550"/>
              </a:spcBef>
            </a:pPr>
            <a:r>
              <a:rPr dirty="0" sz="4800"/>
              <a:t>What</a:t>
            </a:r>
            <a:r>
              <a:rPr dirty="0" sz="4800" spc="-25"/>
              <a:t> </a:t>
            </a:r>
            <a:r>
              <a:rPr dirty="0" sz="4800" spc="-20"/>
              <a:t>we</a:t>
            </a:r>
            <a:r>
              <a:rPr dirty="0" sz="4800" spc="5"/>
              <a:t> </a:t>
            </a:r>
            <a:r>
              <a:rPr dirty="0" sz="4800" spc="-10"/>
              <a:t>will</a:t>
            </a:r>
            <a:r>
              <a:rPr dirty="0" sz="4800" spc="-25"/>
              <a:t> </a:t>
            </a:r>
            <a:r>
              <a:rPr dirty="0" sz="4800"/>
              <a:t>Learn?</a:t>
            </a:r>
            <a:endParaRPr sz="4800"/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FF0000"/>
                </a:solidFill>
              </a:rPr>
              <a:t>Analog</a:t>
            </a:r>
            <a:r>
              <a:rPr dirty="0" sz="2400" spc="-15">
                <a:solidFill>
                  <a:srgbClr val="FF0000"/>
                </a:solidFill>
              </a:rPr>
              <a:t> </a:t>
            </a:r>
            <a:r>
              <a:rPr dirty="0" sz="2400" spc="-10">
                <a:solidFill>
                  <a:srgbClr val="FF0000"/>
                </a:solidFill>
              </a:rPr>
              <a:t>Communications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00785" y="2062435"/>
            <a:ext cx="7538084" cy="40786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3210560">
              <a:lnSpc>
                <a:spcPct val="114700"/>
              </a:lnSpc>
              <a:spcBef>
                <a:spcPts val="110"/>
              </a:spcBef>
              <a:tabLst>
                <a:tab pos="132905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UNIT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 I	</a:t>
            </a:r>
            <a:r>
              <a:rPr dirty="0" sz="2400" spc="-5" b="1">
                <a:latin typeface="Times New Roman"/>
                <a:cs typeface="Times New Roman"/>
              </a:rPr>
              <a:t>Amplitude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Modulation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UNIT </a:t>
            </a:r>
            <a:r>
              <a:rPr dirty="0" sz="2400" b="1">
                <a:latin typeface="Times New Roman"/>
                <a:cs typeface="Times New Roman"/>
              </a:rPr>
              <a:t>– </a:t>
            </a:r>
            <a:r>
              <a:rPr dirty="0" sz="2400" spc="-5" b="1">
                <a:latin typeface="Times New Roman"/>
                <a:cs typeface="Times New Roman"/>
              </a:rPr>
              <a:t>II </a:t>
            </a:r>
            <a:r>
              <a:rPr dirty="0" sz="2400" b="1">
                <a:latin typeface="Times New Roman"/>
                <a:cs typeface="Times New Roman"/>
              </a:rPr>
              <a:t>Angle </a:t>
            </a:r>
            <a:r>
              <a:rPr dirty="0" sz="2400" spc="-5" b="1">
                <a:latin typeface="Times New Roman"/>
                <a:cs typeface="Times New Roman"/>
              </a:rPr>
              <a:t>Modulation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UNIT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" b="1">
                <a:latin typeface="Times New Roman"/>
                <a:cs typeface="Times New Roman"/>
              </a:rPr>
              <a:t> III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Transmitters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5" b="1">
                <a:latin typeface="Times New Roman"/>
                <a:cs typeface="Times New Roman"/>
              </a:rPr>
              <a:t>UNIT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IV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Pulse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Modulation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(PAM,PWM,PPM)</a:t>
            </a:r>
            <a:r>
              <a:rPr dirty="0" sz="2400" spc="13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one Line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UNIT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IV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Pulse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Code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Modulation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5" b="1">
                <a:latin typeface="Times New Roman"/>
                <a:cs typeface="Times New Roman"/>
              </a:rPr>
              <a:t>UNIT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Digital </a:t>
            </a:r>
            <a:r>
              <a:rPr dirty="0" sz="2400" spc="-5" b="1">
                <a:latin typeface="Times New Roman"/>
                <a:cs typeface="Times New Roman"/>
              </a:rPr>
              <a:t>Modulation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70" y="1176527"/>
            <a:ext cx="10560747" cy="53053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1272" y="380492"/>
            <a:ext cx="993394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/>
              <a:t>Relationship</a:t>
            </a:r>
            <a:r>
              <a:rPr dirty="0" sz="3200" spc="10"/>
              <a:t> </a:t>
            </a:r>
            <a:r>
              <a:rPr dirty="0" sz="3200"/>
              <a:t>Between</a:t>
            </a:r>
            <a:r>
              <a:rPr dirty="0" sz="3200" spc="-10"/>
              <a:t> </a:t>
            </a:r>
            <a:r>
              <a:rPr dirty="0" sz="3200" spc="-5"/>
              <a:t>Carrier</a:t>
            </a:r>
            <a:r>
              <a:rPr dirty="0" sz="3200" spc="-35"/>
              <a:t> </a:t>
            </a:r>
            <a:r>
              <a:rPr dirty="0" sz="3200" spc="5"/>
              <a:t>Power</a:t>
            </a:r>
            <a:r>
              <a:rPr dirty="0" sz="3200" spc="-85"/>
              <a:t> </a:t>
            </a:r>
            <a:r>
              <a:rPr dirty="0" sz="3200" spc="-10"/>
              <a:t>&amp; </a:t>
            </a:r>
            <a:r>
              <a:rPr dirty="0" sz="3200" spc="-5"/>
              <a:t>Side</a:t>
            </a:r>
            <a:r>
              <a:rPr dirty="0" sz="3200" spc="5"/>
              <a:t> </a:t>
            </a:r>
            <a:r>
              <a:rPr dirty="0" sz="3200" spc="-5"/>
              <a:t>Band </a:t>
            </a:r>
            <a:r>
              <a:rPr dirty="0" sz="3200"/>
              <a:t>Power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799" y="514045"/>
            <a:ext cx="101758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Power</a:t>
            </a:r>
            <a:r>
              <a:rPr dirty="0" spc="-110"/>
              <a:t> </a:t>
            </a:r>
            <a:r>
              <a:rPr dirty="0" spc="-5"/>
              <a:t>Efficiency</a:t>
            </a:r>
            <a:r>
              <a:rPr dirty="0" spc="15"/>
              <a:t> </a:t>
            </a:r>
            <a:r>
              <a:rPr dirty="0" spc="-5"/>
              <a:t>or</a:t>
            </a:r>
            <a:r>
              <a:rPr dirty="0" spc="-100"/>
              <a:t> </a:t>
            </a:r>
            <a:r>
              <a:rPr dirty="0"/>
              <a:t>Modulation</a:t>
            </a:r>
            <a:r>
              <a:rPr dirty="0" spc="-25"/>
              <a:t> </a:t>
            </a:r>
            <a:r>
              <a:rPr dirty="0" spc="-5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326" y="1416507"/>
            <a:ext cx="1086358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latin typeface="Calibri"/>
                <a:cs typeface="Calibri"/>
              </a:rPr>
              <a:t>It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is</a:t>
            </a:r>
            <a:r>
              <a:rPr dirty="0" sz="2800" spc="5" b="1">
                <a:latin typeface="Calibri"/>
                <a:cs typeface="Calibri"/>
              </a:rPr>
              <a:t> the </a:t>
            </a:r>
            <a:r>
              <a:rPr dirty="0" sz="2800" spc="-15" b="1">
                <a:latin typeface="Calibri"/>
                <a:cs typeface="Calibri"/>
              </a:rPr>
              <a:t>ratio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Utilized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Power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 </a:t>
            </a:r>
            <a:r>
              <a:rPr dirty="0" sz="2800" spc="5" b="1">
                <a:latin typeface="Calibri"/>
                <a:cs typeface="Calibri"/>
              </a:rPr>
              <a:t>the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total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power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the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modulated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wave.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2279904"/>
            <a:ext cx="3593591" cy="206349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11035" y="2397179"/>
          <a:ext cx="4125595" cy="240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/>
                <a:gridCol w="1438275"/>
                <a:gridCol w="928369"/>
                <a:gridCol w="1422400"/>
              </a:tblGrid>
              <a:tr h="712767">
                <a:tc>
                  <a:txBody>
                    <a:bodyPr/>
                    <a:lstStyle/>
                    <a:p>
                      <a:pPr marL="31750">
                        <a:lnSpc>
                          <a:spcPts val="3485"/>
                        </a:lnSpc>
                      </a:pPr>
                      <a:r>
                        <a:rPr dirty="0" sz="3200" i="1">
                          <a:latin typeface="Times New Roman"/>
                          <a:cs typeface="Times New Roman"/>
                        </a:rPr>
                        <a:t>μ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485"/>
                        </a:lnSpc>
                      </a:pP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32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3485"/>
                        </a:lnSpc>
                      </a:pP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η</a:t>
                      </a:r>
                      <a:r>
                        <a:rPr dirty="0" sz="320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=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3485"/>
                        </a:lnSpc>
                      </a:pP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33.33%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75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dirty="0" sz="3200" i="1">
                          <a:latin typeface="Times New Roman"/>
                          <a:cs typeface="Times New Roman"/>
                        </a:rPr>
                        <a:t>μ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dirty="0" sz="3200" spc="-10" i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32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0.75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η</a:t>
                      </a:r>
                      <a:r>
                        <a:rPr dirty="0" sz="320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10" i="1">
                          <a:latin typeface="Times New Roman"/>
                          <a:cs typeface="Times New Roman"/>
                        </a:rPr>
                        <a:t>=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dirty="0" sz="3200" i="1">
                          <a:latin typeface="Times New Roman"/>
                          <a:cs typeface="Times New Roman"/>
                        </a:rPr>
                        <a:t>22.22%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</a:tr>
              <a:tr h="712537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1720"/>
                        </a:spcBef>
                      </a:pPr>
                      <a:r>
                        <a:rPr dirty="0" sz="3200" i="1">
                          <a:latin typeface="Times New Roman"/>
                          <a:cs typeface="Times New Roman"/>
                        </a:rPr>
                        <a:t>μ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790"/>
                        </a:lnSpc>
                        <a:spcBef>
                          <a:spcPts val="1720"/>
                        </a:spcBef>
                      </a:pP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32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0.5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3790"/>
                        </a:lnSpc>
                        <a:spcBef>
                          <a:spcPts val="1720"/>
                        </a:spcBef>
                      </a:pP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η</a:t>
                      </a:r>
                      <a:r>
                        <a:rPr dirty="0" sz="320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=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790"/>
                        </a:lnSpc>
                        <a:spcBef>
                          <a:spcPts val="1720"/>
                        </a:spcBef>
                      </a:pPr>
                      <a:r>
                        <a:rPr dirty="0" sz="3200" spc="-100" i="1">
                          <a:latin typeface="Times New Roman"/>
                          <a:cs typeface="Times New Roman"/>
                        </a:rPr>
                        <a:t>11.11</a:t>
                      </a:r>
                      <a:r>
                        <a:rPr dirty="0" sz="3200" spc="-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i="1">
                          <a:latin typeface="Times New Roman"/>
                          <a:cs typeface="Times New Roman"/>
                        </a:rPr>
                        <a:t>%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844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903" y="825449"/>
            <a:ext cx="772223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 b="0">
                <a:latin typeface="Calibri Light"/>
                <a:cs typeface="Calibri Light"/>
              </a:rPr>
              <a:t>Exercise</a:t>
            </a:r>
            <a:r>
              <a:rPr dirty="0" spc="-120" b="0">
                <a:latin typeface="Calibri Light"/>
                <a:cs typeface="Calibri Light"/>
              </a:rPr>
              <a:t> </a:t>
            </a:r>
            <a:r>
              <a:rPr dirty="0" spc="-35" b="0">
                <a:latin typeface="Calibri Light"/>
                <a:cs typeface="Calibri Light"/>
              </a:rPr>
              <a:t>for</a:t>
            </a:r>
            <a:r>
              <a:rPr dirty="0" spc="-150" b="0">
                <a:latin typeface="Calibri Light"/>
                <a:cs typeface="Calibri Light"/>
              </a:rPr>
              <a:t> </a:t>
            </a:r>
            <a:r>
              <a:rPr dirty="0" spc="-25" b="0">
                <a:latin typeface="Calibri Light"/>
                <a:cs typeface="Calibri Light"/>
              </a:rPr>
              <a:t>Multi</a:t>
            </a:r>
            <a:r>
              <a:rPr dirty="0" spc="-95" b="0">
                <a:latin typeface="Calibri Light"/>
                <a:cs typeface="Calibri Light"/>
              </a:rPr>
              <a:t> </a:t>
            </a:r>
            <a:r>
              <a:rPr dirty="0" spc="-125" b="0">
                <a:latin typeface="Calibri Light"/>
                <a:cs typeface="Calibri Light"/>
              </a:rPr>
              <a:t>Tone</a:t>
            </a:r>
            <a:r>
              <a:rPr dirty="0" spc="-114" b="0">
                <a:latin typeface="Calibri Light"/>
                <a:cs typeface="Calibri Light"/>
              </a:rPr>
              <a:t> </a:t>
            </a:r>
            <a:r>
              <a:rPr dirty="0" spc="-40" b="0">
                <a:latin typeface="Calibri Light"/>
                <a:cs typeface="Calibri Light"/>
              </a:rPr>
              <a:t>Modulation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2857" y="2276348"/>
          <a:ext cx="5066030" cy="96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35"/>
                <a:gridCol w="1226185"/>
                <a:gridCol w="815975"/>
                <a:gridCol w="2120264"/>
              </a:tblGrid>
              <a:tr h="484517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dirty="0" sz="3200" spc="-30">
                          <a:latin typeface="Calibri"/>
                          <a:cs typeface="Calibri"/>
                        </a:rPr>
                        <a:t>BW=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03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2fm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ts val="3035"/>
                        </a:lnSpc>
                      </a:pPr>
                      <a:r>
                        <a:rPr dirty="0" sz="3200">
                          <a:latin typeface="Calibri"/>
                          <a:cs typeface="Calibri"/>
                        </a:rPr>
                        <a:t>if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03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(fm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400" spc="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fm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84822">
                <a:tc>
                  <a:txBody>
                    <a:bodyPr/>
                    <a:lstStyle/>
                    <a:p>
                      <a:pPr marL="31750">
                        <a:lnSpc>
                          <a:spcPts val="3660"/>
                        </a:lnSpc>
                      </a:pPr>
                      <a:r>
                        <a:rPr dirty="0" sz="3200" spc="-30">
                          <a:latin typeface="Calibri"/>
                          <a:cs typeface="Calibri"/>
                        </a:rPr>
                        <a:t>BW=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66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2fm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7335">
                        <a:lnSpc>
                          <a:spcPts val="366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if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660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(fm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fm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370840" y="1291793"/>
            <a:ext cx="11636375" cy="397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1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2735" algn="l"/>
                <a:tab pos="1410335" algn="l"/>
              </a:tabLst>
            </a:pPr>
            <a:r>
              <a:rPr dirty="0" sz="3200" spc="-5">
                <a:latin typeface="Times New Roman"/>
                <a:cs typeface="Times New Roman"/>
              </a:rPr>
              <a:t>S(t)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	Ac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[1+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m(t)]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Cos2πf</a:t>
            </a:r>
            <a:r>
              <a:rPr dirty="0" baseline="-15873" sz="3150" spc="-7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749300">
              <a:lnSpc>
                <a:spcPct val="100000"/>
              </a:lnSpc>
              <a:spcBef>
                <a:spcPts val="3260"/>
              </a:spcBef>
              <a:tabLst>
                <a:tab pos="1864995" algn="l"/>
                <a:tab pos="7733030" algn="l"/>
                <a:tab pos="10113010" algn="l"/>
              </a:tabLst>
            </a:pPr>
            <a:r>
              <a:rPr dirty="0" sz="2800" spc="-30">
                <a:latin typeface="Times New Roman"/>
                <a:cs typeface="Times New Roman"/>
              </a:rPr>
              <a:t>W</a:t>
            </a:r>
            <a:r>
              <a:rPr dirty="0" sz="2800" spc="5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ere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2π</a:t>
            </a:r>
            <a:r>
              <a:rPr dirty="0" sz="2800" spc="-25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4403" sz="2025" spc="-7">
                <a:latin typeface="Times New Roman"/>
                <a:cs typeface="Times New Roman"/>
              </a:rPr>
              <a:t>1</a:t>
            </a:r>
            <a:r>
              <a:rPr dirty="0" baseline="-14403" sz="2025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30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5625" sz="2400">
                <a:latin typeface="Times New Roman"/>
                <a:cs typeface="Times New Roman"/>
              </a:rPr>
              <a:t>2</a:t>
            </a:r>
            <a:r>
              <a:rPr dirty="0" baseline="-15625" sz="2400" spc="-82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(f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m</a:t>
            </a:r>
            <a:r>
              <a:rPr dirty="0" sz="2800" spc="5">
                <a:latin typeface="Times New Roman"/>
                <a:cs typeface="Times New Roman"/>
              </a:rPr>
              <a:t>ulti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-15">
                <a:latin typeface="Times New Roman"/>
                <a:cs typeface="Times New Roman"/>
              </a:rPr>
              <a:t>ton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5015" sz="2775" spc="1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&gt;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4403" sz="2025" spc="-7">
                <a:latin typeface="Times New Roman"/>
                <a:cs typeface="Times New Roman"/>
              </a:rPr>
              <a:t>1</a:t>
            </a:r>
            <a:r>
              <a:rPr dirty="0" baseline="-14403" sz="2025" spc="142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  <a:spcBef>
                <a:spcPts val="5"/>
              </a:spcBef>
              <a:tabLst>
                <a:tab pos="1334135" algn="l"/>
              </a:tabLst>
            </a:pP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5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[</a:t>
            </a:r>
            <a:r>
              <a:rPr dirty="0" sz="2800" spc="10">
                <a:latin typeface="Times New Roman"/>
                <a:cs typeface="Times New Roman"/>
              </a:rPr>
              <a:t>1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Co</a:t>
            </a:r>
            <a:r>
              <a:rPr dirty="0" sz="2800" spc="1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4403" sz="2025" spc="-7">
                <a:latin typeface="Times New Roman"/>
                <a:cs typeface="Times New Roman"/>
              </a:rPr>
              <a:t>1</a:t>
            </a:r>
            <a:r>
              <a:rPr dirty="0" baseline="-14403" sz="2025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15">
                <a:latin typeface="Times New Roman"/>
                <a:cs typeface="Times New Roman"/>
              </a:rPr>
              <a:t>o</a:t>
            </a:r>
            <a:r>
              <a:rPr dirty="0" sz="2800" spc="10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5015" sz="2775" spc="15">
                <a:latin typeface="Times New Roman"/>
                <a:cs typeface="Times New Roman"/>
              </a:rPr>
              <a:t>2</a:t>
            </a:r>
            <a:r>
              <a:rPr dirty="0" baseline="-15015" sz="2775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]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Co</a:t>
            </a:r>
            <a:r>
              <a:rPr dirty="0" sz="2800" spc="1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π</a:t>
            </a:r>
            <a:r>
              <a:rPr dirty="0" sz="2800" spc="-25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380365" marR="55880" indent="-380365">
              <a:lnSpc>
                <a:spcPct val="128600"/>
              </a:lnSpc>
              <a:spcBef>
                <a:spcPts val="2635"/>
              </a:spcBef>
              <a:buFont typeface="Arial MT"/>
              <a:buChar char="•"/>
              <a:tabLst>
                <a:tab pos="380365" algn="l"/>
                <a:tab pos="381000" algn="l"/>
                <a:tab pos="2023745" algn="l"/>
                <a:tab pos="3785870" algn="l"/>
                <a:tab pos="4060190" algn="l"/>
                <a:tab pos="5996305" algn="l"/>
                <a:tab pos="6306820" algn="l"/>
                <a:tab pos="7273925" algn="l"/>
              </a:tabLst>
            </a:pPr>
            <a:r>
              <a:rPr dirty="0" sz="2800">
                <a:latin typeface="Times New Roman"/>
                <a:cs typeface="Times New Roman"/>
              </a:rPr>
              <a:t>S(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30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μ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π</a:t>
            </a:r>
            <a:r>
              <a:rPr dirty="0" sz="2800" spc="-25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5015" sz="2775" spc="15">
                <a:latin typeface="Times New Roman"/>
                <a:cs typeface="Times New Roman"/>
              </a:rPr>
              <a:t>1</a:t>
            </a:r>
            <a:r>
              <a:rPr dirty="0" baseline="-15015" sz="2775" spc="-157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4000" spc="10">
                <a:latin typeface="Times New Roman"/>
                <a:cs typeface="Times New Roman"/>
              </a:rPr>
              <a:t>μ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30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π</a:t>
            </a:r>
            <a:r>
              <a:rPr dirty="0" sz="2800" spc="-25">
                <a:latin typeface="Times New Roman"/>
                <a:cs typeface="Times New Roman"/>
              </a:rPr>
              <a:t>f</a:t>
            </a:r>
            <a:r>
              <a:rPr dirty="0" baseline="-15015" sz="2775" spc="-7">
                <a:latin typeface="Times New Roman"/>
                <a:cs typeface="Times New Roman"/>
              </a:rPr>
              <a:t>m</a:t>
            </a:r>
            <a:r>
              <a:rPr dirty="0" baseline="-15015" sz="2775" spc="15">
                <a:latin typeface="Times New Roman"/>
                <a:cs typeface="Times New Roman"/>
              </a:rPr>
              <a:t>2</a:t>
            </a:r>
            <a:r>
              <a:rPr dirty="0" baseline="-15015" sz="2775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]  </a:t>
            </a:r>
            <a:r>
              <a:rPr dirty="0" sz="2800" spc="-10">
                <a:latin typeface="Times New Roman"/>
                <a:cs typeface="Times New Roman"/>
              </a:rPr>
              <a:t>w</a:t>
            </a:r>
            <a:r>
              <a:rPr dirty="0" sz="2800" spc="5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ere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μ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;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μ</a:t>
            </a: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;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μ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7047" y="388442"/>
            <a:ext cx="45745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Multi</a:t>
            </a:r>
            <a:r>
              <a:rPr dirty="0" sz="3600" spc="-114"/>
              <a:t> </a:t>
            </a:r>
            <a:r>
              <a:rPr dirty="0" sz="3600" spc="-90"/>
              <a:t>Tone</a:t>
            </a:r>
            <a:r>
              <a:rPr dirty="0" sz="3600" spc="-25"/>
              <a:t> </a:t>
            </a:r>
            <a:r>
              <a:rPr dirty="0" sz="3600"/>
              <a:t>Modulation</a:t>
            </a:r>
            <a:endParaRPr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427509"/>
            <a:ext cx="10993374" cy="59114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118871"/>
            <a:ext cx="11713464" cy="64282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552" y="837914"/>
            <a:ext cx="11340655" cy="56767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26593"/>
            <a:ext cx="59353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Generation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-265"/>
              <a:t> </a:t>
            </a:r>
            <a:r>
              <a:rPr dirty="0" spc="-5"/>
              <a:t>AM</a:t>
            </a:r>
            <a:r>
              <a:rPr dirty="0" spc="-30"/>
              <a:t> </a:t>
            </a:r>
            <a:r>
              <a:rPr dirty="0" spc="-5"/>
              <a:t>waves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785" y="1184411"/>
            <a:ext cx="5398135" cy="33623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5">
                <a:latin typeface="Times New Roman"/>
                <a:cs typeface="Times New Roman"/>
              </a:rPr>
              <a:t>Square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Modulator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5">
                <a:latin typeface="Times New Roman"/>
                <a:cs typeface="Times New Roman"/>
              </a:rPr>
              <a:t>Switching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Modulator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-5" b="1">
                <a:latin typeface="Times New Roman"/>
                <a:cs typeface="Times New Roman"/>
              </a:rPr>
              <a:t>Dete</a:t>
            </a:r>
            <a:r>
              <a:rPr dirty="0" sz="4400" spc="-25" b="1">
                <a:latin typeface="Times New Roman"/>
                <a:cs typeface="Times New Roman"/>
              </a:rPr>
              <a:t>c</a:t>
            </a:r>
            <a:r>
              <a:rPr dirty="0" sz="4400" spc="-5" b="1">
                <a:latin typeface="Times New Roman"/>
                <a:cs typeface="Times New Roman"/>
              </a:rPr>
              <a:t>ti</a:t>
            </a:r>
            <a:r>
              <a:rPr dirty="0" sz="4400" spc="5" b="1">
                <a:latin typeface="Times New Roman"/>
                <a:cs typeface="Times New Roman"/>
              </a:rPr>
              <a:t>o</a:t>
            </a:r>
            <a:r>
              <a:rPr dirty="0" sz="4400" spc="-10" b="1">
                <a:latin typeface="Times New Roman"/>
                <a:cs typeface="Times New Roman"/>
              </a:rPr>
              <a:t>n</a:t>
            </a:r>
            <a:r>
              <a:rPr dirty="0" sz="4400" spc="25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of</a:t>
            </a:r>
            <a:r>
              <a:rPr dirty="0" sz="4400" spc="-254" b="1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Times New Roman"/>
                <a:cs typeface="Times New Roman"/>
              </a:rPr>
              <a:t>AM</a:t>
            </a:r>
            <a:r>
              <a:rPr dirty="0" sz="4400" spc="-60" b="1">
                <a:latin typeface="Times New Roman"/>
                <a:cs typeface="Times New Roman"/>
              </a:rPr>
              <a:t> </a:t>
            </a:r>
            <a:r>
              <a:rPr dirty="0" sz="4400" spc="-250" b="1">
                <a:latin typeface="Times New Roman"/>
                <a:cs typeface="Times New Roman"/>
              </a:rPr>
              <a:t>W</a:t>
            </a:r>
            <a:r>
              <a:rPr dirty="0" sz="4400" spc="-5" b="1">
                <a:latin typeface="Times New Roman"/>
                <a:cs typeface="Times New Roman"/>
              </a:rPr>
              <a:t>a</a:t>
            </a:r>
            <a:r>
              <a:rPr dirty="0" sz="4400" spc="10" b="1">
                <a:latin typeface="Times New Roman"/>
                <a:cs typeface="Times New Roman"/>
              </a:rPr>
              <a:t>v</a:t>
            </a:r>
            <a:r>
              <a:rPr dirty="0" sz="4400" spc="-5" b="1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>
                <a:latin typeface="Times New Roman"/>
                <a:cs typeface="Times New Roman"/>
              </a:rPr>
              <a:t>Envelop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Detector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752" y="118694"/>
            <a:ext cx="49352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 b="0">
                <a:latin typeface="Calibri"/>
                <a:cs typeface="Calibri"/>
              </a:rPr>
              <a:t>Generation</a:t>
            </a:r>
            <a:r>
              <a:rPr dirty="0" sz="4000" spc="-175" b="0">
                <a:latin typeface="Calibri"/>
                <a:cs typeface="Calibri"/>
              </a:rPr>
              <a:t> </a:t>
            </a:r>
            <a:r>
              <a:rPr dirty="0" sz="4000" b="0">
                <a:latin typeface="Calibri"/>
                <a:cs typeface="Calibri"/>
              </a:rPr>
              <a:t>of</a:t>
            </a:r>
            <a:r>
              <a:rPr dirty="0" sz="4000" spc="-45" b="0">
                <a:latin typeface="Calibri"/>
                <a:cs typeface="Calibri"/>
              </a:rPr>
              <a:t> </a:t>
            </a:r>
            <a:r>
              <a:rPr dirty="0" sz="4000" spc="10" b="0">
                <a:latin typeface="Calibri"/>
                <a:cs typeface="Calibri"/>
              </a:rPr>
              <a:t>AM</a:t>
            </a:r>
            <a:r>
              <a:rPr dirty="0" sz="4000" spc="-80" b="0">
                <a:latin typeface="Calibri"/>
                <a:cs typeface="Calibri"/>
              </a:rPr>
              <a:t> </a:t>
            </a:r>
            <a:r>
              <a:rPr dirty="0" sz="4000" spc="-120" b="0">
                <a:latin typeface="Calibri"/>
                <a:cs typeface="Calibri"/>
              </a:rPr>
              <a:t>Wave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678" y="764900"/>
            <a:ext cx="10862310" cy="111442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3200" spc="-30" b="1">
                <a:latin typeface="Times New Roman"/>
                <a:cs typeface="Times New Roman"/>
              </a:rPr>
              <a:t>Square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Law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modulator</a:t>
            </a:r>
            <a:r>
              <a:rPr dirty="0" sz="3200" spc="-5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300">
                <a:latin typeface="Times New Roman"/>
                <a:cs typeface="Times New Roman"/>
              </a:rPr>
              <a:t>Contains</a:t>
            </a:r>
            <a:r>
              <a:rPr dirty="0" sz="2300" spc="-7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1)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non-linear</a:t>
            </a:r>
            <a:r>
              <a:rPr dirty="0" sz="2300" spc="-6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device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,2)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Band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pass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filter,</a:t>
            </a:r>
            <a:r>
              <a:rPr dirty="0" sz="2300" spc="-7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3)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Carrier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source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modulating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signal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9472" y="2237232"/>
            <a:ext cx="8574405" cy="4407535"/>
            <a:chOff x="1109472" y="2237232"/>
            <a:chExt cx="8574405" cy="4407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8" y="2237232"/>
              <a:ext cx="6467856" cy="31028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72" y="5257800"/>
              <a:ext cx="8574024" cy="13868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554736"/>
            <a:ext cx="8717280" cy="60258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246" y="239090"/>
            <a:ext cx="19100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/>
              <a:t>UNIT</a:t>
            </a:r>
            <a:r>
              <a:rPr dirty="0" sz="4000" spc="-155"/>
              <a:t> </a:t>
            </a:r>
            <a:r>
              <a:rPr dirty="0" sz="4000"/>
              <a:t>-</a:t>
            </a:r>
            <a:r>
              <a:rPr dirty="0" sz="4000" spc="-25"/>
              <a:t> </a:t>
            </a:r>
            <a:r>
              <a:rPr dirty="0" sz="4000"/>
              <a:t>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8612" y="1231849"/>
            <a:ext cx="10702925" cy="45497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Amplitude</a:t>
            </a:r>
            <a:r>
              <a:rPr dirty="0" sz="2800" spc="-3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Modulation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90000"/>
              </a:lnSpc>
            </a:pPr>
            <a:r>
              <a:rPr dirty="0" sz="2800">
                <a:latin typeface="Times New Roman"/>
                <a:cs typeface="Times New Roman"/>
              </a:rPr>
              <a:t>Need </a:t>
            </a:r>
            <a:r>
              <a:rPr dirty="0" sz="2800" spc="-5">
                <a:latin typeface="Times New Roman"/>
                <a:cs typeface="Times New Roman"/>
              </a:rPr>
              <a:t>for </a:t>
            </a:r>
            <a:r>
              <a:rPr dirty="0" sz="2800" spc="-10">
                <a:latin typeface="Times New Roman"/>
                <a:cs typeface="Times New Roman"/>
              </a:rPr>
              <a:t>modulation, </a:t>
            </a:r>
            <a:r>
              <a:rPr dirty="0" sz="2800" spc="-5">
                <a:solidFill>
                  <a:srgbClr val="1F3863"/>
                </a:solidFill>
                <a:latin typeface="Times New Roman"/>
                <a:cs typeface="Times New Roman"/>
              </a:rPr>
              <a:t>Amplitude Modulation </a:t>
            </a:r>
            <a:r>
              <a:rPr dirty="0" sz="2800">
                <a:latin typeface="Times New Roman"/>
                <a:cs typeface="Times New Roman"/>
              </a:rPr>
              <a:t>- </a:t>
            </a:r>
            <a:r>
              <a:rPr dirty="0" sz="2800" spc="-35">
                <a:latin typeface="Times New Roman"/>
                <a:cs typeface="Times New Roman"/>
              </a:rPr>
              <a:t>Time </a:t>
            </a:r>
            <a:r>
              <a:rPr dirty="0" sz="2800" spc="-5">
                <a:latin typeface="Times New Roman"/>
                <a:cs typeface="Times New Roman"/>
              </a:rPr>
              <a:t>and frequency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domain </a:t>
            </a:r>
            <a:r>
              <a:rPr dirty="0" sz="2800" spc="-5">
                <a:latin typeface="Times New Roman"/>
                <a:cs typeface="Times New Roman"/>
              </a:rPr>
              <a:t>description, single tone </a:t>
            </a:r>
            <a:r>
              <a:rPr dirty="0" sz="2800" spc="-10">
                <a:latin typeface="Times New Roman"/>
                <a:cs typeface="Times New Roman"/>
              </a:rPr>
              <a:t>modulation, </a:t>
            </a:r>
            <a:r>
              <a:rPr dirty="0" sz="2800">
                <a:latin typeface="Times New Roman"/>
                <a:cs typeface="Times New Roman"/>
              </a:rPr>
              <a:t>power </a:t>
            </a:r>
            <a:r>
              <a:rPr dirty="0" sz="2800" spc="-10">
                <a:latin typeface="Times New Roman"/>
                <a:cs typeface="Times New Roman"/>
              </a:rPr>
              <a:t>relations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AM </a:t>
            </a:r>
            <a:r>
              <a:rPr dirty="0" sz="2800">
                <a:latin typeface="Times New Roman"/>
                <a:cs typeface="Times New Roman"/>
              </a:rPr>
              <a:t>waves,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Generation </a:t>
            </a:r>
            <a:r>
              <a:rPr dirty="0" sz="2800" spc="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AM </a:t>
            </a:r>
            <a:r>
              <a:rPr dirty="0" sz="2800" spc="-5">
                <a:latin typeface="Times New Roman"/>
                <a:cs typeface="Times New Roman"/>
              </a:rPr>
              <a:t>waves </a:t>
            </a:r>
            <a:r>
              <a:rPr dirty="0" sz="2800">
                <a:latin typeface="Times New Roman"/>
                <a:cs typeface="Times New Roman"/>
              </a:rPr>
              <a:t>- </a:t>
            </a:r>
            <a:r>
              <a:rPr dirty="0" sz="2800" spc="-5">
                <a:latin typeface="Times New Roman"/>
                <a:cs typeface="Times New Roman"/>
              </a:rPr>
              <a:t>Switching </a:t>
            </a:r>
            <a:r>
              <a:rPr dirty="0" sz="2800" spc="-15">
                <a:latin typeface="Times New Roman"/>
                <a:cs typeface="Times New Roman"/>
              </a:rPr>
              <a:t>modulator, </a:t>
            </a:r>
            <a:r>
              <a:rPr dirty="0" sz="2800" spc="-5">
                <a:latin typeface="Times New Roman"/>
                <a:cs typeface="Times New Roman"/>
              </a:rPr>
              <a:t>Detection of </a:t>
            </a:r>
            <a:r>
              <a:rPr dirty="0" sz="2800" spc="-15">
                <a:latin typeface="Times New Roman"/>
                <a:cs typeface="Times New Roman"/>
              </a:rPr>
              <a:t>AM </a:t>
            </a:r>
            <a:r>
              <a:rPr dirty="0" sz="2800" spc="-65">
                <a:latin typeface="Times New Roman"/>
                <a:cs typeface="Times New Roman"/>
              </a:rPr>
              <a:t>Waves </a:t>
            </a:r>
            <a:r>
              <a:rPr dirty="0" sz="2800">
                <a:latin typeface="Times New Roman"/>
                <a:cs typeface="Times New Roman"/>
              </a:rPr>
              <a:t>-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Envelope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detector,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DSBSC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modulation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frequency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domain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description,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DSBSC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Waves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Balanced</a:t>
            </a:r>
            <a:r>
              <a:rPr dirty="0" sz="2800" spc="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Modulators,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Coherent </a:t>
            </a:r>
            <a:r>
              <a:rPr dirty="0" sz="2800" spc="-10">
                <a:latin typeface="Times New Roman"/>
                <a:cs typeface="Times New Roman"/>
              </a:rPr>
              <a:t>detection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DSB-SC </a:t>
            </a:r>
            <a:r>
              <a:rPr dirty="0" sz="2800" spc="-5">
                <a:latin typeface="Times New Roman"/>
                <a:cs typeface="Times New Roman"/>
              </a:rPr>
              <a:t>Modulated </a:t>
            </a:r>
            <a:r>
              <a:rPr dirty="0" sz="2800">
                <a:latin typeface="Times New Roman"/>
                <a:cs typeface="Times New Roman"/>
              </a:rPr>
              <a:t>waves, </a:t>
            </a:r>
            <a:r>
              <a:rPr dirty="0" sz="2800" spc="-40">
                <a:latin typeface="Times New Roman"/>
                <a:cs typeface="Times New Roman"/>
              </a:rPr>
              <a:t>COSTAS </a:t>
            </a:r>
            <a:r>
              <a:rPr dirty="0" sz="2800" spc="-5">
                <a:latin typeface="Times New Roman"/>
                <a:cs typeface="Times New Roman"/>
              </a:rPr>
              <a:t>Loop,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SSB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modulation</a:t>
            </a:r>
            <a:r>
              <a:rPr dirty="0" sz="2800">
                <a:latin typeface="Times New Roman"/>
                <a:cs typeface="Times New Roman"/>
              </a:rPr>
              <a:t> -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time</a:t>
            </a:r>
            <a:r>
              <a:rPr dirty="0" sz="2800" spc="6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frequency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domain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description,</a:t>
            </a:r>
            <a:r>
              <a:rPr dirty="0" sz="2800">
                <a:latin typeface="Times New Roman"/>
                <a:cs typeface="Times New Roman"/>
              </a:rPr>
              <a:t> frequency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discrimination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Phase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discrimination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</a:t>
            </a:r>
            <a:r>
              <a:rPr dirty="0" sz="2800" spc="-5">
                <a:latin typeface="Times New Roman"/>
                <a:cs typeface="Times New Roman"/>
              </a:rPr>
              <a:t> for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generating</a:t>
            </a:r>
            <a:r>
              <a:rPr dirty="0" sz="2800">
                <a:latin typeface="Times New Roman"/>
                <a:cs typeface="Times New Roman"/>
              </a:rPr>
              <a:t> SSB,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Demodulation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SSB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Waves, </a:t>
            </a:r>
            <a:r>
              <a:rPr dirty="0" sz="2800">
                <a:latin typeface="Times New Roman"/>
                <a:cs typeface="Times New Roman"/>
              </a:rPr>
              <a:t>principle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FF0000"/>
                </a:solidFill>
                <a:latin typeface="Times New Roman"/>
                <a:cs typeface="Times New Roman"/>
              </a:rPr>
              <a:t>Vestigial</a:t>
            </a:r>
            <a:r>
              <a:rPr dirty="0" sz="28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0000"/>
                </a:solidFill>
                <a:latin typeface="Times New Roman"/>
                <a:cs typeface="Times New Roman"/>
              </a:rPr>
              <a:t>side</a:t>
            </a:r>
            <a:r>
              <a:rPr dirty="0" sz="2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band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modulation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277368"/>
            <a:ext cx="9015984" cy="6352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1353"/>
            <a:ext cx="46037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 b="0">
                <a:latin typeface="Calibri Light"/>
                <a:cs typeface="Calibri Light"/>
              </a:rPr>
              <a:t>Switching</a:t>
            </a:r>
            <a:r>
              <a:rPr dirty="0" spc="-160" b="0">
                <a:latin typeface="Calibri Light"/>
                <a:cs typeface="Calibri Light"/>
              </a:rPr>
              <a:t> </a:t>
            </a:r>
            <a:r>
              <a:rPr dirty="0" spc="-45" b="0">
                <a:latin typeface="Calibri Light"/>
                <a:cs typeface="Calibri Light"/>
              </a:rPr>
              <a:t>Modulator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258824"/>
            <a:ext cx="8702040" cy="52242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712" y="257048"/>
            <a:ext cx="773366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>
                <a:latin typeface="Calibri"/>
                <a:cs typeface="Calibri"/>
              </a:rPr>
              <a:t>The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total</a:t>
            </a:r>
            <a:r>
              <a:rPr dirty="0" sz="2800" spc="-5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input</a:t>
            </a:r>
            <a:r>
              <a:rPr dirty="0" sz="2800" spc="2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for</a:t>
            </a:r>
            <a:r>
              <a:rPr dirty="0" sz="2800" spc="-2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the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diode</a:t>
            </a:r>
            <a:r>
              <a:rPr dirty="0" sz="2800" spc="-1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at </a:t>
            </a:r>
            <a:r>
              <a:rPr dirty="0" sz="2800" spc="-15" b="0">
                <a:latin typeface="Calibri"/>
                <a:cs typeface="Calibri"/>
              </a:rPr>
              <a:t>any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instant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is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given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20" b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432" y="1011936"/>
            <a:ext cx="2956560" cy="9631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2972" y="2296490"/>
            <a:ext cx="10496550" cy="42964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800" spc="-5">
                <a:latin typeface="Times New Roman"/>
                <a:cs typeface="Times New Roman"/>
              </a:rPr>
              <a:t>When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peak</a:t>
            </a:r>
            <a:r>
              <a:rPr dirty="0" sz="2800" spc="-5">
                <a:latin typeface="Times New Roman"/>
                <a:cs typeface="Times New Roman"/>
              </a:rPr>
              <a:t> amplitude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c(t)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maintained</a:t>
            </a:r>
            <a:r>
              <a:rPr dirty="0" sz="2800" spc="-5">
                <a:latin typeface="Times New Roman"/>
                <a:cs typeface="Times New Roman"/>
              </a:rPr>
              <a:t> more</a:t>
            </a:r>
            <a:r>
              <a:rPr dirty="0" sz="2800">
                <a:latin typeface="Times New Roman"/>
                <a:cs typeface="Times New Roman"/>
              </a:rPr>
              <a:t> than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of 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information signal, </a:t>
            </a:r>
            <a:r>
              <a:rPr dirty="0" sz="2800" spc="-10">
                <a:latin typeface="Times New Roman"/>
                <a:cs typeface="Times New Roman"/>
              </a:rPr>
              <a:t>the operation </a:t>
            </a:r>
            <a:r>
              <a:rPr dirty="0" sz="2800" spc="5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assumed </a:t>
            </a:r>
            <a:r>
              <a:rPr dirty="0" sz="2800" spc="5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be dependent on </a:t>
            </a:r>
            <a:r>
              <a:rPr dirty="0" sz="2800">
                <a:latin typeface="Times New Roman"/>
                <a:cs typeface="Times New Roman"/>
              </a:rPr>
              <a:t>only c(t)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irrespective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m(t).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00965" marR="1563370" indent="-889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When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c(t)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positive,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v2=v1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since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diode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forward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biased.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Similarly,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c(t)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negative,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v2=0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since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diode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reverse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biased.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0795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Based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upon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above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operation,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switching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response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diode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periodic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rectangular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wave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amplitude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unity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given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264" y="277368"/>
            <a:ext cx="9241536" cy="6336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295656"/>
            <a:ext cx="10646664" cy="32644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372" y="3772280"/>
            <a:ext cx="10786110" cy="2161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required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AM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signal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is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centered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at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fc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be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separated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using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band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pass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filter.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lower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cut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off-frequency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for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band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pass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filter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should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be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between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w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fc-w</a:t>
            </a:r>
            <a:r>
              <a:rPr dirty="0" sz="2800" spc="5">
                <a:latin typeface="Times New Roman"/>
                <a:cs typeface="Times New Roman"/>
              </a:rPr>
              <a:t> 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upper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cut-off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frequency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between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fc+w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2fc.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844" y="6333235"/>
            <a:ext cx="592391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39351" sz="1800" spc="-592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2800" spc="-1330">
                <a:latin typeface="Times New Roman"/>
                <a:cs typeface="Times New Roman"/>
              </a:rPr>
              <a:t>T</a:t>
            </a:r>
            <a:r>
              <a:rPr dirty="0" baseline="39351" sz="1800" spc="-15">
                <a:solidFill>
                  <a:srgbClr val="888888"/>
                </a:solidFill>
                <a:latin typeface="Calibri"/>
                <a:cs typeface="Calibri"/>
              </a:rPr>
              <a:t>0/</a:t>
            </a:r>
            <a:r>
              <a:rPr dirty="0" baseline="39351" sz="1800" spc="-525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z="2800" spc="-1065">
                <a:latin typeface="Times New Roman"/>
                <a:cs typeface="Times New Roman"/>
              </a:rPr>
              <a:t>h</a:t>
            </a:r>
            <a:r>
              <a:rPr dirty="0" baseline="39351" sz="1800" spc="-15">
                <a:solidFill>
                  <a:srgbClr val="888888"/>
                </a:solidFill>
                <a:latin typeface="Calibri"/>
                <a:cs typeface="Calibri"/>
              </a:rPr>
              <a:t>4/</a:t>
            </a:r>
            <a:r>
              <a:rPr dirty="0" baseline="39351" sz="1800" spc="-892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2800" spc="-670">
                <a:latin typeface="Times New Roman"/>
                <a:cs typeface="Times New Roman"/>
              </a:rPr>
              <a:t>e</a:t>
            </a:r>
            <a:r>
              <a:rPr dirty="0" baseline="39351" sz="1800" spc="-15">
                <a:solidFill>
                  <a:srgbClr val="888888"/>
                </a:solidFill>
                <a:latin typeface="Calibri"/>
                <a:cs typeface="Calibri"/>
              </a:rPr>
              <a:t>02</a:t>
            </a:r>
            <a:r>
              <a:rPr dirty="0" baseline="39351" sz="1800" spc="-697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ilt</a:t>
            </a:r>
            <a:r>
              <a:rPr dirty="0" sz="2800">
                <a:latin typeface="Times New Roman"/>
                <a:cs typeface="Times New Roman"/>
              </a:rPr>
              <a:t>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outpu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giv</a:t>
            </a:r>
            <a:r>
              <a:rPr dirty="0" sz="2800">
                <a:latin typeface="Times New Roman"/>
                <a:cs typeface="Times New Roman"/>
              </a:rPr>
              <a:t>en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Times New Roman"/>
                <a:cs typeface="Times New Roman"/>
              </a:rPr>
              <a:t>b</a:t>
            </a:r>
            <a:r>
              <a:rPr dirty="0" sz="2800" spc="5">
                <a:latin typeface="Times New Roman"/>
                <a:cs typeface="Times New Roman"/>
              </a:rPr>
              <a:t>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 spc="15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785">
                <a:latin typeface="Times New Roman"/>
                <a:cs typeface="Times New Roman"/>
              </a:rPr>
              <a:t>e</a:t>
            </a:r>
            <a:r>
              <a:rPr dirty="0" baseline="39351" sz="180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baseline="39351" sz="1800" spc="-802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2800" spc="-865">
                <a:latin typeface="Times New Roman"/>
                <a:cs typeface="Times New Roman"/>
              </a:rPr>
              <a:t>q</a:t>
            </a:r>
            <a:r>
              <a:rPr dirty="0" baseline="39351" sz="18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baseline="39351" sz="1800" spc="-667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z="2800" spc="-960">
                <a:latin typeface="Times New Roman"/>
                <a:cs typeface="Times New Roman"/>
              </a:rPr>
              <a:t>u</a:t>
            </a:r>
            <a:r>
              <a:rPr dirty="0" baseline="39351" sz="180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baseline="39351" sz="1800" spc="-352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2800" spc="-730">
                <a:latin typeface="Times New Roman"/>
                <a:cs typeface="Times New Roman"/>
              </a:rPr>
              <a:t>a</a:t>
            </a:r>
            <a:r>
              <a:rPr dirty="0" baseline="39351" sz="180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baseline="39351" sz="1800" spc="-93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2800" spc="-165">
                <a:latin typeface="Times New Roman"/>
                <a:cs typeface="Times New Roman"/>
              </a:rPr>
              <a:t>t</a:t>
            </a:r>
            <a:r>
              <a:rPr dirty="0" baseline="39351" sz="1800" spc="-885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z="2800" spc="-190">
                <a:latin typeface="Times New Roman"/>
                <a:cs typeface="Times New Roman"/>
              </a:rPr>
              <a:t>i</a:t>
            </a:r>
            <a:r>
              <a:rPr dirty="0" baseline="39351" sz="1800" spc="-832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dirty="0" sz="2800" spc="-855">
                <a:latin typeface="Times New Roman"/>
                <a:cs typeface="Times New Roman"/>
              </a:rPr>
              <a:t>o</a:t>
            </a:r>
            <a:r>
              <a:rPr dirty="0" baseline="39351" sz="1800" spc="104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z="2800" spc="5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0054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438912"/>
            <a:ext cx="9436608" cy="5849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4401"/>
            <a:ext cx="44113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Envelope</a:t>
            </a:r>
            <a:r>
              <a:rPr dirty="0" spc="-70"/>
              <a:t> </a:t>
            </a:r>
            <a:r>
              <a:rPr dirty="0" spc="-5"/>
              <a:t>Detector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631" y="1277726"/>
            <a:ext cx="10361930" cy="2220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1300" marR="5080" indent="-228600">
              <a:lnSpc>
                <a:spcPct val="1501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Note: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AM</a:t>
            </a:r>
            <a:r>
              <a:rPr dirty="0" sz="2400">
                <a:latin typeface="Times New Roman"/>
                <a:cs typeface="Times New Roman"/>
              </a:rPr>
              <a:t> the </a:t>
            </a:r>
            <a:r>
              <a:rPr dirty="0" sz="2400" spc="-5">
                <a:latin typeface="Times New Roman"/>
                <a:cs typeface="Times New Roman"/>
              </a:rPr>
              <a:t>Peak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Amplitude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>
                <a:latin typeface="Times New Roman"/>
                <a:cs typeface="Times New Roman"/>
              </a:rPr>
              <a:t>carrier which</a:t>
            </a:r>
            <a:r>
              <a:rPr dirty="0" sz="2400">
                <a:latin typeface="Times New Roman"/>
                <a:cs typeface="Times New Roman"/>
              </a:rPr>
              <a:t> is </a:t>
            </a:r>
            <a:r>
              <a:rPr dirty="0" sz="2400" spc="-5">
                <a:latin typeface="Times New Roman"/>
                <a:cs typeface="Times New Roman"/>
              </a:rPr>
              <a:t>also 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as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Envelop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varied </a:t>
            </a:r>
            <a:r>
              <a:rPr dirty="0" sz="2400">
                <a:latin typeface="Times New Roman"/>
                <a:cs typeface="Times New Roman"/>
              </a:rPr>
              <a:t>according to the </a:t>
            </a:r>
            <a:r>
              <a:rPr dirty="0" sz="2400" spc="-5">
                <a:latin typeface="Times New Roman"/>
                <a:cs typeface="Times New Roman"/>
              </a:rPr>
              <a:t>message </a:t>
            </a:r>
            <a:r>
              <a:rPr dirty="0" sz="2400">
                <a:latin typeface="Times New Roman"/>
                <a:cs typeface="Times New Roman"/>
              </a:rPr>
              <a:t>signal. So, the </a:t>
            </a:r>
            <a:r>
              <a:rPr dirty="0" sz="2400" spc="-5">
                <a:latin typeface="Times New Roman"/>
                <a:cs typeface="Times New Roman"/>
              </a:rPr>
              <a:t>envelop of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AM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</a:t>
            </a:r>
            <a:r>
              <a:rPr dirty="0" sz="2400" spc="-5">
                <a:latin typeface="Times New Roman"/>
                <a:cs typeface="Times New Roman"/>
              </a:rPr>
              <a:t> represents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message.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E.D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used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track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peak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amplitude </a:t>
            </a:r>
            <a:r>
              <a:rPr dirty="0" sz="2400" spc="-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19271" y="3636264"/>
          <a:ext cx="582739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615"/>
                <a:gridCol w="3347085"/>
                <a:gridCol w="1243329"/>
              </a:tblGrid>
              <a:tr h="558863">
                <a:tc rowSpan="2"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40" b="1">
                          <a:latin typeface="Times New Roman"/>
                          <a:cs typeface="Times New Roman"/>
                        </a:rPr>
                        <a:t>Wave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R w="12700">
                      <a:solidFill>
                        <a:srgbClr val="2E528F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dirty="0" sz="4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E.D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7804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8745">
                    <a:lnR w="12700">
                      <a:solidFill>
                        <a:srgbClr val="2E528F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7804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7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E528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7804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88107" y="3748227"/>
            <a:ext cx="4070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138" y="3688842"/>
            <a:ext cx="501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626" y="4358081"/>
            <a:ext cx="269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/p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226" y="4913502"/>
            <a:ext cx="3260090" cy="124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100" marR="1657985">
              <a:lnSpc>
                <a:spcPct val="100000"/>
              </a:lnSpc>
              <a:spcBef>
                <a:spcPts val="9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Symbol"/>
                <a:cs typeface="Symbol"/>
              </a:rPr>
              <a:t>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 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t)  </a:t>
            </a:r>
            <a:r>
              <a:rPr dirty="0" sz="1800" spc="5">
                <a:latin typeface="Times New Roman"/>
                <a:cs typeface="Times New Roman"/>
              </a:rPr>
              <a:t>10 </a:t>
            </a:r>
            <a:r>
              <a:rPr dirty="0" sz="1800" spc="-20">
                <a:latin typeface="Times New Roman"/>
                <a:cs typeface="Times New Roman"/>
              </a:rPr>
              <a:t>sin </a:t>
            </a:r>
            <a:r>
              <a:rPr dirty="0" sz="1800" spc="-15">
                <a:latin typeface="Times New Roman"/>
                <a:cs typeface="Times New Roman"/>
              </a:rPr>
              <a:t>(2</a:t>
            </a:r>
            <a:r>
              <a:rPr dirty="0" sz="2000" spc="-15">
                <a:latin typeface="Symbol"/>
                <a:cs typeface="Symbol"/>
              </a:rPr>
              <a:t>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 c </a:t>
            </a:r>
            <a:r>
              <a:rPr dirty="0" sz="1800" spc="75">
                <a:latin typeface="Times New Roman"/>
                <a:cs typeface="Times New Roman"/>
              </a:rPr>
              <a:t>t) 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40">
                <a:latin typeface="Times New Roman"/>
                <a:cs typeface="Times New Roman"/>
              </a:rPr>
              <a:t>e</a:t>
            </a:r>
            <a:r>
              <a:rPr dirty="0" baseline="29320" sz="2700" b="1">
                <a:latin typeface="Calibri"/>
                <a:cs typeface="Calibri"/>
              </a:rPr>
              <a:t>-</a:t>
            </a:r>
            <a:r>
              <a:rPr dirty="0" baseline="29320" sz="2700" spc="-67" b="1">
                <a:latin typeface="Calibri"/>
                <a:cs typeface="Calibri"/>
              </a:rPr>
              <a:t>t</a:t>
            </a:r>
            <a:r>
              <a:rPr dirty="0" sz="1800" spc="-3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Symbol"/>
                <a:cs typeface="Symbol"/>
              </a:rPr>
              <a:t>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 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t)</a:t>
            </a:r>
            <a:endParaRPr sz="1800">
              <a:latin typeface="Times New Roman"/>
              <a:cs typeface="Times New Roman"/>
            </a:endParaRPr>
          </a:p>
          <a:p>
            <a:pPr algn="just" marL="38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Symbol"/>
                <a:cs typeface="Symbol"/>
              </a:rPr>
              <a:t>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7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s</a:t>
            </a:r>
            <a:r>
              <a:rPr dirty="0" sz="1800" spc="-2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Symbol"/>
                <a:cs typeface="Symbol"/>
              </a:rPr>
              <a:t>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7792" y="4428820"/>
            <a:ext cx="3194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/p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7792" y="4977841"/>
            <a:ext cx="2571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392" y="5414264"/>
            <a:ext cx="313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2700" spc="-60">
                <a:latin typeface="Times New Roman"/>
                <a:cs typeface="Times New Roman"/>
              </a:rPr>
              <a:t>e</a:t>
            </a:r>
            <a:r>
              <a:rPr dirty="0" sz="1800" spc="-40" b="1">
                <a:latin typeface="Calibri"/>
                <a:cs typeface="Calibri"/>
              </a:rPr>
              <a:t>-t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57792" y="5703519"/>
            <a:ext cx="850265" cy="400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6395">
              <a:lnSpc>
                <a:spcPts val="1240"/>
              </a:lnSpc>
              <a:spcBef>
                <a:spcPts val="90"/>
              </a:spcBef>
              <a:tabLst>
                <a:tab pos="655320" algn="l"/>
              </a:tabLst>
            </a:pPr>
            <a:r>
              <a:rPr dirty="0" sz="1400" spc="-5" b="1">
                <a:latin typeface="Calibri"/>
                <a:cs typeface="Calibri"/>
              </a:rPr>
              <a:t>2	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20"/>
              </a:lnSpc>
              <a:tabLst>
                <a:tab pos="779780" algn="l"/>
              </a:tabLst>
            </a:pPr>
            <a:r>
              <a:rPr dirty="0" sz="1800">
                <a:latin typeface="Gabriola"/>
                <a:cs typeface="Gabriola"/>
              </a:rPr>
              <a:t>√</a:t>
            </a:r>
            <a:r>
              <a:rPr dirty="0" sz="1800" spc="-10">
                <a:latin typeface="Gabriola"/>
                <a:cs typeface="Gabriola"/>
              </a:rPr>
              <a:t> </a:t>
            </a:r>
            <a:r>
              <a:rPr dirty="0" sz="1800">
                <a:latin typeface="Gabriola"/>
                <a:cs typeface="Gabriola"/>
              </a:rPr>
              <a:t>(A</a:t>
            </a:r>
            <a:r>
              <a:rPr dirty="0" sz="1800" spc="-10">
                <a:latin typeface="Gabriola"/>
                <a:cs typeface="Gabriola"/>
              </a:rPr>
              <a:t> </a:t>
            </a:r>
            <a:r>
              <a:rPr dirty="0" sz="1800">
                <a:latin typeface="Gabriola"/>
                <a:cs typeface="Gabriola"/>
              </a:rPr>
              <a:t>+</a:t>
            </a:r>
            <a:r>
              <a:rPr dirty="0" sz="1800">
                <a:latin typeface="Gabriola"/>
                <a:cs typeface="Gabriola"/>
              </a:rPr>
              <a:t>  </a:t>
            </a:r>
            <a:r>
              <a:rPr dirty="0" sz="1800">
                <a:latin typeface="Gabriola"/>
                <a:cs typeface="Gabriola"/>
              </a:rPr>
              <a:t>B</a:t>
            </a:r>
            <a:r>
              <a:rPr dirty="0" sz="1800">
                <a:latin typeface="Gabriola"/>
                <a:cs typeface="Gabriola"/>
              </a:rPr>
              <a:t>	</a:t>
            </a:r>
            <a:r>
              <a:rPr dirty="0" sz="1800">
                <a:latin typeface="Gabriola"/>
                <a:cs typeface="Gabriola"/>
              </a:rPr>
              <a:t>)</a:t>
            </a:r>
            <a:endParaRPr sz="18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4401"/>
            <a:ext cx="44113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Envelope</a:t>
            </a:r>
            <a:r>
              <a:rPr dirty="0" spc="-70"/>
              <a:t> </a:t>
            </a:r>
            <a:r>
              <a:rPr dirty="0" spc="-5"/>
              <a:t>Detector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191" y="1533144"/>
            <a:ext cx="6906768" cy="4541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31" y="417017"/>
            <a:ext cx="10111105" cy="96329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5080" indent="-228600">
              <a:lnSpc>
                <a:spcPct val="914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10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10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r</a:t>
            </a:r>
            <a:r>
              <a:rPr dirty="0" sz="2800" spc="10">
                <a:latin typeface="Times New Roman"/>
                <a:cs typeface="Times New Roman"/>
              </a:rPr>
              <a:t>g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ti</a:t>
            </a:r>
            <a:r>
              <a:rPr dirty="0" sz="2800" spc="-50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</a:t>
            </a:r>
            <a:r>
              <a:rPr dirty="0" sz="2800" spc="15">
                <a:latin typeface="Times New Roman"/>
                <a:cs typeface="Times New Roman"/>
              </a:rPr>
              <a:t>n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 spc="-25">
                <a:latin typeface="Times New Roman"/>
                <a:cs typeface="Times New Roman"/>
              </a:rPr>
              <a:t>a</a:t>
            </a:r>
            <a:r>
              <a:rPr dirty="0" sz="2800" spc="10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(</a:t>
            </a:r>
            <a:r>
              <a:rPr dirty="0" sz="3600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+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m</a:t>
            </a:r>
            <a:r>
              <a:rPr dirty="0" sz="2800" spc="10">
                <a:latin typeface="Times New Roman"/>
                <a:cs typeface="Times New Roman"/>
              </a:rPr>
              <a:t>u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10">
                <a:latin typeface="Times New Roman"/>
                <a:cs typeface="Times New Roman"/>
              </a:rPr>
              <a:t>ho</a:t>
            </a:r>
            <a:r>
              <a:rPr dirty="0" sz="2800">
                <a:latin typeface="Times New Roman"/>
                <a:cs typeface="Times New Roman"/>
              </a:rPr>
              <a:t>rt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 spc="-50">
                <a:latin typeface="Times New Roman"/>
                <a:cs typeface="Times New Roman"/>
              </a:rPr>
              <a:t>m</a:t>
            </a:r>
            <a:r>
              <a:rPr dirty="0" sz="2800" spc="10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ared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</a:t>
            </a:r>
            <a:r>
              <a:rPr dirty="0" sz="2800" spc="5">
                <a:latin typeface="Times New Roman"/>
                <a:cs typeface="Times New Roman"/>
              </a:rPr>
              <a:t>it</a:t>
            </a:r>
            <a:r>
              <a:rPr dirty="0" sz="2800" spc="5">
                <a:latin typeface="Times New Roman"/>
                <a:cs typeface="Times New Roman"/>
              </a:rPr>
              <a:t>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  </a:t>
            </a:r>
            <a:r>
              <a:rPr dirty="0" sz="2800">
                <a:latin typeface="Times New Roman"/>
                <a:cs typeface="Times New Roman"/>
              </a:rPr>
              <a:t>carrier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469136"/>
            <a:ext cx="10515600" cy="49469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470" y="2465832"/>
            <a:ext cx="5920693" cy="2709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2028" rIns="0" bIns="0" rtlCol="0" vert="horz">
            <a:spAutoFit/>
          </a:bodyPr>
          <a:lstStyle/>
          <a:p>
            <a:pPr marL="4083685" marR="5080" indent="-378079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Sketch</a:t>
            </a:r>
            <a:r>
              <a:rPr dirty="0" sz="3200" spc="30"/>
              <a:t> </a:t>
            </a:r>
            <a:r>
              <a:rPr dirty="0" sz="3200" spc="-5"/>
              <a:t>the</a:t>
            </a:r>
            <a:r>
              <a:rPr dirty="0" sz="3200" spc="5"/>
              <a:t> </a:t>
            </a:r>
            <a:r>
              <a:rPr dirty="0" sz="3200" spc="-10"/>
              <a:t>Output</a:t>
            </a:r>
            <a:r>
              <a:rPr dirty="0" sz="3200" spc="25"/>
              <a:t> </a:t>
            </a:r>
            <a:r>
              <a:rPr dirty="0" sz="3200"/>
              <a:t>of</a:t>
            </a:r>
            <a:r>
              <a:rPr dirty="0" sz="3200" spc="-10"/>
              <a:t> </a:t>
            </a:r>
            <a:r>
              <a:rPr dirty="0" sz="3200" spc="-5"/>
              <a:t>the</a:t>
            </a:r>
            <a:r>
              <a:rPr dirty="0" sz="3200" spc="5"/>
              <a:t> </a:t>
            </a:r>
            <a:r>
              <a:rPr dirty="0" sz="3200" spc="-5"/>
              <a:t>Below</a:t>
            </a:r>
            <a:r>
              <a:rPr dirty="0" sz="3200" spc="10"/>
              <a:t> </a:t>
            </a:r>
            <a:r>
              <a:rPr dirty="0" sz="3200" spc="-5"/>
              <a:t>Signals</a:t>
            </a:r>
            <a:r>
              <a:rPr dirty="0" sz="3200" spc="-25"/>
              <a:t> </a:t>
            </a:r>
            <a:r>
              <a:rPr dirty="0" sz="3200" spc="5"/>
              <a:t>when</a:t>
            </a:r>
            <a:r>
              <a:rPr dirty="0" sz="3200" spc="-30"/>
              <a:t> </a:t>
            </a:r>
            <a:r>
              <a:rPr dirty="0" sz="3200" spc="-5"/>
              <a:t>Passed</a:t>
            </a:r>
            <a:r>
              <a:rPr dirty="0" sz="3200" spc="15"/>
              <a:t> </a:t>
            </a:r>
            <a:r>
              <a:rPr dirty="0" sz="3200" spc="-15"/>
              <a:t>through </a:t>
            </a:r>
            <a:r>
              <a:rPr dirty="0" sz="3200" spc="-785"/>
              <a:t> </a:t>
            </a:r>
            <a:r>
              <a:rPr dirty="0" sz="3200" spc="-5"/>
              <a:t>Envelop</a:t>
            </a:r>
            <a:r>
              <a:rPr dirty="0" sz="3200" spc="-10"/>
              <a:t> </a:t>
            </a:r>
            <a:r>
              <a:rPr dirty="0" sz="3200" spc="-5"/>
              <a:t>Detector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4723" y="2250782"/>
            <a:ext cx="681990" cy="608965"/>
          </a:xfrm>
          <a:custGeom>
            <a:avLst/>
            <a:gdLst/>
            <a:ahLst/>
            <a:cxnLst/>
            <a:rect l="l" t="t" r="r" b="b"/>
            <a:pathLst>
              <a:path w="681989" h="608964">
                <a:moveTo>
                  <a:pt x="460933" y="136309"/>
                </a:moveTo>
                <a:lnTo>
                  <a:pt x="370027" y="136309"/>
                </a:lnTo>
                <a:lnTo>
                  <a:pt x="240207" y="258025"/>
                </a:lnTo>
                <a:lnTo>
                  <a:pt x="213753" y="212140"/>
                </a:lnTo>
                <a:lnTo>
                  <a:pt x="201282" y="194729"/>
                </a:lnTo>
                <a:lnTo>
                  <a:pt x="168846" y="136309"/>
                </a:lnTo>
                <a:lnTo>
                  <a:pt x="84429" y="136309"/>
                </a:lnTo>
                <a:lnTo>
                  <a:pt x="194792" y="301790"/>
                </a:lnTo>
                <a:lnTo>
                  <a:pt x="0" y="472211"/>
                </a:lnTo>
                <a:lnTo>
                  <a:pt x="90906" y="472211"/>
                </a:lnTo>
                <a:lnTo>
                  <a:pt x="227228" y="350494"/>
                </a:lnTo>
                <a:lnTo>
                  <a:pt x="253682" y="392264"/>
                </a:lnTo>
                <a:lnTo>
                  <a:pt x="259664" y="404050"/>
                </a:lnTo>
                <a:lnTo>
                  <a:pt x="305155" y="472211"/>
                </a:lnTo>
                <a:lnTo>
                  <a:pt x="389585" y="472211"/>
                </a:lnTo>
                <a:lnTo>
                  <a:pt x="272719" y="306717"/>
                </a:lnTo>
                <a:lnTo>
                  <a:pt x="460933" y="136309"/>
                </a:lnTo>
                <a:close/>
              </a:path>
              <a:path w="681989" h="608964">
                <a:moveTo>
                  <a:pt x="681672" y="0"/>
                </a:moveTo>
                <a:lnTo>
                  <a:pt x="629780" y="0"/>
                </a:lnTo>
                <a:lnTo>
                  <a:pt x="593242" y="40170"/>
                </a:lnTo>
                <a:lnTo>
                  <a:pt x="561581" y="80340"/>
                </a:lnTo>
                <a:lnTo>
                  <a:pt x="534822" y="120510"/>
                </a:lnTo>
                <a:lnTo>
                  <a:pt x="512927" y="160693"/>
                </a:lnTo>
                <a:lnTo>
                  <a:pt x="486892" y="229412"/>
                </a:lnTo>
                <a:lnTo>
                  <a:pt x="480402" y="301790"/>
                </a:lnTo>
                <a:lnTo>
                  <a:pt x="482828" y="344779"/>
                </a:lnTo>
                <a:lnTo>
                  <a:pt x="490143" y="386397"/>
                </a:lnTo>
                <a:lnTo>
                  <a:pt x="502335" y="427101"/>
                </a:lnTo>
                <a:lnTo>
                  <a:pt x="519404" y="467347"/>
                </a:lnTo>
                <a:lnTo>
                  <a:pt x="543941" y="506526"/>
                </a:lnTo>
                <a:lnTo>
                  <a:pt x="569696" y="543407"/>
                </a:lnTo>
                <a:lnTo>
                  <a:pt x="597903" y="577545"/>
                </a:lnTo>
                <a:lnTo>
                  <a:pt x="629780" y="608520"/>
                </a:lnTo>
                <a:lnTo>
                  <a:pt x="681672" y="608520"/>
                </a:lnTo>
                <a:lnTo>
                  <a:pt x="648258" y="564692"/>
                </a:lnTo>
                <a:lnTo>
                  <a:pt x="620306" y="520877"/>
                </a:lnTo>
                <a:lnTo>
                  <a:pt x="597687" y="477062"/>
                </a:lnTo>
                <a:lnTo>
                  <a:pt x="580301" y="433247"/>
                </a:lnTo>
                <a:lnTo>
                  <a:pt x="568020" y="389432"/>
                </a:lnTo>
                <a:lnTo>
                  <a:pt x="560730" y="345617"/>
                </a:lnTo>
                <a:lnTo>
                  <a:pt x="558330" y="301790"/>
                </a:lnTo>
                <a:lnTo>
                  <a:pt x="559549" y="272605"/>
                </a:lnTo>
                <a:lnTo>
                  <a:pt x="569277" y="214198"/>
                </a:lnTo>
                <a:lnTo>
                  <a:pt x="583869" y="162318"/>
                </a:lnTo>
                <a:lnTo>
                  <a:pt x="603338" y="115176"/>
                </a:lnTo>
                <a:lnTo>
                  <a:pt x="627811" y="78054"/>
                </a:lnTo>
                <a:lnTo>
                  <a:pt x="681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34335" y="2265429"/>
            <a:ext cx="227329" cy="462915"/>
          </a:xfrm>
          <a:custGeom>
            <a:avLst/>
            <a:gdLst/>
            <a:ahLst/>
            <a:cxnLst/>
            <a:rect l="l" t="t" r="r" b="b"/>
            <a:pathLst>
              <a:path w="227330" h="462914">
                <a:moveTo>
                  <a:pt x="142803" y="165488"/>
                </a:moveTo>
                <a:lnTo>
                  <a:pt x="64871" y="165488"/>
                </a:lnTo>
                <a:lnTo>
                  <a:pt x="12974" y="360157"/>
                </a:lnTo>
                <a:lnTo>
                  <a:pt x="8162" y="379668"/>
                </a:lnTo>
                <a:lnTo>
                  <a:pt x="4052" y="394266"/>
                </a:lnTo>
                <a:lnTo>
                  <a:pt x="1114" y="405360"/>
                </a:lnTo>
                <a:lnTo>
                  <a:pt x="0" y="413720"/>
                </a:lnTo>
                <a:lnTo>
                  <a:pt x="1216" y="423837"/>
                </a:lnTo>
                <a:lnTo>
                  <a:pt x="35172" y="454213"/>
                </a:lnTo>
                <a:lnTo>
                  <a:pt x="90819" y="462420"/>
                </a:lnTo>
                <a:lnTo>
                  <a:pt x="105364" y="462344"/>
                </a:lnTo>
                <a:lnTo>
                  <a:pt x="119276" y="461812"/>
                </a:lnTo>
                <a:lnTo>
                  <a:pt x="131956" y="460368"/>
                </a:lnTo>
                <a:lnTo>
                  <a:pt x="142803" y="457557"/>
                </a:lnTo>
                <a:lnTo>
                  <a:pt x="154482" y="413720"/>
                </a:lnTo>
                <a:lnTo>
                  <a:pt x="110367" y="413720"/>
                </a:lnTo>
                <a:lnTo>
                  <a:pt x="104475" y="413644"/>
                </a:lnTo>
                <a:lnTo>
                  <a:pt x="97350" y="413112"/>
                </a:lnTo>
                <a:lnTo>
                  <a:pt x="90225" y="411669"/>
                </a:lnTo>
                <a:lnTo>
                  <a:pt x="84332" y="408857"/>
                </a:lnTo>
                <a:lnTo>
                  <a:pt x="84332" y="403993"/>
                </a:lnTo>
                <a:lnTo>
                  <a:pt x="77845" y="399130"/>
                </a:lnTo>
                <a:lnTo>
                  <a:pt x="77847" y="394258"/>
                </a:lnTo>
                <a:lnTo>
                  <a:pt x="78960" y="388794"/>
                </a:lnTo>
                <a:lnTo>
                  <a:pt x="81955" y="379497"/>
                </a:lnTo>
                <a:lnTo>
                  <a:pt x="86055" y="366882"/>
                </a:lnTo>
                <a:lnTo>
                  <a:pt x="90819" y="350430"/>
                </a:lnTo>
                <a:lnTo>
                  <a:pt x="142803" y="165488"/>
                </a:lnTo>
                <a:close/>
              </a:path>
              <a:path w="227330" h="462914">
                <a:moveTo>
                  <a:pt x="155777" y="408857"/>
                </a:moveTo>
                <a:lnTo>
                  <a:pt x="145945" y="411669"/>
                </a:lnTo>
                <a:lnTo>
                  <a:pt x="135505" y="413112"/>
                </a:lnTo>
                <a:lnTo>
                  <a:pt x="123848" y="413644"/>
                </a:lnTo>
                <a:lnTo>
                  <a:pt x="110367" y="413720"/>
                </a:lnTo>
                <a:lnTo>
                  <a:pt x="154482" y="413720"/>
                </a:lnTo>
                <a:lnTo>
                  <a:pt x="155777" y="408857"/>
                </a:lnTo>
                <a:close/>
              </a:path>
              <a:path w="227330" h="462914">
                <a:moveTo>
                  <a:pt x="227222" y="121652"/>
                </a:moveTo>
                <a:lnTo>
                  <a:pt x="19461" y="121652"/>
                </a:lnTo>
                <a:lnTo>
                  <a:pt x="6487" y="165488"/>
                </a:lnTo>
                <a:lnTo>
                  <a:pt x="214161" y="165488"/>
                </a:lnTo>
                <a:lnTo>
                  <a:pt x="227222" y="121652"/>
                </a:lnTo>
                <a:close/>
              </a:path>
              <a:path w="227330" h="462914">
                <a:moveTo>
                  <a:pt x="188213" y="0"/>
                </a:moveTo>
                <a:lnTo>
                  <a:pt x="97307" y="38907"/>
                </a:lnTo>
                <a:lnTo>
                  <a:pt x="77845" y="121652"/>
                </a:lnTo>
                <a:lnTo>
                  <a:pt x="155777" y="121652"/>
                </a:lnTo>
                <a:lnTo>
                  <a:pt x="188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9404" y="2250774"/>
            <a:ext cx="208279" cy="608965"/>
          </a:xfrm>
          <a:custGeom>
            <a:avLst/>
            <a:gdLst/>
            <a:ahLst/>
            <a:cxnLst/>
            <a:rect l="l" t="t" r="r" b="b"/>
            <a:pathLst>
              <a:path w="208280" h="608964">
                <a:moveTo>
                  <a:pt x="58470" y="0"/>
                </a:moveTo>
                <a:lnTo>
                  <a:pt x="0" y="0"/>
                </a:lnTo>
                <a:lnTo>
                  <a:pt x="43020" y="57818"/>
                </a:lnTo>
                <a:lnTo>
                  <a:pt x="59369" y="80110"/>
                </a:lnTo>
                <a:lnTo>
                  <a:pt x="110367" y="185007"/>
                </a:lnTo>
                <a:lnTo>
                  <a:pt x="124963" y="243401"/>
                </a:lnTo>
                <a:lnTo>
                  <a:pt x="129829" y="301795"/>
                </a:lnTo>
                <a:lnTo>
                  <a:pt x="127067" y="345619"/>
                </a:lnTo>
                <a:lnTo>
                  <a:pt x="118857" y="389436"/>
                </a:lnTo>
                <a:lnTo>
                  <a:pt x="105311" y="433251"/>
                </a:lnTo>
                <a:lnTo>
                  <a:pt x="86540" y="477064"/>
                </a:lnTo>
                <a:lnTo>
                  <a:pt x="62656" y="520878"/>
                </a:lnTo>
                <a:lnTo>
                  <a:pt x="33772" y="564696"/>
                </a:lnTo>
                <a:lnTo>
                  <a:pt x="0" y="608519"/>
                </a:lnTo>
                <a:lnTo>
                  <a:pt x="58470" y="608519"/>
                </a:lnTo>
                <a:lnTo>
                  <a:pt x="86549" y="577552"/>
                </a:lnTo>
                <a:lnTo>
                  <a:pt x="112811" y="543405"/>
                </a:lnTo>
                <a:lnTo>
                  <a:pt x="137873" y="506523"/>
                </a:lnTo>
                <a:lnTo>
                  <a:pt x="162351" y="467348"/>
                </a:lnTo>
                <a:lnTo>
                  <a:pt x="180393" y="427100"/>
                </a:lnTo>
                <a:lnTo>
                  <a:pt x="194787" y="386396"/>
                </a:lnTo>
                <a:lnTo>
                  <a:pt x="204315" y="344779"/>
                </a:lnTo>
                <a:lnTo>
                  <a:pt x="207761" y="301795"/>
                </a:lnTo>
                <a:lnTo>
                  <a:pt x="205430" y="265385"/>
                </a:lnTo>
                <a:lnTo>
                  <a:pt x="188604" y="194364"/>
                </a:lnTo>
                <a:lnTo>
                  <a:pt x="153381" y="120517"/>
                </a:lnTo>
                <a:lnTo>
                  <a:pt x="126596" y="80344"/>
                </a:lnTo>
                <a:lnTo>
                  <a:pt x="94962" y="40172"/>
                </a:lnTo>
                <a:lnTo>
                  <a:pt x="58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413" y="2484481"/>
            <a:ext cx="577850" cy="151130"/>
          </a:xfrm>
          <a:custGeom>
            <a:avLst/>
            <a:gdLst/>
            <a:ahLst/>
            <a:cxnLst/>
            <a:rect l="l" t="t" r="r" b="b"/>
            <a:pathLst>
              <a:path w="577850" h="151130">
                <a:moveTo>
                  <a:pt x="564813" y="0"/>
                </a:moveTo>
                <a:lnTo>
                  <a:pt x="12974" y="0"/>
                </a:lnTo>
                <a:lnTo>
                  <a:pt x="0" y="9726"/>
                </a:lnTo>
                <a:lnTo>
                  <a:pt x="0" y="14590"/>
                </a:lnTo>
                <a:lnTo>
                  <a:pt x="6487" y="19453"/>
                </a:lnTo>
                <a:lnTo>
                  <a:pt x="6487" y="24317"/>
                </a:lnTo>
                <a:lnTo>
                  <a:pt x="571300" y="24317"/>
                </a:lnTo>
                <a:lnTo>
                  <a:pt x="571300" y="19453"/>
                </a:lnTo>
                <a:lnTo>
                  <a:pt x="577787" y="14590"/>
                </a:lnTo>
                <a:lnTo>
                  <a:pt x="577787" y="9726"/>
                </a:lnTo>
                <a:lnTo>
                  <a:pt x="564813" y="0"/>
                </a:lnTo>
                <a:close/>
              </a:path>
              <a:path w="577850" h="151130">
                <a:moveTo>
                  <a:pt x="564813" y="126515"/>
                </a:moveTo>
                <a:lnTo>
                  <a:pt x="12974" y="126515"/>
                </a:lnTo>
                <a:lnTo>
                  <a:pt x="0" y="136242"/>
                </a:lnTo>
                <a:lnTo>
                  <a:pt x="0" y="141106"/>
                </a:lnTo>
                <a:lnTo>
                  <a:pt x="12974" y="150897"/>
                </a:lnTo>
                <a:lnTo>
                  <a:pt x="564813" y="150897"/>
                </a:lnTo>
                <a:lnTo>
                  <a:pt x="577787" y="141106"/>
                </a:lnTo>
                <a:lnTo>
                  <a:pt x="577787" y="136242"/>
                </a:lnTo>
                <a:lnTo>
                  <a:pt x="564813" y="126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7270" y="1851643"/>
            <a:ext cx="227329" cy="467359"/>
          </a:xfrm>
          <a:custGeom>
            <a:avLst/>
            <a:gdLst/>
            <a:ahLst/>
            <a:cxnLst/>
            <a:rect l="l" t="t" r="r" b="b"/>
            <a:pathLst>
              <a:path w="227329" h="467360">
                <a:moveTo>
                  <a:pt x="227222" y="0"/>
                </a:moveTo>
                <a:lnTo>
                  <a:pt x="181812" y="0"/>
                </a:lnTo>
                <a:lnTo>
                  <a:pt x="167012" y="14667"/>
                </a:lnTo>
                <a:lnTo>
                  <a:pt x="132514" y="45850"/>
                </a:lnTo>
                <a:lnTo>
                  <a:pt x="110367" y="63290"/>
                </a:lnTo>
                <a:lnTo>
                  <a:pt x="60081" y="91863"/>
                </a:lnTo>
                <a:lnTo>
                  <a:pt x="31877" y="105009"/>
                </a:lnTo>
                <a:lnTo>
                  <a:pt x="0" y="116788"/>
                </a:lnTo>
                <a:lnTo>
                  <a:pt x="0" y="170351"/>
                </a:lnTo>
                <a:lnTo>
                  <a:pt x="19511" y="165792"/>
                </a:lnTo>
                <a:lnTo>
                  <a:pt x="38998" y="159408"/>
                </a:lnTo>
                <a:lnTo>
                  <a:pt x="58469" y="151201"/>
                </a:lnTo>
                <a:lnTo>
                  <a:pt x="77932" y="141170"/>
                </a:lnTo>
                <a:lnTo>
                  <a:pt x="120952" y="121684"/>
                </a:lnTo>
                <a:lnTo>
                  <a:pt x="137301" y="112391"/>
                </a:lnTo>
                <a:lnTo>
                  <a:pt x="149377" y="102198"/>
                </a:lnTo>
                <a:lnTo>
                  <a:pt x="149377" y="467284"/>
                </a:lnTo>
                <a:lnTo>
                  <a:pt x="227222" y="467284"/>
                </a:lnTo>
                <a:lnTo>
                  <a:pt x="227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70218" y="2761894"/>
            <a:ext cx="409575" cy="462915"/>
          </a:xfrm>
          <a:custGeom>
            <a:avLst/>
            <a:gdLst/>
            <a:ahLst/>
            <a:cxnLst/>
            <a:rect l="l" t="t" r="r" b="b"/>
            <a:pathLst>
              <a:path w="409575" h="462914">
                <a:moveTo>
                  <a:pt x="214248" y="0"/>
                </a:moveTo>
                <a:lnTo>
                  <a:pt x="172879" y="1909"/>
                </a:lnTo>
                <a:lnTo>
                  <a:pt x="104705" y="18520"/>
                </a:lnTo>
                <a:lnTo>
                  <a:pt x="52389" y="51369"/>
                </a:lnTo>
                <a:lnTo>
                  <a:pt x="23196" y="100505"/>
                </a:lnTo>
                <a:lnTo>
                  <a:pt x="19547" y="131443"/>
                </a:lnTo>
                <a:lnTo>
                  <a:pt x="97393" y="136307"/>
                </a:lnTo>
                <a:lnTo>
                  <a:pt x="98812" y="116092"/>
                </a:lnTo>
                <a:lnTo>
                  <a:pt x="103880" y="98607"/>
                </a:lnTo>
                <a:lnTo>
                  <a:pt x="129829" y="68153"/>
                </a:lnTo>
                <a:lnTo>
                  <a:pt x="167205" y="50523"/>
                </a:lnTo>
                <a:lnTo>
                  <a:pt x="214248" y="43836"/>
                </a:lnTo>
                <a:lnTo>
                  <a:pt x="241159" y="45584"/>
                </a:lnTo>
                <a:lnTo>
                  <a:pt x="282752" y="58198"/>
                </a:lnTo>
                <a:lnTo>
                  <a:pt x="322183" y="93743"/>
                </a:lnTo>
                <a:lnTo>
                  <a:pt x="331103" y="126580"/>
                </a:lnTo>
                <a:lnTo>
                  <a:pt x="328772" y="142016"/>
                </a:lnTo>
                <a:lnTo>
                  <a:pt x="311946" y="176561"/>
                </a:lnTo>
                <a:lnTo>
                  <a:pt x="275543" y="214730"/>
                </a:lnTo>
                <a:lnTo>
                  <a:pt x="245105" y="237929"/>
                </a:lnTo>
                <a:lnTo>
                  <a:pt x="207369" y="263865"/>
                </a:lnTo>
                <a:lnTo>
                  <a:pt x="103080" y="329817"/>
                </a:lnTo>
                <a:lnTo>
                  <a:pt x="58470" y="360222"/>
                </a:lnTo>
                <a:lnTo>
                  <a:pt x="30900" y="393715"/>
                </a:lnTo>
                <a:lnTo>
                  <a:pt x="1116" y="452292"/>
                </a:lnTo>
                <a:lnTo>
                  <a:pt x="0" y="462485"/>
                </a:lnTo>
                <a:lnTo>
                  <a:pt x="409035" y="462485"/>
                </a:lnTo>
                <a:lnTo>
                  <a:pt x="409035" y="408922"/>
                </a:lnTo>
                <a:lnTo>
                  <a:pt x="110367" y="408922"/>
                </a:lnTo>
                <a:lnTo>
                  <a:pt x="116349" y="401626"/>
                </a:lnTo>
                <a:lnTo>
                  <a:pt x="124163" y="394331"/>
                </a:lnTo>
                <a:lnTo>
                  <a:pt x="172892" y="357798"/>
                </a:lnTo>
                <a:lnTo>
                  <a:pt x="263762" y="296731"/>
                </a:lnTo>
                <a:lnTo>
                  <a:pt x="344077" y="238570"/>
                </a:lnTo>
                <a:lnTo>
                  <a:pt x="374967" y="209332"/>
                </a:lnTo>
                <a:lnTo>
                  <a:pt x="404981" y="155185"/>
                </a:lnTo>
                <a:lnTo>
                  <a:pt x="409035" y="126580"/>
                </a:lnTo>
                <a:lnTo>
                  <a:pt x="405486" y="101188"/>
                </a:lnTo>
                <a:lnTo>
                  <a:pt x="378894" y="54029"/>
                </a:lnTo>
                <a:lnTo>
                  <a:pt x="330189" y="18520"/>
                </a:lnTo>
                <a:lnTo>
                  <a:pt x="259404" y="1909"/>
                </a:lnTo>
                <a:lnTo>
                  <a:pt x="214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50612" y="2946901"/>
            <a:ext cx="467995" cy="287655"/>
          </a:xfrm>
          <a:custGeom>
            <a:avLst/>
            <a:gdLst/>
            <a:ahLst/>
            <a:cxnLst/>
            <a:rect l="l" t="t" r="r" b="b"/>
            <a:pathLst>
              <a:path w="467995" h="287655">
                <a:moveTo>
                  <a:pt x="110367" y="282341"/>
                </a:moveTo>
                <a:lnTo>
                  <a:pt x="77932" y="282341"/>
                </a:lnTo>
                <a:lnTo>
                  <a:pt x="84419" y="287205"/>
                </a:lnTo>
                <a:lnTo>
                  <a:pt x="89385" y="287129"/>
                </a:lnTo>
                <a:lnTo>
                  <a:pt x="94960" y="286597"/>
                </a:lnTo>
                <a:lnTo>
                  <a:pt x="101752" y="285153"/>
                </a:lnTo>
                <a:lnTo>
                  <a:pt x="110367" y="282341"/>
                </a:lnTo>
                <a:close/>
              </a:path>
              <a:path w="467995" h="287655">
                <a:moveTo>
                  <a:pt x="331103" y="38907"/>
                </a:moveTo>
                <a:lnTo>
                  <a:pt x="295424" y="68753"/>
                </a:lnTo>
                <a:lnTo>
                  <a:pt x="285693" y="102198"/>
                </a:lnTo>
                <a:lnTo>
                  <a:pt x="280929" y="117585"/>
                </a:lnTo>
                <a:lnTo>
                  <a:pt x="276773" y="133867"/>
                </a:lnTo>
                <a:lnTo>
                  <a:pt x="273834" y="150136"/>
                </a:lnTo>
                <a:lnTo>
                  <a:pt x="272719" y="165488"/>
                </a:lnTo>
                <a:lnTo>
                  <a:pt x="269070" y="180088"/>
                </a:lnTo>
                <a:lnTo>
                  <a:pt x="267853" y="194701"/>
                </a:lnTo>
                <a:lnTo>
                  <a:pt x="269070" y="209314"/>
                </a:lnTo>
                <a:lnTo>
                  <a:pt x="272719" y="223915"/>
                </a:lnTo>
                <a:lnTo>
                  <a:pt x="273834" y="238439"/>
                </a:lnTo>
                <a:lnTo>
                  <a:pt x="276773" y="252520"/>
                </a:lnTo>
                <a:lnTo>
                  <a:pt x="280929" y="265689"/>
                </a:lnTo>
                <a:lnTo>
                  <a:pt x="285693" y="277478"/>
                </a:lnTo>
                <a:lnTo>
                  <a:pt x="292180" y="282341"/>
                </a:lnTo>
                <a:lnTo>
                  <a:pt x="292180" y="287205"/>
                </a:lnTo>
                <a:lnTo>
                  <a:pt x="318129" y="287205"/>
                </a:lnTo>
                <a:lnTo>
                  <a:pt x="337590" y="272614"/>
                </a:lnTo>
                <a:lnTo>
                  <a:pt x="337590" y="267751"/>
                </a:lnTo>
                <a:lnTo>
                  <a:pt x="344077" y="262887"/>
                </a:lnTo>
                <a:lnTo>
                  <a:pt x="344077" y="253095"/>
                </a:lnTo>
                <a:lnTo>
                  <a:pt x="330799" y="227552"/>
                </a:lnTo>
                <a:lnTo>
                  <a:pt x="320561" y="201996"/>
                </a:lnTo>
                <a:lnTo>
                  <a:pt x="313973" y="176441"/>
                </a:lnTo>
                <a:lnTo>
                  <a:pt x="311641" y="150897"/>
                </a:lnTo>
                <a:lnTo>
                  <a:pt x="312858" y="122438"/>
                </a:lnTo>
                <a:lnTo>
                  <a:pt x="316507" y="94902"/>
                </a:lnTo>
                <a:lnTo>
                  <a:pt x="322589" y="67367"/>
                </a:lnTo>
                <a:lnTo>
                  <a:pt x="331103" y="38907"/>
                </a:lnTo>
                <a:close/>
              </a:path>
              <a:path w="467995" h="287655">
                <a:moveTo>
                  <a:pt x="207761" y="38907"/>
                </a:moveTo>
                <a:lnTo>
                  <a:pt x="188299" y="38907"/>
                </a:lnTo>
                <a:lnTo>
                  <a:pt x="177454" y="65315"/>
                </a:lnTo>
                <a:lnTo>
                  <a:pt x="164784" y="93079"/>
                </a:lnTo>
                <a:lnTo>
                  <a:pt x="136402" y="150897"/>
                </a:lnTo>
                <a:lnTo>
                  <a:pt x="106324" y="204428"/>
                </a:lnTo>
                <a:lnTo>
                  <a:pt x="71444" y="257959"/>
                </a:lnTo>
                <a:lnTo>
                  <a:pt x="71444" y="267751"/>
                </a:lnTo>
                <a:lnTo>
                  <a:pt x="64957" y="272614"/>
                </a:lnTo>
                <a:lnTo>
                  <a:pt x="71444" y="277478"/>
                </a:lnTo>
                <a:lnTo>
                  <a:pt x="71444" y="282341"/>
                </a:lnTo>
                <a:lnTo>
                  <a:pt x="116854" y="282341"/>
                </a:lnTo>
                <a:lnTo>
                  <a:pt x="123342" y="277478"/>
                </a:lnTo>
                <a:lnTo>
                  <a:pt x="123342" y="267751"/>
                </a:lnTo>
                <a:lnTo>
                  <a:pt x="128257" y="263105"/>
                </a:lnTo>
                <a:lnTo>
                  <a:pt x="133148" y="256168"/>
                </a:lnTo>
                <a:lnTo>
                  <a:pt x="138023" y="246494"/>
                </a:lnTo>
                <a:lnTo>
                  <a:pt x="142889" y="233642"/>
                </a:lnTo>
                <a:lnTo>
                  <a:pt x="147755" y="221786"/>
                </a:lnTo>
                <a:lnTo>
                  <a:pt x="152620" y="208100"/>
                </a:lnTo>
                <a:lnTo>
                  <a:pt x="157486" y="192578"/>
                </a:lnTo>
                <a:lnTo>
                  <a:pt x="162351" y="175215"/>
                </a:lnTo>
                <a:lnTo>
                  <a:pt x="167318" y="159787"/>
                </a:lnTo>
                <a:lnTo>
                  <a:pt x="172892" y="142986"/>
                </a:lnTo>
                <a:lnTo>
                  <a:pt x="179684" y="125261"/>
                </a:lnTo>
                <a:lnTo>
                  <a:pt x="188299" y="107061"/>
                </a:lnTo>
                <a:lnTo>
                  <a:pt x="193165" y="88898"/>
                </a:lnTo>
                <a:lnTo>
                  <a:pt x="198030" y="71185"/>
                </a:lnTo>
                <a:lnTo>
                  <a:pt x="202895" y="54371"/>
                </a:lnTo>
                <a:lnTo>
                  <a:pt x="207761" y="38907"/>
                </a:lnTo>
                <a:close/>
              </a:path>
              <a:path w="467995" h="287655">
                <a:moveTo>
                  <a:pt x="460932" y="0"/>
                </a:moveTo>
                <a:lnTo>
                  <a:pt x="142889" y="0"/>
                </a:lnTo>
                <a:lnTo>
                  <a:pt x="97393" y="9726"/>
                </a:lnTo>
                <a:lnTo>
                  <a:pt x="87662" y="13450"/>
                </a:lnTo>
                <a:lnTo>
                  <a:pt x="77932" y="17630"/>
                </a:lnTo>
                <a:lnTo>
                  <a:pt x="68201" y="22721"/>
                </a:lnTo>
                <a:lnTo>
                  <a:pt x="58470" y="29180"/>
                </a:lnTo>
                <a:lnTo>
                  <a:pt x="48841" y="33750"/>
                </a:lnTo>
                <a:lnTo>
                  <a:pt x="39820" y="40156"/>
                </a:lnTo>
                <a:lnTo>
                  <a:pt x="32015" y="48385"/>
                </a:lnTo>
                <a:lnTo>
                  <a:pt x="26035" y="58426"/>
                </a:lnTo>
                <a:lnTo>
                  <a:pt x="20243" y="65721"/>
                </a:lnTo>
                <a:lnTo>
                  <a:pt x="13828" y="73017"/>
                </a:lnTo>
                <a:lnTo>
                  <a:pt x="8629" y="80312"/>
                </a:lnTo>
                <a:lnTo>
                  <a:pt x="6487" y="87607"/>
                </a:lnTo>
                <a:lnTo>
                  <a:pt x="0" y="92471"/>
                </a:lnTo>
                <a:lnTo>
                  <a:pt x="26035" y="92471"/>
                </a:lnTo>
                <a:lnTo>
                  <a:pt x="33130" y="81604"/>
                </a:lnTo>
                <a:lnTo>
                  <a:pt x="43885" y="71185"/>
                </a:lnTo>
                <a:lnTo>
                  <a:pt x="57051" y="61694"/>
                </a:lnTo>
                <a:lnTo>
                  <a:pt x="71444" y="53563"/>
                </a:lnTo>
                <a:lnTo>
                  <a:pt x="82393" y="47169"/>
                </a:lnTo>
                <a:lnTo>
                  <a:pt x="95782" y="42587"/>
                </a:lnTo>
                <a:lnTo>
                  <a:pt x="111620" y="39829"/>
                </a:lnTo>
                <a:lnTo>
                  <a:pt x="129915" y="38907"/>
                </a:lnTo>
                <a:lnTo>
                  <a:pt x="434984" y="38907"/>
                </a:lnTo>
                <a:lnTo>
                  <a:pt x="443599" y="38072"/>
                </a:lnTo>
                <a:lnTo>
                  <a:pt x="450391" y="35868"/>
                </a:lnTo>
                <a:lnTo>
                  <a:pt x="455965" y="32752"/>
                </a:lnTo>
                <a:lnTo>
                  <a:pt x="460932" y="29180"/>
                </a:lnTo>
                <a:lnTo>
                  <a:pt x="467419" y="24317"/>
                </a:lnTo>
                <a:lnTo>
                  <a:pt x="467419" y="4863"/>
                </a:lnTo>
                <a:lnTo>
                  <a:pt x="460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92372" y="2542843"/>
            <a:ext cx="1090930" cy="34290"/>
          </a:xfrm>
          <a:custGeom>
            <a:avLst/>
            <a:gdLst/>
            <a:ahLst/>
            <a:cxnLst/>
            <a:rect l="l" t="t" r="r" b="b"/>
            <a:pathLst>
              <a:path w="1090929" h="34289">
                <a:moveTo>
                  <a:pt x="1090617" y="0"/>
                </a:moveTo>
                <a:lnTo>
                  <a:pt x="0" y="0"/>
                </a:lnTo>
                <a:lnTo>
                  <a:pt x="0" y="34109"/>
                </a:lnTo>
                <a:lnTo>
                  <a:pt x="1090617" y="34109"/>
                </a:lnTo>
                <a:lnTo>
                  <a:pt x="109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9555" y="2260501"/>
            <a:ext cx="694690" cy="462915"/>
          </a:xfrm>
          <a:custGeom>
            <a:avLst/>
            <a:gdLst/>
            <a:ahLst/>
            <a:cxnLst/>
            <a:rect l="l" t="t" r="r" b="b"/>
            <a:pathLst>
              <a:path w="694690" h="462914">
                <a:moveTo>
                  <a:pt x="694642" y="0"/>
                </a:moveTo>
                <a:lnTo>
                  <a:pt x="584274" y="0"/>
                </a:lnTo>
                <a:lnTo>
                  <a:pt x="447958" y="107126"/>
                </a:lnTo>
                <a:lnTo>
                  <a:pt x="350564" y="189870"/>
                </a:lnTo>
                <a:lnTo>
                  <a:pt x="331103" y="150962"/>
                </a:lnTo>
                <a:lnTo>
                  <a:pt x="316507" y="135707"/>
                </a:lnTo>
                <a:lnTo>
                  <a:pt x="292180" y="102262"/>
                </a:lnTo>
                <a:lnTo>
                  <a:pt x="214248" y="0"/>
                </a:lnTo>
                <a:lnTo>
                  <a:pt x="123342" y="0"/>
                </a:lnTo>
                <a:lnTo>
                  <a:pt x="298667" y="228843"/>
                </a:lnTo>
                <a:lnTo>
                  <a:pt x="0" y="462485"/>
                </a:lnTo>
                <a:lnTo>
                  <a:pt x="110367" y="462485"/>
                </a:lnTo>
                <a:lnTo>
                  <a:pt x="285693" y="326177"/>
                </a:lnTo>
                <a:lnTo>
                  <a:pt x="337590" y="277478"/>
                </a:lnTo>
                <a:lnTo>
                  <a:pt x="347321" y="291270"/>
                </a:lnTo>
                <a:lnTo>
                  <a:pt x="376513" y="326177"/>
                </a:lnTo>
                <a:lnTo>
                  <a:pt x="473906" y="462485"/>
                </a:lnTo>
                <a:lnTo>
                  <a:pt x="564813" y="462485"/>
                </a:lnTo>
                <a:lnTo>
                  <a:pt x="396061" y="238570"/>
                </a:lnTo>
                <a:lnTo>
                  <a:pt x="694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59156" y="2250774"/>
            <a:ext cx="208279" cy="608965"/>
          </a:xfrm>
          <a:custGeom>
            <a:avLst/>
            <a:gdLst/>
            <a:ahLst/>
            <a:cxnLst/>
            <a:rect l="l" t="t" r="r" b="b"/>
            <a:pathLst>
              <a:path w="208279" h="608964">
                <a:moveTo>
                  <a:pt x="207674" y="0"/>
                </a:moveTo>
                <a:lnTo>
                  <a:pt x="149290" y="0"/>
                </a:lnTo>
                <a:lnTo>
                  <a:pt x="112750" y="40172"/>
                </a:lnTo>
                <a:lnTo>
                  <a:pt x="81099" y="80344"/>
                </a:lnTo>
                <a:lnTo>
                  <a:pt x="54331" y="120517"/>
                </a:lnTo>
                <a:lnTo>
                  <a:pt x="32435" y="160689"/>
                </a:lnTo>
                <a:lnTo>
                  <a:pt x="8919" y="229418"/>
                </a:lnTo>
                <a:lnTo>
                  <a:pt x="0" y="301795"/>
                </a:lnTo>
                <a:lnTo>
                  <a:pt x="2534" y="344779"/>
                </a:lnTo>
                <a:lnTo>
                  <a:pt x="10541" y="386396"/>
                </a:lnTo>
                <a:lnTo>
                  <a:pt x="24630" y="427100"/>
                </a:lnTo>
                <a:lnTo>
                  <a:pt x="67114" y="506523"/>
                </a:lnTo>
                <a:lnTo>
                  <a:pt x="92484" y="543405"/>
                </a:lnTo>
                <a:lnTo>
                  <a:pt x="120287" y="577552"/>
                </a:lnTo>
                <a:lnTo>
                  <a:pt x="149290" y="608519"/>
                </a:lnTo>
                <a:lnTo>
                  <a:pt x="207674" y="608519"/>
                </a:lnTo>
                <a:lnTo>
                  <a:pt x="173929" y="564696"/>
                </a:lnTo>
                <a:lnTo>
                  <a:pt x="145055" y="520878"/>
                </a:lnTo>
                <a:lnTo>
                  <a:pt x="121170" y="477064"/>
                </a:lnTo>
                <a:lnTo>
                  <a:pt x="102390" y="433251"/>
                </a:lnTo>
                <a:lnTo>
                  <a:pt x="88832" y="389436"/>
                </a:lnTo>
                <a:lnTo>
                  <a:pt x="80611" y="345619"/>
                </a:lnTo>
                <a:lnTo>
                  <a:pt x="77845" y="301795"/>
                </a:lnTo>
                <a:lnTo>
                  <a:pt x="79061" y="272604"/>
                </a:lnTo>
                <a:lnTo>
                  <a:pt x="88792" y="214198"/>
                </a:lnTo>
                <a:lnTo>
                  <a:pt x="136316" y="92535"/>
                </a:lnTo>
                <a:lnTo>
                  <a:pt x="181929" y="30891"/>
                </a:lnTo>
                <a:lnTo>
                  <a:pt x="207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12317" y="2260510"/>
            <a:ext cx="889635" cy="598805"/>
          </a:xfrm>
          <a:custGeom>
            <a:avLst/>
            <a:gdLst/>
            <a:ahLst/>
            <a:cxnLst/>
            <a:rect l="l" t="t" r="r" b="b"/>
            <a:pathLst>
              <a:path w="889634" h="598805">
                <a:moveTo>
                  <a:pt x="298589" y="126580"/>
                </a:moveTo>
                <a:lnTo>
                  <a:pt x="220738" y="126580"/>
                </a:lnTo>
                <a:lnTo>
                  <a:pt x="129832" y="467347"/>
                </a:lnTo>
                <a:lnTo>
                  <a:pt x="121119" y="490918"/>
                </a:lnTo>
                <a:lnTo>
                  <a:pt x="113614" y="509930"/>
                </a:lnTo>
                <a:lnTo>
                  <a:pt x="106121" y="523481"/>
                </a:lnTo>
                <a:lnTo>
                  <a:pt x="97396" y="530631"/>
                </a:lnTo>
                <a:lnTo>
                  <a:pt x="91300" y="537019"/>
                </a:lnTo>
                <a:lnTo>
                  <a:pt x="82753" y="541578"/>
                </a:lnTo>
                <a:lnTo>
                  <a:pt x="71780" y="544309"/>
                </a:lnTo>
                <a:lnTo>
                  <a:pt x="58394" y="545223"/>
                </a:lnTo>
                <a:lnTo>
                  <a:pt x="48552" y="545147"/>
                </a:lnTo>
                <a:lnTo>
                  <a:pt x="38112" y="544614"/>
                </a:lnTo>
                <a:lnTo>
                  <a:pt x="26454" y="543179"/>
                </a:lnTo>
                <a:lnTo>
                  <a:pt x="12979" y="540359"/>
                </a:lnTo>
                <a:lnTo>
                  <a:pt x="0" y="589064"/>
                </a:lnTo>
                <a:lnTo>
                  <a:pt x="19367" y="592632"/>
                </a:lnTo>
                <a:lnTo>
                  <a:pt x="38112" y="595744"/>
                </a:lnTo>
                <a:lnTo>
                  <a:pt x="55651" y="597954"/>
                </a:lnTo>
                <a:lnTo>
                  <a:pt x="71361" y="598792"/>
                </a:lnTo>
                <a:lnTo>
                  <a:pt x="98374" y="596201"/>
                </a:lnTo>
                <a:lnTo>
                  <a:pt x="142608" y="578243"/>
                </a:lnTo>
                <a:lnTo>
                  <a:pt x="171996" y="551002"/>
                </a:lnTo>
                <a:lnTo>
                  <a:pt x="174929" y="545223"/>
                </a:lnTo>
                <a:lnTo>
                  <a:pt x="181737" y="531837"/>
                </a:lnTo>
                <a:lnTo>
                  <a:pt x="191465" y="507199"/>
                </a:lnTo>
                <a:lnTo>
                  <a:pt x="201193" y="477075"/>
                </a:lnTo>
                <a:lnTo>
                  <a:pt x="298589" y="126580"/>
                </a:lnTo>
                <a:close/>
              </a:path>
              <a:path w="889634" h="598805">
                <a:moveTo>
                  <a:pt x="337591" y="0"/>
                </a:moveTo>
                <a:lnTo>
                  <a:pt x="259664" y="0"/>
                </a:lnTo>
                <a:lnTo>
                  <a:pt x="240207" y="63284"/>
                </a:lnTo>
                <a:lnTo>
                  <a:pt x="318046" y="63284"/>
                </a:lnTo>
                <a:lnTo>
                  <a:pt x="337591" y="0"/>
                </a:lnTo>
                <a:close/>
              </a:path>
              <a:path w="889634" h="598805">
                <a:moveTo>
                  <a:pt x="889342" y="204457"/>
                </a:moveTo>
                <a:lnTo>
                  <a:pt x="860158" y="175882"/>
                </a:lnTo>
                <a:lnTo>
                  <a:pt x="843940" y="175272"/>
                </a:lnTo>
                <a:lnTo>
                  <a:pt x="837450" y="180136"/>
                </a:lnTo>
                <a:lnTo>
                  <a:pt x="830961" y="180136"/>
                </a:lnTo>
                <a:lnTo>
                  <a:pt x="817994" y="189865"/>
                </a:lnTo>
                <a:lnTo>
                  <a:pt x="811504" y="199593"/>
                </a:lnTo>
                <a:lnTo>
                  <a:pt x="811504" y="204457"/>
                </a:lnTo>
                <a:lnTo>
                  <a:pt x="808863" y="210921"/>
                </a:lnTo>
                <a:lnTo>
                  <a:pt x="809879" y="216014"/>
                </a:lnTo>
                <a:lnTo>
                  <a:pt x="813320" y="220218"/>
                </a:lnTo>
                <a:lnTo>
                  <a:pt x="817994" y="223977"/>
                </a:lnTo>
                <a:lnTo>
                  <a:pt x="827620" y="231343"/>
                </a:lnTo>
                <a:lnTo>
                  <a:pt x="836637" y="239179"/>
                </a:lnTo>
                <a:lnTo>
                  <a:pt x="844448" y="247916"/>
                </a:lnTo>
                <a:lnTo>
                  <a:pt x="850430" y="258025"/>
                </a:lnTo>
                <a:lnTo>
                  <a:pt x="854075" y="269036"/>
                </a:lnTo>
                <a:lnTo>
                  <a:pt x="855294" y="280517"/>
                </a:lnTo>
                <a:lnTo>
                  <a:pt x="854075" y="292925"/>
                </a:lnTo>
                <a:lnTo>
                  <a:pt x="839889" y="328612"/>
                </a:lnTo>
                <a:lnTo>
                  <a:pt x="815657" y="360680"/>
                </a:lnTo>
                <a:lnTo>
                  <a:pt x="785469" y="389470"/>
                </a:lnTo>
                <a:lnTo>
                  <a:pt x="740054" y="413778"/>
                </a:lnTo>
                <a:lnTo>
                  <a:pt x="701738" y="422668"/>
                </a:lnTo>
                <a:lnTo>
                  <a:pt x="688162" y="423506"/>
                </a:lnTo>
                <a:lnTo>
                  <a:pt x="674624" y="422592"/>
                </a:lnTo>
                <a:lnTo>
                  <a:pt x="634149" y="400786"/>
                </a:lnTo>
                <a:lnTo>
                  <a:pt x="623201" y="370014"/>
                </a:lnTo>
                <a:lnTo>
                  <a:pt x="628065" y="362597"/>
                </a:lnTo>
                <a:lnTo>
                  <a:pt x="632929" y="354761"/>
                </a:lnTo>
                <a:lnTo>
                  <a:pt x="637794" y="346011"/>
                </a:lnTo>
                <a:lnTo>
                  <a:pt x="642658" y="335902"/>
                </a:lnTo>
                <a:lnTo>
                  <a:pt x="643775" y="328612"/>
                </a:lnTo>
                <a:lnTo>
                  <a:pt x="646722" y="321310"/>
                </a:lnTo>
                <a:lnTo>
                  <a:pt x="650875" y="314020"/>
                </a:lnTo>
                <a:lnTo>
                  <a:pt x="655637" y="306717"/>
                </a:lnTo>
                <a:lnTo>
                  <a:pt x="655637" y="277469"/>
                </a:lnTo>
                <a:lnTo>
                  <a:pt x="649147" y="277469"/>
                </a:lnTo>
                <a:lnTo>
                  <a:pt x="649147" y="272605"/>
                </a:lnTo>
                <a:lnTo>
                  <a:pt x="636181" y="272605"/>
                </a:lnTo>
                <a:lnTo>
                  <a:pt x="623201" y="282333"/>
                </a:lnTo>
                <a:lnTo>
                  <a:pt x="616712" y="282333"/>
                </a:lnTo>
                <a:lnTo>
                  <a:pt x="616673" y="292087"/>
                </a:lnTo>
                <a:lnTo>
                  <a:pt x="610222" y="296989"/>
                </a:lnTo>
                <a:lnTo>
                  <a:pt x="610222" y="306717"/>
                </a:lnTo>
                <a:lnTo>
                  <a:pt x="606374" y="314020"/>
                </a:lnTo>
                <a:lnTo>
                  <a:pt x="601103" y="328612"/>
                </a:lnTo>
                <a:lnTo>
                  <a:pt x="597255" y="335902"/>
                </a:lnTo>
                <a:lnTo>
                  <a:pt x="597255" y="370014"/>
                </a:lnTo>
                <a:lnTo>
                  <a:pt x="583666" y="380873"/>
                </a:lnTo>
                <a:lnTo>
                  <a:pt x="571296" y="391287"/>
                </a:lnTo>
                <a:lnTo>
                  <a:pt x="558901" y="400786"/>
                </a:lnTo>
                <a:lnTo>
                  <a:pt x="515264" y="419862"/>
                </a:lnTo>
                <a:lnTo>
                  <a:pt x="480402" y="423506"/>
                </a:lnTo>
                <a:lnTo>
                  <a:pt x="470662" y="422668"/>
                </a:lnTo>
                <a:lnTo>
                  <a:pt x="432816" y="407174"/>
                </a:lnTo>
                <a:lnTo>
                  <a:pt x="409765" y="369366"/>
                </a:lnTo>
                <a:lnTo>
                  <a:pt x="409054" y="339547"/>
                </a:lnTo>
                <a:lnTo>
                  <a:pt x="409765" y="328612"/>
                </a:lnTo>
                <a:lnTo>
                  <a:pt x="411695" y="317665"/>
                </a:lnTo>
                <a:lnTo>
                  <a:pt x="415442" y="306717"/>
                </a:lnTo>
                <a:lnTo>
                  <a:pt x="420420" y="292061"/>
                </a:lnTo>
                <a:lnTo>
                  <a:pt x="441477" y="248297"/>
                </a:lnTo>
                <a:lnTo>
                  <a:pt x="473405" y="208572"/>
                </a:lnTo>
                <a:lnTo>
                  <a:pt x="486879" y="194729"/>
                </a:lnTo>
                <a:lnTo>
                  <a:pt x="486879" y="185000"/>
                </a:lnTo>
                <a:lnTo>
                  <a:pt x="467423" y="185000"/>
                </a:lnTo>
                <a:lnTo>
                  <a:pt x="467423" y="189865"/>
                </a:lnTo>
                <a:lnTo>
                  <a:pt x="453923" y="201650"/>
                </a:lnTo>
                <a:lnTo>
                  <a:pt x="421932" y="243433"/>
                </a:lnTo>
                <a:lnTo>
                  <a:pt x="395478" y="289280"/>
                </a:lnTo>
                <a:lnTo>
                  <a:pt x="380365" y="350494"/>
                </a:lnTo>
                <a:lnTo>
                  <a:pt x="376516" y="365086"/>
                </a:lnTo>
                <a:lnTo>
                  <a:pt x="383006" y="413778"/>
                </a:lnTo>
                <a:lnTo>
                  <a:pt x="408952" y="452755"/>
                </a:lnTo>
                <a:lnTo>
                  <a:pt x="449160" y="466432"/>
                </a:lnTo>
                <a:lnTo>
                  <a:pt x="467423" y="467347"/>
                </a:lnTo>
                <a:lnTo>
                  <a:pt x="486778" y="466432"/>
                </a:lnTo>
                <a:lnTo>
                  <a:pt x="538784" y="452755"/>
                </a:lnTo>
                <a:lnTo>
                  <a:pt x="581533" y="423506"/>
                </a:lnTo>
                <a:lnTo>
                  <a:pt x="597255" y="408914"/>
                </a:lnTo>
                <a:lnTo>
                  <a:pt x="598474" y="422592"/>
                </a:lnTo>
                <a:lnTo>
                  <a:pt x="627659" y="459143"/>
                </a:lnTo>
                <a:lnTo>
                  <a:pt x="675093" y="467347"/>
                </a:lnTo>
                <a:lnTo>
                  <a:pt x="690753" y="466432"/>
                </a:lnTo>
                <a:lnTo>
                  <a:pt x="740054" y="452755"/>
                </a:lnTo>
                <a:lnTo>
                  <a:pt x="784796" y="428764"/>
                </a:lnTo>
                <a:lnTo>
                  <a:pt x="791921" y="423506"/>
                </a:lnTo>
                <a:lnTo>
                  <a:pt x="798525" y="418642"/>
                </a:lnTo>
                <a:lnTo>
                  <a:pt x="834161" y="378879"/>
                </a:lnTo>
                <a:lnTo>
                  <a:pt x="859345" y="335902"/>
                </a:lnTo>
                <a:lnTo>
                  <a:pt x="869886" y="306717"/>
                </a:lnTo>
                <a:lnTo>
                  <a:pt x="873734" y="298653"/>
                </a:lnTo>
                <a:lnTo>
                  <a:pt x="879005" y="280682"/>
                </a:lnTo>
                <a:lnTo>
                  <a:pt x="882865" y="272605"/>
                </a:lnTo>
                <a:lnTo>
                  <a:pt x="883869" y="262432"/>
                </a:lnTo>
                <a:lnTo>
                  <a:pt x="888339" y="243890"/>
                </a:lnTo>
                <a:lnTo>
                  <a:pt x="889266" y="234454"/>
                </a:lnTo>
                <a:lnTo>
                  <a:pt x="889342" y="204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92576" y="2250774"/>
            <a:ext cx="208279" cy="608965"/>
          </a:xfrm>
          <a:custGeom>
            <a:avLst/>
            <a:gdLst/>
            <a:ahLst/>
            <a:cxnLst/>
            <a:rect l="l" t="t" r="r" b="b"/>
            <a:pathLst>
              <a:path w="208279" h="608964">
                <a:moveTo>
                  <a:pt x="58470" y="0"/>
                </a:moveTo>
                <a:lnTo>
                  <a:pt x="0" y="0"/>
                </a:lnTo>
                <a:lnTo>
                  <a:pt x="43020" y="57818"/>
                </a:lnTo>
                <a:lnTo>
                  <a:pt x="59369" y="80110"/>
                </a:lnTo>
                <a:lnTo>
                  <a:pt x="110367" y="185007"/>
                </a:lnTo>
                <a:lnTo>
                  <a:pt x="124963" y="243401"/>
                </a:lnTo>
                <a:lnTo>
                  <a:pt x="129829" y="301795"/>
                </a:lnTo>
                <a:lnTo>
                  <a:pt x="127067" y="345619"/>
                </a:lnTo>
                <a:lnTo>
                  <a:pt x="118857" y="389436"/>
                </a:lnTo>
                <a:lnTo>
                  <a:pt x="105311" y="433251"/>
                </a:lnTo>
                <a:lnTo>
                  <a:pt x="86540" y="477064"/>
                </a:lnTo>
                <a:lnTo>
                  <a:pt x="62656" y="520878"/>
                </a:lnTo>
                <a:lnTo>
                  <a:pt x="33772" y="564696"/>
                </a:lnTo>
                <a:lnTo>
                  <a:pt x="0" y="608519"/>
                </a:lnTo>
                <a:lnTo>
                  <a:pt x="58470" y="608519"/>
                </a:lnTo>
                <a:lnTo>
                  <a:pt x="86547" y="577552"/>
                </a:lnTo>
                <a:lnTo>
                  <a:pt x="112800" y="543405"/>
                </a:lnTo>
                <a:lnTo>
                  <a:pt x="137836" y="506523"/>
                </a:lnTo>
                <a:lnTo>
                  <a:pt x="162264" y="467348"/>
                </a:lnTo>
                <a:lnTo>
                  <a:pt x="180357" y="427100"/>
                </a:lnTo>
                <a:lnTo>
                  <a:pt x="194776" y="386396"/>
                </a:lnTo>
                <a:lnTo>
                  <a:pt x="204313" y="344779"/>
                </a:lnTo>
                <a:lnTo>
                  <a:pt x="207761" y="301795"/>
                </a:lnTo>
                <a:lnTo>
                  <a:pt x="205428" y="265385"/>
                </a:lnTo>
                <a:lnTo>
                  <a:pt x="188567" y="194364"/>
                </a:lnTo>
                <a:lnTo>
                  <a:pt x="153345" y="120517"/>
                </a:lnTo>
                <a:lnTo>
                  <a:pt x="126585" y="80344"/>
                </a:lnTo>
                <a:lnTo>
                  <a:pt x="94960" y="40172"/>
                </a:lnTo>
                <a:lnTo>
                  <a:pt x="58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34048" y="2377354"/>
            <a:ext cx="415925" cy="350520"/>
          </a:xfrm>
          <a:custGeom>
            <a:avLst/>
            <a:gdLst/>
            <a:ahLst/>
            <a:cxnLst/>
            <a:rect l="l" t="t" r="r" b="b"/>
            <a:pathLst>
              <a:path w="415925" h="350519">
                <a:moveTo>
                  <a:pt x="240197" y="0"/>
                </a:moveTo>
                <a:lnTo>
                  <a:pt x="207305" y="1823"/>
                </a:lnTo>
                <a:lnTo>
                  <a:pt x="176871" y="7295"/>
                </a:lnTo>
                <a:lnTo>
                  <a:pt x="148886" y="16414"/>
                </a:lnTo>
                <a:lnTo>
                  <a:pt x="123342" y="29180"/>
                </a:lnTo>
                <a:lnTo>
                  <a:pt x="96329" y="41985"/>
                </a:lnTo>
                <a:lnTo>
                  <a:pt x="52101" y="78487"/>
                </a:lnTo>
                <a:lnTo>
                  <a:pt x="19157" y="128529"/>
                </a:lnTo>
                <a:lnTo>
                  <a:pt x="2331" y="182992"/>
                </a:lnTo>
                <a:lnTo>
                  <a:pt x="0" y="209324"/>
                </a:lnTo>
                <a:lnTo>
                  <a:pt x="1216" y="230384"/>
                </a:lnTo>
                <a:lnTo>
                  <a:pt x="10947" y="268881"/>
                </a:lnTo>
                <a:lnTo>
                  <a:pt x="31422" y="301653"/>
                </a:lnTo>
                <a:lnTo>
                  <a:pt x="65074" y="326927"/>
                </a:lnTo>
                <a:lnTo>
                  <a:pt x="104959" y="342288"/>
                </a:lnTo>
                <a:lnTo>
                  <a:pt x="151012" y="349583"/>
                </a:lnTo>
                <a:lnTo>
                  <a:pt x="175239" y="350495"/>
                </a:lnTo>
                <a:lnTo>
                  <a:pt x="212995" y="348594"/>
                </a:lnTo>
                <a:lnTo>
                  <a:pt x="248295" y="342584"/>
                </a:lnTo>
                <a:lnTo>
                  <a:pt x="281145" y="332002"/>
                </a:lnTo>
                <a:lnTo>
                  <a:pt x="311555" y="316386"/>
                </a:lnTo>
                <a:lnTo>
                  <a:pt x="325229" y="306659"/>
                </a:lnTo>
                <a:lnTo>
                  <a:pt x="175239" y="306659"/>
                </a:lnTo>
                <a:lnTo>
                  <a:pt x="155879" y="304911"/>
                </a:lnTo>
                <a:lnTo>
                  <a:pt x="119591" y="292296"/>
                </a:lnTo>
                <a:lnTo>
                  <a:pt x="83532" y="249480"/>
                </a:lnTo>
                <a:lnTo>
                  <a:pt x="77845" y="209324"/>
                </a:lnTo>
                <a:lnTo>
                  <a:pt x="77845" y="189870"/>
                </a:lnTo>
                <a:lnTo>
                  <a:pt x="408949" y="189870"/>
                </a:lnTo>
                <a:lnTo>
                  <a:pt x="409962" y="178130"/>
                </a:lnTo>
                <a:lnTo>
                  <a:pt x="414422" y="152874"/>
                </a:lnTo>
                <a:lnTo>
                  <a:pt x="415014" y="146034"/>
                </a:lnTo>
                <a:lnTo>
                  <a:pt x="90819" y="146034"/>
                </a:lnTo>
                <a:lnTo>
                  <a:pt x="101816" y="122314"/>
                </a:lnTo>
                <a:lnTo>
                  <a:pt x="131044" y="85793"/>
                </a:lnTo>
                <a:lnTo>
                  <a:pt x="169868" y="61010"/>
                </a:lnTo>
                <a:lnTo>
                  <a:pt x="215921" y="49763"/>
                </a:lnTo>
                <a:lnTo>
                  <a:pt x="240197" y="48699"/>
                </a:lnTo>
                <a:lnTo>
                  <a:pt x="374104" y="48699"/>
                </a:lnTo>
                <a:lnTo>
                  <a:pt x="363539" y="38972"/>
                </a:lnTo>
                <a:lnTo>
                  <a:pt x="337881" y="22596"/>
                </a:lnTo>
                <a:lnTo>
                  <a:pt x="309166" y="10343"/>
                </a:lnTo>
                <a:lnTo>
                  <a:pt x="276802" y="2660"/>
                </a:lnTo>
                <a:lnTo>
                  <a:pt x="240197" y="0"/>
                </a:lnTo>
                <a:close/>
              </a:path>
              <a:path w="415925" h="350519">
                <a:moveTo>
                  <a:pt x="311555" y="228778"/>
                </a:moveTo>
                <a:lnTo>
                  <a:pt x="287228" y="261663"/>
                </a:lnTo>
                <a:lnTo>
                  <a:pt x="253171" y="287205"/>
                </a:lnTo>
                <a:lnTo>
                  <a:pt x="214205" y="302403"/>
                </a:lnTo>
                <a:lnTo>
                  <a:pt x="175239" y="306659"/>
                </a:lnTo>
                <a:lnTo>
                  <a:pt x="325229" y="306659"/>
                </a:lnTo>
                <a:lnTo>
                  <a:pt x="338263" y="297387"/>
                </a:lnTo>
                <a:lnTo>
                  <a:pt x="359473" y="277470"/>
                </a:lnTo>
                <a:lnTo>
                  <a:pt x="374586" y="257540"/>
                </a:lnTo>
                <a:lnTo>
                  <a:pt x="383000" y="238505"/>
                </a:lnTo>
                <a:lnTo>
                  <a:pt x="311555" y="228778"/>
                </a:lnTo>
                <a:close/>
              </a:path>
              <a:path w="415925" h="350519">
                <a:moveTo>
                  <a:pt x="374104" y="48699"/>
                </a:moveTo>
                <a:lnTo>
                  <a:pt x="240197" y="48699"/>
                </a:lnTo>
                <a:lnTo>
                  <a:pt x="259557" y="49687"/>
                </a:lnTo>
                <a:lnTo>
                  <a:pt x="278308" y="52955"/>
                </a:lnTo>
                <a:lnTo>
                  <a:pt x="324883" y="80854"/>
                </a:lnTo>
                <a:lnTo>
                  <a:pt x="341745" y="115399"/>
                </a:lnTo>
                <a:lnTo>
                  <a:pt x="344077" y="146034"/>
                </a:lnTo>
                <a:lnTo>
                  <a:pt x="415014" y="146034"/>
                </a:lnTo>
                <a:lnTo>
                  <a:pt x="415436" y="141170"/>
                </a:lnTo>
                <a:lnTo>
                  <a:pt x="411888" y="110128"/>
                </a:lnTo>
                <a:lnTo>
                  <a:pt x="401651" y="82752"/>
                </a:lnTo>
                <a:lnTo>
                  <a:pt x="385331" y="59035"/>
                </a:lnTo>
                <a:lnTo>
                  <a:pt x="374104" y="48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14434" y="2163178"/>
            <a:ext cx="675640" cy="346075"/>
          </a:xfrm>
          <a:custGeom>
            <a:avLst/>
            <a:gdLst/>
            <a:ahLst/>
            <a:cxnLst/>
            <a:rect l="l" t="t" r="r" b="b"/>
            <a:pathLst>
              <a:path w="675640" h="346075">
                <a:moveTo>
                  <a:pt x="175412" y="73012"/>
                </a:moveTo>
                <a:lnTo>
                  <a:pt x="129578" y="73012"/>
                </a:lnTo>
                <a:lnTo>
                  <a:pt x="77851" y="267741"/>
                </a:lnTo>
                <a:lnTo>
                  <a:pt x="72986" y="283400"/>
                </a:lnTo>
                <a:lnTo>
                  <a:pt x="47840" y="313347"/>
                </a:lnTo>
                <a:lnTo>
                  <a:pt x="32435" y="316382"/>
                </a:lnTo>
                <a:lnTo>
                  <a:pt x="27470" y="316306"/>
                </a:lnTo>
                <a:lnTo>
                  <a:pt x="21894" y="315772"/>
                </a:lnTo>
                <a:lnTo>
                  <a:pt x="15100" y="314325"/>
                </a:lnTo>
                <a:lnTo>
                  <a:pt x="6489" y="311518"/>
                </a:lnTo>
                <a:lnTo>
                  <a:pt x="0" y="340766"/>
                </a:lnTo>
                <a:lnTo>
                  <a:pt x="13385" y="343573"/>
                </a:lnTo>
                <a:lnTo>
                  <a:pt x="24333" y="345020"/>
                </a:lnTo>
                <a:lnTo>
                  <a:pt x="32842" y="345554"/>
                </a:lnTo>
                <a:lnTo>
                  <a:pt x="38925" y="345630"/>
                </a:lnTo>
                <a:lnTo>
                  <a:pt x="56159" y="344639"/>
                </a:lnTo>
                <a:lnTo>
                  <a:pt x="90906" y="326174"/>
                </a:lnTo>
                <a:lnTo>
                  <a:pt x="111848" y="293966"/>
                </a:lnTo>
                <a:lnTo>
                  <a:pt x="175412" y="73012"/>
                </a:lnTo>
                <a:close/>
              </a:path>
              <a:path w="675640" h="346075">
                <a:moveTo>
                  <a:pt x="194437" y="0"/>
                </a:moveTo>
                <a:lnTo>
                  <a:pt x="149466" y="0"/>
                </a:lnTo>
                <a:lnTo>
                  <a:pt x="142544" y="38963"/>
                </a:lnTo>
                <a:lnTo>
                  <a:pt x="181470" y="38963"/>
                </a:lnTo>
                <a:lnTo>
                  <a:pt x="194437" y="0"/>
                </a:lnTo>
                <a:close/>
              </a:path>
              <a:path w="675640" h="346075">
                <a:moveTo>
                  <a:pt x="512749" y="107124"/>
                </a:moveTo>
                <a:lnTo>
                  <a:pt x="506691" y="102260"/>
                </a:lnTo>
                <a:lnTo>
                  <a:pt x="486791" y="102260"/>
                </a:lnTo>
                <a:lnTo>
                  <a:pt x="480745" y="107124"/>
                </a:lnTo>
                <a:lnTo>
                  <a:pt x="473824" y="107124"/>
                </a:lnTo>
                <a:lnTo>
                  <a:pt x="473824" y="111988"/>
                </a:lnTo>
                <a:lnTo>
                  <a:pt x="467766" y="116852"/>
                </a:lnTo>
                <a:lnTo>
                  <a:pt x="467766" y="126580"/>
                </a:lnTo>
                <a:lnTo>
                  <a:pt x="473824" y="131445"/>
                </a:lnTo>
                <a:lnTo>
                  <a:pt x="478878" y="135166"/>
                </a:lnTo>
                <a:lnTo>
                  <a:pt x="483768" y="139344"/>
                </a:lnTo>
                <a:lnTo>
                  <a:pt x="488657" y="144437"/>
                </a:lnTo>
                <a:lnTo>
                  <a:pt x="493712" y="150888"/>
                </a:lnTo>
                <a:lnTo>
                  <a:pt x="493712" y="175272"/>
                </a:lnTo>
                <a:lnTo>
                  <a:pt x="489623" y="182575"/>
                </a:lnTo>
                <a:lnTo>
                  <a:pt x="486905" y="189865"/>
                </a:lnTo>
                <a:lnTo>
                  <a:pt x="484352" y="197154"/>
                </a:lnTo>
                <a:lnTo>
                  <a:pt x="480745" y="204457"/>
                </a:lnTo>
                <a:lnTo>
                  <a:pt x="475589" y="208864"/>
                </a:lnTo>
                <a:lnTo>
                  <a:pt x="470039" y="214185"/>
                </a:lnTo>
                <a:lnTo>
                  <a:pt x="463346" y="219506"/>
                </a:lnTo>
                <a:lnTo>
                  <a:pt x="454799" y="223913"/>
                </a:lnTo>
                <a:lnTo>
                  <a:pt x="449643" y="227558"/>
                </a:lnTo>
                <a:lnTo>
                  <a:pt x="444093" y="231203"/>
                </a:lnTo>
                <a:lnTo>
                  <a:pt x="437400" y="234848"/>
                </a:lnTo>
                <a:lnTo>
                  <a:pt x="428840" y="238506"/>
                </a:lnTo>
                <a:lnTo>
                  <a:pt x="422617" y="241312"/>
                </a:lnTo>
                <a:lnTo>
                  <a:pt x="414680" y="242760"/>
                </a:lnTo>
                <a:lnTo>
                  <a:pt x="405612" y="243293"/>
                </a:lnTo>
                <a:lnTo>
                  <a:pt x="395973" y="243370"/>
                </a:lnTo>
                <a:lnTo>
                  <a:pt x="390220" y="243217"/>
                </a:lnTo>
                <a:lnTo>
                  <a:pt x="383006" y="242150"/>
                </a:lnTo>
                <a:lnTo>
                  <a:pt x="375780" y="239255"/>
                </a:lnTo>
                <a:lnTo>
                  <a:pt x="375005" y="238506"/>
                </a:lnTo>
                <a:lnTo>
                  <a:pt x="370027" y="233641"/>
                </a:lnTo>
                <a:lnTo>
                  <a:pt x="363105" y="228777"/>
                </a:lnTo>
                <a:lnTo>
                  <a:pt x="363105" y="209321"/>
                </a:lnTo>
                <a:lnTo>
                  <a:pt x="370027" y="199593"/>
                </a:lnTo>
                <a:lnTo>
                  <a:pt x="370027" y="194729"/>
                </a:lnTo>
                <a:lnTo>
                  <a:pt x="376085" y="189865"/>
                </a:lnTo>
                <a:lnTo>
                  <a:pt x="376085" y="175272"/>
                </a:lnTo>
                <a:lnTo>
                  <a:pt x="383006" y="170345"/>
                </a:lnTo>
                <a:lnTo>
                  <a:pt x="383006" y="160616"/>
                </a:lnTo>
                <a:lnTo>
                  <a:pt x="363093" y="160629"/>
                </a:lnTo>
                <a:lnTo>
                  <a:pt x="357047" y="165481"/>
                </a:lnTo>
                <a:lnTo>
                  <a:pt x="357047" y="175272"/>
                </a:lnTo>
                <a:lnTo>
                  <a:pt x="350139" y="175272"/>
                </a:lnTo>
                <a:lnTo>
                  <a:pt x="350139" y="194729"/>
                </a:lnTo>
                <a:lnTo>
                  <a:pt x="344081" y="199593"/>
                </a:lnTo>
                <a:lnTo>
                  <a:pt x="344081" y="214185"/>
                </a:lnTo>
                <a:lnTo>
                  <a:pt x="337959" y="220637"/>
                </a:lnTo>
                <a:lnTo>
                  <a:pt x="330784" y="225729"/>
                </a:lnTo>
                <a:lnTo>
                  <a:pt x="323761" y="229908"/>
                </a:lnTo>
                <a:lnTo>
                  <a:pt x="318135" y="233641"/>
                </a:lnTo>
                <a:lnTo>
                  <a:pt x="308406" y="239255"/>
                </a:lnTo>
                <a:lnTo>
                  <a:pt x="298665" y="242150"/>
                </a:lnTo>
                <a:lnTo>
                  <a:pt x="288937" y="243217"/>
                </a:lnTo>
                <a:lnTo>
                  <a:pt x="279209" y="243370"/>
                </a:lnTo>
                <a:lnTo>
                  <a:pt x="273088" y="243293"/>
                </a:lnTo>
                <a:lnTo>
                  <a:pt x="265912" y="242760"/>
                </a:lnTo>
                <a:lnTo>
                  <a:pt x="258889" y="241312"/>
                </a:lnTo>
                <a:lnTo>
                  <a:pt x="253263" y="238506"/>
                </a:lnTo>
                <a:lnTo>
                  <a:pt x="246341" y="233641"/>
                </a:lnTo>
                <a:lnTo>
                  <a:pt x="246341" y="228777"/>
                </a:lnTo>
                <a:lnTo>
                  <a:pt x="240284" y="223913"/>
                </a:lnTo>
                <a:lnTo>
                  <a:pt x="240284" y="219049"/>
                </a:lnTo>
                <a:lnTo>
                  <a:pt x="233362" y="209321"/>
                </a:lnTo>
                <a:lnTo>
                  <a:pt x="233362" y="204457"/>
                </a:lnTo>
                <a:lnTo>
                  <a:pt x="234442" y="197154"/>
                </a:lnTo>
                <a:lnTo>
                  <a:pt x="239204" y="182575"/>
                </a:lnTo>
                <a:lnTo>
                  <a:pt x="240284" y="175272"/>
                </a:lnTo>
                <a:lnTo>
                  <a:pt x="243890" y="167944"/>
                </a:lnTo>
                <a:lnTo>
                  <a:pt x="246456" y="160616"/>
                </a:lnTo>
                <a:lnTo>
                  <a:pt x="249161" y="153327"/>
                </a:lnTo>
                <a:lnTo>
                  <a:pt x="253263" y="146024"/>
                </a:lnTo>
                <a:lnTo>
                  <a:pt x="261810" y="135928"/>
                </a:lnTo>
                <a:lnTo>
                  <a:pt x="268503" y="127177"/>
                </a:lnTo>
                <a:lnTo>
                  <a:pt x="274053" y="119354"/>
                </a:lnTo>
                <a:lnTo>
                  <a:pt x="279209" y="111988"/>
                </a:lnTo>
                <a:lnTo>
                  <a:pt x="285267" y="111988"/>
                </a:lnTo>
                <a:lnTo>
                  <a:pt x="285267" y="107124"/>
                </a:lnTo>
                <a:lnTo>
                  <a:pt x="272288" y="107124"/>
                </a:lnTo>
                <a:lnTo>
                  <a:pt x="263728" y="115176"/>
                </a:lnTo>
                <a:lnTo>
                  <a:pt x="257048" y="124142"/>
                </a:lnTo>
                <a:lnTo>
                  <a:pt x="251485" y="133108"/>
                </a:lnTo>
                <a:lnTo>
                  <a:pt x="246341" y="141160"/>
                </a:lnTo>
                <a:lnTo>
                  <a:pt x="241668" y="149225"/>
                </a:lnTo>
                <a:lnTo>
                  <a:pt x="231990" y="167182"/>
                </a:lnTo>
                <a:lnTo>
                  <a:pt x="227317" y="175272"/>
                </a:lnTo>
                <a:lnTo>
                  <a:pt x="226225" y="185381"/>
                </a:lnTo>
                <a:lnTo>
                  <a:pt x="223850" y="194119"/>
                </a:lnTo>
                <a:lnTo>
                  <a:pt x="221475" y="201942"/>
                </a:lnTo>
                <a:lnTo>
                  <a:pt x="220459" y="208864"/>
                </a:lnTo>
                <a:lnTo>
                  <a:pt x="230339" y="252539"/>
                </a:lnTo>
                <a:lnTo>
                  <a:pt x="272288" y="272605"/>
                </a:lnTo>
                <a:lnTo>
                  <a:pt x="282016" y="271767"/>
                </a:lnTo>
                <a:lnTo>
                  <a:pt x="291744" y="269570"/>
                </a:lnTo>
                <a:lnTo>
                  <a:pt x="301485" y="266458"/>
                </a:lnTo>
                <a:lnTo>
                  <a:pt x="311213" y="262877"/>
                </a:lnTo>
                <a:lnTo>
                  <a:pt x="320852" y="256349"/>
                </a:lnTo>
                <a:lnTo>
                  <a:pt x="329920" y="250710"/>
                </a:lnTo>
                <a:lnTo>
                  <a:pt x="337845" y="245071"/>
                </a:lnTo>
                <a:lnTo>
                  <a:pt x="339471" y="243370"/>
                </a:lnTo>
                <a:lnTo>
                  <a:pt x="344081" y="238506"/>
                </a:lnTo>
                <a:lnTo>
                  <a:pt x="345135" y="245071"/>
                </a:lnTo>
                <a:lnTo>
                  <a:pt x="379793" y="271767"/>
                </a:lnTo>
                <a:lnTo>
                  <a:pt x="389928" y="272605"/>
                </a:lnTo>
                <a:lnTo>
                  <a:pt x="399656" y="271767"/>
                </a:lnTo>
                <a:lnTo>
                  <a:pt x="438467" y="258470"/>
                </a:lnTo>
                <a:lnTo>
                  <a:pt x="469519" y="235991"/>
                </a:lnTo>
                <a:lnTo>
                  <a:pt x="486791" y="209321"/>
                </a:lnTo>
                <a:lnTo>
                  <a:pt x="491845" y="201942"/>
                </a:lnTo>
                <a:lnTo>
                  <a:pt x="496747" y="194119"/>
                </a:lnTo>
                <a:lnTo>
                  <a:pt x="501637" y="185381"/>
                </a:lnTo>
                <a:lnTo>
                  <a:pt x="506691" y="175272"/>
                </a:lnTo>
                <a:lnTo>
                  <a:pt x="506691" y="165481"/>
                </a:lnTo>
                <a:lnTo>
                  <a:pt x="512749" y="155752"/>
                </a:lnTo>
                <a:lnTo>
                  <a:pt x="512749" y="107124"/>
                </a:lnTo>
                <a:close/>
              </a:path>
              <a:path w="675640" h="346075">
                <a:moveTo>
                  <a:pt x="675360" y="73012"/>
                </a:moveTo>
                <a:lnTo>
                  <a:pt x="636435" y="73012"/>
                </a:lnTo>
                <a:lnTo>
                  <a:pt x="655459" y="0"/>
                </a:lnTo>
                <a:lnTo>
                  <a:pt x="603567" y="24307"/>
                </a:lnTo>
                <a:lnTo>
                  <a:pt x="590588" y="73012"/>
                </a:lnTo>
                <a:lnTo>
                  <a:pt x="558584" y="73012"/>
                </a:lnTo>
                <a:lnTo>
                  <a:pt x="545617" y="97332"/>
                </a:lnTo>
                <a:lnTo>
                  <a:pt x="584530" y="97332"/>
                </a:lnTo>
                <a:lnTo>
                  <a:pt x="548170" y="222084"/>
                </a:lnTo>
                <a:lnTo>
                  <a:pt x="545706" y="236677"/>
                </a:lnTo>
                <a:lnTo>
                  <a:pt x="575449" y="269570"/>
                </a:lnTo>
                <a:lnTo>
                  <a:pt x="597509" y="272605"/>
                </a:lnTo>
                <a:lnTo>
                  <a:pt x="606158" y="271843"/>
                </a:lnTo>
                <a:lnTo>
                  <a:pt x="620864" y="268503"/>
                </a:lnTo>
                <a:lnTo>
                  <a:pt x="629513" y="267741"/>
                </a:lnTo>
                <a:lnTo>
                  <a:pt x="636435" y="238506"/>
                </a:lnTo>
                <a:lnTo>
                  <a:pt x="631278" y="241312"/>
                </a:lnTo>
                <a:lnTo>
                  <a:pt x="625729" y="242760"/>
                </a:lnTo>
                <a:lnTo>
                  <a:pt x="619036" y="243293"/>
                </a:lnTo>
                <a:lnTo>
                  <a:pt x="597509" y="243357"/>
                </a:lnTo>
                <a:lnTo>
                  <a:pt x="597509" y="238506"/>
                </a:lnTo>
                <a:lnTo>
                  <a:pt x="590588" y="238506"/>
                </a:lnTo>
                <a:lnTo>
                  <a:pt x="590588" y="219049"/>
                </a:lnTo>
                <a:lnTo>
                  <a:pt x="597509" y="204457"/>
                </a:lnTo>
                <a:lnTo>
                  <a:pt x="629513" y="97332"/>
                </a:lnTo>
                <a:lnTo>
                  <a:pt x="668439" y="97332"/>
                </a:lnTo>
                <a:lnTo>
                  <a:pt x="675360" y="73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0358" y="2260501"/>
            <a:ext cx="474345" cy="467359"/>
          </a:xfrm>
          <a:custGeom>
            <a:avLst/>
            <a:gdLst/>
            <a:ahLst/>
            <a:cxnLst/>
            <a:rect l="l" t="t" r="r" b="b"/>
            <a:pathLst>
              <a:path w="474345" h="467360">
                <a:moveTo>
                  <a:pt x="220562" y="116853"/>
                </a:moveTo>
                <a:lnTo>
                  <a:pt x="196425" y="118677"/>
                </a:lnTo>
                <a:lnTo>
                  <a:pt x="172125" y="124148"/>
                </a:lnTo>
                <a:lnTo>
                  <a:pt x="147825" y="133267"/>
                </a:lnTo>
                <a:lnTo>
                  <a:pt x="123688" y="146034"/>
                </a:lnTo>
                <a:lnTo>
                  <a:pt x="96698" y="158838"/>
                </a:lnTo>
                <a:lnTo>
                  <a:pt x="54721" y="195341"/>
                </a:lnTo>
                <a:lnTo>
                  <a:pt x="21894" y="245459"/>
                </a:lnTo>
                <a:lnTo>
                  <a:pt x="2432" y="301898"/>
                </a:lnTo>
                <a:lnTo>
                  <a:pt x="0" y="331041"/>
                </a:lnTo>
                <a:lnTo>
                  <a:pt x="3378" y="362083"/>
                </a:lnTo>
                <a:lnTo>
                  <a:pt x="27003" y="413177"/>
                </a:lnTo>
                <a:lnTo>
                  <a:pt x="66803" y="448855"/>
                </a:lnTo>
                <a:lnTo>
                  <a:pt x="120512" y="465448"/>
                </a:lnTo>
                <a:lnTo>
                  <a:pt x="149636" y="467348"/>
                </a:lnTo>
                <a:lnTo>
                  <a:pt x="187275" y="464460"/>
                </a:lnTo>
                <a:lnTo>
                  <a:pt x="222400" y="455182"/>
                </a:lnTo>
                <a:lnTo>
                  <a:pt x="255093" y="438596"/>
                </a:lnTo>
                <a:lnTo>
                  <a:pt x="273538" y="423512"/>
                </a:lnTo>
                <a:lnTo>
                  <a:pt x="175585" y="423512"/>
                </a:lnTo>
                <a:lnTo>
                  <a:pt x="158245" y="422600"/>
                </a:lnTo>
                <a:lnTo>
                  <a:pt x="116768" y="408922"/>
                </a:lnTo>
                <a:lnTo>
                  <a:pt x="90819" y="374877"/>
                </a:lnTo>
                <a:lnTo>
                  <a:pt x="86238" y="365797"/>
                </a:lnTo>
                <a:lnTo>
                  <a:pt x="82062" y="353543"/>
                </a:lnTo>
                <a:lnTo>
                  <a:pt x="79021" y="338565"/>
                </a:lnTo>
                <a:lnTo>
                  <a:pt x="77845" y="321314"/>
                </a:lnTo>
                <a:lnTo>
                  <a:pt x="79021" y="308765"/>
                </a:lnTo>
                <a:lnTo>
                  <a:pt x="90819" y="262887"/>
                </a:lnTo>
                <a:lnTo>
                  <a:pt x="110281" y="230026"/>
                </a:lnTo>
                <a:lnTo>
                  <a:pt x="140554" y="194430"/>
                </a:lnTo>
                <a:lnTo>
                  <a:pt x="175609" y="175272"/>
                </a:lnTo>
                <a:lnTo>
                  <a:pt x="212805" y="166389"/>
                </a:lnTo>
                <a:lnTo>
                  <a:pt x="227482" y="165553"/>
                </a:lnTo>
                <a:lnTo>
                  <a:pt x="332058" y="165553"/>
                </a:lnTo>
                <a:lnTo>
                  <a:pt x="322248" y="153812"/>
                </a:lnTo>
                <a:lnTo>
                  <a:pt x="294732" y="133883"/>
                </a:lnTo>
                <a:lnTo>
                  <a:pt x="261053" y="121261"/>
                </a:lnTo>
                <a:lnTo>
                  <a:pt x="220562" y="116853"/>
                </a:lnTo>
                <a:close/>
              </a:path>
              <a:path w="474345" h="467360">
                <a:moveTo>
                  <a:pt x="357912" y="413785"/>
                </a:moveTo>
                <a:lnTo>
                  <a:pt x="285433" y="413785"/>
                </a:lnTo>
                <a:lnTo>
                  <a:pt x="272459" y="462485"/>
                </a:lnTo>
                <a:lnTo>
                  <a:pt x="344250" y="462485"/>
                </a:lnTo>
                <a:lnTo>
                  <a:pt x="357912" y="413785"/>
                </a:lnTo>
                <a:close/>
              </a:path>
              <a:path w="474345" h="467360">
                <a:moveTo>
                  <a:pt x="332058" y="165553"/>
                </a:moveTo>
                <a:lnTo>
                  <a:pt x="227482" y="165553"/>
                </a:lnTo>
                <a:lnTo>
                  <a:pt x="246835" y="167300"/>
                </a:lnTo>
                <a:lnTo>
                  <a:pt x="265540" y="172240"/>
                </a:lnTo>
                <a:lnTo>
                  <a:pt x="307936" y="201735"/>
                </a:lnTo>
                <a:lnTo>
                  <a:pt x="324356" y="248297"/>
                </a:lnTo>
                <a:lnTo>
                  <a:pt x="320775" y="286711"/>
                </a:lnTo>
                <a:lnTo>
                  <a:pt x="291880" y="354397"/>
                </a:lnTo>
                <a:lnTo>
                  <a:pt x="266405" y="384604"/>
                </a:lnTo>
                <a:lnTo>
                  <a:pt x="223265" y="413177"/>
                </a:lnTo>
                <a:lnTo>
                  <a:pt x="175585" y="423512"/>
                </a:lnTo>
                <a:lnTo>
                  <a:pt x="273538" y="423512"/>
                </a:lnTo>
                <a:lnTo>
                  <a:pt x="285433" y="413785"/>
                </a:lnTo>
                <a:lnTo>
                  <a:pt x="357912" y="413785"/>
                </a:lnTo>
                <a:lnTo>
                  <a:pt x="423457" y="180143"/>
                </a:lnTo>
                <a:lnTo>
                  <a:pt x="344250" y="180143"/>
                </a:lnTo>
                <a:lnTo>
                  <a:pt x="332058" y="165553"/>
                </a:lnTo>
                <a:close/>
              </a:path>
              <a:path w="474345" h="467360">
                <a:moveTo>
                  <a:pt x="473993" y="0"/>
                </a:moveTo>
                <a:lnTo>
                  <a:pt x="396147" y="0"/>
                </a:lnTo>
                <a:lnTo>
                  <a:pt x="344250" y="180143"/>
                </a:lnTo>
                <a:lnTo>
                  <a:pt x="423457" y="180143"/>
                </a:lnTo>
                <a:lnTo>
                  <a:pt x="47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62198" y="2435781"/>
            <a:ext cx="513080" cy="292100"/>
          </a:xfrm>
          <a:custGeom>
            <a:avLst/>
            <a:gdLst/>
            <a:ahLst/>
            <a:cxnLst/>
            <a:rect l="l" t="t" r="r" b="b"/>
            <a:pathLst>
              <a:path w="513079" h="292100">
                <a:moveTo>
                  <a:pt x="109848" y="9726"/>
                </a:moveTo>
                <a:lnTo>
                  <a:pt x="90819" y="9726"/>
                </a:lnTo>
                <a:lnTo>
                  <a:pt x="90819" y="14590"/>
                </a:lnTo>
                <a:lnTo>
                  <a:pt x="77088" y="26379"/>
                </a:lnTo>
                <a:lnTo>
                  <a:pt x="44977" y="68153"/>
                </a:lnTo>
                <a:lnTo>
                  <a:pt x="18704" y="114004"/>
                </a:lnTo>
                <a:lnTo>
                  <a:pt x="6162" y="160624"/>
                </a:lnTo>
                <a:lnTo>
                  <a:pt x="3608" y="175215"/>
                </a:lnTo>
                <a:lnTo>
                  <a:pt x="0" y="189805"/>
                </a:lnTo>
                <a:lnTo>
                  <a:pt x="6054" y="238505"/>
                </a:lnTo>
                <a:lnTo>
                  <a:pt x="32003" y="277478"/>
                </a:lnTo>
                <a:lnTo>
                  <a:pt x="72507" y="291156"/>
                </a:lnTo>
                <a:lnTo>
                  <a:pt x="90819" y="292068"/>
                </a:lnTo>
                <a:lnTo>
                  <a:pt x="110186" y="291156"/>
                </a:lnTo>
                <a:lnTo>
                  <a:pt x="162610" y="277478"/>
                </a:lnTo>
                <a:lnTo>
                  <a:pt x="202631" y="248232"/>
                </a:lnTo>
                <a:lnTo>
                  <a:pt x="103794" y="248232"/>
                </a:lnTo>
                <a:lnTo>
                  <a:pt x="94063" y="247396"/>
                </a:lnTo>
                <a:lnTo>
                  <a:pt x="56194" y="231894"/>
                </a:lnTo>
                <a:lnTo>
                  <a:pt x="38922" y="209324"/>
                </a:lnTo>
                <a:lnTo>
                  <a:pt x="34922" y="201943"/>
                </a:lnTo>
                <a:lnTo>
                  <a:pt x="32868" y="194093"/>
                </a:lnTo>
                <a:lnTo>
                  <a:pt x="32111" y="185332"/>
                </a:lnTo>
                <a:lnTo>
                  <a:pt x="32003" y="175215"/>
                </a:lnTo>
                <a:lnTo>
                  <a:pt x="29557" y="164272"/>
                </a:lnTo>
                <a:lnTo>
                  <a:pt x="30597" y="153329"/>
                </a:lnTo>
                <a:lnTo>
                  <a:pt x="34070" y="142386"/>
                </a:lnTo>
                <a:lnTo>
                  <a:pt x="38922" y="131443"/>
                </a:lnTo>
                <a:lnTo>
                  <a:pt x="43717" y="116788"/>
                </a:lnTo>
                <a:lnTo>
                  <a:pt x="64871" y="73017"/>
                </a:lnTo>
                <a:lnTo>
                  <a:pt x="96617" y="33294"/>
                </a:lnTo>
                <a:lnTo>
                  <a:pt x="109848" y="19453"/>
                </a:lnTo>
                <a:lnTo>
                  <a:pt x="109848" y="9726"/>
                </a:lnTo>
                <a:close/>
              </a:path>
              <a:path w="513079" h="292100">
                <a:moveTo>
                  <a:pt x="266405" y="233642"/>
                </a:moveTo>
                <a:lnTo>
                  <a:pt x="214507" y="233642"/>
                </a:lnTo>
                <a:lnTo>
                  <a:pt x="219323" y="247396"/>
                </a:lnTo>
                <a:lnTo>
                  <a:pt x="224887" y="259207"/>
                </a:lnTo>
                <a:lnTo>
                  <a:pt x="264567" y="288421"/>
                </a:lnTo>
                <a:lnTo>
                  <a:pt x="298408" y="292068"/>
                </a:lnTo>
                <a:lnTo>
                  <a:pt x="314261" y="291156"/>
                </a:lnTo>
                <a:lnTo>
                  <a:pt x="363279" y="277478"/>
                </a:lnTo>
                <a:lnTo>
                  <a:pt x="407311" y="253486"/>
                </a:lnTo>
                <a:lnTo>
                  <a:pt x="414988" y="248232"/>
                </a:lnTo>
                <a:lnTo>
                  <a:pt x="311382" y="248232"/>
                </a:lnTo>
                <a:lnTo>
                  <a:pt x="297178" y="247320"/>
                </a:lnTo>
                <a:lnTo>
                  <a:pt x="284028" y="244584"/>
                </a:lnTo>
                <a:lnTo>
                  <a:pt x="273311" y="240025"/>
                </a:lnTo>
                <a:lnTo>
                  <a:pt x="266405" y="233642"/>
                </a:lnTo>
                <a:close/>
              </a:path>
              <a:path w="513079" h="292100">
                <a:moveTo>
                  <a:pt x="279379" y="102198"/>
                </a:moveTo>
                <a:lnTo>
                  <a:pt x="246511" y="102198"/>
                </a:lnTo>
                <a:lnTo>
                  <a:pt x="246511" y="107061"/>
                </a:lnTo>
                <a:lnTo>
                  <a:pt x="240456" y="107061"/>
                </a:lnTo>
                <a:lnTo>
                  <a:pt x="240456" y="116788"/>
                </a:lnTo>
                <a:lnTo>
                  <a:pt x="233536" y="116788"/>
                </a:lnTo>
                <a:lnTo>
                  <a:pt x="233536" y="131443"/>
                </a:lnTo>
                <a:lnTo>
                  <a:pt x="229928" y="138739"/>
                </a:lnTo>
                <a:lnTo>
                  <a:pt x="227374" y="146034"/>
                </a:lnTo>
                <a:lnTo>
                  <a:pt x="224657" y="153329"/>
                </a:lnTo>
                <a:lnTo>
                  <a:pt x="220562" y="160624"/>
                </a:lnTo>
                <a:lnTo>
                  <a:pt x="220468" y="168680"/>
                </a:lnTo>
                <a:lnTo>
                  <a:pt x="219805" y="177655"/>
                </a:lnTo>
                <a:lnTo>
                  <a:pt x="194181" y="216011"/>
                </a:lnTo>
                <a:lnTo>
                  <a:pt x="154150" y="240025"/>
                </a:lnTo>
                <a:lnTo>
                  <a:pt x="103794" y="248232"/>
                </a:lnTo>
                <a:lnTo>
                  <a:pt x="202631" y="248232"/>
                </a:lnTo>
                <a:lnTo>
                  <a:pt x="203609" y="247320"/>
                </a:lnTo>
                <a:lnTo>
                  <a:pt x="214507" y="233642"/>
                </a:lnTo>
                <a:lnTo>
                  <a:pt x="266405" y="233642"/>
                </a:lnTo>
                <a:lnTo>
                  <a:pt x="257823" y="225510"/>
                </a:lnTo>
                <a:lnTo>
                  <a:pt x="251589" y="216003"/>
                </a:lnTo>
                <a:lnTo>
                  <a:pt x="247795" y="205600"/>
                </a:lnTo>
                <a:lnTo>
                  <a:pt x="246511" y="194734"/>
                </a:lnTo>
                <a:lnTo>
                  <a:pt x="251565" y="187325"/>
                </a:lnTo>
                <a:lnTo>
                  <a:pt x="256458" y="179478"/>
                </a:lnTo>
                <a:lnTo>
                  <a:pt x="261350" y="170732"/>
                </a:lnTo>
                <a:lnTo>
                  <a:pt x="266405" y="160624"/>
                </a:lnTo>
                <a:lnTo>
                  <a:pt x="267351" y="153329"/>
                </a:lnTo>
                <a:lnTo>
                  <a:pt x="271513" y="138739"/>
                </a:lnTo>
                <a:lnTo>
                  <a:pt x="272459" y="131443"/>
                </a:lnTo>
                <a:lnTo>
                  <a:pt x="279379" y="126580"/>
                </a:lnTo>
                <a:lnTo>
                  <a:pt x="279379" y="102198"/>
                </a:lnTo>
                <a:close/>
              </a:path>
              <a:path w="513079" h="292100">
                <a:moveTo>
                  <a:pt x="467073" y="0"/>
                </a:moveTo>
                <a:lnTo>
                  <a:pt x="461019" y="4863"/>
                </a:lnTo>
                <a:lnTo>
                  <a:pt x="454099" y="4863"/>
                </a:lnTo>
                <a:lnTo>
                  <a:pt x="448044" y="9726"/>
                </a:lnTo>
                <a:lnTo>
                  <a:pt x="441125" y="14590"/>
                </a:lnTo>
                <a:lnTo>
                  <a:pt x="435070" y="24317"/>
                </a:lnTo>
                <a:lnTo>
                  <a:pt x="435070" y="29180"/>
                </a:lnTo>
                <a:lnTo>
                  <a:pt x="432245" y="35641"/>
                </a:lnTo>
                <a:lnTo>
                  <a:pt x="433232" y="40739"/>
                </a:lnTo>
                <a:lnTo>
                  <a:pt x="436651" y="44938"/>
                </a:lnTo>
                <a:lnTo>
                  <a:pt x="441125" y="48699"/>
                </a:lnTo>
                <a:lnTo>
                  <a:pt x="450761" y="56070"/>
                </a:lnTo>
                <a:lnTo>
                  <a:pt x="459829" y="63898"/>
                </a:lnTo>
                <a:lnTo>
                  <a:pt x="467763" y="72637"/>
                </a:lnTo>
                <a:lnTo>
                  <a:pt x="473993" y="82744"/>
                </a:lnTo>
                <a:lnTo>
                  <a:pt x="473993" y="131443"/>
                </a:lnTo>
                <a:lnTo>
                  <a:pt x="468844" y="142386"/>
                </a:lnTo>
                <a:lnTo>
                  <a:pt x="448044" y="175215"/>
                </a:lnTo>
                <a:lnTo>
                  <a:pt x="418852" y="203994"/>
                </a:lnTo>
                <a:lnTo>
                  <a:pt x="409122" y="214188"/>
                </a:lnTo>
                <a:lnTo>
                  <a:pt x="363279" y="238505"/>
                </a:lnTo>
                <a:lnTo>
                  <a:pt x="325208" y="247396"/>
                </a:lnTo>
                <a:lnTo>
                  <a:pt x="311382" y="248232"/>
                </a:lnTo>
                <a:lnTo>
                  <a:pt x="414988" y="248232"/>
                </a:lnTo>
                <a:lnTo>
                  <a:pt x="446855" y="216611"/>
                </a:lnTo>
                <a:lnTo>
                  <a:pt x="473196" y="175215"/>
                </a:lnTo>
                <a:lnTo>
                  <a:pt x="480372" y="160624"/>
                </a:lnTo>
                <a:lnTo>
                  <a:pt x="487386" y="146034"/>
                </a:lnTo>
                <a:lnTo>
                  <a:pt x="493022" y="131443"/>
                </a:lnTo>
                <a:lnTo>
                  <a:pt x="494198" y="123378"/>
                </a:lnTo>
                <a:lnTo>
                  <a:pt x="497238" y="114389"/>
                </a:lnTo>
                <a:lnTo>
                  <a:pt x="501415" y="105399"/>
                </a:lnTo>
                <a:lnTo>
                  <a:pt x="505996" y="97334"/>
                </a:lnTo>
                <a:lnTo>
                  <a:pt x="507077" y="87151"/>
                </a:lnTo>
                <a:lnTo>
                  <a:pt x="511835" y="68609"/>
                </a:lnTo>
                <a:lnTo>
                  <a:pt x="512836" y="59176"/>
                </a:lnTo>
                <a:lnTo>
                  <a:pt x="512916" y="29180"/>
                </a:lnTo>
                <a:lnTo>
                  <a:pt x="508713" y="21961"/>
                </a:lnTo>
                <a:lnTo>
                  <a:pt x="505239" y="15198"/>
                </a:lnTo>
                <a:lnTo>
                  <a:pt x="500631" y="9347"/>
                </a:lnTo>
                <a:lnTo>
                  <a:pt x="488238" y="2051"/>
                </a:lnTo>
                <a:lnTo>
                  <a:pt x="482642" y="607"/>
                </a:lnTo>
                <a:lnTo>
                  <a:pt x="475750" y="75"/>
                </a:lnTo>
                <a:lnTo>
                  <a:pt x="467073" y="0"/>
                </a:lnTo>
                <a:close/>
              </a:path>
              <a:path w="513079" h="292100">
                <a:moveTo>
                  <a:pt x="272459" y="97334"/>
                </a:moveTo>
                <a:lnTo>
                  <a:pt x="259485" y="97334"/>
                </a:lnTo>
                <a:lnTo>
                  <a:pt x="253430" y="102198"/>
                </a:lnTo>
                <a:lnTo>
                  <a:pt x="272459" y="102198"/>
                </a:lnTo>
                <a:lnTo>
                  <a:pt x="272459" y="9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2280" y="3380141"/>
            <a:ext cx="305435" cy="14604"/>
          </a:xfrm>
          <a:custGeom>
            <a:avLst/>
            <a:gdLst/>
            <a:ahLst/>
            <a:cxnLst/>
            <a:rect l="l" t="t" r="r" b="b"/>
            <a:pathLst>
              <a:path w="305435" h="14604">
                <a:moveTo>
                  <a:pt x="298667" y="0"/>
                </a:moveTo>
                <a:lnTo>
                  <a:pt x="12974" y="0"/>
                </a:lnTo>
                <a:lnTo>
                  <a:pt x="0" y="9726"/>
                </a:lnTo>
                <a:lnTo>
                  <a:pt x="6487" y="14590"/>
                </a:lnTo>
                <a:lnTo>
                  <a:pt x="305154" y="14590"/>
                </a:lnTo>
                <a:lnTo>
                  <a:pt x="305154" y="4863"/>
                </a:lnTo>
                <a:lnTo>
                  <a:pt x="298667" y="4863"/>
                </a:lnTo>
                <a:lnTo>
                  <a:pt x="298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02307" y="3316851"/>
            <a:ext cx="448309" cy="170815"/>
          </a:xfrm>
          <a:custGeom>
            <a:avLst/>
            <a:gdLst/>
            <a:ahLst/>
            <a:cxnLst/>
            <a:rect l="l" t="t" r="r" b="b"/>
            <a:pathLst>
              <a:path w="448310" h="170814">
                <a:moveTo>
                  <a:pt x="97393" y="0"/>
                </a:moveTo>
                <a:lnTo>
                  <a:pt x="58470" y="9726"/>
                </a:lnTo>
                <a:lnTo>
                  <a:pt x="23957" y="31650"/>
                </a:lnTo>
                <a:lnTo>
                  <a:pt x="12974" y="53563"/>
                </a:lnTo>
                <a:lnTo>
                  <a:pt x="8210" y="60934"/>
                </a:lnTo>
                <a:lnTo>
                  <a:pt x="4054" y="68761"/>
                </a:lnTo>
                <a:lnTo>
                  <a:pt x="1114" y="77500"/>
                </a:lnTo>
                <a:lnTo>
                  <a:pt x="0" y="87607"/>
                </a:lnTo>
                <a:lnTo>
                  <a:pt x="1114" y="94913"/>
                </a:lnTo>
                <a:lnTo>
                  <a:pt x="4054" y="102230"/>
                </a:lnTo>
                <a:lnTo>
                  <a:pt x="8210" y="109548"/>
                </a:lnTo>
                <a:lnTo>
                  <a:pt x="12974" y="116853"/>
                </a:lnTo>
                <a:lnTo>
                  <a:pt x="14089" y="124148"/>
                </a:lnTo>
                <a:lnTo>
                  <a:pt x="17028" y="131443"/>
                </a:lnTo>
                <a:lnTo>
                  <a:pt x="21184" y="138739"/>
                </a:lnTo>
                <a:lnTo>
                  <a:pt x="25948" y="146034"/>
                </a:lnTo>
                <a:lnTo>
                  <a:pt x="34715" y="150441"/>
                </a:lnTo>
                <a:lnTo>
                  <a:pt x="49752" y="161080"/>
                </a:lnTo>
                <a:lnTo>
                  <a:pt x="87662" y="170275"/>
                </a:lnTo>
                <a:lnTo>
                  <a:pt x="97393" y="170351"/>
                </a:lnTo>
                <a:lnTo>
                  <a:pt x="107124" y="170275"/>
                </a:lnTo>
                <a:lnTo>
                  <a:pt x="145083" y="161840"/>
                </a:lnTo>
                <a:lnTo>
                  <a:pt x="147589" y="160624"/>
                </a:lnTo>
                <a:lnTo>
                  <a:pt x="90906" y="160624"/>
                </a:lnTo>
                <a:lnTo>
                  <a:pt x="84926" y="159788"/>
                </a:lnTo>
                <a:lnTo>
                  <a:pt x="77121" y="157585"/>
                </a:lnTo>
                <a:lnTo>
                  <a:pt x="68100" y="154469"/>
                </a:lnTo>
                <a:lnTo>
                  <a:pt x="58470" y="150897"/>
                </a:lnTo>
                <a:lnTo>
                  <a:pt x="51983" y="150897"/>
                </a:lnTo>
                <a:lnTo>
                  <a:pt x="45496" y="141170"/>
                </a:lnTo>
                <a:lnTo>
                  <a:pt x="39009" y="136307"/>
                </a:lnTo>
                <a:lnTo>
                  <a:pt x="31357" y="131823"/>
                </a:lnTo>
                <a:lnTo>
                  <a:pt x="26770" y="125972"/>
                </a:lnTo>
                <a:lnTo>
                  <a:pt x="23415" y="119209"/>
                </a:lnTo>
                <a:lnTo>
                  <a:pt x="19461" y="111989"/>
                </a:lnTo>
                <a:lnTo>
                  <a:pt x="12974" y="107126"/>
                </a:lnTo>
                <a:lnTo>
                  <a:pt x="13075" y="80312"/>
                </a:lnTo>
                <a:lnTo>
                  <a:pt x="13785" y="73017"/>
                </a:lnTo>
                <a:lnTo>
                  <a:pt x="15711" y="65721"/>
                </a:lnTo>
                <a:lnTo>
                  <a:pt x="19461" y="58426"/>
                </a:lnTo>
                <a:lnTo>
                  <a:pt x="23415" y="54019"/>
                </a:lnTo>
                <a:lnTo>
                  <a:pt x="26770" y="48699"/>
                </a:lnTo>
                <a:lnTo>
                  <a:pt x="31357" y="43380"/>
                </a:lnTo>
                <a:lnTo>
                  <a:pt x="39020" y="38964"/>
                </a:lnTo>
                <a:lnTo>
                  <a:pt x="58470" y="24317"/>
                </a:lnTo>
                <a:lnTo>
                  <a:pt x="67187" y="21505"/>
                </a:lnTo>
                <a:lnTo>
                  <a:pt x="74688" y="20061"/>
                </a:lnTo>
                <a:lnTo>
                  <a:pt x="82189" y="19529"/>
                </a:lnTo>
                <a:lnTo>
                  <a:pt x="171901" y="19453"/>
                </a:lnTo>
                <a:lnTo>
                  <a:pt x="162351" y="14590"/>
                </a:lnTo>
                <a:lnTo>
                  <a:pt x="147603" y="8207"/>
                </a:lnTo>
                <a:lnTo>
                  <a:pt x="132272" y="3647"/>
                </a:lnTo>
                <a:lnTo>
                  <a:pt x="115741" y="911"/>
                </a:lnTo>
                <a:lnTo>
                  <a:pt x="97393" y="0"/>
                </a:lnTo>
                <a:close/>
              </a:path>
              <a:path w="448310" h="170814">
                <a:moveTo>
                  <a:pt x="269874" y="107126"/>
                </a:moveTo>
                <a:lnTo>
                  <a:pt x="220735" y="107126"/>
                </a:lnTo>
                <a:lnTo>
                  <a:pt x="233709" y="121716"/>
                </a:lnTo>
                <a:lnTo>
                  <a:pt x="242325" y="126124"/>
                </a:lnTo>
                <a:lnTo>
                  <a:pt x="249116" y="131443"/>
                </a:lnTo>
                <a:lnTo>
                  <a:pt x="254691" y="136763"/>
                </a:lnTo>
                <a:lnTo>
                  <a:pt x="259658" y="141170"/>
                </a:lnTo>
                <a:lnTo>
                  <a:pt x="265550" y="144818"/>
                </a:lnTo>
                <a:lnTo>
                  <a:pt x="279800" y="152113"/>
                </a:lnTo>
                <a:lnTo>
                  <a:pt x="285693" y="155761"/>
                </a:lnTo>
                <a:lnTo>
                  <a:pt x="301911" y="162448"/>
                </a:lnTo>
                <a:lnTo>
                  <a:pt x="309412" y="164652"/>
                </a:lnTo>
                <a:lnTo>
                  <a:pt x="318129" y="165488"/>
                </a:lnTo>
                <a:lnTo>
                  <a:pt x="324109" y="168300"/>
                </a:lnTo>
                <a:lnTo>
                  <a:pt x="331914" y="169743"/>
                </a:lnTo>
                <a:lnTo>
                  <a:pt x="340935" y="170275"/>
                </a:lnTo>
                <a:lnTo>
                  <a:pt x="350564" y="170351"/>
                </a:lnTo>
                <a:lnTo>
                  <a:pt x="360296" y="170275"/>
                </a:lnTo>
                <a:lnTo>
                  <a:pt x="398291" y="161080"/>
                </a:lnTo>
                <a:lnTo>
                  <a:pt x="412649" y="150897"/>
                </a:lnTo>
                <a:lnTo>
                  <a:pt x="357051" y="150897"/>
                </a:lnTo>
                <a:lnTo>
                  <a:pt x="351172" y="150821"/>
                </a:lnTo>
                <a:lnTo>
                  <a:pt x="344077" y="150289"/>
                </a:lnTo>
                <a:lnTo>
                  <a:pt x="336982" y="148846"/>
                </a:lnTo>
                <a:lnTo>
                  <a:pt x="331103" y="146034"/>
                </a:lnTo>
                <a:lnTo>
                  <a:pt x="326136" y="145198"/>
                </a:lnTo>
                <a:lnTo>
                  <a:pt x="320561" y="142994"/>
                </a:lnTo>
                <a:lnTo>
                  <a:pt x="313770" y="139879"/>
                </a:lnTo>
                <a:lnTo>
                  <a:pt x="305154" y="136307"/>
                </a:lnTo>
                <a:lnTo>
                  <a:pt x="285693" y="121716"/>
                </a:lnTo>
                <a:lnTo>
                  <a:pt x="280826" y="117992"/>
                </a:lnTo>
                <a:lnTo>
                  <a:pt x="275951" y="113805"/>
                </a:lnTo>
                <a:lnTo>
                  <a:pt x="271060" y="108694"/>
                </a:lnTo>
                <a:lnTo>
                  <a:pt x="269874" y="107126"/>
                </a:lnTo>
                <a:close/>
              </a:path>
              <a:path w="448310" h="170814">
                <a:moveTo>
                  <a:pt x="171901" y="19453"/>
                </a:moveTo>
                <a:lnTo>
                  <a:pt x="90906" y="19453"/>
                </a:lnTo>
                <a:lnTo>
                  <a:pt x="99522" y="19529"/>
                </a:lnTo>
                <a:lnTo>
                  <a:pt x="106313" y="20061"/>
                </a:lnTo>
                <a:lnTo>
                  <a:pt x="111888" y="21505"/>
                </a:lnTo>
                <a:lnTo>
                  <a:pt x="116854" y="24317"/>
                </a:lnTo>
                <a:lnTo>
                  <a:pt x="122733" y="25154"/>
                </a:lnTo>
                <a:lnTo>
                  <a:pt x="162351" y="48699"/>
                </a:lnTo>
                <a:lnTo>
                  <a:pt x="176947" y="63746"/>
                </a:lnTo>
                <a:lnTo>
                  <a:pt x="181812" y="68153"/>
                </a:lnTo>
                <a:lnTo>
                  <a:pt x="207761" y="92471"/>
                </a:lnTo>
                <a:lnTo>
                  <a:pt x="202895" y="99700"/>
                </a:lnTo>
                <a:lnTo>
                  <a:pt x="198030" y="106486"/>
                </a:lnTo>
                <a:lnTo>
                  <a:pt x="155864" y="141170"/>
                </a:lnTo>
                <a:lnTo>
                  <a:pt x="129829" y="150897"/>
                </a:lnTo>
                <a:lnTo>
                  <a:pt x="120098" y="154469"/>
                </a:lnTo>
                <a:lnTo>
                  <a:pt x="110367" y="157585"/>
                </a:lnTo>
                <a:lnTo>
                  <a:pt x="100637" y="159788"/>
                </a:lnTo>
                <a:lnTo>
                  <a:pt x="90906" y="160624"/>
                </a:lnTo>
                <a:lnTo>
                  <a:pt x="147589" y="160624"/>
                </a:lnTo>
                <a:lnTo>
                  <a:pt x="160120" y="154545"/>
                </a:lnTo>
                <a:lnTo>
                  <a:pt x="168838" y="150897"/>
                </a:lnTo>
                <a:lnTo>
                  <a:pt x="174717" y="147174"/>
                </a:lnTo>
                <a:lnTo>
                  <a:pt x="181812" y="142994"/>
                </a:lnTo>
                <a:lnTo>
                  <a:pt x="188908" y="137903"/>
                </a:lnTo>
                <a:lnTo>
                  <a:pt x="194787" y="131443"/>
                </a:lnTo>
                <a:lnTo>
                  <a:pt x="203402" y="124908"/>
                </a:lnTo>
                <a:lnTo>
                  <a:pt x="210269" y="119209"/>
                </a:lnTo>
                <a:lnTo>
                  <a:pt x="215768" y="113661"/>
                </a:lnTo>
                <a:lnTo>
                  <a:pt x="220735" y="107126"/>
                </a:lnTo>
                <a:lnTo>
                  <a:pt x="269874" y="107126"/>
                </a:lnTo>
                <a:lnTo>
                  <a:pt x="266145" y="102198"/>
                </a:lnTo>
                <a:lnTo>
                  <a:pt x="240197" y="77880"/>
                </a:lnTo>
                <a:lnTo>
                  <a:pt x="245163" y="70661"/>
                </a:lnTo>
                <a:lnTo>
                  <a:pt x="250738" y="63898"/>
                </a:lnTo>
                <a:lnTo>
                  <a:pt x="251444" y="63290"/>
                </a:lnTo>
                <a:lnTo>
                  <a:pt x="227222" y="63290"/>
                </a:lnTo>
                <a:lnTo>
                  <a:pt x="214248" y="48699"/>
                </a:lnTo>
                <a:lnTo>
                  <a:pt x="203402" y="38582"/>
                </a:lnTo>
                <a:lnTo>
                  <a:pt x="190732" y="29821"/>
                </a:lnTo>
                <a:lnTo>
                  <a:pt x="176846" y="21971"/>
                </a:lnTo>
                <a:lnTo>
                  <a:pt x="171901" y="19453"/>
                </a:lnTo>
                <a:close/>
              </a:path>
              <a:path w="448310" h="170814">
                <a:moveTo>
                  <a:pt x="400791" y="14590"/>
                </a:moveTo>
                <a:lnTo>
                  <a:pt x="357051" y="14590"/>
                </a:lnTo>
                <a:lnTo>
                  <a:pt x="365770" y="14666"/>
                </a:lnTo>
                <a:lnTo>
                  <a:pt x="373280" y="15198"/>
                </a:lnTo>
                <a:lnTo>
                  <a:pt x="380807" y="16642"/>
                </a:lnTo>
                <a:lnTo>
                  <a:pt x="389574" y="19453"/>
                </a:lnTo>
                <a:lnTo>
                  <a:pt x="395466" y="23109"/>
                </a:lnTo>
                <a:lnTo>
                  <a:pt x="409764" y="30500"/>
                </a:lnTo>
                <a:lnTo>
                  <a:pt x="428496" y="58426"/>
                </a:lnTo>
                <a:lnTo>
                  <a:pt x="432247" y="65721"/>
                </a:lnTo>
                <a:lnTo>
                  <a:pt x="434173" y="73017"/>
                </a:lnTo>
                <a:lnTo>
                  <a:pt x="434882" y="80312"/>
                </a:lnTo>
                <a:lnTo>
                  <a:pt x="434962" y="102230"/>
                </a:lnTo>
                <a:lnTo>
                  <a:pt x="428496" y="111989"/>
                </a:lnTo>
                <a:lnTo>
                  <a:pt x="428496" y="116853"/>
                </a:lnTo>
                <a:lnTo>
                  <a:pt x="422009" y="126580"/>
                </a:lnTo>
                <a:lnTo>
                  <a:pt x="415522" y="131443"/>
                </a:lnTo>
                <a:lnTo>
                  <a:pt x="409643" y="135091"/>
                </a:lnTo>
                <a:lnTo>
                  <a:pt x="395453" y="142386"/>
                </a:lnTo>
                <a:lnTo>
                  <a:pt x="389574" y="146034"/>
                </a:lnTo>
                <a:lnTo>
                  <a:pt x="380807" y="148846"/>
                </a:lnTo>
                <a:lnTo>
                  <a:pt x="373280" y="150289"/>
                </a:lnTo>
                <a:lnTo>
                  <a:pt x="365770" y="150821"/>
                </a:lnTo>
                <a:lnTo>
                  <a:pt x="357051" y="150897"/>
                </a:lnTo>
                <a:lnTo>
                  <a:pt x="412649" y="150897"/>
                </a:lnTo>
                <a:lnTo>
                  <a:pt x="413292" y="150441"/>
                </a:lnTo>
                <a:lnTo>
                  <a:pt x="422009" y="146034"/>
                </a:lnTo>
                <a:lnTo>
                  <a:pt x="441471" y="116853"/>
                </a:lnTo>
                <a:lnTo>
                  <a:pt x="442484" y="109548"/>
                </a:lnTo>
                <a:lnTo>
                  <a:pt x="446944" y="94913"/>
                </a:lnTo>
                <a:lnTo>
                  <a:pt x="447958" y="87607"/>
                </a:lnTo>
                <a:lnTo>
                  <a:pt x="446944" y="77500"/>
                </a:lnTo>
                <a:lnTo>
                  <a:pt x="444714" y="68761"/>
                </a:lnTo>
                <a:lnTo>
                  <a:pt x="442484" y="60934"/>
                </a:lnTo>
                <a:lnTo>
                  <a:pt x="441471" y="53563"/>
                </a:lnTo>
                <a:lnTo>
                  <a:pt x="422009" y="24317"/>
                </a:lnTo>
                <a:lnTo>
                  <a:pt x="413292" y="20669"/>
                </a:lnTo>
                <a:lnTo>
                  <a:pt x="400791" y="14590"/>
                </a:lnTo>
                <a:close/>
              </a:path>
              <a:path w="448310" h="170814">
                <a:moveTo>
                  <a:pt x="350564" y="0"/>
                </a:moveTo>
                <a:lnTo>
                  <a:pt x="311641" y="4863"/>
                </a:lnTo>
                <a:lnTo>
                  <a:pt x="305661" y="8511"/>
                </a:lnTo>
                <a:lnTo>
                  <a:pt x="297856" y="12158"/>
                </a:lnTo>
                <a:lnTo>
                  <a:pt x="288835" y="15806"/>
                </a:lnTo>
                <a:lnTo>
                  <a:pt x="279206" y="19453"/>
                </a:lnTo>
                <a:lnTo>
                  <a:pt x="253171" y="38972"/>
                </a:lnTo>
                <a:lnTo>
                  <a:pt x="244480" y="46266"/>
                </a:lnTo>
                <a:lnTo>
                  <a:pt x="237764" y="52955"/>
                </a:lnTo>
                <a:lnTo>
                  <a:pt x="232189" y="58806"/>
                </a:lnTo>
                <a:lnTo>
                  <a:pt x="227222" y="63290"/>
                </a:lnTo>
                <a:lnTo>
                  <a:pt x="251444" y="63290"/>
                </a:lnTo>
                <a:lnTo>
                  <a:pt x="257529" y="58046"/>
                </a:lnTo>
                <a:lnTo>
                  <a:pt x="266145" y="53563"/>
                </a:lnTo>
                <a:lnTo>
                  <a:pt x="271162" y="47103"/>
                </a:lnTo>
                <a:lnTo>
                  <a:pt x="276762" y="42012"/>
                </a:lnTo>
                <a:lnTo>
                  <a:pt x="283563" y="37832"/>
                </a:lnTo>
                <a:lnTo>
                  <a:pt x="292180" y="34109"/>
                </a:lnTo>
                <a:lnTo>
                  <a:pt x="298059" y="27688"/>
                </a:lnTo>
                <a:lnTo>
                  <a:pt x="305173" y="23102"/>
                </a:lnTo>
                <a:lnTo>
                  <a:pt x="312250" y="20366"/>
                </a:lnTo>
                <a:lnTo>
                  <a:pt x="318129" y="19453"/>
                </a:lnTo>
                <a:lnTo>
                  <a:pt x="327859" y="16642"/>
                </a:lnTo>
                <a:lnTo>
                  <a:pt x="337590" y="15198"/>
                </a:lnTo>
                <a:lnTo>
                  <a:pt x="347321" y="14666"/>
                </a:lnTo>
                <a:lnTo>
                  <a:pt x="400791" y="14590"/>
                </a:lnTo>
                <a:lnTo>
                  <a:pt x="398291" y="13374"/>
                </a:lnTo>
                <a:lnTo>
                  <a:pt x="389574" y="9726"/>
                </a:lnTo>
                <a:lnTo>
                  <a:pt x="379793" y="6155"/>
                </a:lnTo>
                <a:lnTo>
                  <a:pt x="370037" y="3039"/>
                </a:lnTo>
                <a:lnTo>
                  <a:pt x="360296" y="835"/>
                </a:lnTo>
                <a:lnTo>
                  <a:pt x="350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20682" y="1754244"/>
            <a:ext cx="441325" cy="170815"/>
          </a:xfrm>
          <a:custGeom>
            <a:avLst/>
            <a:gdLst/>
            <a:ahLst/>
            <a:cxnLst/>
            <a:rect l="l" t="t" r="r" b="b"/>
            <a:pathLst>
              <a:path w="441325" h="170814">
                <a:moveTo>
                  <a:pt x="90718" y="0"/>
                </a:moveTo>
                <a:lnTo>
                  <a:pt x="80987" y="77"/>
                </a:lnTo>
                <a:lnTo>
                  <a:pt x="71257" y="616"/>
                </a:lnTo>
                <a:lnTo>
                  <a:pt x="25847" y="24382"/>
                </a:lnTo>
                <a:lnTo>
                  <a:pt x="2635" y="60859"/>
                </a:lnTo>
                <a:lnTo>
                  <a:pt x="0" y="75476"/>
                </a:lnTo>
                <a:lnTo>
                  <a:pt x="0" y="92915"/>
                </a:lnTo>
                <a:lnTo>
                  <a:pt x="709" y="101655"/>
                </a:lnTo>
                <a:lnTo>
                  <a:pt x="2635" y="109482"/>
                </a:lnTo>
                <a:lnTo>
                  <a:pt x="6385" y="116853"/>
                </a:lnTo>
                <a:lnTo>
                  <a:pt x="7602" y="124072"/>
                </a:lnTo>
                <a:lnTo>
                  <a:pt x="11251" y="130835"/>
                </a:lnTo>
                <a:lnTo>
                  <a:pt x="17332" y="136687"/>
                </a:lnTo>
                <a:lnTo>
                  <a:pt x="25847" y="141170"/>
                </a:lnTo>
                <a:lnTo>
                  <a:pt x="30813" y="147667"/>
                </a:lnTo>
                <a:lnTo>
                  <a:pt x="71257" y="167376"/>
                </a:lnTo>
                <a:lnTo>
                  <a:pt x="90718" y="170416"/>
                </a:lnTo>
                <a:lnTo>
                  <a:pt x="100499" y="169656"/>
                </a:lnTo>
                <a:lnTo>
                  <a:pt x="119995" y="166313"/>
                </a:lnTo>
                <a:lnTo>
                  <a:pt x="129727" y="165553"/>
                </a:lnTo>
                <a:lnTo>
                  <a:pt x="139357" y="161905"/>
                </a:lnTo>
                <a:lnTo>
                  <a:pt x="148378" y="158257"/>
                </a:lnTo>
                <a:lnTo>
                  <a:pt x="153581" y="155826"/>
                </a:lnTo>
                <a:lnTo>
                  <a:pt x="90718" y="155826"/>
                </a:lnTo>
                <a:lnTo>
                  <a:pt x="81089" y="155750"/>
                </a:lnTo>
                <a:lnTo>
                  <a:pt x="72068" y="155218"/>
                </a:lnTo>
                <a:lnTo>
                  <a:pt x="64263" y="153774"/>
                </a:lnTo>
                <a:lnTo>
                  <a:pt x="58282" y="150962"/>
                </a:lnTo>
                <a:lnTo>
                  <a:pt x="49667" y="147277"/>
                </a:lnTo>
                <a:lnTo>
                  <a:pt x="42875" y="143610"/>
                </a:lnTo>
                <a:lnTo>
                  <a:pt x="37301" y="139956"/>
                </a:lnTo>
                <a:lnTo>
                  <a:pt x="32334" y="136307"/>
                </a:lnTo>
                <a:lnTo>
                  <a:pt x="27468" y="129772"/>
                </a:lnTo>
                <a:lnTo>
                  <a:pt x="17738" y="118525"/>
                </a:lnTo>
                <a:lnTo>
                  <a:pt x="12872" y="111989"/>
                </a:lnTo>
                <a:lnTo>
                  <a:pt x="11859" y="104694"/>
                </a:lnTo>
                <a:lnTo>
                  <a:pt x="7399" y="90104"/>
                </a:lnTo>
                <a:lnTo>
                  <a:pt x="6385" y="82809"/>
                </a:lnTo>
                <a:lnTo>
                  <a:pt x="6385" y="77945"/>
                </a:lnTo>
                <a:lnTo>
                  <a:pt x="12867" y="68161"/>
                </a:lnTo>
                <a:lnTo>
                  <a:pt x="12872" y="58426"/>
                </a:lnTo>
                <a:lnTo>
                  <a:pt x="17738" y="51967"/>
                </a:lnTo>
                <a:lnTo>
                  <a:pt x="22603" y="46875"/>
                </a:lnTo>
                <a:lnTo>
                  <a:pt x="27468" y="42696"/>
                </a:lnTo>
                <a:lnTo>
                  <a:pt x="32334" y="38972"/>
                </a:lnTo>
                <a:lnTo>
                  <a:pt x="37301" y="32589"/>
                </a:lnTo>
                <a:lnTo>
                  <a:pt x="42875" y="28029"/>
                </a:lnTo>
                <a:lnTo>
                  <a:pt x="49667" y="25294"/>
                </a:lnTo>
                <a:lnTo>
                  <a:pt x="58282" y="24382"/>
                </a:lnTo>
                <a:lnTo>
                  <a:pt x="64161" y="21570"/>
                </a:lnTo>
                <a:lnTo>
                  <a:pt x="71257" y="20126"/>
                </a:lnTo>
                <a:lnTo>
                  <a:pt x="78352" y="19594"/>
                </a:lnTo>
                <a:lnTo>
                  <a:pt x="84231" y="19518"/>
                </a:lnTo>
                <a:lnTo>
                  <a:pt x="165239" y="19518"/>
                </a:lnTo>
                <a:lnTo>
                  <a:pt x="155676" y="14655"/>
                </a:lnTo>
                <a:lnTo>
                  <a:pt x="140977" y="8261"/>
                </a:lnTo>
                <a:lnTo>
                  <a:pt x="125662" y="3680"/>
                </a:lnTo>
                <a:lnTo>
                  <a:pt x="109114" y="922"/>
                </a:lnTo>
                <a:lnTo>
                  <a:pt x="90718" y="0"/>
                </a:lnTo>
                <a:close/>
              </a:path>
              <a:path w="441325" h="170814">
                <a:moveTo>
                  <a:pt x="271326" y="107126"/>
                </a:moveTo>
                <a:lnTo>
                  <a:pt x="214147" y="107126"/>
                </a:lnTo>
                <a:lnTo>
                  <a:pt x="233608" y="121716"/>
                </a:lnTo>
                <a:lnTo>
                  <a:pt x="238473" y="125440"/>
                </a:lnTo>
                <a:lnTo>
                  <a:pt x="243339" y="129620"/>
                </a:lnTo>
                <a:lnTo>
                  <a:pt x="248204" y="134711"/>
                </a:lnTo>
                <a:lnTo>
                  <a:pt x="253069" y="141170"/>
                </a:lnTo>
                <a:lnTo>
                  <a:pt x="261685" y="144828"/>
                </a:lnTo>
                <a:lnTo>
                  <a:pt x="268476" y="148498"/>
                </a:lnTo>
                <a:lnTo>
                  <a:pt x="274051" y="152168"/>
                </a:lnTo>
                <a:lnTo>
                  <a:pt x="279018" y="155826"/>
                </a:lnTo>
                <a:lnTo>
                  <a:pt x="287735" y="158713"/>
                </a:lnTo>
                <a:lnTo>
                  <a:pt x="302737" y="162665"/>
                </a:lnTo>
                <a:lnTo>
                  <a:pt x="311454" y="165553"/>
                </a:lnTo>
                <a:lnTo>
                  <a:pt x="320184" y="166313"/>
                </a:lnTo>
                <a:lnTo>
                  <a:pt x="335245" y="169656"/>
                </a:lnTo>
                <a:lnTo>
                  <a:pt x="343976" y="170416"/>
                </a:lnTo>
                <a:lnTo>
                  <a:pt x="353707" y="169580"/>
                </a:lnTo>
                <a:lnTo>
                  <a:pt x="392528" y="156965"/>
                </a:lnTo>
                <a:lnTo>
                  <a:pt x="404322" y="150962"/>
                </a:lnTo>
                <a:lnTo>
                  <a:pt x="350463" y="150962"/>
                </a:lnTo>
                <a:lnTo>
                  <a:pt x="345495" y="150885"/>
                </a:lnTo>
                <a:lnTo>
                  <a:pt x="339911" y="150346"/>
                </a:lnTo>
                <a:lnTo>
                  <a:pt x="333094" y="148883"/>
                </a:lnTo>
                <a:lnTo>
                  <a:pt x="324428" y="146034"/>
                </a:lnTo>
                <a:lnTo>
                  <a:pt x="317941" y="146034"/>
                </a:lnTo>
                <a:lnTo>
                  <a:pt x="285505" y="121716"/>
                </a:lnTo>
                <a:lnTo>
                  <a:pt x="280640" y="117309"/>
                </a:lnTo>
                <a:lnTo>
                  <a:pt x="271326" y="107126"/>
                </a:lnTo>
                <a:close/>
              </a:path>
              <a:path w="441325" h="170814">
                <a:moveTo>
                  <a:pt x="165239" y="19518"/>
                </a:moveTo>
                <a:lnTo>
                  <a:pt x="110266" y="19518"/>
                </a:lnTo>
                <a:lnTo>
                  <a:pt x="118882" y="23166"/>
                </a:lnTo>
                <a:lnTo>
                  <a:pt x="125673" y="26814"/>
                </a:lnTo>
                <a:lnTo>
                  <a:pt x="160541" y="52423"/>
                </a:lnTo>
                <a:lnTo>
                  <a:pt x="175146" y="68161"/>
                </a:lnTo>
                <a:lnTo>
                  <a:pt x="201086" y="92535"/>
                </a:lnTo>
                <a:lnTo>
                  <a:pt x="196220" y="99071"/>
                </a:lnTo>
                <a:lnTo>
                  <a:pt x="186490" y="110318"/>
                </a:lnTo>
                <a:lnTo>
                  <a:pt x="181624" y="116853"/>
                </a:lnTo>
                <a:lnTo>
                  <a:pt x="175745" y="123312"/>
                </a:lnTo>
                <a:lnTo>
                  <a:pt x="168650" y="128404"/>
                </a:lnTo>
                <a:lnTo>
                  <a:pt x="161555" y="132583"/>
                </a:lnTo>
                <a:lnTo>
                  <a:pt x="155676" y="136307"/>
                </a:lnTo>
                <a:lnTo>
                  <a:pt x="146959" y="142700"/>
                </a:lnTo>
                <a:lnTo>
                  <a:pt x="139458" y="147282"/>
                </a:lnTo>
                <a:lnTo>
                  <a:pt x="131957" y="150040"/>
                </a:lnTo>
                <a:lnTo>
                  <a:pt x="123240" y="150962"/>
                </a:lnTo>
                <a:lnTo>
                  <a:pt x="113610" y="153774"/>
                </a:lnTo>
                <a:lnTo>
                  <a:pt x="104579" y="155218"/>
                </a:lnTo>
                <a:lnTo>
                  <a:pt x="96748" y="155750"/>
                </a:lnTo>
                <a:lnTo>
                  <a:pt x="90718" y="155826"/>
                </a:lnTo>
                <a:lnTo>
                  <a:pt x="153581" y="155826"/>
                </a:lnTo>
                <a:lnTo>
                  <a:pt x="156183" y="154610"/>
                </a:lnTo>
                <a:lnTo>
                  <a:pt x="162163" y="150962"/>
                </a:lnTo>
                <a:lnTo>
                  <a:pt x="170880" y="146517"/>
                </a:lnTo>
                <a:lnTo>
                  <a:pt x="185882" y="135852"/>
                </a:lnTo>
                <a:lnTo>
                  <a:pt x="194599" y="131443"/>
                </a:lnTo>
                <a:lnTo>
                  <a:pt x="199575" y="124072"/>
                </a:lnTo>
                <a:lnTo>
                  <a:pt x="204340" y="117461"/>
                </a:lnTo>
                <a:lnTo>
                  <a:pt x="209231" y="111609"/>
                </a:lnTo>
                <a:lnTo>
                  <a:pt x="214147" y="107126"/>
                </a:lnTo>
                <a:lnTo>
                  <a:pt x="271326" y="107126"/>
                </a:lnTo>
                <a:lnTo>
                  <a:pt x="270909" y="106670"/>
                </a:lnTo>
                <a:lnTo>
                  <a:pt x="266044" y="102262"/>
                </a:lnTo>
                <a:lnTo>
                  <a:pt x="233608" y="77945"/>
                </a:lnTo>
                <a:lnTo>
                  <a:pt x="239487" y="70688"/>
                </a:lnTo>
                <a:lnTo>
                  <a:pt x="246582" y="63906"/>
                </a:lnTo>
                <a:lnTo>
                  <a:pt x="247328" y="63290"/>
                </a:lnTo>
                <a:lnTo>
                  <a:pt x="220634" y="63290"/>
                </a:lnTo>
                <a:lnTo>
                  <a:pt x="207573" y="48699"/>
                </a:lnTo>
                <a:lnTo>
                  <a:pt x="196727" y="38592"/>
                </a:lnTo>
                <a:lnTo>
                  <a:pt x="184057" y="29853"/>
                </a:lnTo>
                <a:lnTo>
                  <a:pt x="170171" y="22026"/>
                </a:lnTo>
                <a:lnTo>
                  <a:pt x="165239" y="19518"/>
                </a:lnTo>
                <a:close/>
              </a:path>
              <a:path w="441325" h="170814">
                <a:moveTo>
                  <a:pt x="393301" y="9791"/>
                </a:moveTo>
                <a:lnTo>
                  <a:pt x="350463" y="9791"/>
                </a:lnTo>
                <a:lnTo>
                  <a:pt x="360092" y="10627"/>
                </a:lnTo>
                <a:lnTo>
                  <a:pt x="369113" y="12831"/>
                </a:lnTo>
                <a:lnTo>
                  <a:pt x="376918" y="15947"/>
                </a:lnTo>
                <a:lnTo>
                  <a:pt x="382899" y="19518"/>
                </a:lnTo>
                <a:lnTo>
                  <a:pt x="388778" y="20430"/>
                </a:lnTo>
                <a:lnTo>
                  <a:pt x="395873" y="23166"/>
                </a:lnTo>
                <a:lnTo>
                  <a:pt x="402968" y="27725"/>
                </a:lnTo>
                <a:lnTo>
                  <a:pt x="408847" y="34109"/>
                </a:lnTo>
                <a:lnTo>
                  <a:pt x="413611" y="38592"/>
                </a:lnTo>
                <a:lnTo>
                  <a:pt x="417767" y="44444"/>
                </a:lnTo>
                <a:lnTo>
                  <a:pt x="420706" y="51207"/>
                </a:lnTo>
                <a:lnTo>
                  <a:pt x="421821" y="58426"/>
                </a:lnTo>
                <a:lnTo>
                  <a:pt x="428309" y="63290"/>
                </a:lnTo>
                <a:lnTo>
                  <a:pt x="428207" y="90104"/>
                </a:lnTo>
                <a:lnTo>
                  <a:pt x="427498" y="97399"/>
                </a:lnTo>
                <a:lnTo>
                  <a:pt x="425572" y="104694"/>
                </a:lnTo>
                <a:lnTo>
                  <a:pt x="421821" y="111989"/>
                </a:lnTo>
                <a:lnTo>
                  <a:pt x="421821" y="116853"/>
                </a:lnTo>
                <a:lnTo>
                  <a:pt x="391514" y="142386"/>
                </a:lnTo>
                <a:lnTo>
                  <a:pt x="382899" y="146034"/>
                </a:lnTo>
                <a:lnTo>
                  <a:pt x="376918" y="148883"/>
                </a:lnTo>
                <a:lnTo>
                  <a:pt x="369113" y="150346"/>
                </a:lnTo>
                <a:lnTo>
                  <a:pt x="360092" y="150885"/>
                </a:lnTo>
                <a:lnTo>
                  <a:pt x="350463" y="150962"/>
                </a:lnTo>
                <a:lnTo>
                  <a:pt x="404322" y="150962"/>
                </a:lnTo>
                <a:lnTo>
                  <a:pt x="409354" y="147667"/>
                </a:lnTo>
                <a:lnTo>
                  <a:pt x="415334" y="141170"/>
                </a:lnTo>
                <a:lnTo>
                  <a:pt x="420200" y="136687"/>
                </a:lnTo>
                <a:lnTo>
                  <a:pt x="440472" y="101655"/>
                </a:lnTo>
                <a:lnTo>
                  <a:pt x="441181" y="92915"/>
                </a:lnTo>
                <a:lnTo>
                  <a:pt x="441181" y="75476"/>
                </a:lnTo>
                <a:lnTo>
                  <a:pt x="415334" y="24382"/>
                </a:lnTo>
                <a:lnTo>
                  <a:pt x="401549" y="14655"/>
                </a:lnTo>
                <a:lnTo>
                  <a:pt x="393301" y="9791"/>
                </a:lnTo>
                <a:close/>
              </a:path>
              <a:path w="441325" h="170814">
                <a:moveTo>
                  <a:pt x="350463" y="0"/>
                </a:moveTo>
                <a:lnTo>
                  <a:pt x="337070" y="77"/>
                </a:lnTo>
                <a:lnTo>
                  <a:pt x="326093" y="616"/>
                </a:lnTo>
                <a:lnTo>
                  <a:pt x="317549" y="2079"/>
                </a:lnTo>
                <a:lnTo>
                  <a:pt x="311454" y="4928"/>
                </a:lnTo>
                <a:lnTo>
                  <a:pt x="272531" y="19518"/>
                </a:lnTo>
                <a:lnTo>
                  <a:pt x="266652" y="23242"/>
                </a:lnTo>
                <a:lnTo>
                  <a:pt x="259557" y="27421"/>
                </a:lnTo>
                <a:lnTo>
                  <a:pt x="252461" y="32513"/>
                </a:lnTo>
                <a:lnTo>
                  <a:pt x="246582" y="38972"/>
                </a:lnTo>
                <a:lnTo>
                  <a:pt x="241616" y="45508"/>
                </a:lnTo>
                <a:lnTo>
                  <a:pt x="235949" y="51207"/>
                </a:lnTo>
                <a:lnTo>
                  <a:pt x="229249" y="56754"/>
                </a:lnTo>
                <a:lnTo>
                  <a:pt x="220634" y="63290"/>
                </a:lnTo>
                <a:lnTo>
                  <a:pt x="247328" y="63290"/>
                </a:lnTo>
                <a:lnTo>
                  <a:pt x="253678" y="58047"/>
                </a:lnTo>
                <a:lnTo>
                  <a:pt x="259557" y="53563"/>
                </a:lnTo>
                <a:lnTo>
                  <a:pt x="264523" y="47027"/>
                </a:lnTo>
                <a:lnTo>
                  <a:pt x="299290" y="21950"/>
                </a:lnTo>
                <a:lnTo>
                  <a:pt x="323935" y="13895"/>
                </a:lnTo>
                <a:lnTo>
                  <a:pt x="331769" y="12223"/>
                </a:lnTo>
                <a:lnTo>
                  <a:pt x="340820" y="10551"/>
                </a:lnTo>
                <a:lnTo>
                  <a:pt x="350463" y="9791"/>
                </a:lnTo>
                <a:lnTo>
                  <a:pt x="393301" y="9791"/>
                </a:lnTo>
                <a:lnTo>
                  <a:pt x="392528" y="9335"/>
                </a:lnTo>
                <a:lnTo>
                  <a:pt x="382899" y="4928"/>
                </a:lnTo>
                <a:lnTo>
                  <a:pt x="376918" y="2079"/>
                </a:lnTo>
                <a:lnTo>
                  <a:pt x="369113" y="616"/>
                </a:lnTo>
                <a:lnTo>
                  <a:pt x="360092" y="77"/>
                </a:lnTo>
                <a:lnTo>
                  <a:pt x="350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71203" y="2026859"/>
            <a:ext cx="720725" cy="1076325"/>
          </a:xfrm>
          <a:custGeom>
            <a:avLst/>
            <a:gdLst/>
            <a:ahLst/>
            <a:cxnLst/>
            <a:rect l="l" t="t" r="r" b="b"/>
            <a:pathLst>
              <a:path w="720725" h="1076325">
                <a:moveTo>
                  <a:pt x="571300" y="0"/>
                </a:moveTo>
                <a:lnTo>
                  <a:pt x="526701" y="4255"/>
                </a:lnTo>
                <a:lnTo>
                  <a:pt x="486967" y="19453"/>
                </a:lnTo>
                <a:lnTo>
                  <a:pt x="452834" y="42004"/>
                </a:lnTo>
                <a:lnTo>
                  <a:pt x="415117" y="86401"/>
                </a:lnTo>
                <a:lnTo>
                  <a:pt x="395655" y="122922"/>
                </a:lnTo>
                <a:lnTo>
                  <a:pt x="389574" y="141170"/>
                </a:lnTo>
                <a:lnTo>
                  <a:pt x="381059" y="160179"/>
                </a:lnTo>
                <a:lnTo>
                  <a:pt x="374978" y="180111"/>
                </a:lnTo>
                <a:lnTo>
                  <a:pt x="371329" y="200043"/>
                </a:lnTo>
                <a:lnTo>
                  <a:pt x="370112" y="219051"/>
                </a:lnTo>
                <a:lnTo>
                  <a:pt x="337590" y="374812"/>
                </a:lnTo>
                <a:lnTo>
                  <a:pt x="318129" y="535502"/>
                </a:lnTo>
                <a:lnTo>
                  <a:pt x="306269" y="605974"/>
                </a:lnTo>
                <a:lnTo>
                  <a:pt x="305154" y="627973"/>
                </a:lnTo>
                <a:lnTo>
                  <a:pt x="301404" y="646981"/>
                </a:lnTo>
                <a:lnTo>
                  <a:pt x="298667" y="705854"/>
                </a:lnTo>
                <a:lnTo>
                  <a:pt x="294917" y="724102"/>
                </a:lnTo>
                <a:lnTo>
                  <a:pt x="292180" y="778871"/>
                </a:lnTo>
                <a:lnTo>
                  <a:pt x="279206" y="851888"/>
                </a:lnTo>
                <a:lnTo>
                  <a:pt x="278091" y="870136"/>
                </a:lnTo>
                <a:lnTo>
                  <a:pt x="266232" y="924905"/>
                </a:lnTo>
                <a:lnTo>
                  <a:pt x="265015" y="943078"/>
                </a:lnTo>
                <a:lnTo>
                  <a:pt x="261366" y="960806"/>
                </a:lnTo>
                <a:lnTo>
                  <a:pt x="240638" y="1006739"/>
                </a:lnTo>
                <a:lnTo>
                  <a:pt x="196814" y="1043279"/>
                </a:lnTo>
                <a:lnTo>
                  <a:pt x="149377" y="1051486"/>
                </a:lnTo>
                <a:lnTo>
                  <a:pt x="122364" y="1050497"/>
                </a:lnTo>
                <a:lnTo>
                  <a:pt x="99026" y="1047222"/>
                </a:lnTo>
                <a:lnTo>
                  <a:pt x="78136" y="1041200"/>
                </a:lnTo>
                <a:lnTo>
                  <a:pt x="58470" y="1031967"/>
                </a:lnTo>
                <a:lnTo>
                  <a:pt x="68201" y="1031131"/>
                </a:lnTo>
                <a:lnTo>
                  <a:pt x="97393" y="1022240"/>
                </a:lnTo>
                <a:lnTo>
                  <a:pt x="102157" y="1017681"/>
                </a:lnTo>
                <a:lnTo>
                  <a:pt x="106313" y="1011297"/>
                </a:lnTo>
                <a:lnTo>
                  <a:pt x="109252" y="1003090"/>
                </a:lnTo>
                <a:lnTo>
                  <a:pt x="110367" y="993059"/>
                </a:lnTo>
                <a:lnTo>
                  <a:pt x="109151" y="983028"/>
                </a:lnTo>
                <a:lnTo>
                  <a:pt x="105502" y="974821"/>
                </a:lnTo>
                <a:lnTo>
                  <a:pt x="99420" y="968438"/>
                </a:lnTo>
                <a:lnTo>
                  <a:pt x="90906" y="963878"/>
                </a:lnTo>
                <a:lnTo>
                  <a:pt x="84926" y="958217"/>
                </a:lnTo>
                <a:lnTo>
                  <a:pt x="39009" y="955310"/>
                </a:lnTo>
                <a:lnTo>
                  <a:pt x="4908" y="974821"/>
                </a:lnTo>
                <a:lnTo>
                  <a:pt x="0" y="993059"/>
                </a:lnTo>
                <a:lnTo>
                  <a:pt x="1128" y="1003166"/>
                </a:lnTo>
                <a:lnTo>
                  <a:pt x="36779" y="1047001"/>
                </a:lnTo>
                <a:lnTo>
                  <a:pt x="71444" y="1063037"/>
                </a:lnTo>
                <a:lnTo>
                  <a:pt x="149377" y="1075803"/>
                </a:lnTo>
                <a:lnTo>
                  <a:pt x="173602" y="1074131"/>
                </a:lnTo>
                <a:lnTo>
                  <a:pt x="219620" y="1063493"/>
                </a:lnTo>
                <a:lnTo>
                  <a:pt x="258593" y="1045244"/>
                </a:lnTo>
                <a:lnTo>
                  <a:pt x="290456" y="1019362"/>
                </a:lnTo>
                <a:lnTo>
                  <a:pt x="318635" y="987350"/>
                </a:lnTo>
                <a:lnTo>
                  <a:pt x="340732" y="952805"/>
                </a:lnTo>
                <a:lnTo>
                  <a:pt x="370112" y="856752"/>
                </a:lnTo>
                <a:lnTo>
                  <a:pt x="385519" y="777047"/>
                </a:lnTo>
                <a:lnTo>
                  <a:pt x="396061" y="700990"/>
                </a:lnTo>
                <a:lnTo>
                  <a:pt x="404676" y="662871"/>
                </a:lnTo>
                <a:lnTo>
                  <a:pt x="434984" y="447830"/>
                </a:lnTo>
                <a:lnTo>
                  <a:pt x="454445" y="219051"/>
                </a:lnTo>
                <a:lnTo>
                  <a:pt x="467419" y="146034"/>
                </a:lnTo>
                <a:lnTo>
                  <a:pt x="486967" y="82744"/>
                </a:lnTo>
                <a:lnTo>
                  <a:pt x="509773" y="47179"/>
                </a:lnTo>
                <a:lnTo>
                  <a:pt x="542919" y="23741"/>
                </a:lnTo>
                <a:lnTo>
                  <a:pt x="571300" y="19453"/>
                </a:lnTo>
                <a:lnTo>
                  <a:pt x="598211" y="20451"/>
                </a:lnTo>
                <a:lnTo>
                  <a:pt x="620840" y="23741"/>
                </a:lnTo>
                <a:lnTo>
                  <a:pt x="639804" y="29767"/>
                </a:lnTo>
                <a:lnTo>
                  <a:pt x="655719" y="38972"/>
                </a:lnTo>
                <a:lnTo>
                  <a:pt x="632913" y="47863"/>
                </a:lnTo>
                <a:lnTo>
                  <a:pt x="623283" y="53563"/>
                </a:lnTo>
                <a:lnTo>
                  <a:pt x="618519" y="58122"/>
                </a:lnTo>
                <a:lnTo>
                  <a:pt x="614364" y="64506"/>
                </a:lnTo>
                <a:lnTo>
                  <a:pt x="611424" y="72713"/>
                </a:lnTo>
                <a:lnTo>
                  <a:pt x="610309" y="82744"/>
                </a:lnTo>
                <a:lnTo>
                  <a:pt x="611526" y="90049"/>
                </a:lnTo>
                <a:lnTo>
                  <a:pt x="652577" y="120881"/>
                </a:lnTo>
                <a:lnTo>
                  <a:pt x="662206" y="121716"/>
                </a:lnTo>
                <a:lnTo>
                  <a:pt x="671937" y="120881"/>
                </a:lnTo>
                <a:lnTo>
                  <a:pt x="709657" y="104684"/>
                </a:lnTo>
                <a:lnTo>
                  <a:pt x="720677" y="82744"/>
                </a:lnTo>
                <a:lnTo>
                  <a:pt x="719548" y="71877"/>
                </a:lnTo>
                <a:lnTo>
                  <a:pt x="681161" y="26026"/>
                </a:lnTo>
                <a:lnTo>
                  <a:pt x="612424" y="2051"/>
                </a:lnTo>
                <a:lnTo>
                  <a:pt x="57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6426" y="4416972"/>
            <a:ext cx="694690" cy="462915"/>
          </a:xfrm>
          <a:custGeom>
            <a:avLst/>
            <a:gdLst/>
            <a:ahLst/>
            <a:cxnLst/>
            <a:rect l="l" t="t" r="r" b="b"/>
            <a:pathLst>
              <a:path w="694689" h="462914">
                <a:moveTo>
                  <a:pt x="694599" y="0"/>
                </a:moveTo>
                <a:lnTo>
                  <a:pt x="584266" y="0"/>
                </a:lnTo>
                <a:lnTo>
                  <a:pt x="447932" y="107126"/>
                </a:lnTo>
                <a:lnTo>
                  <a:pt x="394375" y="153969"/>
                </a:lnTo>
                <a:lnTo>
                  <a:pt x="350556" y="189870"/>
                </a:lnTo>
                <a:lnTo>
                  <a:pt x="345689" y="179762"/>
                </a:lnTo>
                <a:lnTo>
                  <a:pt x="331086" y="155761"/>
                </a:lnTo>
                <a:lnTo>
                  <a:pt x="324997" y="149529"/>
                </a:lnTo>
                <a:lnTo>
                  <a:pt x="214231" y="0"/>
                </a:lnTo>
                <a:lnTo>
                  <a:pt x="123342" y="0"/>
                </a:lnTo>
                <a:lnTo>
                  <a:pt x="298624" y="228778"/>
                </a:lnTo>
                <a:lnTo>
                  <a:pt x="0" y="462485"/>
                </a:lnTo>
                <a:lnTo>
                  <a:pt x="110359" y="462485"/>
                </a:lnTo>
                <a:lnTo>
                  <a:pt x="285641" y="326177"/>
                </a:lnTo>
                <a:lnTo>
                  <a:pt x="337573" y="277478"/>
                </a:lnTo>
                <a:lnTo>
                  <a:pt x="347310" y="291926"/>
                </a:lnTo>
                <a:lnTo>
                  <a:pt x="366784" y="317200"/>
                </a:lnTo>
                <a:lnTo>
                  <a:pt x="376521" y="326177"/>
                </a:lnTo>
                <a:lnTo>
                  <a:pt x="473906" y="462485"/>
                </a:lnTo>
                <a:lnTo>
                  <a:pt x="564787" y="462485"/>
                </a:lnTo>
                <a:lnTo>
                  <a:pt x="396000" y="238570"/>
                </a:lnTo>
                <a:lnTo>
                  <a:pt x="694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05983" y="4407245"/>
            <a:ext cx="208279" cy="608965"/>
          </a:xfrm>
          <a:custGeom>
            <a:avLst/>
            <a:gdLst/>
            <a:ahLst/>
            <a:cxnLst/>
            <a:rect l="l" t="t" r="r" b="b"/>
            <a:pathLst>
              <a:path w="208280" h="608964">
                <a:moveTo>
                  <a:pt x="207761" y="0"/>
                </a:moveTo>
                <a:lnTo>
                  <a:pt x="149290" y="0"/>
                </a:lnTo>
                <a:lnTo>
                  <a:pt x="112786" y="40171"/>
                </a:lnTo>
                <a:lnTo>
                  <a:pt x="81132" y="80336"/>
                </a:lnTo>
                <a:lnTo>
                  <a:pt x="54343" y="120489"/>
                </a:lnTo>
                <a:lnTo>
                  <a:pt x="32435" y="160624"/>
                </a:lnTo>
                <a:lnTo>
                  <a:pt x="19157" y="196464"/>
                </a:lnTo>
                <a:lnTo>
                  <a:pt x="2331" y="268120"/>
                </a:lnTo>
                <a:lnTo>
                  <a:pt x="0" y="306659"/>
                </a:lnTo>
                <a:lnTo>
                  <a:pt x="2534" y="347591"/>
                </a:lnTo>
                <a:lnTo>
                  <a:pt x="10541" y="389435"/>
                </a:lnTo>
                <a:lnTo>
                  <a:pt x="24630" y="431280"/>
                </a:lnTo>
                <a:lnTo>
                  <a:pt x="45409" y="472212"/>
                </a:lnTo>
                <a:lnTo>
                  <a:pt x="67114" y="510599"/>
                </a:lnTo>
                <a:lnTo>
                  <a:pt x="92484" y="545813"/>
                </a:lnTo>
                <a:lnTo>
                  <a:pt x="120287" y="578303"/>
                </a:lnTo>
                <a:lnTo>
                  <a:pt x="149290" y="608519"/>
                </a:lnTo>
                <a:lnTo>
                  <a:pt x="207761" y="608519"/>
                </a:lnTo>
                <a:lnTo>
                  <a:pt x="173988" y="564965"/>
                </a:lnTo>
                <a:lnTo>
                  <a:pt x="145104" y="521842"/>
                </a:lnTo>
                <a:lnTo>
                  <a:pt x="121221" y="478978"/>
                </a:lnTo>
                <a:lnTo>
                  <a:pt x="102450" y="436200"/>
                </a:lnTo>
                <a:lnTo>
                  <a:pt x="88903" y="393336"/>
                </a:lnTo>
                <a:lnTo>
                  <a:pt x="80693" y="350213"/>
                </a:lnTo>
                <a:lnTo>
                  <a:pt x="77932" y="306659"/>
                </a:lnTo>
                <a:lnTo>
                  <a:pt x="79148" y="277392"/>
                </a:lnTo>
                <a:lnTo>
                  <a:pt x="88879" y="217009"/>
                </a:lnTo>
                <a:lnTo>
                  <a:pt x="136316" y="97334"/>
                </a:lnTo>
                <a:lnTo>
                  <a:pt x="181965" y="30966"/>
                </a:lnTo>
                <a:lnTo>
                  <a:pt x="207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59152" y="4416983"/>
            <a:ext cx="889635" cy="598805"/>
          </a:xfrm>
          <a:custGeom>
            <a:avLst/>
            <a:gdLst/>
            <a:ahLst/>
            <a:cxnLst/>
            <a:rect l="l" t="t" r="r" b="b"/>
            <a:pathLst>
              <a:path w="889635" h="598804">
                <a:moveTo>
                  <a:pt x="298577" y="126580"/>
                </a:moveTo>
                <a:lnTo>
                  <a:pt x="220726" y="126580"/>
                </a:lnTo>
                <a:lnTo>
                  <a:pt x="129819" y="467347"/>
                </a:lnTo>
                <a:lnTo>
                  <a:pt x="121107" y="490982"/>
                </a:lnTo>
                <a:lnTo>
                  <a:pt x="97383" y="535495"/>
                </a:lnTo>
                <a:lnTo>
                  <a:pt x="58381" y="545223"/>
                </a:lnTo>
                <a:lnTo>
                  <a:pt x="48552" y="545147"/>
                </a:lnTo>
                <a:lnTo>
                  <a:pt x="38112" y="544614"/>
                </a:lnTo>
                <a:lnTo>
                  <a:pt x="26454" y="543166"/>
                </a:lnTo>
                <a:lnTo>
                  <a:pt x="12966" y="540359"/>
                </a:lnTo>
                <a:lnTo>
                  <a:pt x="0" y="589000"/>
                </a:lnTo>
                <a:lnTo>
                  <a:pt x="19354" y="592582"/>
                </a:lnTo>
                <a:lnTo>
                  <a:pt x="38112" y="595718"/>
                </a:lnTo>
                <a:lnTo>
                  <a:pt x="55676" y="597941"/>
                </a:lnTo>
                <a:lnTo>
                  <a:pt x="71437" y="598792"/>
                </a:lnTo>
                <a:lnTo>
                  <a:pt x="98399" y="596874"/>
                </a:lnTo>
                <a:lnTo>
                  <a:pt x="142595" y="580263"/>
                </a:lnTo>
                <a:lnTo>
                  <a:pt x="172008" y="550989"/>
                </a:lnTo>
                <a:lnTo>
                  <a:pt x="191528" y="507174"/>
                </a:lnTo>
                <a:lnTo>
                  <a:pt x="201269" y="477075"/>
                </a:lnTo>
                <a:lnTo>
                  <a:pt x="298577" y="126580"/>
                </a:lnTo>
                <a:close/>
              </a:path>
              <a:path w="889635" h="598804">
                <a:moveTo>
                  <a:pt x="337591" y="0"/>
                </a:moveTo>
                <a:lnTo>
                  <a:pt x="259651" y="0"/>
                </a:lnTo>
                <a:lnTo>
                  <a:pt x="240195" y="63284"/>
                </a:lnTo>
                <a:lnTo>
                  <a:pt x="318122" y="63284"/>
                </a:lnTo>
                <a:lnTo>
                  <a:pt x="337591" y="0"/>
                </a:lnTo>
                <a:close/>
              </a:path>
              <a:path w="889635" h="598804">
                <a:moveTo>
                  <a:pt x="889342" y="194729"/>
                </a:moveTo>
                <a:lnTo>
                  <a:pt x="876363" y="185000"/>
                </a:lnTo>
                <a:lnTo>
                  <a:pt x="867651" y="179451"/>
                </a:lnTo>
                <a:lnTo>
                  <a:pt x="860145" y="177101"/>
                </a:lnTo>
                <a:lnTo>
                  <a:pt x="852639" y="177482"/>
                </a:lnTo>
                <a:lnTo>
                  <a:pt x="843927" y="180136"/>
                </a:lnTo>
                <a:lnTo>
                  <a:pt x="837438" y="180136"/>
                </a:lnTo>
                <a:lnTo>
                  <a:pt x="811491" y="199593"/>
                </a:lnTo>
                <a:lnTo>
                  <a:pt x="811491" y="204457"/>
                </a:lnTo>
                <a:lnTo>
                  <a:pt x="808863" y="210921"/>
                </a:lnTo>
                <a:lnTo>
                  <a:pt x="809866" y="216001"/>
                </a:lnTo>
                <a:lnTo>
                  <a:pt x="813320" y="220192"/>
                </a:lnTo>
                <a:lnTo>
                  <a:pt x="817981" y="223913"/>
                </a:lnTo>
                <a:lnTo>
                  <a:pt x="827608" y="232054"/>
                </a:lnTo>
                <a:lnTo>
                  <a:pt x="850417" y="262877"/>
                </a:lnTo>
                <a:lnTo>
                  <a:pt x="855281" y="284772"/>
                </a:lnTo>
                <a:lnTo>
                  <a:pt x="854062" y="295706"/>
                </a:lnTo>
                <a:lnTo>
                  <a:pt x="833081" y="339547"/>
                </a:lnTo>
                <a:lnTo>
                  <a:pt x="815644" y="361353"/>
                </a:lnTo>
                <a:lnTo>
                  <a:pt x="807440" y="371779"/>
                </a:lnTo>
                <a:lnTo>
                  <a:pt x="798017" y="381292"/>
                </a:lnTo>
                <a:lnTo>
                  <a:pt x="785545" y="389458"/>
                </a:lnTo>
                <a:lnTo>
                  <a:pt x="775665" y="396684"/>
                </a:lnTo>
                <a:lnTo>
                  <a:pt x="740054" y="413778"/>
                </a:lnTo>
                <a:lnTo>
                  <a:pt x="701738" y="422668"/>
                </a:lnTo>
                <a:lnTo>
                  <a:pt x="688149" y="423506"/>
                </a:lnTo>
                <a:lnTo>
                  <a:pt x="674662" y="422592"/>
                </a:lnTo>
                <a:lnTo>
                  <a:pt x="634136" y="400786"/>
                </a:lnTo>
                <a:lnTo>
                  <a:pt x="623189" y="369938"/>
                </a:lnTo>
                <a:lnTo>
                  <a:pt x="642658" y="340766"/>
                </a:lnTo>
                <a:lnTo>
                  <a:pt x="643775" y="332701"/>
                </a:lnTo>
                <a:lnTo>
                  <a:pt x="646709" y="323735"/>
                </a:lnTo>
                <a:lnTo>
                  <a:pt x="650862" y="314744"/>
                </a:lnTo>
                <a:lnTo>
                  <a:pt x="655624" y="306654"/>
                </a:lnTo>
                <a:lnTo>
                  <a:pt x="655624" y="277469"/>
                </a:lnTo>
                <a:lnTo>
                  <a:pt x="629678" y="277469"/>
                </a:lnTo>
                <a:lnTo>
                  <a:pt x="616712" y="287197"/>
                </a:lnTo>
                <a:lnTo>
                  <a:pt x="616712" y="296926"/>
                </a:lnTo>
                <a:lnTo>
                  <a:pt x="610222" y="296926"/>
                </a:lnTo>
                <a:lnTo>
                  <a:pt x="610222" y="306654"/>
                </a:lnTo>
                <a:lnTo>
                  <a:pt x="606361" y="314058"/>
                </a:lnTo>
                <a:lnTo>
                  <a:pt x="603732" y="321906"/>
                </a:lnTo>
                <a:lnTo>
                  <a:pt x="601091" y="330657"/>
                </a:lnTo>
                <a:lnTo>
                  <a:pt x="597242" y="340766"/>
                </a:lnTo>
                <a:lnTo>
                  <a:pt x="597242" y="369938"/>
                </a:lnTo>
                <a:lnTo>
                  <a:pt x="583666" y="380847"/>
                </a:lnTo>
                <a:lnTo>
                  <a:pt x="571296" y="391274"/>
                </a:lnTo>
                <a:lnTo>
                  <a:pt x="558927" y="400786"/>
                </a:lnTo>
                <a:lnTo>
                  <a:pt x="515264" y="419862"/>
                </a:lnTo>
                <a:lnTo>
                  <a:pt x="480390" y="423506"/>
                </a:lnTo>
                <a:lnTo>
                  <a:pt x="470662" y="422668"/>
                </a:lnTo>
                <a:lnTo>
                  <a:pt x="432854" y="409295"/>
                </a:lnTo>
                <a:lnTo>
                  <a:pt x="409752" y="371779"/>
                </a:lnTo>
                <a:lnTo>
                  <a:pt x="409041" y="361353"/>
                </a:lnTo>
                <a:lnTo>
                  <a:pt x="409041" y="339547"/>
                </a:lnTo>
                <a:lnTo>
                  <a:pt x="420446" y="292061"/>
                </a:lnTo>
                <a:lnTo>
                  <a:pt x="441464" y="248297"/>
                </a:lnTo>
                <a:lnTo>
                  <a:pt x="451294" y="236474"/>
                </a:lnTo>
                <a:lnTo>
                  <a:pt x="461733" y="223304"/>
                </a:lnTo>
                <a:lnTo>
                  <a:pt x="473392" y="209245"/>
                </a:lnTo>
                <a:lnTo>
                  <a:pt x="486879" y="194729"/>
                </a:lnTo>
                <a:lnTo>
                  <a:pt x="486879" y="185000"/>
                </a:lnTo>
                <a:lnTo>
                  <a:pt x="467410" y="185000"/>
                </a:lnTo>
                <a:lnTo>
                  <a:pt x="467410" y="189865"/>
                </a:lnTo>
                <a:lnTo>
                  <a:pt x="453936" y="204457"/>
                </a:lnTo>
                <a:lnTo>
                  <a:pt x="422008" y="248297"/>
                </a:lnTo>
                <a:lnTo>
                  <a:pt x="395465" y="292061"/>
                </a:lnTo>
                <a:lnTo>
                  <a:pt x="380365" y="350494"/>
                </a:lnTo>
                <a:lnTo>
                  <a:pt x="376504" y="365086"/>
                </a:lnTo>
                <a:lnTo>
                  <a:pt x="379247" y="406869"/>
                </a:lnTo>
                <a:lnTo>
                  <a:pt x="400329" y="449453"/>
                </a:lnTo>
                <a:lnTo>
                  <a:pt x="433349" y="468553"/>
                </a:lnTo>
                <a:lnTo>
                  <a:pt x="467410" y="472211"/>
                </a:lnTo>
                <a:lnTo>
                  <a:pt x="486778" y="471220"/>
                </a:lnTo>
                <a:lnTo>
                  <a:pt x="505536" y="467944"/>
                </a:lnTo>
                <a:lnTo>
                  <a:pt x="523100" y="461924"/>
                </a:lnTo>
                <a:lnTo>
                  <a:pt x="538861" y="452691"/>
                </a:lnTo>
                <a:lnTo>
                  <a:pt x="553453" y="444487"/>
                </a:lnTo>
                <a:lnTo>
                  <a:pt x="568058" y="434454"/>
                </a:lnTo>
                <a:lnTo>
                  <a:pt x="581520" y="423506"/>
                </a:lnTo>
                <a:lnTo>
                  <a:pt x="582650" y="422592"/>
                </a:lnTo>
                <a:lnTo>
                  <a:pt x="597242" y="408914"/>
                </a:lnTo>
                <a:lnTo>
                  <a:pt x="598462" y="422592"/>
                </a:lnTo>
                <a:lnTo>
                  <a:pt x="602107" y="434454"/>
                </a:lnTo>
                <a:lnTo>
                  <a:pt x="641045" y="467944"/>
                </a:lnTo>
                <a:lnTo>
                  <a:pt x="675182" y="472211"/>
                </a:lnTo>
                <a:lnTo>
                  <a:pt x="690791" y="471297"/>
                </a:lnTo>
                <a:lnTo>
                  <a:pt x="740054" y="457619"/>
                </a:lnTo>
                <a:lnTo>
                  <a:pt x="792391" y="423506"/>
                </a:lnTo>
                <a:lnTo>
                  <a:pt x="798525" y="418642"/>
                </a:lnTo>
                <a:lnTo>
                  <a:pt x="834097" y="379628"/>
                </a:lnTo>
                <a:lnTo>
                  <a:pt x="859332" y="335889"/>
                </a:lnTo>
                <a:lnTo>
                  <a:pt x="869873" y="306654"/>
                </a:lnTo>
                <a:lnTo>
                  <a:pt x="873734" y="299288"/>
                </a:lnTo>
                <a:lnTo>
                  <a:pt x="876363" y="291452"/>
                </a:lnTo>
                <a:lnTo>
                  <a:pt x="879005" y="282714"/>
                </a:lnTo>
                <a:lnTo>
                  <a:pt x="882853" y="272605"/>
                </a:lnTo>
                <a:lnTo>
                  <a:pt x="883869" y="264553"/>
                </a:lnTo>
                <a:lnTo>
                  <a:pt x="888326" y="246621"/>
                </a:lnTo>
                <a:lnTo>
                  <a:pt x="889342" y="238569"/>
                </a:lnTo>
                <a:lnTo>
                  <a:pt x="889342" y="194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39404" y="4407245"/>
            <a:ext cx="208279" cy="608965"/>
          </a:xfrm>
          <a:custGeom>
            <a:avLst/>
            <a:gdLst/>
            <a:ahLst/>
            <a:cxnLst/>
            <a:rect l="l" t="t" r="r" b="b"/>
            <a:pathLst>
              <a:path w="208280" h="608964">
                <a:moveTo>
                  <a:pt x="58470" y="0"/>
                </a:moveTo>
                <a:lnTo>
                  <a:pt x="0" y="0"/>
                </a:lnTo>
                <a:lnTo>
                  <a:pt x="23022" y="33018"/>
                </a:lnTo>
                <a:lnTo>
                  <a:pt x="43020" y="59634"/>
                </a:lnTo>
                <a:lnTo>
                  <a:pt x="59369" y="80767"/>
                </a:lnTo>
                <a:lnTo>
                  <a:pt x="71444" y="97334"/>
                </a:lnTo>
                <a:lnTo>
                  <a:pt x="90906" y="141778"/>
                </a:lnTo>
                <a:lnTo>
                  <a:pt x="110367" y="189870"/>
                </a:lnTo>
                <a:lnTo>
                  <a:pt x="124963" y="248264"/>
                </a:lnTo>
                <a:lnTo>
                  <a:pt x="129829" y="306659"/>
                </a:lnTo>
                <a:lnTo>
                  <a:pt x="127067" y="350213"/>
                </a:lnTo>
                <a:lnTo>
                  <a:pt x="118857" y="393336"/>
                </a:lnTo>
                <a:lnTo>
                  <a:pt x="105311" y="436200"/>
                </a:lnTo>
                <a:lnTo>
                  <a:pt x="86540" y="478978"/>
                </a:lnTo>
                <a:lnTo>
                  <a:pt x="62656" y="521842"/>
                </a:lnTo>
                <a:lnTo>
                  <a:pt x="33772" y="564965"/>
                </a:lnTo>
                <a:lnTo>
                  <a:pt x="0" y="608519"/>
                </a:lnTo>
                <a:lnTo>
                  <a:pt x="58470" y="608519"/>
                </a:lnTo>
                <a:lnTo>
                  <a:pt x="86549" y="578303"/>
                </a:lnTo>
                <a:lnTo>
                  <a:pt x="112811" y="545813"/>
                </a:lnTo>
                <a:lnTo>
                  <a:pt x="137873" y="510599"/>
                </a:lnTo>
                <a:lnTo>
                  <a:pt x="162351" y="472212"/>
                </a:lnTo>
                <a:lnTo>
                  <a:pt x="180393" y="431280"/>
                </a:lnTo>
                <a:lnTo>
                  <a:pt x="194787" y="389435"/>
                </a:lnTo>
                <a:lnTo>
                  <a:pt x="204315" y="347591"/>
                </a:lnTo>
                <a:lnTo>
                  <a:pt x="207761" y="306659"/>
                </a:lnTo>
                <a:lnTo>
                  <a:pt x="205430" y="268120"/>
                </a:lnTo>
                <a:lnTo>
                  <a:pt x="188604" y="196464"/>
                </a:lnTo>
                <a:lnTo>
                  <a:pt x="175325" y="160624"/>
                </a:lnTo>
                <a:lnTo>
                  <a:pt x="153381" y="120489"/>
                </a:lnTo>
                <a:lnTo>
                  <a:pt x="126596" y="80336"/>
                </a:lnTo>
                <a:lnTo>
                  <a:pt x="94962" y="40171"/>
                </a:lnTo>
                <a:lnTo>
                  <a:pt x="58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61413" y="4640887"/>
            <a:ext cx="577850" cy="156210"/>
          </a:xfrm>
          <a:custGeom>
            <a:avLst/>
            <a:gdLst/>
            <a:ahLst/>
            <a:cxnLst/>
            <a:rect l="l" t="t" r="r" b="b"/>
            <a:pathLst>
              <a:path w="577850" h="156210">
                <a:moveTo>
                  <a:pt x="571300" y="19518"/>
                </a:moveTo>
                <a:lnTo>
                  <a:pt x="6487" y="19518"/>
                </a:lnTo>
                <a:lnTo>
                  <a:pt x="6487" y="24382"/>
                </a:lnTo>
                <a:lnTo>
                  <a:pt x="12974" y="29245"/>
                </a:lnTo>
                <a:lnTo>
                  <a:pt x="564813" y="29245"/>
                </a:lnTo>
                <a:lnTo>
                  <a:pt x="571300" y="24382"/>
                </a:lnTo>
                <a:lnTo>
                  <a:pt x="571300" y="19518"/>
                </a:lnTo>
                <a:close/>
              </a:path>
              <a:path w="577850" h="156210">
                <a:moveTo>
                  <a:pt x="577787" y="9726"/>
                </a:moveTo>
                <a:lnTo>
                  <a:pt x="0" y="9726"/>
                </a:lnTo>
                <a:lnTo>
                  <a:pt x="0" y="19518"/>
                </a:lnTo>
                <a:lnTo>
                  <a:pt x="577787" y="19518"/>
                </a:lnTo>
                <a:lnTo>
                  <a:pt x="577787" y="9726"/>
                </a:lnTo>
                <a:close/>
              </a:path>
              <a:path w="577850" h="156210">
                <a:moveTo>
                  <a:pt x="571300" y="4863"/>
                </a:moveTo>
                <a:lnTo>
                  <a:pt x="6487" y="4863"/>
                </a:lnTo>
                <a:lnTo>
                  <a:pt x="6487" y="9726"/>
                </a:lnTo>
                <a:lnTo>
                  <a:pt x="571300" y="9726"/>
                </a:lnTo>
                <a:lnTo>
                  <a:pt x="571300" y="4863"/>
                </a:lnTo>
                <a:close/>
              </a:path>
              <a:path w="577850" h="156210">
                <a:moveTo>
                  <a:pt x="564813" y="0"/>
                </a:moveTo>
                <a:lnTo>
                  <a:pt x="12974" y="0"/>
                </a:lnTo>
                <a:lnTo>
                  <a:pt x="12974" y="4863"/>
                </a:lnTo>
                <a:lnTo>
                  <a:pt x="564813" y="4863"/>
                </a:lnTo>
                <a:lnTo>
                  <a:pt x="564813" y="0"/>
                </a:lnTo>
                <a:close/>
              </a:path>
              <a:path w="577850" h="156210">
                <a:moveTo>
                  <a:pt x="564813" y="150897"/>
                </a:moveTo>
                <a:lnTo>
                  <a:pt x="12974" y="150897"/>
                </a:lnTo>
                <a:lnTo>
                  <a:pt x="12974" y="155761"/>
                </a:lnTo>
                <a:lnTo>
                  <a:pt x="564813" y="155761"/>
                </a:lnTo>
                <a:lnTo>
                  <a:pt x="564813" y="150897"/>
                </a:lnTo>
                <a:close/>
              </a:path>
              <a:path w="577850" h="156210">
                <a:moveTo>
                  <a:pt x="571300" y="146034"/>
                </a:moveTo>
                <a:lnTo>
                  <a:pt x="6487" y="146034"/>
                </a:lnTo>
                <a:lnTo>
                  <a:pt x="6487" y="150897"/>
                </a:lnTo>
                <a:lnTo>
                  <a:pt x="571300" y="150897"/>
                </a:lnTo>
                <a:lnTo>
                  <a:pt x="571300" y="146034"/>
                </a:lnTo>
                <a:close/>
              </a:path>
              <a:path w="577850" h="156210">
                <a:moveTo>
                  <a:pt x="577787" y="136307"/>
                </a:moveTo>
                <a:lnTo>
                  <a:pt x="0" y="136307"/>
                </a:lnTo>
                <a:lnTo>
                  <a:pt x="0" y="146034"/>
                </a:lnTo>
                <a:lnTo>
                  <a:pt x="577787" y="146034"/>
                </a:lnTo>
                <a:lnTo>
                  <a:pt x="577787" y="136307"/>
                </a:lnTo>
                <a:close/>
              </a:path>
              <a:path w="577850" h="156210">
                <a:moveTo>
                  <a:pt x="571300" y="131443"/>
                </a:moveTo>
                <a:lnTo>
                  <a:pt x="6487" y="131443"/>
                </a:lnTo>
                <a:lnTo>
                  <a:pt x="6487" y="136307"/>
                </a:lnTo>
                <a:lnTo>
                  <a:pt x="571300" y="136307"/>
                </a:lnTo>
                <a:lnTo>
                  <a:pt x="571300" y="131443"/>
                </a:lnTo>
                <a:close/>
              </a:path>
              <a:path w="577850" h="156210">
                <a:moveTo>
                  <a:pt x="564813" y="126580"/>
                </a:moveTo>
                <a:lnTo>
                  <a:pt x="12974" y="126580"/>
                </a:lnTo>
                <a:lnTo>
                  <a:pt x="12974" y="131443"/>
                </a:lnTo>
                <a:lnTo>
                  <a:pt x="564813" y="131443"/>
                </a:lnTo>
                <a:lnTo>
                  <a:pt x="564813" y="126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72621" y="4407255"/>
            <a:ext cx="681990" cy="608965"/>
          </a:xfrm>
          <a:custGeom>
            <a:avLst/>
            <a:gdLst/>
            <a:ahLst/>
            <a:cxnLst/>
            <a:rect l="l" t="t" r="r" b="b"/>
            <a:pathLst>
              <a:path w="681989" h="608964">
                <a:moveTo>
                  <a:pt x="460921" y="136309"/>
                </a:moveTo>
                <a:lnTo>
                  <a:pt x="370027" y="136309"/>
                </a:lnTo>
                <a:lnTo>
                  <a:pt x="240195" y="262890"/>
                </a:lnTo>
                <a:lnTo>
                  <a:pt x="162255" y="136309"/>
                </a:lnTo>
                <a:lnTo>
                  <a:pt x="77927" y="136309"/>
                </a:lnTo>
                <a:lnTo>
                  <a:pt x="194779" y="301790"/>
                </a:lnTo>
                <a:lnTo>
                  <a:pt x="0" y="472211"/>
                </a:lnTo>
                <a:lnTo>
                  <a:pt x="90906" y="472211"/>
                </a:lnTo>
                <a:lnTo>
                  <a:pt x="227215" y="350494"/>
                </a:lnTo>
                <a:lnTo>
                  <a:pt x="243433" y="380898"/>
                </a:lnTo>
                <a:lnTo>
                  <a:pt x="250939" y="392925"/>
                </a:lnTo>
                <a:lnTo>
                  <a:pt x="259651" y="404050"/>
                </a:lnTo>
                <a:lnTo>
                  <a:pt x="305155" y="472211"/>
                </a:lnTo>
                <a:lnTo>
                  <a:pt x="389483" y="472211"/>
                </a:lnTo>
                <a:lnTo>
                  <a:pt x="272630" y="306654"/>
                </a:lnTo>
                <a:lnTo>
                  <a:pt x="460921" y="136309"/>
                </a:lnTo>
                <a:close/>
              </a:path>
              <a:path w="681989" h="608964">
                <a:moveTo>
                  <a:pt x="681659" y="0"/>
                </a:moveTo>
                <a:lnTo>
                  <a:pt x="629678" y="0"/>
                </a:lnTo>
                <a:lnTo>
                  <a:pt x="593178" y="40170"/>
                </a:lnTo>
                <a:lnTo>
                  <a:pt x="561517" y="80327"/>
                </a:lnTo>
                <a:lnTo>
                  <a:pt x="534733" y="120484"/>
                </a:lnTo>
                <a:lnTo>
                  <a:pt x="512826" y="160616"/>
                </a:lnTo>
                <a:lnTo>
                  <a:pt x="496811" y="196456"/>
                </a:lnTo>
                <a:lnTo>
                  <a:pt x="481812" y="268122"/>
                </a:lnTo>
                <a:lnTo>
                  <a:pt x="480390" y="306654"/>
                </a:lnTo>
                <a:lnTo>
                  <a:pt x="482815" y="347586"/>
                </a:lnTo>
                <a:lnTo>
                  <a:pt x="490118" y="389432"/>
                </a:lnTo>
                <a:lnTo>
                  <a:pt x="502285" y="431279"/>
                </a:lnTo>
                <a:lnTo>
                  <a:pt x="519315" y="472211"/>
                </a:lnTo>
                <a:lnTo>
                  <a:pt x="543890" y="510590"/>
                </a:lnTo>
                <a:lnTo>
                  <a:pt x="569658" y="545807"/>
                </a:lnTo>
                <a:lnTo>
                  <a:pt x="597852" y="578294"/>
                </a:lnTo>
                <a:lnTo>
                  <a:pt x="629678" y="608520"/>
                </a:lnTo>
                <a:lnTo>
                  <a:pt x="681659" y="608520"/>
                </a:lnTo>
                <a:lnTo>
                  <a:pt x="648246" y="564959"/>
                </a:lnTo>
                <a:lnTo>
                  <a:pt x="620293" y="521843"/>
                </a:lnTo>
                <a:lnTo>
                  <a:pt x="597674" y="478980"/>
                </a:lnTo>
                <a:lnTo>
                  <a:pt x="580288" y="436194"/>
                </a:lnTo>
                <a:lnTo>
                  <a:pt x="568007" y="393331"/>
                </a:lnTo>
                <a:lnTo>
                  <a:pt x="560717" y="350215"/>
                </a:lnTo>
                <a:lnTo>
                  <a:pt x="558317" y="306654"/>
                </a:lnTo>
                <a:lnTo>
                  <a:pt x="559536" y="277393"/>
                </a:lnTo>
                <a:lnTo>
                  <a:pt x="569264" y="217004"/>
                </a:lnTo>
                <a:lnTo>
                  <a:pt x="583869" y="163080"/>
                </a:lnTo>
                <a:lnTo>
                  <a:pt x="603326" y="119253"/>
                </a:lnTo>
                <a:lnTo>
                  <a:pt x="616699" y="97332"/>
                </a:lnTo>
                <a:lnTo>
                  <a:pt x="625017" y="80073"/>
                </a:lnTo>
                <a:lnTo>
                  <a:pt x="639419" y="57810"/>
                </a:lnTo>
                <a:lnTo>
                  <a:pt x="681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32135" y="4421835"/>
            <a:ext cx="227329" cy="462915"/>
          </a:xfrm>
          <a:custGeom>
            <a:avLst/>
            <a:gdLst/>
            <a:ahLst/>
            <a:cxnLst/>
            <a:rect l="l" t="t" r="r" b="b"/>
            <a:pathLst>
              <a:path w="227329" h="462914">
                <a:moveTo>
                  <a:pt x="142889" y="165553"/>
                </a:moveTo>
                <a:lnTo>
                  <a:pt x="64957" y="165553"/>
                </a:lnTo>
                <a:lnTo>
                  <a:pt x="12974" y="360222"/>
                </a:lnTo>
                <a:lnTo>
                  <a:pt x="5473" y="379561"/>
                </a:lnTo>
                <a:lnTo>
                  <a:pt x="1620" y="394331"/>
                </a:lnTo>
                <a:lnTo>
                  <a:pt x="202" y="405425"/>
                </a:lnTo>
                <a:lnTo>
                  <a:pt x="0" y="413785"/>
                </a:lnTo>
                <a:lnTo>
                  <a:pt x="1217" y="423892"/>
                </a:lnTo>
                <a:lnTo>
                  <a:pt x="34346" y="454250"/>
                </a:lnTo>
                <a:lnTo>
                  <a:pt x="90906" y="462485"/>
                </a:lnTo>
                <a:lnTo>
                  <a:pt x="105402" y="462409"/>
                </a:lnTo>
                <a:lnTo>
                  <a:pt x="119298" y="461877"/>
                </a:lnTo>
                <a:lnTo>
                  <a:pt x="131994" y="460433"/>
                </a:lnTo>
                <a:lnTo>
                  <a:pt x="142889" y="457621"/>
                </a:lnTo>
                <a:lnTo>
                  <a:pt x="155864" y="413785"/>
                </a:lnTo>
                <a:lnTo>
                  <a:pt x="110367" y="413785"/>
                </a:lnTo>
                <a:lnTo>
                  <a:pt x="104488" y="413709"/>
                </a:lnTo>
                <a:lnTo>
                  <a:pt x="97393" y="413177"/>
                </a:lnTo>
                <a:lnTo>
                  <a:pt x="90298" y="411733"/>
                </a:lnTo>
                <a:lnTo>
                  <a:pt x="84419" y="408922"/>
                </a:lnTo>
                <a:lnTo>
                  <a:pt x="77932" y="404058"/>
                </a:lnTo>
                <a:lnTo>
                  <a:pt x="77933" y="394323"/>
                </a:lnTo>
                <a:lnTo>
                  <a:pt x="79047" y="388926"/>
                </a:lnTo>
                <a:lnTo>
                  <a:pt x="81986" y="380316"/>
                </a:lnTo>
                <a:lnTo>
                  <a:pt x="86142" y="368971"/>
                </a:lnTo>
                <a:lnTo>
                  <a:pt x="90906" y="355358"/>
                </a:lnTo>
                <a:lnTo>
                  <a:pt x="142889" y="165553"/>
                </a:lnTo>
                <a:close/>
              </a:path>
              <a:path w="227329" h="462914">
                <a:moveTo>
                  <a:pt x="227222" y="121716"/>
                </a:moveTo>
                <a:lnTo>
                  <a:pt x="19547" y="121716"/>
                </a:lnTo>
                <a:lnTo>
                  <a:pt x="6487" y="165553"/>
                </a:lnTo>
                <a:lnTo>
                  <a:pt x="214248" y="165553"/>
                </a:lnTo>
                <a:lnTo>
                  <a:pt x="227222" y="121716"/>
                </a:lnTo>
                <a:close/>
              </a:path>
              <a:path w="227329" h="462914">
                <a:moveTo>
                  <a:pt x="188299" y="0"/>
                </a:moveTo>
                <a:lnTo>
                  <a:pt x="97393" y="38972"/>
                </a:lnTo>
                <a:lnTo>
                  <a:pt x="77932" y="121716"/>
                </a:lnTo>
                <a:lnTo>
                  <a:pt x="155864" y="121716"/>
                </a:lnTo>
                <a:lnTo>
                  <a:pt x="188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7290" y="4407245"/>
            <a:ext cx="208279" cy="608965"/>
          </a:xfrm>
          <a:custGeom>
            <a:avLst/>
            <a:gdLst/>
            <a:ahLst/>
            <a:cxnLst/>
            <a:rect l="l" t="t" r="r" b="b"/>
            <a:pathLst>
              <a:path w="208279" h="608964">
                <a:moveTo>
                  <a:pt x="58384" y="0"/>
                </a:moveTo>
                <a:lnTo>
                  <a:pt x="0" y="0"/>
                </a:lnTo>
                <a:lnTo>
                  <a:pt x="23010" y="33018"/>
                </a:lnTo>
                <a:lnTo>
                  <a:pt x="42988" y="59634"/>
                </a:lnTo>
                <a:lnTo>
                  <a:pt x="59332" y="80767"/>
                </a:lnTo>
                <a:lnTo>
                  <a:pt x="71444" y="97334"/>
                </a:lnTo>
                <a:lnTo>
                  <a:pt x="90906" y="141778"/>
                </a:lnTo>
                <a:lnTo>
                  <a:pt x="110367" y="189870"/>
                </a:lnTo>
                <a:lnTo>
                  <a:pt x="124963" y="248264"/>
                </a:lnTo>
                <a:lnTo>
                  <a:pt x="129829" y="306659"/>
                </a:lnTo>
                <a:lnTo>
                  <a:pt x="127067" y="350213"/>
                </a:lnTo>
                <a:lnTo>
                  <a:pt x="118857" y="393336"/>
                </a:lnTo>
                <a:lnTo>
                  <a:pt x="105311" y="436200"/>
                </a:lnTo>
                <a:lnTo>
                  <a:pt x="86540" y="478978"/>
                </a:lnTo>
                <a:lnTo>
                  <a:pt x="62656" y="521842"/>
                </a:lnTo>
                <a:lnTo>
                  <a:pt x="33772" y="564965"/>
                </a:lnTo>
                <a:lnTo>
                  <a:pt x="0" y="608519"/>
                </a:lnTo>
                <a:lnTo>
                  <a:pt x="58384" y="608519"/>
                </a:lnTo>
                <a:lnTo>
                  <a:pt x="86511" y="578303"/>
                </a:lnTo>
                <a:lnTo>
                  <a:pt x="112789" y="545813"/>
                </a:lnTo>
                <a:lnTo>
                  <a:pt x="137835" y="510599"/>
                </a:lnTo>
                <a:lnTo>
                  <a:pt x="162264" y="472212"/>
                </a:lnTo>
                <a:lnTo>
                  <a:pt x="180357" y="431280"/>
                </a:lnTo>
                <a:lnTo>
                  <a:pt x="194776" y="389435"/>
                </a:lnTo>
                <a:lnTo>
                  <a:pt x="204313" y="347591"/>
                </a:lnTo>
                <a:lnTo>
                  <a:pt x="207761" y="306659"/>
                </a:lnTo>
                <a:lnTo>
                  <a:pt x="205428" y="268120"/>
                </a:lnTo>
                <a:lnTo>
                  <a:pt x="188567" y="196464"/>
                </a:lnTo>
                <a:lnTo>
                  <a:pt x="175239" y="160624"/>
                </a:lnTo>
                <a:lnTo>
                  <a:pt x="153343" y="120489"/>
                </a:lnTo>
                <a:lnTo>
                  <a:pt x="126574" y="80336"/>
                </a:lnTo>
                <a:lnTo>
                  <a:pt x="94924" y="40171"/>
                </a:lnTo>
                <a:lnTo>
                  <a:pt x="58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8762" y="4538689"/>
            <a:ext cx="415925" cy="350520"/>
          </a:xfrm>
          <a:custGeom>
            <a:avLst/>
            <a:gdLst/>
            <a:ahLst/>
            <a:cxnLst/>
            <a:rect l="l" t="t" r="r" b="b"/>
            <a:pathLst>
              <a:path w="415925" h="350520">
                <a:moveTo>
                  <a:pt x="233709" y="0"/>
                </a:moveTo>
                <a:lnTo>
                  <a:pt x="175249" y="4863"/>
                </a:lnTo>
                <a:lnTo>
                  <a:pt x="116854" y="24317"/>
                </a:lnTo>
                <a:lnTo>
                  <a:pt x="69747" y="55962"/>
                </a:lnTo>
                <a:lnTo>
                  <a:pt x="32435" y="102198"/>
                </a:lnTo>
                <a:lnTo>
                  <a:pt x="6487" y="153937"/>
                </a:lnTo>
                <a:lnTo>
                  <a:pt x="0" y="209324"/>
                </a:lnTo>
                <a:lnTo>
                  <a:pt x="1216" y="227563"/>
                </a:lnTo>
                <a:lnTo>
                  <a:pt x="19461" y="282341"/>
                </a:lnTo>
                <a:lnTo>
                  <a:pt x="47031" y="310306"/>
                </a:lnTo>
                <a:lnTo>
                  <a:pt x="84332" y="330976"/>
                </a:lnTo>
                <a:lnTo>
                  <a:pt x="127385" y="346231"/>
                </a:lnTo>
                <a:lnTo>
                  <a:pt x="175239" y="350495"/>
                </a:lnTo>
                <a:lnTo>
                  <a:pt x="212995" y="347834"/>
                </a:lnTo>
                <a:lnTo>
                  <a:pt x="248295" y="340152"/>
                </a:lnTo>
                <a:lnTo>
                  <a:pt x="281145" y="327898"/>
                </a:lnTo>
                <a:lnTo>
                  <a:pt x="311555" y="311522"/>
                </a:lnTo>
                <a:lnTo>
                  <a:pt x="325739" y="301795"/>
                </a:lnTo>
                <a:lnTo>
                  <a:pt x="175239" y="301795"/>
                </a:lnTo>
                <a:lnTo>
                  <a:pt x="155879" y="300731"/>
                </a:lnTo>
                <a:lnTo>
                  <a:pt x="103880" y="277478"/>
                </a:lnTo>
                <a:lnTo>
                  <a:pt x="79164" y="228180"/>
                </a:lnTo>
                <a:lnTo>
                  <a:pt x="77845" y="189870"/>
                </a:lnTo>
                <a:lnTo>
                  <a:pt x="408949" y="189870"/>
                </a:lnTo>
                <a:lnTo>
                  <a:pt x="409962" y="176002"/>
                </a:lnTo>
                <a:lnTo>
                  <a:pt x="414422" y="150138"/>
                </a:lnTo>
                <a:lnTo>
                  <a:pt x="414723" y="146034"/>
                </a:lnTo>
                <a:lnTo>
                  <a:pt x="90819" y="146034"/>
                </a:lnTo>
                <a:lnTo>
                  <a:pt x="101816" y="122211"/>
                </a:lnTo>
                <a:lnTo>
                  <a:pt x="131044" y="83733"/>
                </a:lnTo>
                <a:lnTo>
                  <a:pt x="169868" y="58198"/>
                </a:lnTo>
                <a:lnTo>
                  <a:pt x="215921" y="45584"/>
                </a:lnTo>
                <a:lnTo>
                  <a:pt x="240197" y="43836"/>
                </a:lnTo>
                <a:lnTo>
                  <a:pt x="373172" y="43836"/>
                </a:lnTo>
                <a:lnTo>
                  <a:pt x="363539" y="34044"/>
                </a:lnTo>
                <a:lnTo>
                  <a:pt x="337743" y="18466"/>
                </a:lnTo>
                <a:lnTo>
                  <a:pt x="308322" y="7903"/>
                </a:lnTo>
                <a:lnTo>
                  <a:pt x="274053" y="1899"/>
                </a:lnTo>
                <a:lnTo>
                  <a:pt x="233709" y="0"/>
                </a:lnTo>
                <a:close/>
              </a:path>
              <a:path w="415925" h="350520">
                <a:moveTo>
                  <a:pt x="311555" y="228778"/>
                </a:moveTo>
                <a:lnTo>
                  <a:pt x="287228" y="261031"/>
                </a:lnTo>
                <a:lnTo>
                  <a:pt x="253171" y="282341"/>
                </a:lnTo>
                <a:lnTo>
                  <a:pt x="214205" y="297540"/>
                </a:lnTo>
                <a:lnTo>
                  <a:pt x="175239" y="301795"/>
                </a:lnTo>
                <a:lnTo>
                  <a:pt x="325739" y="301795"/>
                </a:lnTo>
                <a:lnTo>
                  <a:pt x="338263" y="293207"/>
                </a:lnTo>
                <a:lnTo>
                  <a:pt x="359473" y="274430"/>
                </a:lnTo>
                <a:lnTo>
                  <a:pt x="374586" y="254729"/>
                </a:lnTo>
                <a:lnTo>
                  <a:pt x="383000" y="233642"/>
                </a:lnTo>
                <a:lnTo>
                  <a:pt x="311555" y="228778"/>
                </a:lnTo>
                <a:close/>
              </a:path>
              <a:path w="415925" h="350520">
                <a:moveTo>
                  <a:pt x="373172" y="43836"/>
                </a:moveTo>
                <a:lnTo>
                  <a:pt x="240197" y="43836"/>
                </a:lnTo>
                <a:lnTo>
                  <a:pt x="259557" y="44900"/>
                </a:lnTo>
                <a:lnTo>
                  <a:pt x="278308" y="48699"/>
                </a:lnTo>
                <a:lnTo>
                  <a:pt x="311555" y="68153"/>
                </a:lnTo>
                <a:lnTo>
                  <a:pt x="341732" y="111268"/>
                </a:lnTo>
                <a:lnTo>
                  <a:pt x="344077" y="136307"/>
                </a:lnTo>
                <a:lnTo>
                  <a:pt x="337504" y="141170"/>
                </a:lnTo>
                <a:lnTo>
                  <a:pt x="337504" y="146034"/>
                </a:lnTo>
                <a:lnTo>
                  <a:pt x="414723" y="146034"/>
                </a:lnTo>
                <a:lnTo>
                  <a:pt x="415436" y="136307"/>
                </a:lnTo>
                <a:lnTo>
                  <a:pt x="411888" y="105948"/>
                </a:lnTo>
                <a:lnTo>
                  <a:pt x="401651" y="79704"/>
                </a:lnTo>
                <a:lnTo>
                  <a:pt x="385282" y="56146"/>
                </a:lnTo>
                <a:lnTo>
                  <a:pt x="373172" y="4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65643" y="4485126"/>
            <a:ext cx="305435" cy="19685"/>
          </a:xfrm>
          <a:custGeom>
            <a:avLst/>
            <a:gdLst/>
            <a:ahLst/>
            <a:cxnLst/>
            <a:rect l="l" t="t" r="r" b="b"/>
            <a:pathLst>
              <a:path w="305434" h="19685">
                <a:moveTo>
                  <a:pt x="298581" y="0"/>
                </a:moveTo>
                <a:lnTo>
                  <a:pt x="12974" y="0"/>
                </a:lnTo>
                <a:lnTo>
                  <a:pt x="0" y="9726"/>
                </a:lnTo>
                <a:lnTo>
                  <a:pt x="12974" y="19453"/>
                </a:lnTo>
                <a:lnTo>
                  <a:pt x="298581" y="19453"/>
                </a:lnTo>
                <a:lnTo>
                  <a:pt x="305068" y="14590"/>
                </a:lnTo>
                <a:lnTo>
                  <a:pt x="305068" y="4863"/>
                </a:lnTo>
                <a:lnTo>
                  <a:pt x="29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29182" y="4319638"/>
            <a:ext cx="675640" cy="346075"/>
          </a:xfrm>
          <a:custGeom>
            <a:avLst/>
            <a:gdLst/>
            <a:ahLst/>
            <a:cxnLst/>
            <a:rect l="l" t="t" r="r" b="b"/>
            <a:pathLst>
              <a:path w="675640" h="346075">
                <a:moveTo>
                  <a:pt x="175234" y="73025"/>
                </a:moveTo>
                <a:lnTo>
                  <a:pt x="129819" y="73025"/>
                </a:lnTo>
                <a:lnTo>
                  <a:pt x="77838" y="272618"/>
                </a:lnTo>
                <a:lnTo>
                  <a:pt x="72974" y="286219"/>
                </a:lnTo>
                <a:lnTo>
                  <a:pt x="47840" y="315785"/>
                </a:lnTo>
                <a:lnTo>
                  <a:pt x="32435" y="316395"/>
                </a:lnTo>
                <a:lnTo>
                  <a:pt x="27457" y="316318"/>
                </a:lnTo>
                <a:lnTo>
                  <a:pt x="21882" y="315785"/>
                </a:lnTo>
                <a:lnTo>
                  <a:pt x="15100" y="314337"/>
                </a:lnTo>
                <a:lnTo>
                  <a:pt x="6477" y="311531"/>
                </a:lnTo>
                <a:lnTo>
                  <a:pt x="0" y="340779"/>
                </a:lnTo>
                <a:lnTo>
                  <a:pt x="13373" y="343585"/>
                </a:lnTo>
                <a:lnTo>
                  <a:pt x="24320" y="345033"/>
                </a:lnTo>
                <a:lnTo>
                  <a:pt x="32829" y="345567"/>
                </a:lnTo>
                <a:lnTo>
                  <a:pt x="38912" y="345643"/>
                </a:lnTo>
                <a:lnTo>
                  <a:pt x="56146" y="344652"/>
                </a:lnTo>
                <a:lnTo>
                  <a:pt x="69735" y="341376"/>
                </a:lnTo>
                <a:lnTo>
                  <a:pt x="80911" y="335356"/>
                </a:lnTo>
                <a:lnTo>
                  <a:pt x="90906" y="326123"/>
                </a:lnTo>
                <a:lnTo>
                  <a:pt x="99517" y="319887"/>
                </a:lnTo>
                <a:lnTo>
                  <a:pt x="101714" y="316395"/>
                </a:lnTo>
                <a:lnTo>
                  <a:pt x="106311" y="309092"/>
                </a:lnTo>
                <a:lnTo>
                  <a:pt x="111887" y="294652"/>
                </a:lnTo>
                <a:lnTo>
                  <a:pt x="116852" y="277482"/>
                </a:lnTo>
                <a:lnTo>
                  <a:pt x="175234" y="73025"/>
                </a:lnTo>
                <a:close/>
              </a:path>
              <a:path w="675640" h="346075">
                <a:moveTo>
                  <a:pt x="194691" y="0"/>
                </a:moveTo>
                <a:lnTo>
                  <a:pt x="149288" y="0"/>
                </a:lnTo>
                <a:lnTo>
                  <a:pt x="142798" y="38912"/>
                </a:lnTo>
                <a:lnTo>
                  <a:pt x="181724" y="38912"/>
                </a:lnTo>
                <a:lnTo>
                  <a:pt x="194691" y="0"/>
                </a:lnTo>
                <a:close/>
              </a:path>
              <a:path w="675640" h="346075">
                <a:moveTo>
                  <a:pt x="512826" y="107073"/>
                </a:moveTo>
                <a:lnTo>
                  <a:pt x="506336" y="107073"/>
                </a:lnTo>
                <a:lnTo>
                  <a:pt x="499846" y="102209"/>
                </a:lnTo>
                <a:lnTo>
                  <a:pt x="486879" y="102209"/>
                </a:lnTo>
                <a:lnTo>
                  <a:pt x="467410" y="116789"/>
                </a:lnTo>
                <a:lnTo>
                  <a:pt x="467410" y="126580"/>
                </a:lnTo>
                <a:lnTo>
                  <a:pt x="473900" y="131445"/>
                </a:lnTo>
                <a:lnTo>
                  <a:pt x="478764" y="135178"/>
                </a:lnTo>
                <a:lnTo>
                  <a:pt x="483628" y="139357"/>
                </a:lnTo>
                <a:lnTo>
                  <a:pt x="488492" y="144449"/>
                </a:lnTo>
                <a:lnTo>
                  <a:pt x="493356" y="150901"/>
                </a:lnTo>
                <a:lnTo>
                  <a:pt x="493356" y="180086"/>
                </a:lnTo>
                <a:lnTo>
                  <a:pt x="489508" y="184581"/>
                </a:lnTo>
                <a:lnTo>
                  <a:pt x="486879" y="190449"/>
                </a:lnTo>
                <a:lnTo>
                  <a:pt x="463054" y="220192"/>
                </a:lnTo>
                <a:lnTo>
                  <a:pt x="454444" y="223926"/>
                </a:lnTo>
                <a:lnTo>
                  <a:pt x="449465" y="230301"/>
                </a:lnTo>
                <a:lnTo>
                  <a:pt x="443852" y="234861"/>
                </a:lnTo>
                <a:lnTo>
                  <a:pt x="437032" y="237604"/>
                </a:lnTo>
                <a:lnTo>
                  <a:pt x="428409" y="238506"/>
                </a:lnTo>
                <a:lnTo>
                  <a:pt x="422427" y="242087"/>
                </a:lnTo>
                <a:lnTo>
                  <a:pt x="414616" y="245198"/>
                </a:lnTo>
                <a:lnTo>
                  <a:pt x="405599" y="247408"/>
                </a:lnTo>
                <a:lnTo>
                  <a:pt x="395973" y="248234"/>
                </a:lnTo>
                <a:lnTo>
                  <a:pt x="390093" y="247408"/>
                </a:lnTo>
                <a:lnTo>
                  <a:pt x="382993" y="245198"/>
                </a:lnTo>
                <a:lnTo>
                  <a:pt x="375894" y="242087"/>
                </a:lnTo>
                <a:lnTo>
                  <a:pt x="370014" y="238506"/>
                </a:lnTo>
                <a:lnTo>
                  <a:pt x="363537" y="233641"/>
                </a:lnTo>
                <a:lnTo>
                  <a:pt x="363537" y="209334"/>
                </a:lnTo>
                <a:lnTo>
                  <a:pt x="370014" y="204470"/>
                </a:lnTo>
                <a:lnTo>
                  <a:pt x="370014" y="194741"/>
                </a:lnTo>
                <a:lnTo>
                  <a:pt x="376504" y="189877"/>
                </a:lnTo>
                <a:lnTo>
                  <a:pt x="376504" y="175221"/>
                </a:lnTo>
                <a:lnTo>
                  <a:pt x="382993" y="175221"/>
                </a:lnTo>
                <a:lnTo>
                  <a:pt x="382993" y="165493"/>
                </a:lnTo>
                <a:lnTo>
                  <a:pt x="376504" y="160629"/>
                </a:lnTo>
                <a:lnTo>
                  <a:pt x="363537" y="160629"/>
                </a:lnTo>
                <a:lnTo>
                  <a:pt x="363537" y="165493"/>
                </a:lnTo>
                <a:lnTo>
                  <a:pt x="357047" y="165493"/>
                </a:lnTo>
                <a:lnTo>
                  <a:pt x="357047" y="175221"/>
                </a:lnTo>
                <a:lnTo>
                  <a:pt x="350558" y="180086"/>
                </a:lnTo>
                <a:lnTo>
                  <a:pt x="350558" y="194741"/>
                </a:lnTo>
                <a:lnTo>
                  <a:pt x="344068" y="204470"/>
                </a:lnTo>
                <a:lnTo>
                  <a:pt x="344068" y="214198"/>
                </a:lnTo>
                <a:lnTo>
                  <a:pt x="338188" y="221411"/>
                </a:lnTo>
                <a:lnTo>
                  <a:pt x="298577" y="245198"/>
                </a:lnTo>
                <a:lnTo>
                  <a:pt x="279107" y="248234"/>
                </a:lnTo>
                <a:lnTo>
                  <a:pt x="273240" y="247408"/>
                </a:lnTo>
                <a:lnTo>
                  <a:pt x="266141" y="245198"/>
                </a:lnTo>
                <a:lnTo>
                  <a:pt x="259041" y="242087"/>
                </a:lnTo>
                <a:lnTo>
                  <a:pt x="253161" y="238506"/>
                </a:lnTo>
                <a:lnTo>
                  <a:pt x="246672" y="238506"/>
                </a:lnTo>
                <a:lnTo>
                  <a:pt x="246672" y="233641"/>
                </a:lnTo>
                <a:lnTo>
                  <a:pt x="240195" y="223926"/>
                </a:lnTo>
                <a:lnTo>
                  <a:pt x="240195" y="219062"/>
                </a:lnTo>
                <a:lnTo>
                  <a:pt x="233705" y="214198"/>
                </a:lnTo>
                <a:lnTo>
                  <a:pt x="233705" y="194741"/>
                </a:lnTo>
                <a:lnTo>
                  <a:pt x="240195" y="184950"/>
                </a:lnTo>
                <a:lnTo>
                  <a:pt x="240195" y="180086"/>
                </a:lnTo>
                <a:lnTo>
                  <a:pt x="244068" y="169900"/>
                </a:lnTo>
                <a:lnTo>
                  <a:pt x="246672" y="161239"/>
                </a:lnTo>
                <a:lnTo>
                  <a:pt x="249313" y="153416"/>
                </a:lnTo>
                <a:lnTo>
                  <a:pt x="253161" y="146037"/>
                </a:lnTo>
                <a:lnTo>
                  <a:pt x="261785" y="138671"/>
                </a:lnTo>
                <a:lnTo>
                  <a:pt x="268566" y="130835"/>
                </a:lnTo>
                <a:lnTo>
                  <a:pt x="274142" y="122072"/>
                </a:lnTo>
                <a:lnTo>
                  <a:pt x="279107" y="111925"/>
                </a:lnTo>
                <a:lnTo>
                  <a:pt x="285597" y="111925"/>
                </a:lnTo>
                <a:lnTo>
                  <a:pt x="285597" y="107073"/>
                </a:lnTo>
                <a:lnTo>
                  <a:pt x="272630" y="107073"/>
                </a:lnTo>
                <a:lnTo>
                  <a:pt x="272630" y="111925"/>
                </a:lnTo>
                <a:lnTo>
                  <a:pt x="264007" y="119265"/>
                </a:lnTo>
                <a:lnTo>
                  <a:pt x="257213" y="126580"/>
                </a:lnTo>
                <a:lnTo>
                  <a:pt x="251650" y="133883"/>
                </a:lnTo>
                <a:lnTo>
                  <a:pt x="246672" y="141173"/>
                </a:lnTo>
                <a:lnTo>
                  <a:pt x="241808" y="151358"/>
                </a:lnTo>
                <a:lnTo>
                  <a:pt x="232041" y="169976"/>
                </a:lnTo>
                <a:lnTo>
                  <a:pt x="227215" y="180086"/>
                </a:lnTo>
                <a:lnTo>
                  <a:pt x="226199" y="187490"/>
                </a:lnTo>
                <a:lnTo>
                  <a:pt x="223977" y="195338"/>
                </a:lnTo>
                <a:lnTo>
                  <a:pt x="221742" y="204089"/>
                </a:lnTo>
                <a:lnTo>
                  <a:pt x="220726" y="214198"/>
                </a:lnTo>
                <a:lnTo>
                  <a:pt x="220726" y="243370"/>
                </a:lnTo>
                <a:lnTo>
                  <a:pt x="225590" y="249834"/>
                </a:lnTo>
                <a:lnTo>
                  <a:pt x="230454" y="254939"/>
                </a:lnTo>
                <a:lnTo>
                  <a:pt x="235331" y="259130"/>
                </a:lnTo>
                <a:lnTo>
                  <a:pt x="240195" y="262890"/>
                </a:lnTo>
                <a:lnTo>
                  <a:pt x="246176" y="268516"/>
                </a:lnTo>
                <a:lnTo>
                  <a:pt x="253974" y="271399"/>
                </a:lnTo>
                <a:lnTo>
                  <a:pt x="262991" y="272465"/>
                </a:lnTo>
                <a:lnTo>
                  <a:pt x="272630" y="272618"/>
                </a:lnTo>
                <a:lnTo>
                  <a:pt x="282359" y="271780"/>
                </a:lnTo>
                <a:lnTo>
                  <a:pt x="321233" y="258368"/>
                </a:lnTo>
                <a:lnTo>
                  <a:pt x="335191" y="248234"/>
                </a:lnTo>
                <a:lnTo>
                  <a:pt x="338086" y="245732"/>
                </a:lnTo>
                <a:lnTo>
                  <a:pt x="344068" y="238506"/>
                </a:lnTo>
                <a:lnTo>
                  <a:pt x="345186" y="245732"/>
                </a:lnTo>
                <a:lnTo>
                  <a:pt x="348132" y="252501"/>
                </a:lnTo>
                <a:lnTo>
                  <a:pt x="389483" y="272618"/>
                </a:lnTo>
                <a:lnTo>
                  <a:pt x="399211" y="272465"/>
                </a:lnTo>
                <a:lnTo>
                  <a:pt x="408940" y="271399"/>
                </a:lnTo>
                <a:lnTo>
                  <a:pt x="418668" y="268516"/>
                </a:lnTo>
                <a:lnTo>
                  <a:pt x="428409" y="262890"/>
                </a:lnTo>
                <a:lnTo>
                  <a:pt x="438048" y="259130"/>
                </a:lnTo>
                <a:lnTo>
                  <a:pt x="447103" y="254939"/>
                </a:lnTo>
                <a:lnTo>
                  <a:pt x="454926" y="249834"/>
                </a:lnTo>
                <a:lnTo>
                  <a:pt x="456412" y="248234"/>
                </a:lnTo>
                <a:lnTo>
                  <a:pt x="460921" y="243370"/>
                </a:lnTo>
                <a:lnTo>
                  <a:pt x="469544" y="236080"/>
                </a:lnTo>
                <a:lnTo>
                  <a:pt x="476338" y="228790"/>
                </a:lnTo>
                <a:lnTo>
                  <a:pt x="481965" y="221411"/>
                </a:lnTo>
                <a:lnTo>
                  <a:pt x="486879" y="214198"/>
                </a:lnTo>
                <a:lnTo>
                  <a:pt x="491744" y="204089"/>
                </a:lnTo>
                <a:lnTo>
                  <a:pt x="496608" y="195338"/>
                </a:lnTo>
                <a:lnTo>
                  <a:pt x="501472" y="187490"/>
                </a:lnTo>
                <a:lnTo>
                  <a:pt x="506336" y="180086"/>
                </a:lnTo>
                <a:lnTo>
                  <a:pt x="506336" y="165493"/>
                </a:lnTo>
                <a:lnTo>
                  <a:pt x="512826" y="160629"/>
                </a:lnTo>
                <a:lnTo>
                  <a:pt x="512826" y="107073"/>
                </a:lnTo>
                <a:close/>
              </a:path>
              <a:path w="675640" h="346075">
                <a:moveTo>
                  <a:pt x="675093" y="73025"/>
                </a:moveTo>
                <a:lnTo>
                  <a:pt x="636168" y="73025"/>
                </a:lnTo>
                <a:lnTo>
                  <a:pt x="655624" y="4864"/>
                </a:lnTo>
                <a:lnTo>
                  <a:pt x="603732" y="29184"/>
                </a:lnTo>
                <a:lnTo>
                  <a:pt x="590753" y="73025"/>
                </a:lnTo>
                <a:lnTo>
                  <a:pt x="558228" y="73025"/>
                </a:lnTo>
                <a:lnTo>
                  <a:pt x="545261" y="102209"/>
                </a:lnTo>
                <a:lnTo>
                  <a:pt x="584263" y="102209"/>
                </a:lnTo>
                <a:lnTo>
                  <a:pt x="551751" y="214198"/>
                </a:lnTo>
                <a:lnTo>
                  <a:pt x="547992" y="224218"/>
                </a:lnTo>
                <a:lnTo>
                  <a:pt x="546074" y="232435"/>
                </a:lnTo>
                <a:lnTo>
                  <a:pt x="545363" y="238810"/>
                </a:lnTo>
                <a:lnTo>
                  <a:pt x="545261" y="253098"/>
                </a:lnTo>
                <a:lnTo>
                  <a:pt x="558228" y="262890"/>
                </a:lnTo>
                <a:lnTo>
                  <a:pt x="565277" y="266471"/>
                </a:lnTo>
                <a:lnTo>
                  <a:pt x="575335" y="269582"/>
                </a:lnTo>
                <a:lnTo>
                  <a:pt x="586600" y="271780"/>
                </a:lnTo>
                <a:lnTo>
                  <a:pt x="597242" y="272618"/>
                </a:lnTo>
                <a:lnTo>
                  <a:pt x="605955" y="272542"/>
                </a:lnTo>
                <a:lnTo>
                  <a:pt x="613460" y="272008"/>
                </a:lnTo>
                <a:lnTo>
                  <a:pt x="620966" y="270573"/>
                </a:lnTo>
                <a:lnTo>
                  <a:pt x="629678" y="267754"/>
                </a:lnTo>
                <a:lnTo>
                  <a:pt x="636168" y="243370"/>
                </a:lnTo>
                <a:lnTo>
                  <a:pt x="597242" y="243370"/>
                </a:lnTo>
                <a:lnTo>
                  <a:pt x="590753" y="238506"/>
                </a:lnTo>
                <a:lnTo>
                  <a:pt x="590753" y="219062"/>
                </a:lnTo>
                <a:lnTo>
                  <a:pt x="597242" y="209334"/>
                </a:lnTo>
                <a:lnTo>
                  <a:pt x="629678" y="102209"/>
                </a:lnTo>
                <a:lnTo>
                  <a:pt x="668604" y="102209"/>
                </a:lnTo>
                <a:lnTo>
                  <a:pt x="675093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25002" y="4416983"/>
            <a:ext cx="701675" cy="472440"/>
          </a:xfrm>
          <a:custGeom>
            <a:avLst/>
            <a:gdLst/>
            <a:ahLst/>
            <a:cxnLst/>
            <a:rect l="l" t="t" r="r" b="b"/>
            <a:pathLst>
              <a:path w="701675" h="472439">
                <a:moveTo>
                  <a:pt x="473913" y="0"/>
                </a:moveTo>
                <a:lnTo>
                  <a:pt x="396062" y="0"/>
                </a:lnTo>
                <a:lnTo>
                  <a:pt x="344081" y="180136"/>
                </a:lnTo>
                <a:lnTo>
                  <a:pt x="331533" y="165544"/>
                </a:lnTo>
                <a:lnTo>
                  <a:pt x="324624" y="157530"/>
                </a:lnTo>
                <a:lnTo>
                  <a:pt x="324624" y="253161"/>
                </a:lnTo>
                <a:lnTo>
                  <a:pt x="320967" y="291465"/>
                </a:lnTo>
                <a:lnTo>
                  <a:pt x="291782" y="357200"/>
                </a:lnTo>
                <a:lnTo>
                  <a:pt x="245605" y="402983"/>
                </a:lnTo>
                <a:lnTo>
                  <a:pt x="199555" y="421525"/>
                </a:lnTo>
                <a:lnTo>
                  <a:pt x="175336" y="423506"/>
                </a:lnTo>
                <a:lnTo>
                  <a:pt x="157988" y="422668"/>
                </a:lnTo>
                <a:lnTo>
                  <a:pt x="116865" y="413778"/>
                </a:lnTo>
                <a:lnTo>
                  <a:pt x="90906" y="379666"/>
                </a:lnTo>
                <a:lnTo>
                  <a:pt x="86144" y="367817"/>
                </a:lnTo>
                <a:lnTo>
                  <a:pt x="81991" y="354139"/>
                </a:lnTo>
                <a:lnTo>
                  <a:pt x="79057" y="338632"/>
                </a:lnTo>
                <a:lnTo>
                  <a:pt x="77939" y="321310"/>
                </a:lnTo>
                <a:lnTo>
                  <a:pt x="79057" y="309422"/>
                </a:lnTo>
                <a:lnTo>
                  <a:pt x="90906" y="262877"/>
                </a:lnTo>
                <a:lnTo>
                  <a:pt x="120103" y="221107"/>
                </a:lnTo>
                <a:lnTo>
                  <a:pt x="152577" y="190474"/>
                </a:lnTo>
                <a:lnTo>
                  <a:pt x="164566" y="182651"/>
                </a:lnTo>
                <a:lnTo>
                  <a:pt x="175336" y="175272"/>
                </a:lnTo>
                <a:lnTo>
                  <a:pt x="186182" y="171704"/>
                </a:lnTo>
                <a:lnTo>
                  <a:pt x="198843" y="168592"/>
                </a:lnTo>
                <a:lnTo>
                  <a:pt x="212737" y="166382"/>
                </a:lnTo>
                <a:lnTo>
                  <a:pt x="227228" y="165544"/>
                </a:lnTo>
                <a:lnTo>
                  <a:pt x="246595" y="167297"/>
                </a:lnTo>
                <a:lnTo>
                  <a:pt x="282943" y="179908"/>
                </a:lnTo>
                <a:lnTo>
                  <a:pt x="316509" y="216014"/>
                </a:lnTo>
                <a:lnTo>
                  <a:pt x="324624" y="253161"/>
                </a:lnTo>
                <a:lnTo>
                  <a:pt x="324624" y="157530"/>
                </a:lnTo>
                <a:lnTo>
                  <a:pt x="322084" y="154571"/>
                </a:lnTo>
                <a:lnTo>
                  <a:pt x="294601" y="136309"/>
                </a:lnTo>
                <a:lnTo>
                  <a:pt x="261035" y="125361"/>
                </a:lnTo>
                <a:lnTo>
                  <a:pt x="220738" y="121716"/>
                </a:lnTo>
                <a:lnTo>
                  <a:pt x="196418" y="122770"/>
                </a:lnTo>
                <a:lnTo>
                  <a:pt x="147726" y="134023"/>
                </a:lnTo>
                <a:lnTo>
                  <a:pt x="96481" y="159562"/>
                </a:lnTo>
                <a:lnTo>
                  <a:pt x="54927" y="199428"/>
                </a:lnTo>
                <a:lnTo>
                  <a:pt x="39014" y="223913"/>
                </a:lnTo>
                <a:lnTo>
                  <a:pt x="21932" y="247586"/>
                </a:lnTo>
                <a:lnTo>
                  <a:pt x="9740" y="274434"/>
                </a:lnTo>
                <a:lnTo>
                  <a:pt x="2438" y="304025"/>
                </a:lnTo>
                <a:lnTo>
                  <a:pt x="0" y="335902"/>
                </a:lnTo>
                <a:lnTo>
                  <a:pt x="3454" y="366915"/>
                </a:lnTo>
                <a:lnTo>
                  <a:pt x="27406" y="418020"/>
                </a:lnTo>
                <a:lnTo>
                  <a:pt x="67195" y="451662"/>
                </a:lnTo>
                <a:lnTo>
                  <a:pt x="120345" y="469620"/>
                </a:lnTo>
                <a:lnTo>
                  <a:pt x="149377" y="472211"/>
                </a:lnTo>
                <a:lnTo>
                  <a:pt x="187083" y="468553"/>
                </a:lnTo>
                <a:lnTo>
                  <a:pt x="222377" y="457581"/>
                </a:lnTo>
                <a:lnTo>
                  <a:pt x="255244" y="439318"/>
                </a:lnTo>
                <a:lnTo>
                  <a:pt x="274104" y="423506"/>
                </a:lnTo>
                <a:lnTo>
                  <a:pt x="285699" y="413778"/>
                </a:lnTo>
                <a:lnTo>
                  <a:pt x="272719" y="462483"/>
                </a:lnTo>
                <a:lnTo>
                  <a:pt x="344081" y="462470"/>
                </a:lnTo>
                <a:lnTo>
                  <a:pt x="357759" y="413778"/>
                </a:lnTo>
                <a:lnTo>
                  <a:pt x="423341" y="180136"/>
                </a:lnTo>
                <a:lnTo>
                  <a:pt x="473913" y="0"/>
                </a:lnTo>
                <a:close/>
              </a:path>
              <a:path w="701675" h="472439">
                <a:moveTo>
                  <a:pt x="701128" y="126580"/>
                </a:moveTo>
                <a:lnTo>
                  <a:pt x="629780" y="126580"/>
                </a:lnTo>
                <a:lnTo>
                  <a:pt x="662216" y="4864"/>
                </a:lnTo>
                <a:lnTo>
                  <a:pt x="571309" y="43827"/>
                </a:lnTo>
                <a:lnTo>
                  <a:pt x="551840" y="126580"/>
                </a:lnTo>
                <a:lnTo>
                  <a:pt x="493369" y="126580"/>
                </a:lnTo>
                <a:lnTo>
                  <a:pt x="480402" y="170408"/>
                </a:lnTo>
                <a:lnTo>
                  <a:pt x="538873" y="170408"/>
                </a:lnTo>
                <a:lnTo>
                  <a:pt x="486879" y="365086"/>
                </a:lnTo>
                <a:lnTo>
                  <a:pt x="482117" y="384416"/>
                </a:lnTo>
                <a:lnTo>
                  <a:pt x="477964" y="399186"/>
                </a:lnTo>
                <a:lnTo>
                  <a:pt x="475030" y="410286"/>
                </a:lnTo>
                <a:lnTo>
                  <a:pt x="473913" y="418642"/>
                </a:lnTo>
                <a:lnTo>
                  <a:pt x="475132" y="428752"/>
                </a:lnTo>
                <a:lnTo>
                  <a:pt x="509130" y="459105"/>
                </a:lnTo>
                <a:lnTo>
                  <a:pt x="564819" y="467347"/>
                </a:lnTo>
                <a:lnTo>
                  <a:pt x="579310" y="467271"/>
                </a:lnTo>
                <a:lnTo>
                  <a:pt x="593204" y="466737"/>
                </a:lnTo>
                <a:lnTo>
                  <a:pt x="605866" y="465289"/>
                </a:lnTo>
                <a:lnTo>
                  <a:pt x="616712" y="462483"/>
                </a:lnTo>
                <a:lnTo>
                  <a:pt x="629780" y="418642"/>
                </a:lnTo>
                <a:lnTo>
                  <a:pt x="584276" y="418642"/>
                </a:lnTo>
                <a:lnTo>
                  <a:pt x="578396" y="418566"/>
                </a:lnTo>
                <a:lnTo>
                  <a:pt x="571309" y="418033"/>
                </a:lnTo>
                <a:lnTo>
                  <a:pt x="564210" y="416598"/>
                </a:lnTo>
                <a:lnTo>
                  <a:pt x="558330" y="413778"/>
                </a:lnTo>
                <a:lnTo>
                  <a:pt x="551840" y="408914"/>
                </a:lnTo>
                <a:lnTo>
                  <a:pt x="551840" y="399186"/>
                </a:lnTo>
                <a:lnTo>
                  <a:pt x="552958" y="393788"/>
                </a:lnTo>
                <a:lnTo>
                  <a:pt x="555891" y="385178"/>
                </a:lnTo>
                <a:lnTo>
                  <a:pt x="560057" y="373824"/>
                </a:lnTo>
                <a:lnTo>
                  <a:pt x="564819" y="360222"/>
                </a:lnTo>
                <a:lnTo>
                  <a:pt x="616712" y="170408"/>
                </a:lnTo>
                <a:lnTo>
                  <a:pt x="688162" y="170408"/>
                </a:lnTo>
                <a:lnTo>
                  <a:pt x="701128" y="126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98859" y="5541462"/>
            <a:ext cx="299085" cy="14604"/>
          </a:xfrm>
          <a:custGeom>
            <a:avLst/>
            <a:gdLst/>
            <a:ahLst/>
            <a:cxnLst/>
            <a:rect l="l" t="t" r="r" b="b"/>
            <a:pathLst>
              <a:path w="299085" h="14604">
                <a:moveTo>
                  <a:pt x="298581" y="0"/>
                </a:moveTo>
                <a:lnTo>
                  <a:pt x="0" y="0"/>
                </a:lnTo>
                <a:lnTo>
                  <a:pt x="0" y="14603"/>
                </a:lnTo>
                <a:lnTo>
                  <a:pt x="298581" y="14603"/>
                </a:lnTo>
                <a:lnTo>
                  <a:pt x="29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68987" y="5473309"/>
            <a:ext cx="441325" cy="170815"/>
          </a:xfrm>
          <a:custGeom>
            <a:avLst/>
            <a:gdLst/>
            <a:ahLst/>
            <a:cxnLst/>
            <a:rect l="l" t="t" r="r" b="b"/>
            <a:pathLst>
              <a:path w="441325" h="170814">
                <a:moveTo>
                  <a:pt x="90805" y="0"/>
                </a:moveTo>
                <a:lnTo>
                  <a:pt x="51795" y="9739"/>
                </a:lnTo>
                <a:lnTo>
                  <a:pt x="45916" y="13464"/>
                </a:lnTo>
                <a:lnTo>
                  <a:pt x="38821" y="17647"/>
                </a:lnTo>
                <a:lnTo>
                  <a:pt x="31726" y="22742"/>
                </a:lnTo>
                <a:lnTo>
                  <a:pt x="25845" y="29207"/>
                </a:lnTo>
                <a:lnTo>
                  <a:pt x="17332" y="33695"/>
                </a:lnTo>
                <a:lnTo>
                  <a:pt x="11251" y="39552"/>
                </a:lnTo>
                <a:lnTo>
                  <a:pt x="7602" y="46322"/>
                </a:lnTo>
                <a:lnTo>
                  <a:pt x="6385" y="53550"/>
                </a:lnTo>
                <a:lnTo>
                  <a:pt x="2635" y="63665"/>
                </a:lnTo>
                <a:lnTo>
                  <a:pt x="709" y="72411"/>
                </a:lnTo>
                <a:lnTo>
                  <a:pt x="0" y="80244"/>
                </a:lnTo>
                <a:lnTo>
                  <a:pt x="0" y="94924"/>
                </a:lnTo>
                <a:lnTo>
                  <a:pt x="709" y="102226"/>
                </a:lnTo>
                <a:lnTo>
                  <a:pt x="2635" y="109527"/>
                </a:lnTo>
                <a:lnTo>
                  <a:pt x="6385" y="116827"/>
                </a:lnTo>
                <a:lnTo>
                  <a:pt x="7602" y="126183"/>
                </a:lnTo>
                <a:lnTo>
                  <a:pt x="11251" y="133257"/>
                </a:lnTo>
                <a:lnTo>
                  <a:pt x="17332" y="139418"/>
                </a:lnTo>
                <a:lnTo>
                  <a:pt x="25847" y="146034"/>
                </a:lnTo>
                <a:lnTo>
                  <a:pt x="30813" y="152501"/>
                </a:lnTo>
                <a:lnTo>
                  <a:pt x="71300" y="169768"/>
                </a:lnTo>
                <a:lnTo>
                  <a:pt x="90805" y="170377"/>
                </a:lnTo>
                <a:lnTo>
                  <a:pt x="100535" y="170301"/>
                </a:lnTo>
                <a:lnTo>
                  <a:pt x="110266" y="169768"/>
                </a:lnTo>
                <a:lnTo>
                  <a:pt x="119997" y="168323"/>
                </a:lnTo>
                <a:lnTo>
                  <a:pt x="129727" y="165507"/>
                </a:lnTo>
                <a:lnTo>
                  <a:pt x="139357" y="164594"/>
                </a:lnTo>
                <a:lnTo>
                  <a:pt x="148378" y="161856"/>
                </a:lnTo>
                <a:lnTo>
                  <a:pt x="150461" y="160637"/>
                </a:lnTo>
                <a:lnTo>
                  <a:pt x="90805" y="160637"/>
                </a:lnTo>
                <a:lnTo>
                  <a:pt x="81162" y="159877"/>
                </a:lnTo>
                <a:lnTo>
                  <a:pt x="72111" y="158206"/>
                </a:lnTo>
                <a:lnTo>
                  <a:pt x="64276" y="156534"/>
                </a:lnTo>
                <a:lnTo>
                  <a:pt x="58282" y="155774"/>
                </a:lnTo>
                <a:lnTo>
                  <a:pt x="49667" y="152045"/>
                </a:lnTo>
                <a:lnTo>
                  <a:pt x="42875" y="147861"/>
                </a:lnTo>
                <a:lnTo>
                  <a:pt x="37301" y="142765"/>
                </a:lnTo>
                <a:lnTo>
                  <a:pt x="32334" y="136300"/>
                </a:lnTo>
                <a:lnTo>
                  <a:pt x="27468" y="131888"/>
                </a:lnTo>
                <a:lnTo>
                  <a:pt x="17738" y="121239"/>
                </a:lnTo>
                <a:lnTo>
                  <a:pt x="12872" y="116827"/>
                </a:lnTo>
                <a:lnTo>
                  <a:pt x="11859" y="109527"/>
                </a:lnTo>
                <a:lnTo>
                  <a:pt x="7399" y="94924"/>
                </a:lnTo>
                <a:lnTo>
                  <a:pt x="6385" y="87620"/>
                </a:lnTo>
                <a:lnTo>
                  <a:pt x="6385" y="77887"/>
                </a:lnTo>
                <a:lnTo>
                  <a:pt x="12872" y="68153"/>
                </a:lnTo>
                <a:lnTo>
                  <a:pt x="12872" y="63283"/>
                </a:lnTo>
                <a:lnTo>
                  <a:pt x="17738" y="56743"/>
                </a:lnTo>
                <a:lnTo>
                  <a:pt x="27468" y="45486"/>
                </a:lnTo>
                <a:lnTo>
                  <a:pt x="32334" y="38946"/>
                </a:lnTo>
                <a:lnTo>
                  <a:pt x="64175" y="23582"/>
                </a:lnTo>
                <a:lnTo>
                  <a:pt x="78425" y="20234"/>
                </a:lnTo>
                <a:lnTo>
                  <a:pt x="84317" y="19473"/>
                </a:lnTo>
                <a:lnTo>
                  <a:pt x="164437" y="19473"/>
                </a:lnTo>
                <a:lnTo>
                  <a:pt x="155676" y="14603"/>
                </a:lnTo>
                <a:lnTo>
                  <a:pt x="140978" y="8215"/>
                </a:lnTo>
                <a:lnTo>
                  <a:pt x="125673" y="3651"/>
                </a:lnTo>
                <a:lnTo>
                  <a:pt x="109151" y="913"/>
                </a:lnTo>
                <a:lnTo>
                  <a:pt x="90805" y="0"/>
                </a:lnTo>
                <a:close/>
              </a:path>
              <a:path w="441325" h="170814">
                <a:moveTo>
                  <a:pt x="259557" y="107094"/>
                </a:moveTo>
                <a:lnTo>
                  <a:pt x="214147" y="107094"/>
                </a:lnTo>
                <a:lnTo>
                  <a:pt x="233608" y="121697"/>
                </a:lnTo>
                <a:lnTo>
                  <a:pt x="238473" y="128161"/>
                </a:lnTo>
                <a:lnTo>
                  <a:pt x="273139" y="154176"/>
                </a:lnTo>
                <a:lnTo>
                  <a:pt x="279018" y="155774"/>
                </a:lnTo>
                <a:lnTo>
                  <a:pt x="287736" y="159423"/>
                </a:lnTo>
                <a:lnTo>
                  <a:pt x="302773" y="166725"/>
                </a:lnTo>
                <a:lnTo>
                  <a:pt x="311540" y="170377"/>
                </a:lnTo>
                <a:lnTo>
                  <a:pt x="343976" y="170377"/>
                </a:lnTo>
                <a:lnTo>
                  <a:pt x="353707" y="170301"/>
                </a:lnTo>
                <a:lnTo>
                  <a:pt x="392528" y="161780"/>
                </a:lnTo>
                <a:lnTo>
                  <a:pt x="404341" y="155774"/>
                </a:lnTo>
                <a:lnTo>
                  <a:pt x="350463" y="155774"/>
                </a:lnTo>
                <a:lnTo>
                  <a:pt x="344584" y="155013"/>
                </a:lnTo>
                <a:lnTo>
                  <a:pt x="330393" y="151665"/>
                </a:lnTo>
                <a:lnTo>
                  <a:pt x="324514" y="150904"/>
                </a:lnTo>
                <a:lnTo>
                  <a:pt x="311540" y="141170"/>
                </a:lnTo>
                <a:lnTo>
                  <a:pt x="304967" y="141170"/>
                </a:lnTo>
                <a:lnTo>
                  <a:pt x="299088" y="137442"/>
                </a:lnTo>
                <a:lnTo>
                  <a:pt x="291991" y="133257"/>
                </a:lnTo>
                <a:lnTo>
                  <a:pt x="284897" y="128161"/>
                </a:lnTo>
                <a:lnTo>
                  <a:pt x="279018" y="121697"/>
                </a:lnTo>
                <a:lnTo>
                  <a:pt x="259557" y="107094"/>
                </a:lnTo>
                <a:close/>
              </a:path>
              <a:path w="441325" h="170814">
                <a:moveTo>
                  <a:pt x="164437" y="19473"/>
                </a:moveTo>
                <a:lnTo>
                  <a:pt x="84317" y="19473"/>
                </a:lnTo>
                <a:lnTo>
                  <a:pt x="92933" y="19549"/>
                </a:lnTo>
                <a:lnTo>
                  <a:pt x="99724" y="20082"/>
                </a:lnTo>
                <a:lnTo>
                  <a:pt x="105299" y="21527"/>
                </a:lnTo>
                <a:lnTo>
                  <a:pt x="110266" y="24343"/>
                </a:lnTo>
                <a:lnTo>
                  <a:pt x="118882" y="27231"/>
                </a:lnTo>
                <a:lnTo>
                  <a:pt x="155676" y="53550"/>
                </a:lnTo>
                <a:lnTo>
                  <a:pt x="175137" y="68153"/>
                </a:lnTo>
                <a:lnTo>
                  <a:pt x="201172" y="97360"/>
                </a:lnTo>
                <a:lnTo>
                  <a:pt x="196293" y="101846"/>
                </a:lnTo>
                <a:lnTo>
                  <a:pt x="191398" y="107702"/>
                </a:lnTo>
                <a:lnTo>
                  <a:pt x="186503" y="114472"/>
                </a:lnTo>
                <a:lnTo>
                  <a:pt x="181624" y="121697"/>
                </a:lnTo>
                <a:lnTo>
                  <a:pt x="173009" y="126109"/>
                </a:lnTo>
                <a:lnTo>
                  <a:pt x="166217" y="131434"/>
                </a:lnTo>
                <a:lnTo>
                  <a:pt x="160643" y="136758"/>
                </a:lnTo>
                <a:lnTo>
                  <a:pt x="155676" y="141170"/>
                </a:lnTo>
                <a:lnTo>
                  <a:pt x="146959" y="144819"/>
                </a:lnTo>
                <a:lnTo>
                  <a:pt x="131957" y="152121"/>
                </a:lnTo>
                <a:lnTo>
                  <a:pt x="123240" y="155774"/>
                </a:lnTo>
                <a:lnTo>
                  <a:pt x="113611" y="158586"/>
                </a:lnTo>
                <a:lnTo>
                  <a:pt x="104590" y="160029"/>
                </a:lnTo>
                <a:lnTo>
                  <a:pt x="96785" y="160561"/>
                </a:lnTo>
                <a:lnTo>
                  <a:pt x="90805" y="160637"/>
                </a:lnTo>
                <a:lnTo>
                  <a:pt x="150461" y="160637"/>
                </a:lnTo>
                <a:lnTo>
                  <a:pt x="156183" y="157292"/>
                </a:lnTo>
                <a:lnTo>
                  <a:pt x="162163" y="150904"/>
                </a:lnTo>
                <a:lnTo>
                  <a:pt x="170779" y="147176"/>
                </a:lnTo>
                <a:lnTo>
                  <a:pt x="177570" y="142993"/>
                </a:lnTo>
                <a:lnTo>
                  <a:pt x="183145" y="137897"/>
                </a:lnTo>
                <a:lnTo>
                  <a:pt x="188112" y="131430"/>
                </a:lnTo>
                <a:lnTo>
                  <a:pt x="196777" y="126945"/>
                </a:lnTo>
                <a:lnTo>
                  <a:pt x="203594" y="121088"/>
                </a:lnTo>
                <a:lnTo>
                  <a:pt x="209179" y="114319"/>
                </a:lnTo>
                <a:lnTo>
                  <a:pt x="214147" y="107094"/>
                </a:lnTo>
                <a:lnTo>
                  <a:pt x="259557" y="107094"/>
                </a:lnTo>
                <a:lnTo>
                  <a:pt x="233608" y="77887"/>
                </a:lnTo>
                <a:lnTo>
                  <a:pt x="239487" y="71346"/>
                </a:lnTo>
                <a:lnTo>
                  <a:pt x="243513" y="68153"/>
                </a:lnTo>
                <a:lnTo>
                  <a:pt x="220634" y="68153"/>
                </a:lnTo>
                <a:lnTo>
                  <a:pt x="207659" y="48680"/>
                </a:lnTo>
                <a:lnTo>
                  <a:pt x="196797" y="40617"/>
                </a:lnTo>
                <a:lnTo>
                  <a:pt x="184098" y="31642"/>
                </a:lnTo>
                <a:lnTo>
                  <a:pt x="170184" y="22668"/>
                </a:lnTo>
                <a:lnTo>
                  <a:pt x="164437" y="19473"/>
                </a:lnTo>
                <a:close/>
              </a:path>
              <a:path w="441325" h="170814">
                <a:moveTo>
                  <a:pt x="394984" y="14603"/>
                </a:moveTo>
                <a:lnTo>
                  <a:pt x="350463" y="14603"/>
                </a:lnTo>
                <a:lnTo>
                  <a:pt x="359180" y="14679"/>
                </a:lnTo>
                <a:lnTo>
                  <a:pt x="366681" y="15212"/>
                </a:lnTo>
                <a:lnTo>
                  <a:pt x="374182" y="16657"/>
                </a:lnTo>
                <a:lnTo>
                  <a:pt x="382899" y="19473"/>
                </a:lnTo>
                <a:lnTo>
                  <a:pt x="388778" y="23124"/>
                </a:lnTo>
                <a:lnTo>
                  <a:pt x="402968" y="30425"/>
                </a:lnTo>
                <a:lnTo>
                  <a:pt x="408847" y="34076"/>
                </a:lnTo>
                <a:lnTo>
                  <a:pt x="413613" y="40619"/>
                </a:lnTo>
                <a:lnTo>
                  <a:pt x="417767" y="46245"/>
                </a:lnTo>
                <a:lnTo>
                  <a:pt x="420706" y="51873"/>
                </a:lnTo>
                <a:lnTo>
                  <a:pt x="421821" y="58413"/>
                </a:lnTo>
                <a:lnTo>
                  <a:pt x="425622" y="65717"/>
                </a:lnTo>
                <a:lnTo>
                  <a:pt x="427573" y="73019"/>
                </a:lnTo>
                <a:lnTo>
                  <a:pt x="428285" y="80244"/>
                </a:lnTo>
                <a:lnTo>
                  <a:pt x="428395" y="107094"/>
                </a:lnTo>
                <a:lnTo>
                  <a:pt x="421821" y="111964"/>
                </a:lnTo>
                <a:lnTo>
                  <a:pt x="420706" y="118504"/>
                </a:lnTo>
                <a:lnTo>
                  <a:pt x="417767" y="124132"/>
                </a:lnTo>
                <a:lnTo>
                  <a:pt x="408847" y="136300"/>
                </a:lnTo>
                <a:lnTo>
                  <a:pt x="402968" y="139952"/>
                </a:lnTo>
                <a:lnTo>
                  <a:pt x="388778" y="147252"/>
                </a:lnTo>
                <a:lnTo>
                  <a:pt x="382899" y="150904"/>
                </a:lnTo>
                <a:lnTo>
                  <a:pt x="376918" y="151665"/>
                </a:lnTo>
                <a:lnTo>
                  <a:pt x="369113" y="153339"/>
                </a:lnTo>
                <a:lnTo>
                  <a:pt x="360092" y="155013"/>
                </a:lnTo>
                <a:lnTo>
                  <a:pt x="350463" y="155774"/>
                </a:lnTo>
                <a:lnTo>
                  <a:pt x="404341" y="155774"/>
                </a:lnTo>
                <a:lnTo>
                  <a:pt x="409354" y="152501"/>
                </a:lnTo>
                <a:lnTo>
                  <a:pt x="415334" y="146034"/>
                </a:lnTo>
                <a:lnTo>
                  <a:pt x="420213" y="139418"/>
                </a:lnTo>
                <a:lnTo>
                  <a:pt x="425108" y="133257"/>
                </a:lnTo>
                <a:lnTo>
                  <a:pt x="441268" y="94924"/>
                </a:lnTo>
                <a:lnTo>
                  <a:pt x="441268" y="80244"/>
                </a:lnTo>
                <a:lnTo>
                  <a:pt x="425108" y="39552"/>
                </a:lnTo>
                <a:lnTo>
                  <a:pt x="415334" y="29206"/>
                </a:lnTo>
                <a:lnTo>
                  <a:pt x="409354" y="22742"/>
                </a:lnTo>
                <a:lnTo>
                  <a:pt x="401549" y="17647"/>
                </a:lnTo>
                <a:lnTo>
                  <a:pt x="394984" y="14603"/>
                </a:lnTo>
                <a:close/>
              </a:path>
              <a:path w="441325" h="170814">
                <a:moveTo>
                  <a:pt x="343976" y="0"/>
                </a:moveTo>
                <a:lnTo>
                  <a:pt x="334346" y="837"/>
                </a:lnTo>
                <a:lnTo>
                  <a:pt x="325325" y="3043"/>
                </a:lnTo>
                <a:lnTo>
                  <a:pt x="317520" y="6163"/>
                </a:lnTo>
                <a:lnTo>
                  <a:pt x="311540" y="9739"/>
                </a:lnTo>
                <a:lnTo>
                  <a:pt x="301759" y="10575"/>
                </a:lnTo>
                <a:lnTo>
                  <a:pt x="292003" y="12780"/>
                </a:lnTo>
                <a:lnTo>
                  <a:pt x="282263" y="15898"/>
                </a:lnTo>
                <a:lnTo>
                  <a:pt x="272531" y="19473"/>
                </a:lnTo>
                <a:lnTo>
                  <a:pt x="266652" y="26013"/>
                </a:lnTo>
                <a:lnTo>
                  <a:pt x="252461" y="37270"/>
                </a:lnTo>
                <a:lnTo>
                  <a:pt x="246578" y="43813"/>
                </a:lnTo>
                <a:lnTo>
                  <a:pt x="240703" y="48298"/>
                </a:lnTo>
                <a:lnTo>
                  <a:pt x="233608" y="54155"/>
                </a:lnTo>
                <a:lnTo>
                  <a:pt x="226513" y="60925"/>
                </a:lnTo>
                <a:lnTo>
                  <a:pt x="220634" y="68153"/>
                </a:lnTo>
                <a:lnTo>
                  <a:pt x="243513" y="68153"/>
                </a:lnTo>
                <a:lnTo>
                  <a:pt x="253678" y="60090"/>
                </a:lnTo>
                <a:lnTo>
                  <a:pt x="259557" y="53550"/>
                </a:lnTo>
                <a:lnTo>
                  <a:pt x="264523" y="49137"/>
                </a:lnTo>
                <a:lnTo>
                  <a:pt x="270102" y="43810"/>
                </a:lnTo>
                <a:lnTo>
                  <a:pt x="276889" y="38489"/>
                </a:lnTo>
                <a:lnTo>
                  <a:pt x="285505" y="34076"/>
                </a:lnTo>
                <a:lnTo>
                  <a:pt x="291487" y="30425"/>
                </a:lnTo>
                <a:lnTo>
                  <a:pt x="299301" y="26775"/>
                </a:lnTo>
                <a:lnTo>
                  <a:pt x="308348" y="23124"/>
                </a:lnTo>
                <a:lnTo>
                  <a:pt x="318027" y="19473"/>
                </a:lnTo>
                <a:lnTo>
                  <a:pt x="324008" y="16657"/>
                </a:lnTo>
                <a:lnTo>
                  <a:pt x="331812" y="15212"/>
                </a:lnTo>
                <a:lnTo>
                  <a:pt x="340834" y="14679"/>
                </a:lnTo>
                <a:lnTo>
                  <a:pt x="394984" y="14603"/>
                </a:lnTo>
                <a:lnTo>
                  <a:pt x="392528" y="13464"/>
                </a:lnTo>
                <a:lnTo>
                  <a:pt x="382899" y="9739"/>
                </a:lnTo>
                <a:lnTo>
                  <a:pt x="376817" y="6163"/>
                </a:lnTo>
                <a:lnTo>
                  <a:pt x="368303" y="3043"/>
                </a:lnTo>
                <a:lnTo>
                  <a:pt x="357356" y="837"/>
                </a:lnTo>
                <a:lnTo>
                  <a:pt x="343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80687" y="3910715"/>
            <a:ext cx="441325" cy="170815"/>
          </a:xfrm>
          <a:custGeom>
            <a:avLst/>
            <a:gdLst/>
            <a:ahLst/>
            <a:cxnLst/>
            <a:rect l="l" t="t" r="r" b="b"/>
            <a:pathLst>
              <a:path w="441325" h="170814">
                <a:moveTo>
                  <a:pt x="97292" y="0"/>
                </a:moveTo>
                <a:lnTo>
                  <a:pt x="83912" y="835"/>
                </a:lnTo>
                <a:lnTo>
                  <a:pt x="72965" y="3039"/>
                </a:lnTo>
                <a:lnTo>
                  <a:pt x="64451" y="6155"/>
                </a:lnTo>
                <a:lnTo>
                  <a:pt x="58369" y="9726"/>
                </a:lnTo>
                <a:lnTo>
                  <a:pt x="48740" y="13460"/>
                </a:lnTo>
                <a:lnTo>
                  <a:pt x="39718" y="17662"/>
                </a:lnTo>
                <a:lnTo>
                  <a:pt x="31914" y="22776"/>
                </a:lnTo>
                <a:lnTo>
                  <a:pt x="25933" y="29245"/>
                </a:lnTo>
                <a:lnTo>
                  <a:pt x="21018" y="33729"/>
                </a:lnTo>
                <a:lnTo>
                  <a:pt x="709" y="68761"/>
                </a:lnTo>
                <a:lnTo>
                  <a:pt x="0" y="77500"/>
                </a:lnTo>
                <a:lnTo>
                  <a:pt x="0" y="94940"/>
                </a:lnTo>
                <a:lnTo>
                  <a:pt x="21018" y="138739"/>
                </a:lnTo>
                <a:lnTo>
                  <a:pt x="44347" y="159864"/>
                </a:lnTo>
                <a:lnTo>
                  <a:pt x="51882" y="165553"/>
                </a:lnTo>
                <a:lnTo>
                  <a:pt x="61612" y="168364"/>
                </a:lnTo>
                <a:lnTo>
                  <a:pt x="71343" y="169808"/>
                </a:lnTo>
                <a:lnTo>
                  <a:pt x="81074" y="170340"/>
                </a:lnTo>
                <a:lnTo>
                  <a:pt x="90805" y="170416"/>
                </a:lnTo>
                <a:lnTo>
                  <a:pt x="100535" y="170340"/>
                </a:lnTo>
                <a:lnTo>
                  <a:pt x="139407" y="161868"/>
                </a:lnTo>
                <a:lnTo>
                  <a:pt x="142474" y="160624"/>
                </a:lnTo>
                <a:lnTo>
                  <a:pt x="90805" y="160624"/>
                </a:lnTo>
                <a:lnTo>
                  <a:pt x="81175" y="159788"/>
                </a:lnTo>
                <a:lnTo>
                  <a:pt x="72154" y="157585"/>
                </a:lnTo>
                <a:lnTo>
                  <a:pt x="64349" y="154469"/>
                </a:lnTo>
                <a:lnTo>
                  <a:pt x="58369" y="150897"/>
                </a:lnTo>
                <a:lnTo>
                  <a:pt x="49753" y="149985"/>
                </a:lnTo>
                <a:lnTo>
                  <a:pt x="42962" y="147250"/>
                </a:lnTo>
                <a:lnTo>
                  <a:pt x="37387" y="142690"/>
                </a:lnTo>
                <a:lnTo>
                  <a:pt x="32420" y="136307"/>
                </a:lnTo>
                <a:lnTo>
                  <a:pt x="27541" y="131823"/>
                </a:lnTo>
                <a:lnTo>
                  <a:pt x="22646" y="125972"/>
                </a:lnTo>
                <a:lnTo>
                  <a:pt x="17751" y="119209"/>
                </a:lnTo>
                <a:lnTo>
                  <a:pt x="12872" y="111989"/>
                </a:lnTo>
                <a:lnTo>
                  <a:pt x="12872" y="58426"/>
                </a:lnTo>
                <a:lnTo>
                  <a:pt x="17751" y="54019"/>
                </a:lnTo>
                <a:lnTo>
                  <a:pt x="27541" y="43380"/>
                </a:lnTo>
                <a:lnTo>
                  <a:pt x="58369" y="24382"/>
                </a:lnTo>
                <a:lnTo>
                  <a:pt x="64349" y="21570"/>
                </a:lnTo>
                <a:lnTo>
                  <a:pt x="72154" y="20126"/>
                </a:lnTo>
                <a:lnTo>
                  <a:pt x="81175" y="19594"/>
                </a:lnTo>
                <a:lnTo>
                  <a:pt x="165404" y="19518"/>
                </a:lnTo>
                <a:lnTo>
                  <a:pt x="155762" y="14590"/>
                </a:lnTo>
                <a:lnTo>
                  <a:pt x="141116" y="8207"/>
                </a:lnTo>
                <a:lnTo>
                  <a:pt x="126495" y="3647"/>
                </a:lnTo>
                <a:lnTo>
                  <a:pt x="111889" y="911"/>
                </a:lnTo>
                <a:lnTo>
                  <a:pt x="97292" y="0"/>
                </a:lnTo>
                <a:close/>
              </a:path>
              <a:path w="441325" h="170814">
                <a:moveTo>
                  <a:pt x="269794" y="107126"/>
                </a:moveTo>
                <a:lnTo>
                  <a:pt x="214147" y="107126"/>
                </a:lnTo>
                <a:lnTo>
                  <a:pt x="233608" y="121716"/>
                </a:lnTo>
                <a:lnTo>
                  <a:pt x="238473" y="126124"/>
                </a:lnTo>
                <a:lnTo>
                  <a:pt x="248204" y="136763"/>
                </a:lnTo>
                <a:lnTo>
                  <a:pt x="253069" y="141170"/>
                </a:lnTo>
                <a:lnTo>
                  <a:pt x="261837" y="144818"/>
                </a:lnTo>
                <a:lnTo>
                  <a:pt x="276873" y="152113"/>
                </a:lnTo>
                <a:lnTo>
                  <a:pt x="285605" y="155769"/>
                </a:lnTo>
                <a:lnTo>
                  <a:pt x="291471" y="159343"/>
                </a:lnTo>
                <a:lnTo>
                  <a:pt x="298566" y="162481"/>
                </a:lnTo>
                <a:lnTo>
                  <a:pt x="305661" y="164707"/>
                </a:lnTo>
                <a:lnTo>
                  <a:pt x="311540" y="165553"/>
                </a:lnTo>
                <a:lnTo>
                  <a:pt x="321169" y="168364"/>
                </a:lnTo>
                <a:lnTo>
                  <a:pt x="330191" y="169808"/>
                </a:lnTo>
                <a:lnTo>
                  <a:pt x="337995" y="170340"/>
                </a:lnTo>
                <a:lnTo>
                  <a:pt x="343976" y="170416"/>
                </a:lnTo>
                <a:lnTo>
                  <a:pt x="357357" y="170340"/>
                </a:lnTo>
                <a:lnTo>
                  <a:pt x="401648" y="155761"/>
                </a:lnTo>
                <a:lnTo>
                  <a:pt x="408774" y="150897"/>
                </a:lnTo>
                <a:lnTo>
                  <a:pt x="324514" y="150897"/>
                </a:lnTo>
                <a:lnTo>
                  <a:pt x="285592" y="121716"/>
                </a:lnTo>
                <a:lnTo>
                  <a:pt x="280726" y="117993"/>
                </a:lnTo>
                <a:lnTo>
                  <a:pt x="275861" y="113813"/>
                </a:lnTo>
                <a:lnTo>
                  <a:pt x="270996" y="108722"/>
                </a:lnTo>
                <a:lnTo>
                  <a:pt x="269794" y="107126"/>
                </a:lnTo>
                <a:close/>
              </a:path>
              <a:path w="441325" h="170814">
                <a:moveTo>
                  <a:pt x="165404" y="19518"/>
                </a:moveTo>
                <a:lnTo>
                  <a:pt x="90805" y="19518"/>
                </a:lnTo>
                <a:lnTo>
                  <a:pt x="95771" y="19594"/>
                </a:lnTo>
                <a:lnTo>
                  <a:pt x="101346" y="20126"/>
                </a:lnTo>
                <a:lnTo>
                  <a:pt x="108137" y="21570"/>
                </a:lnTo>
                <a:lnTo>
                  <a:pt x="116753" y="24382"/>
                </a:lnTo>
                <a:lnTo>
                  <a:pt x="123240" y="24382"/>
                </a:lnTo>
                <a:lnTo>
                  <a:pt x="155762" y="48699"/>
                </a:lnTo>
                <a:lnTo>
                  <a:pt x="160628" y="55159"/>
                </a:lnTo>
                <a:lnTo>
                  <a:pt x="165493" y="60250"/>
                </a:lnTo>
                <a:lnTo>
                  <a:pt x="170358" y="64430"/>
                </a:lnTo>
                <a:lnTo>
                  <a:pt x="175224" y="68153"/>
                </a:lnTo>
                <a:lnTo>
                  <a:pt x="201172" y="92535"/>
                </a:lnTo>
                <a:lnTo>
                  <a:pt x="196307" y="99755"/>
                </a:lnTo>
                <a:lnTo>
                  <a:pt x="191442" y="106518"/>
                </a:lnTo>
                <a:lnTo>
                  <a:pt x="186576" y="112369"/>
                </a:lnTo>
                <a:lnTo>
                  <a:pt x="181711" y="116853"/>
                </a:lnTo>
                <a:lnTo>
                  <a:pt x="175832" y="123388"/>
                </a:lnTo>
                <a:lnTo>
                  <a:pt x="161641" y="134635"/>
                </a:lnTo>
                <a:lnTo>
                  <a:pt x="155762" y="141170"/>
                </a:lnTo>
                <a:lnTo>
                  <a:pt x="147032" y="144818"/>
                </a:lnTo>
                <a:lnTo>
                  <a:pt x="131971" y="152113"/>
                </a:lnTo>
                <a:lnTo>
                  <a:pt x="123240" y="155761"/>
                </a:lnTo>
                <a:lnTo>
                  <a:pt x="114523" y="156521"/>
                </a:lnTo>
                <a:lnTo>
                  <a:pt x="99522" y="159864"/>
                </a:lnTo>
                <a:lnTo>
                  <a:pt x="90805" y="160624"/>
                </a:lnTo>
                <a:lnTo>
                  <a:pt x="142474" y="160624"/>
                </a:lnTo>
                <a:lnTo>
                  <a:pt x="148454" y="158201"/>
                </a:lnTo>
                <a:lnTo>
                  <a:pt x="156268" y="154546"/>
                </a:lnTo>
                <a:lnTo>
                  <a:pt x="162250" y="150897"/>
                </a:lnTo>
                <a:lnTo>
                  <a:pt x="170967" y="147174"/>
                </a:lnTo>
                <a:lnTo>
                  <a:pt x="178467" y="142994"/>
                </a:lnTo>
                <a:lnTo>
                  <a:pt x="186071" y="137827"/>
                </a:lnTo>
                <a:lnTo>
                  <a:pt x="194685" y="131443"/>
                </a:lnTo>
                <a:lnTo>
                  <a:pt x="199551" y="124908"/>
                </a:lnTo>
                <a:lnTo>
                  <a:pt x="209281" y="113661"/>
                </a:lnTo>
                <a:lnTo>
                  <a:pt x="214147" y="107126"/>
                </a:lnTo>
                <a:lnTo>
                  <a:pt x="269794" y="107126"/>
                </a:lnTo>
                <a:lnTo>
                  <a:pt x="266122" y="102254"/>
                </a:lnTo>
                <a:lnTo>
                  <a:pt x="240095" y="77880"/>
                </a:lnTo>
                <a:lnTo>
                  <a:pt x="244962" y="71345"/>
                </a:lnTo>
                <a:lnTo>
                  <a:pt x="251956" y="63290"/>
                </a:lnTo>
                <a:lnTo>
                  <a:pt x="227121" y="63290"/>
                </a:lnTo>
                <a:lnTo>
                  <a:pt x="207659" y="48699"/>
                </a:lnTo>
                <a:lnTo>
                  <a:pt x="196814" y="38591"/>
                </a:lnTo>
                <a:lnTo>
                  <a:pt x="184144" y="29845"/>
                </a:lnTo>
                <a:lnTo>
                  <a:pt x="170257" y="21999"/>
                </a:lnTo>
                <a:lnTo>
                  <a:pt x="165404" y="19518"/>
                </a:lnTo>
                <a:close/>
              </a:path>
              <a:path w="441325" h="170814">
                <a:moveTo>
                  <a:pt x="397259" y="14590"/>
                </a:moveTo>
                <a:lnTo>
                  <a:pt x="350463" y="14590"/>
                </a:lnTo>
                <a:lnTo>
                  <a:pt x="360094" y="14667"/>
                </a:lnTo>
                <a:lnTo>
                  <a:pt x="369124" y="15206"/>
                </a:lnTo>
                <a:lnTo>
                  <a:pt x="376955" y="16669"/>
                </a:lnTo>
                <a:lnTo>
                  <a:pt x="382985" y="19518"/>
                </a:lnTo>
                <a:lnTo>
                  <a:pt x="391601" y="23166"/>
                </a:lnTo>
                <a:lnTo>
                  <a:pt x="398392" y="26814"/>
                </a:lnTo>
                <a:lnTo>
                  <a:pt x="403967" y="30461"/>
                </a:lnTo>
                <a:lnTo>
                  <a:pt x="408934" y="34109"/>
                </a:lnTo>
                <a:lnTo>
                  <a:pt x="413799" y="40644"/>
                </a:lnTo>
                <a:lnTo>
                  <a:pt x="423530" y="51891"/>
                </a:lnTo>
                <a:lnTo>
                  <a:pt x="428395" y="58426"/>
                </a:lnTo>
                <a:lnTo>
                  <a:pt x="428395" y="111989"/>
                </a:lnTo>
                <a:lnTo>
                  <a:pt x="423530" y="118449"/>
                </a:lnTo>
                <a:lnTo>
                  <a:pt x="418664" y="123540"/>
                </a:lnTo>
                <a:lnTo>
                  <a:pt x="413799" y="127720"/>
                </a:lnTo>
                <a:lnTo>
                  <a:pt x="408934" y="131443"/>
                </a:lnTo>
                <a:lnTo>
                  <a:pt x="403967" y="137827"/>
                </a:lnTo>
                <a:lnTo>
                  <a:pt x="398392" y="142386"/>
                </a:lnTo>
                <a:lnTo>
                  <a:pt x="391601" y="145122"/>
                </a:lnTo>
                <a:lnTo>
                  <a:pt x="382985" y="146034"/>
                </a:lnTo>
                <a:lnTo>
                  <a:pt x="376955" y="148846"/>
                </a:lnTo>
                <a:lnTo>
                  <a:pt x="369124" y="150289"/>
                </a:lnTo>
                <a:lnTo>
                  <a:pt x="360094" y="150821"/>
                </a:lnTo>
                <a:lnTo>
                  <a:pt x="350463" y="150897"/>
                </a:lnTo>
                <a:lnTo>
                  <a:pt x="408774" y="150897"/>
                </a:lnTo>
                <a:lnTo>
                  <a:pt x="434882" y="116853"/>
                </a:lnTo>
                <a:lnTo>
                  <a:pt x="441268" y="94940"/>
                </a:lnTo>
                <a:lnTo>
                  <a:pt x="441268" y="77500"/>
                </a:lnTo>
                <a:lnTo>
                  <a:pt x="425152" y="39580"/>
                </a:lnTo>
                <a:lnTo>
                  <a:pt x="415421" y="29245"/>
                </a:lnTo>
                <a:lnTo>
                  <a:pt x="409542" y="22776"/>
                </a:lnTo>
                <a:lnTo>
                  <a:pt x="402447" y="17662"/>
                </a:lnTo>
                <a:lnTo>
                  <a:pt x="397259" y="14590"/>
                </a:lnTo>
                <a:close/>
              </a:path>
              <a:path w="441325" h="170814">
                <a:moveTo>
                  <a:pt x="350463" y="0"/>
                </a:moveTo>
                <a:lnTo>
                  <a:pt x="340732" y="759"/>
                </a:lnTo>
                <a:lnTo>
                  <a:pt x="321271" y="4103"/>
                </a:lnTo>
                <a:lnTo>
                  <a:pt x="311540" y="4863"/>
                </a:lnTo>
                <a:lnTo>
                  <a:pt x="301911" y="8512"/>
                </a:lnTo>
                <a:lnTo>
                  <a:pt x="292890" y="12166"/>
                </a:lnTo>
                <a:lnTo>
                  <a:pt x="285085" y="15833"/>
                </a:lnTo>
                <a:lnTo>
                  <a:pt x="279104" y="19518"/>
                </a:lnTo>
                <a:lnTo>
                  <a:pt x="270386" y="23926"/>
                </a:lnTo>
                <a:lnTo>
                  <a:pt x="255349" y="34565"/>
                </a:lnTo>
                <a:lnTo>
                  <a:pt x="246582" y="38972"/>
                </a:lnTo>
                <a:lnTo>
                  <a:pt x="241608" y="46343"/>
                </a:lnTo>
                <a:lnTo>
                  <a:pt x="236852" y="52955"/>
                </a:lnTo>
                <a:lnTo>
                  <a:pt x="231986" y="58806"/>
                </a:lnTo>
                <a:lnTo>
                  <a:pt x="227121" y="63290"/>
                </a:lnTo>
                <a:lnTo>
                  <a:pt x="251956" y="63290"/>
                </a:lnTo>
                <a:lnTo>
                  <a:pt x="254728" y="60098"/>
                </a:lnTo>
                <a:lnTo>
                  <a:pt x="259643" y="53563"/>
                </a:lnTo>
                <a:lnTo>
                  <a:pt x="265522" y="47103"/>
                </a:lnTo>
                <a:lnTo>
                  <a:pt x="272617" y="42012"/>
                </a:lnTo>
                <a:lnTo>
                  <a:pt x="279713" y="37832"/>
                </a:lnTo>
                <a:lnTo>
                  <a:pt x="285592" y="34109"/>
                </a:lnTo>
                <a:lnTo>
                  <a:pt x="294309" y="27725"/>
                </a:lnTo>
                <a:lnTo>
                  <a:pt x="301809" y="23166"/>
                </a:lnTo>
                <a:lnTo>
                  <a:pt x="309310" y="20430"/>
                </a:lnTo>
                <a:lnTo>
                  <a:pt x="318027" y="19518"/>
                </a:lnTo>
                <a:lnTo>
                  <a:pt x="324008" y="16669"/>
                </a:lnTo>
                <a:lnTo>
                  <a:pt x="331812" y="15206"/>
                </a:lnTo>
                <a:lnTo>
                  <a:pt x="340834" y="14667"/>
                </a:lnTo>
                <a:lnTo>
                  <a:pt x="397259" y="14590"/>
                </a:lnTo>
                <a:lnTo>
                  <a:pt x="395351" y="13460"/>
                </a:lnTo>
                <a:lnTo>
                  <a:pt x="389472" y="9726"/>
                </a:lnTo>
                <a:lnTo>
                  <a:pt x="379692" y="6155"/>
                </a:lnTo>
                <a:lnTo>
                  <a:pt x="369935" y="3039"/>
                </a:lnTo>
                <a:lnTo>
                  <a:pt x="360195" y="835"/>
                </a:lnTo>
                <a:lnTo>
                  <a:pt x="350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37782" y="4183330"/>
            <a:ext cx="714375" cy="1076325"/>
          </a:xfrm>
          <a:custGeom>
            <a:avLst/>
            <a:gdLst/>
            <a:ahLst/>
            <a:cxnLst/>
            <a:rect l="l" t="t" r="r" b="b"/>
            <a:pathLst>
              <a:path w="714375" h="1076325">
                <a:moveTo>
                  <a:pt x="51983" y="954086"/>
                </a:moveTo>
                <a:lnTo>
                  <a:pt x="12974" y="963833"/>
                </a:lnTo>
                <a:lnTo>
                  <a:pt x="0" y="993040"/>
                </a:lnTo>
                <a:lnTo>
                  <a:pt x="202" y="1003156"/>
                </a:lnTo>
                <a:lnTo>
                  <a:pt x="1621" y="1011904"/>
                </a:lnTo>
                <a:lnTo>
                  <a:pt x="5473" y="1019739"/>
                </a:lnTo>
                <a:lnTo>
                  <a:pt x="12974" y="1027116"/>
                </a:lnTo>
                <a:lnTo>
                  <a:pt x="18955" y="1036472"/>
                </a:lnTo>
                <a:lnTo>
                  <a:pt x="55328" y="1059975"/>
                </a:lnTo>
                <a:lnTo>
                  <a:pt x="101752" y="1073742"/>
                </a:lnTo>
                <a:lnTo>
                  <a:pt x="142803" y="1075797"/>
                </a:lnTo>
                <a:lnTo>
                  <a:pt x="167078" y="1074808"/>
                </a:lnTo>
                <a:lnTo>
                  <a:pt x="190721" y="1071536"/>
                </a:lnTo>
                <a:lnTo>
                  <a:pt x="213132" y="1065527"/>
                </a:lnTo>
                <a:lnTo>
                  <a:pt x="233709" y="1056323"/>
                </a:lnTo>
                <a:lnTo>
                  <a:pt x="142803" y="1056323"/>
                </a:lnTo>
                <a:lnTo>
                  <a:pt x="115942" y="1054650"/>
                </a:lnTo>
                <a:lnTo>
                  <a:pt x="93339" y="1050239"/>
                </a:lnTo>
                <a:lnTo>
                  <a:pt x="74384" y="1044002"/>
                </a:lnTo>
                <a:lnTo>
                  <a:pt x="58470" y="1036850"/>
                </a:lnTo>
                <a:lnTo>
                  <a:pt x="67187" y="1033201"/>
                </a:lnTo>
                <a:lnTo>
                  <a:pt x="82189" y="1025899"/>
                </a:lnTo>
                <a:lnTo>
                  <a:pt x="103880" y="993040"/>
                </a:lnTo>
                <a:lnTo>
                  <a:pt x="102765" y="983000"/>
                </a:lnTo>
                <a:lnTo>
                  <a:pt x="71444" y="957136"/>
                </a:lnTo>
                <a:lnTo>
                  <a:pt x="61714" y="954925"/>
                </a:lnTo>
                <a:lnTo>
                  <a:pt x="51983" y="954086"/>
                </a:lnTo>
                <a:close/>
              </a:path>
              <a:path w="714375" h="1076325">
                <a:moveTo>
                  <a:pt x="571300" y="0"/>
                </a:moveTo>
                <a:lnTo>
                  <a:pt x="520981" y="4255"/>
                </a:lnTo>
                <a:lnTo>
                  <a:pt x="480394" y="19453"/>
                </a:lnTo>
                <a:lnTo>
                  <a:pt x="446336" y="42587"/>
                </a:lnTo>
                <a:lnTo>
                  <a:pt x="422009" y="73017"/>
                </a:lnTo>
                <a:lnTo>
                  <a:pt x="408616" y="88453"/>
                </a:lnTo>
                <a:lnTo>
                  <a:pt x="397639" y="105270"/>
                </a:lnTo>
                <a:lnTo>
                  <a:pt x="389095" y="122998"/>
                </a:lnTo>
                <a:lnTo>
                  <a:pt x="383000" y="141170"/>
                </a:lnTo>
                <a:lnTo>
                  <a:pt x="374486" y="162230"/>
                </a:lnTo>
                <a:lnTo>
                  <a:pt x="368404" y="181935"/>
                </a:lnTo>
                <a:lnTo>
                  <a:pt x="364755" y="200727"/>
                </a:lnTo>
                <a:lnTo>
                  <a:pt x="363539" y="219051"/>
                </a:lnTo>
                <a:lnTo>
                  <a:pt x="354923" y="259146"/>
                </a:lnTo>
                <a:lnTo>
                  <a:pt x="348132" y="298780"/>
                </a:lnTo>
                <a:lnTo>
                  <a:pt x="342557" y="337489"/>
                </a:lnTo>
                <a:lnTo>
                  <a:pt x="337590" y="374812"/>
                </a:lnTo>
                <a:lnTo>
                  <a:pt x="328974" y="412248"/>
                </a:lnTo>
                <a:lnTo>
                  <a:pt x="322183" y="451501"/>
                </a:lnTo>
                <a:lnTo>
                  <a:pt x="316608" y="492567"/>
                </a:lnTo>
                <a:lnTo>
                  <a:pt x="311641" y="535437"/>
                </a:lnTo>
                <a:lnTo>
                  <a:pt x="307790" y="560173"/>
                </a:lnTo>
                <a:lnTo>
                  <a:pt x="305154" y="583529"/>
                </a:lnTo>
                <a:lnTo>
                  <a:pt x="302519" y="605973"/>
                </a:lnTo>
                <a:lnTo>
                  <a:pt x="298667" y="627973"/>
                </a:lnTo>
                <a:lnTo>
                  <a:pt x="297654" y="649024"/>
                </a:lnTo>
                <a:lnTo>
                  <a:pt x="295424" y="668713"/>
                </a:lnTo>
                <a:lnTo>
                  <a:pt x="293194" y="687502"/>
                </a:lnTo>
                <a:lnTo>
                  <a:pt x="292180" y="705854"/>
                </a:lnTo>
                <a:lnTo>
                  <a:pt x="288430" y="724093"/>
                </a:lnTo>
                <a:lnTo>
                  <a:pt x="286504" y="742338"/>
                </a:lnTo>
                <a:lnTo>
                  <a:pt x="285794" y="760595"/>
                </a:lnTo>
                <a:lnTo>
                  <a:pt x="285693" y="778871"/>
                </a:lnTo>
                <a:lnTo>
                  <a:pt x="281791" y="797110"/>
                </a:lnTo>
                <a:lnTo>
                  <a:pt x="276485" y="833613"/>
                </a:lnTo>
                <a:lnTo>
                  <a:pt x="272632" y="851888"/>
                </a:lnTo>
                <a:lnTo>
                  <a:pt x="271619" y="872948"/>
                </a:lnTo>
                <a:lnTo>
                  <a:pt x="269389" y="892652"/>
                </a:lnTo>
                <a:lnTo>
                  <a:pt x="267159" y="911445"/>
                </a:lnTo>
                <a:lnTo>
                  <a:pt x="266145" y="929769"/>
                </a:lnTo>
                <a:lnTo>
                  <a:pt x="261178" y="947176"/>
                </a:lnTo>
                <a:lnTo>
                  <a:pt x="255603" y="963223"/>
                </a:lnTo>
                <a:lnTo>
                  <a:pt x="248812" y="978361"/>
                </a:lnTo>
                <a:lnTo>
                  <a:pt x="240197" y="993040"/>
                </a:lnTo>
                <a:lnTo>
                  <a:pt x="234115" y="1006732"/>
                </a:lnTo>
                <a:lnTo>
                  <a:pt x="225600" y="1018597"/>
                </a:lnTo>
                <a:lnTo>
                  <a:pt x="214653" y="1028637"/>
                </a:lnTo>
                <a:lnTo>
                  <a:pt x="201274" y="1036850"/>
                </a:lnTo>
                <a:lnTo>
                  <a:pt x="190325" y="1046053"/>
                </a:lnTo>
                <a:lnTo>
                  <a:pt x="176936" y="1052063"/>
                </a:lnTo>
                <a:lnTo>
                  <a:pt x="161098" y="1055334"/>
                </a:lnTo>
                <a:lnTo>
                  <a:pt x="142803" y="1056323"/>
                </a:lnTo>
                <a:lnTo>
                  <a:pt x="233709" y="1056323"/>
                </a:lnTo>
                <a:lnTo>
                  <a:pt x="268589" y="1033809"/>
                </a:lnTo>
                <a:lnTo>
                  <a:pt x="298667" y="1007643"/>
                </a:lnTo>
                <a:lnTo>
                  <a:pt x="323805" y="972962"/>
                </a:lnTo>
                <a:lnTo>
                  <a:pt x="344077" y="934632"/>
                </a:lnTo>
                <a:lnTo>
                  <a:pt x="349855" y="915624"/>
                </a:lnTo>
                <a:lnTo>
                  <a:pt x="356241" y="895692"/>
                </a:lnTo>
                <a:lnTo>
                  <a:pt x="361410" y="875760"/>
                </a:lnTo>
                <a:lnTo>
                  <a:pt x="363539" y="856752"/>
                </a:lnTo>
                <a:lnTo>
                  <a:pt x="372154" y="816656"/>
                </a:lnTo>
                <a:lnTo>
                  <a:pt x="378946" y="777023"/>
                </a:lnTo>
                <a:lnTo>
                  <a:pt x="384520" y="738314"/>
                </a:lnTo>
                <a:lnTo>
                  <a:pt x="389487" y="700990"/>
                </a:lnTo>
                <a:lnTo>
                  <a:pt x="398153" y="663554"/>
                </a:lnTo>
                <a:lnTo>
                  <a:pt x="404970" y="624293"/>
                </a:lnTo>
                <a:lnTo>
                  <a:pt x="410554" y="583209"/>
                </a:lnTo>
                <a:lnTo>
                  <a:pt x="415522" y="540301"/>
                </a:lnTo>
                <a:lnTo>
                  <a:pt x="420286" y="515602"/>
                </a:lnTo>
                <a:lnTo>
                  <a:pt x="424442" y="492266"/>
                </a:lnTo>
                <a:lnTo>
                  <a:pt x="427381" y="469829"/>
                </a:lnTo>
                <a:lnTo>
                  <a:pt x="428496" y="447830"/>
                </a:lnTo>
                <a:lnTo>
                  <a:pt x="429510" y="428821"/>
                </a:lnTo>
                <a:lnTo>
                  <a:pt x="433970" y="388957"/>
                </a:lnTo>
                <a:lnTo>
                  <a:pt x="434984" y="369949"/>
                </a:lnTo>
                <a:lnTo>
                  <a:pt x="438734" y="351701"/>
                </a:lnTo>
                <a:lnTo>
                  <a:pt x="440660" y="333440"/>
                </a:lnTo>
                <a:lnTo>
                  <a:pt x="441369" y="315180"/>
                </a:lnTo>
                <a:lnTo>
                  <a:pt x="441471" y="296932"/>
                </a:lnTo>
                <a:lnTo>
                  <a:pt x="445322" y="278683"/>
                </a:lnTo>
                <a:lnTo>
                  <a:pt x="450593" y="242163"/>
                </a:lnTo>
                <a:lnTo>
                  <a:pt x="454445" y="223915"/>
                </a:lnTo>
                <a:lnTo>
                  <a:pt x="454546" y="204906"/>
                </a:lnTo>
                <a:lnTo>
                  <a:pt x="457182" y="165042"/>
                </a:lnTo>
                <a:lnTo>
                  <a:pt x="470663" y="112565"/>
                </a:lnTo>
                <a:lnTo>
                  <a:pt x="486374" y="69065"/>
                </a:lnTo>
                <a:lnTo>
                  <a:pt x="512829" y="38972"/>
                </a:lnTo>
                <a:lnTo>
                  <a:pt x="553053" y="21126"/>
                </a:lnTo>
                <a:lnTo>
                  <a:pt x="571300" y="19453"/>
                </a:lnTo>
                <a:lnTo>
                  <a:pt x="668693" y="19453"/>
                </a:lnTo>
                <a:lnTo>
                  <a:pt x="657936" y="15806"/>
                </a:lnTo>
                <a:lnTo>
                  <a:pt x="633955" y="8511"/>
                </a:lnTo>
                <a:lnTo>
                  <a:pt x="623197" y="4863"/>
                </a:lnTo>
                <a:lnTo>
                  <a:pt x="608702" y="2051"/>
                </a:lnTo>
                <a:lnTo>
                  <a:pt x="594816" y="607"/>
                </a:lnTo>
                <a:lnTo>
                  <a:pt x="582146" y="75"/>
                </a:lnTo>
                <a:lnTo>
                  <a:pt x="571300" y="0"/>
                </a:lnTo>
                <a:close/>
              </a:path>
              <a:path w="714375" h="1076325">
                <a:moveTo>
                  <a:pt x="668693" y="19453"/>
                </a:moveTo>
                <a:lnTo>
                  <a:pt x="571300" y="19453"/>
                </a:lnTo>
                <a:lnTo>
                  <a:pt x="594513" y="21202"/>
                </a:lnTo>
                <a:lnTo>
                  <a:pt x="615910" y="26149"/>
                </a:lnTo>
                <a:lnTo>
                  <a:pt x="636106" y="33843"/>
                </a:lnTo>
                <a:lnTo>
                  <a:pt x="655719" y="43836"/>
                </a:lnTo>
                <a:lnTo>
                  <a:pt x="645975" y="44672"/>
                </a:lnTo>
                <a:lnTo>
                  <a:pt x="636215" y="46875"/>
                </a:lnTo>
                <a:lnTo>
                  <a:pt x="604878" y="72637"/>
                </a:lnTo>
                <a:lnTo>
                  <a:pt x="603736" y="82744"/>
                </a:lnTo>
                <a:lnTo>
                  <a:pt x="604952" y="92776"/>
                </a:lnTo>
                <a:lnTo>
                  <a:pt x="608601" y="100990"/>
                </a:lnTo>
                <a:lnTo>
                  <a:pt x="614683" y="107392"/>
                </a:lnTo>
                <a:lnTo>
                  <a:pt x="623197" y="111989"/>
                </a:lnTo>
                <a:lnTo>
                  <a:pt x="629191" y="115561"/>
                </a:lnTo>
                <a:lnTo>
                  <a:pt x="637025" y="118677"/>
                </a:lnTo>
                <a:lnTo>
                  <a:pt x="646076" y="120881"/>
                </a:lnTo>
                <a:lnTo>
                  <a:pt x="655719" y="121716"/>
                </a:lnTo>
                <a:lnTo>
                  <a:pt x="665450" y="120881"/>
                </a:lnTo>
                <a:lnTo>
                  <a:pt x="703156" y="107392"/>
                </a:lnTo>
                <a:lnTo>
                  <a:pt x="714103" y="82744"/>
                </a:lnTo>
                <a:lnTo>
                  <a:pt x="712988" y="72637"/>
                </a:lnTo>
                <a:lnTo>
                  <a:pt x="710049" y="63898"/>
                </a:lnTo>
                <a:lnTo>
                  <a:pt x="705893" y="56070"/>
                </a:lnTo>
                <a:lnTo>
                  <a:pt x="701129" y="48699"/>
                </a:lnTo>
                <a:lnTo>
                  <a:pt x="692412" y="41394"/>
                </a:lnTo>
                <a:lnTo>
                  <a:pt x="677411" y="26759"/>
                </a:lnTo>
                <a:lnTo>
                  <a:pt x="668693" y="19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087626" y="319278"/>
            <a:ext cx="830643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Fourier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Calibri"/>
                <a:cs typeface="Calibri"/>
              </a:rPr>
              <a:t>Transforms</a:t>
            </a:r>
            <a:r>
              <a:rPr dirty="0" sz="2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Inverse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Fourier</a:t>
            </a:r>
            <a:r>
              <a:rPr dirty="0" sz="2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0000"/>
                </a:solidFill>
                <a:latin typeface="Calibri"/>
                <a:cs typeface="Calibri"/>
              </a:rPr>
              <a:t>Transform</a:t>
            </a:r>
            <a:r>
              <a:rPr dirty="0" sz="2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Formula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324" y="3654594"/>
            <a:ext cx="5853033" cy="2630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81" y="880872"/>
            <a:ext cx="5367868" cy="23026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17244" y="442694"/>
            <a:ext cx="9942830" cy="48672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Advantages</a:t>
            </a:r>
            <a:endParaRPr sz="3600">
              <a:latin typeface="Times New Roman"/>
              <a:cs typeface="Times New Roman"/>
            </a:endParaRPr>
          </a:p>
          <a:p>
            <a:pPr lvl="1" marL="241300" marR="5080" indent="685800">
              <a:lnSpc>
                <a:spcPts val="3890"/>
              </a:lnSpc>
              <a:spcBef>
                <a:spcPts val="1065"/>
              </a:spcBef>
              <a:buAutoNum type="arabicParenR"/>
              <a:tabLst>
                <a:tab pos="1423035" algn="l"/>
              </a:tabLst>
            </a:pPr>
            <a:r>
              <a:rPr dirty="0" sz="3600">
                <a:latin typeface="Times New Roman"/>
                <a:cs typeface="Times New Roman"/>
              </a:rPr>
              <a:t>Generation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demodulation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19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AM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wave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are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easy</a:t>
            </a:r>
            <a:endParaRPr sz="3600">
              <a:latin typeface="Times New Roman"/>
              <a:cs typeface="Times New Roman"/>
            </a:endParaRPr>
          </a:p>
          <a:p>
            <a:pPr lvl="1" marL="1422400" indent="-495934">
              <a:lnSpc>
                <a:spcPct val="100000"/>
              </a:lnSpc>
              <a:spcBef>
                <a:spcPts val="500"/>
              </a:spcBef>
              <a:buAutoNum type="arabicParenR"/>
              <a:tabLst>
                <a:tab pos="1423035" algn="l"/>
                <a:tab pos="3496945" algn="l"/>
              </a:tabLst>
            </a:pPr>
            <a:r>
              <a:rPr dirty="0" sz="3600">
                <a:latin typeface="Times New Roman"/>
                <a:cs typeface="Times New Roman"/>
              </a:rPr>
              <a:t>One</a:t>
            </a:r>
            <a:r>
              <a:rPr dirty="0" sz="3600" spc="-7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Tx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&amp;	Many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Rx</a:t>
            </a:r>
            <a:endParaRPr sz="3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4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Disadvantages</a:t>
            </a:r>
            <a:endParaRPr sz="3600">
              <a:latin typeface="Times New Roman"/>
              <a:cs typeface="Times New Roman"/>
            </a:endParaRPr>
          </a:p>
          <a:p>
            <a:pPr lvl="1" marL="1422400" indent="-495934">
              <a:lnSpc>
                <a:spcPct val="100000"/>
              </a:lnSpc>
              <a:spcBef>
                <a:spcPts val="550"/>
              </a:spcBef>
              <a:buAutoNum type="arabicParenR"/>
              <a:tabLst>
                <a:tab pos="1423035" algn="l"/>
                <a:tab pos="3923665" algn="l"/>
              </a:tabLst>
            </a:pPr>
            <a:r>
              <a:rPr dirty="0" sz="3600">
                <a:latin typeface="Times New Roman"/>
                <a:cs typeface="Times New Roman"/>
              </a:rPr>
              <a:t>More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Power	</a:t>
            </a:r>
            <a:r>
              <a:rPr dirty="0" sz="3600">
                <a:latin typeface="Times New Roman"/>
                <a:cs typeface="Times New Roman"/>
              </a:rPr>
              <a:t>taken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by</a:t>
            </a:r>
            <a:r>
              <a:rPr dirty="0" sz="3600" spc="-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Carrier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is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66.66%</a:t>
            </a:r>
            <a:endParaRPr sz="3600">
              <a:latin typeface="Times New Roman"/>
              <a:cs typeface="Times New Roman"/>
            </a:endParaRPr>
          </a:p>
          <a:p>
            <a:pPr lvl="1" marL="1422400" indent="-495934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1423035" algn="l"/>
                <a:tab pos="4772025" algn="l"/>
              </a:tabLst>
            </a:pPr>
            <a:r>
              <a:rPr dirty="0" sz="3600">
                <a:latin typeface="Times New Roman"/>
                <a:cs typeface="Times New Roman"/>
              </a:rPr>
              <a:t>BW</a:t>
            </a:r>
            <a:r>
              <a:rPr dirty="0" sz="3600" spc="-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2W</a:t>
            </a:r>
            <a:r>
              <a:rPr dirty="0" sz="3600" spc="-9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Hz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	2fm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302" y="212198"/>
            <a:ext cx="10662038" cy="64270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6" y="393191"/>
            <a:ext cx="10657319" cy="6153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712" y="524426"/>
            <a:ext cx="10861138" cy="5567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498909"/>
            <a:ext cx="10850880" cy="58555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408431"/>
            <a:ext cx="10622858" cy="616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46302"/>
            <a:ext cx="11231880" cy="662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54" y="3001213"/>
            <a:ext cx="8290559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Double</a:t>
            </a:r>
            <a:r>
              <a:rPr dirty="0" spc="-20"/>
              <a:t> </a:t>
            </a:r>
            <a:r>
              <a:rPr dirty="0" spc="-5"/>
              <a:t>Side</a:t>
            </a:r>
            <a:r>
              <a:rPr dirty="0" spc="15"/>
              <a:t> </a:t>
            </a:r>
            <a:r>
              <a:rPr dirty="0"/>
              <a:t>Band-</a:t>
            </a:r>
            <a:r>
              <a:rPr dirty="0" spc="-10"/>
              <a:t> </a:t>
            </a:r>
            <a:r>
              <a:rPr dirty="0" spc="-5"/>
              <a:t>SC</a:t>
            </a:r>
            <a:r>
              <a:rPr dirty="0" spc="-15"/>
              <a:t> </a:t>
            </a:r>
            <a:r>
              <a:rPr dirty="0"/>
              <a:t>Modulation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7" y="314401"/>
            <a:ext cx="60737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DSB-SC</a:t>
            </a:r>
            <a:r>
              <a:rPr dirty="0" spc="-45"/>
              <a:t> MODULATION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6" y="1130808"/>
            <a:ext cx="10305288" cy="2560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612" y="4189222"/>
            <a:ext cx="1102741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5"/>
              </a:spcBef>
              <a:tabLst>
                <a:tab pos="6624955" algn="l"/>
              </a:tabLst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15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Advantage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of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Suppressing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Carrier	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Power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Saved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(66.66%)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Note :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70" b="1">
                <a:latin typeface="Times New Roman"/>
                <a:cs typeface="Times New Roman"/>
              </a:rPr>
              <a:t>We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are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not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Transmitting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Carrier</a:t>
            </a:r>
            <a:r>
              <a:rPr dirty="0" sz="2800" spc="-12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along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with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Modulated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Signal </a:t>
            </a:r>
            <a:r>
              <a:rPr dirty="0" sz="2800" spc="-68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as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in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934" y="139141"/>
            <a:ext cx="33762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Times New Roman"/>
                <a:cs typeface="Times New Roman"/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922781"/>
            <a:ext cx="12134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5" b="1">
                <a:latin typeface="Times New Roman"/>
                <a:cs typeface="Times New Roman"/>
              </a:rPr>
              <a:t>F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r>
              <a:rPr dirty="0" sz="2800" spc="-220" b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6375" y="1347480"/>
            <a:ext cx="1754505" cy="20720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x(t)</a:t>
            </a:r>
            <a:r>
              <a:rPr dirty="0" sz="2800" spc="-2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2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X(f)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m(t)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4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M(f)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c(t)</a:t>
            </a:r>
            <a:r>
              <a:rPr dirty="0" sz="2800" spc="-2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2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C(f)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s(t)</a:t>
            </a:r>
            <a:r>
              <a:rPr dirty="0" sz="2800" spc="-2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2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S(f)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0209" y="1347480"/>
            <a:ext cx="5065395" cy="20720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770"/>
              </a:spcBef>
            </a:pP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General</a:t>
            </a:r>
            <a:r>
              <a:rPr dirty="0" sz="2800" spc="-10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Notation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spcBef>
                <a:spcPts val="10"/>
              </a:spcBef>
            </a:pPr>
            <a:r>
              <a:rPr dirty="0" sz="2800">
                <a:latin typeface="Times New Roman"/>
                <a:cs typeface="Times New Roman"/>
              </a:rPr>
              <a:t>Used </a:t>
            </a:r>
            <a:r>
              <a:rPr dirty="0" sz="2800" spc="5">
                <a:latin typeface="Times New Roman"/>
                <a:cs typeface="Times New Roman"/>
              </a:rPr>
              <a:t>for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Message Signal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(KHz) </a:t>
            </a:r>
            <a:r>
              <a:rPr dirty="0" sz="2800" spc="1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 </a:t>
            </a:r>
            <a:r>
              <a:rPr dirty="0" sz="2800" spc="5">
                <a:latin typeface="Times New Roman"/>
                <a:cs typeface="Times New Roman"/>
              </a:rPr>
              <a:t>for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Carrier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(MHz) </a:t>
            </a:r>
            <a:r>
              <a:rPr dirty="0" sz="2800" spc="1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for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Modulated</a:t>
            </a:r>
            <a:r>
              <a:rPr dirty="0" sz="28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(MHz)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3908816"/>
            <a:ext cx="3577590" cy="20688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spc="-85" b="1">
                <a:solidFill>
                  <a:srgbClr val="1F3863"/>
                </a:solidFill>
                <a:latin typeface="Times New Roman"/>
                <a:cs typeface="Times New Roman"/>
              </a:rPr>
              <a:t>I.F.T.</a:t>
            </a:r>
            <a:r>
              <a:rPr dirty="0" sz="2800" spc="-2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55"/>
              </a:spcBef>
            </a:pP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X(f)</a:t>
            </a:r>
            <a:r>
              <a:rPr dirty="0" sz="2800" spc="-3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5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1F3863"/>
                </a:solidFill>
                <a:latin typeface="Times New Roman"/>
                <a:cs typeface="Times New Roman"/>
              </a:rPr>
              <a:t>x(t)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70"/>
              </a:spcBef>
            </a:pP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G(f)</a:t>
            </a:r>
            <a:r>
              <a:rPr dirty="0" sz="2800" spc="-3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3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g(t)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75"/>
              </a:spcBef>
            </a:pP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M(f)</a:t>
            </a:r>
            <a:r>
              <a:rPr dirty="0" sz="2800" spc="-4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30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1F3863"/>
                </a:solidFill>
                <a:latin typeface="Times New Roman"/>
                <a:cs typeface="Times New Roman"/>
              </a:rPr>
              <a:t>m(t)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228600"/>
            <a:ext cx="11088624" cy="6385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884631" y="710006"/>
            <a:ext cx="8221345" cy="22898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  <a:tab pos="5436870" algn="l"/>
              </a:tabLst>
            </a:pPr>
            <a:r>
              <a:rPr dirty="0" sz="2800" spc="5" b="1">
                <a:latin typeface="Times New Roman"/>
                <a:cs typeface="Times New Roman"/>
              </a:rPr>
              <a:t>What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about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Bandwidth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&amp;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Power	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DSB-SC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Wave?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3200" spc="-5" b="1">
                <a:latin typeface="Times New Roman"/>
                <a:cs typeface="Times New Roman"/>
              </a:rPr>
              <a:t>Carrier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Power</a:t>
            </a:r>
            <a:r>
              <a:rPr dirty="0" sz="3200" spc="-10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is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Saved.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635"/>
              </a:spcBef>
            </a:pPr>
            <a:r>
              <a:rPr dirty="0" sz="2800" spc="5" b="1">
                <a:latin typeface="Times New Roman"/>
                <a:cs typeface="Times New Roman"/>
              </a:rPr>
              <a:t>BW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Remains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Same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056257" y="1828876"/>
            <a:ext cx="7378065" cy="2059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169670" algn="l"/>
              </a:tabLst>
            </a:pPr>
            <a:r>
              <a:rPr dirty="0" sz="3200" spc="-5">
                <a:latin typeface="Times New Roman"/>
                <a:cs typeface="Times New Roman"/>
              </a:rPr>
              <a:t>S(t) =	</a:t>
            </a:r>
            <a:r>
              <a:rPr dirty="0" sz="3200" spc="-10">
                <a:latin typeface="Times New Roman"/>
                <a:cs typeface="Times New Roman"/>
              </a:rPr>
              <a:t>Ac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[1+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m(t)]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Cos2πf</a:t>
            </a:r>
            <a:r>
              <a:rPr dirty="0" baseline="-15873" sz="3150" spc="-7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2095"/>
              </a:spcBef>
              <a:tabLst>
                <a:tab pos="1007744" algn="l"/>
                <a:tab pos="3175635" algn="l"/>
              </a:tabLst>
            </a:pPr>
            <a:r>
              <a:rPr dirty="0" sz="2800">
                <a:latin typeface="Times New Roman"/>
                <a:cs typeface="Times New Roman"/>
              </a:rPr>
              <a:t>=	</a:t>
            </a:r>
            <a:r>
              <a:rPr dirty="0" sz="2800" spc="-5">
                <a:latin typeface="Times New Roman"/>
                <a:cs typeface="Times New Roman"/>
              </a:rPr>
              <a:t>Ac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Cos2πf</a:t>
            </a:r>
            <a:r>
              <a:rPr dirty="0" baseline="-15015" sz="2775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	</a:t>
            </a:r>
            <a:r>
              <a:rPr dirty="0" sz="2800" spc="-5">
                <a:latin typeface="Times New Roman"/>
                <a:cs typeface="Times New Roman"/>
              </a:rPr>
              <a:t>Ac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Cos2πf</a:t>
            </a:r>
            <a:r>
              <a:rPr dirty="0" baseline="-15015" sz="2775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Cos2πf</a:t>
            </a:r>
            <a:r>
              <a:rPr dirty="0" baseline="-15015" sz="2775">
                <a:latin typeface="Times New Roman"/>
                <a:cs typeface="Times New Roman"/>
              </a:rPr>
              <a:t>m</a:t>
            </a:r>
            <a:r>
              <a:rPr dirty="0" baseline="-15015" sz="2775" spc="-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tabLst>
                <a:tab pos="1007744" algn="l"/>
                <a:tab pos="5331460" algn="l"/>
              </a:tabLst>
            </a:pPr>
            <a:r>
              <a:rPr dirty="0" sz="2800" spc="5">
                <a:latin typeface="Times New Roman"/>
                <a:cs typeface="Times New Roman"/>
              </a:rPr>
              <a:t>=	</a:t>
            </a:r>
            <a:r>
              <a:rPr dirty="0" sz="2800" spc="-5">
                <a:latin typeface="Times New Roman"/>
                <a:cs typeface="Times New Roman"/>
              </a:rPr>
              <a:t>Ac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Cos2πf</a:t>
            </a:r>
            <a:r>
              <a:rPr dirty="0" baseline="-15015" sz="277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Cos2πf</a:t>
            </a:r>
            <a:r>
              <a:rPr dirty="0" baseline="-15015" sz="2775">
                <a:latin typeface="Times New Roman"/>
                <a:cs typeface="Times New Roman"/>
              </a:rPr>
              <a:t>m</a:t>
            </a:r>
            <a:r>
              <a:rPr dirty="0" baseline="-15015" sz="2775" spc="-172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c(t)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m(t)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5757" y="4287977"/>
            <a:ext cx="5613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Times New Roman"/>
                <a:cs typeface="Times New Roman"/>
              </a:rPr>
              <a:t>S(t)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745" y="4287977"/>
            <a:ext cx="37915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μ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15">
                <a:latin typeface="Times New Roman"/>
                <a:cs typeface="Times New Roman"/>
              </a:rPr>
              <a:t>o</a:t>
            </a:r>
            <a:r>
              <a:rPr dirty="0" sz="2800" spc="10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15">
                <a:latin typeface="Times New Roman"/>
                <a:cs typeface="Times New Roman"/>
              </a:rPr>
              <a:t>o</a:t>
            </a:r>
            <a:r>
              <a:rPr dirty="0" sz="2800" spc="10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22">
                <a:latin typeface="Times New Roman"/>
                <a:cs typeface="Times New Roman"/>
              </a:rPr>
              <a:t>m</a:t>
            </a:r>
            <a:r>
              <a:rPr dirty="0" baseline="-15015" sz="2775" spc="-17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6522" y="5252110"/>
            <a:ext cx="55352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Times New Roman"/>
                <a:cs typeface="Times New Roman"/>
              </a:rPr>
              <a:t>μ</a:t>
            </a:r>
            <a:r>
              <a:rPr dirty="0" sz="2800" spc="-2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K</a:t>
            </a:r>
            <a:r>
              <a:rPr dirty="0" baseline="-16516" sz="2775" spc="7">
                <a:latin typeface="Times New Roman"/>
                <a:cs typeface="Times New Roman"/>
              </a:rPr>
              <a:t>a</a:t>
            </a:r>
            <a:r>
              <a:rPr dirty="0" baseline="-16516" sz="27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baseline="-16516" sz="2775" spc="-44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/</a:t>
            </a:r>
            <a:r>
              <a:rPr dirty="0" sz="2800" spc="-35">
                <a:latin typeface="Times New Roman"/>
                <a:cs typeface="Times New Roman"/>
              </a:rPr>
              <a:t>A</a:t>
            </a:r>
            <a:r>
              <a:rPr dirty="0" baseline="-16516" sz="2775" spc="7">
                <a:latin typeface="Times New Roman"/>
                <a:cs typeface="Times New Roman"/>
              </a:rPr>
              <a:t>c</a:t>
            </a:r>
            <a:r>
              <a:rPr dirty="0" baseline="-16516" sz="2775" spc="37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M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 spc="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ul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tio</a:t>
            </a:r>
            <a:r>
              <a:rPr dirty="0" sz="2800" spc="5">
                <a:latin typeface="Times New Roman"/>
                <a:cs typeface="Times New Roman"/>
              </a:rPr>
              <a:t>n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nd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5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6539" y="510616"/>
            <a:ext cx="547497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91000" algn="l"/>
              </a:tabLst>
            </a:pPr>
            <a:r>
              <a:rPr dirty="0" sz="2800"/>
              <a:t>Sin</a:t>
            </a:r>
            <a:r>
              <a:rPr dirty="0" sz="2800" spc="15"/>
              <a:t>g</a:t>
            </a:r>
            <a:r>
              <a:rPr dirty="0" sz="2800" spc="5"/>
              <a:t>l</a:t>
            </a:r>
            <a:r>
              <a:rPr dirty="0" sz="2800"/>
              <a:t>e</a:t>
            </a:r>
            <a:r>
              <a:rPr dirty="0" sz="2800" spc="-100"/>
              <a:t> </a:t>
            </a:r>
            <a:r>
              <a:rPr dirty="0" sz="2800" spc="-265"/>
              <a:t>T</a:t>
            </a:r>
            <a:r>
              <a:rPr dirty="0" sz="2800" spc="10"/>
              <a:t>o</a:t>
            </a:r>
            <a:r>
              <a:rPr dirty="0" sz="2800" spc="5"/>
              <a:t>ne</a:t>
            </a:r>
            <a:r>
              <a:rPr dirty="0" sz="2800" spc="-35"/>
              <a:t> </a:t>
            </a:r>
            <a:r>
              <a:rPr dirty="0" sz="2800" spc="-10"/>
              <a:t>M</a:t>
            </a:r>
            <a:r>
              <a:rPr dirty="0" sz="2800" spc="10"/>
              <a:t>o</a:t>
            </a:r>
            <a:r>
              <a:rPr dirty="0" sz="2800"/>
              <a:t>dul</a:t>
            </a:r>
            <a:r>
              <a:rPr dirty="0" sz="2800" spc="15"/>
              <a:t>a</a:t>
            </a:r>
            <a:r>
              <a:rPr dirty="0" sz="2800"/>
              <a:t>t</a:t>
            </a:r>
            <a:r>
              <a:rPr dirty="0" sz="2800" spc="5"/>
              <a:t>io</a:t>
            </a:r>
            <a:r>
              <a:rPr dirty="0" sz="2800" spc="5"/>
              <a:t>n</a:t>
            </a:r>
            <a:r>
              <a:rPr dirty="0" sz="2800" spc="-80"/>
              <a:t> </a:t>
            </a:r>
            <a:r>
              <a:rPr dirty="0" sz="2800" spc="10"/>
              <a:t>o</a:t>
            </a:r>
            <a:r>
              <a:rPr dirty="0" sz="2800"/>
              <a:t>f</a:t>
            </a:r>
            <a:r>
              <a:rPr dirty="0" sz="2800"/>
              <a:t>	</a:t>
            </a:r>
            <a:r>
              <a:rPr dirty="0" sz="2800" spc="-10"/>
              <a:t>D</a:t>
            </a:r>
            <a:r>
              <a:rPr dirty="0" sz="2800" spc="5"/>
              <a:t>S</a:t>
            </a:r>
            <a:r>
              <a:rPr dirty="0" sz="2800" spc="35"/>
              <a:t>B</a:t>
            </a:r>
            <a:r>
              <a:rPr dirty="0" sz="2800"/>
              <a:t>-</a:t>
            </a:r>
            <a:r>
              <a:rPr dirty="0" sz="2800"/>
              <a:t>SC</a:t>
            </a:r>
            <a:endParaRPr sz="2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49123"/>
            <a:ext cx="5163820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latin typeface="Times New Roman"/>
                <a:cs typeface="Times New Roman"/>
              </a:rPr>
              <a:t>s(t)</a:t>
            </a:r>
            <a:r>
              <a:rPr dirty="0" sz="3200" spc="-55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=</a:t>
            </a:r>
            <a:r>
              <a:rPr dirty="0" sz="3200" spc="-4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Ac</a:t>
            </a:r>
            <a:r>
              <a:rPr dirty="0" sz="4000" spc="-4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μ</a:t>
            </a:r>
            <a:r>
              <a:rPr dirty="0" sz="4000" spc="-204" b="0">
                <a:latin typeface="Times New Roman"/>
                <a:cs typeface="Times New Roman"/>
              </a:rPr>
              <a:t> </a:t>
            </a:r>
            <a:r>
              <a:rPr dirty="0" sz="3200" b="0">
                <a:latin typeface="Times New Roman"/>
                <a:cs typeface="Times New Roman"/>
              </a:rPr>
              <a:t>Cos2πf</a:t>
            </a:r>
            <a:r>
              <a:rPr dirty="0" baseline="-15873" sz="3150" b="0">
                <a:latin typeface="Times New Roman"/>
                <a:cs typeface="Times New Roman"/>
              </a:rPr>
              <a:t>c</a:t>
            </a:r>
            <a:r>
              <a:rPr dirty="0" sz="3200" b="0">
                <a:latin typeface="Times New Roman"/>
                <a:cs typeface="Times New Roman"/>
              </a:rPr>
              <a:t>t</a:t>
            </a:r>
            <a:r>
              <a:rPr dirty="0" sz="3200" spc="-85" b="0">
                <a:latin typeface="Times New Roman"/>
                <a:cs typeface="Times New Roman"/>
              </a:rPr>
              <a:t> </a:t>
            </a:r>
            <a:r>
              <a:rPr dirty="0" sz="3200" b="0">
                <a:latin typeface="Times New Roman"/>
                <a:cs typeface="Times New Roman"/>
              </a:rPr>
              <a:t>Cos2πf</a:t>
            </a:r>
            <a:r>
              <a:rPr dirty="0" baseline="-15873" sz="3150" b="0">
                <a:latin typeface="Times New Roman"/>
                <a:cs typeface="Times New Roman"/>
              </a:rPr>
              <a:t>m</a:t>
            </a:r>
            <a:r>
              <a:rPr dirty="0" baseline="-15873" sz="3150" spc="-120" b="0">
                <a:latin typeface="Times New Roman"/>
                <a:cs typeface="Times New Roman"/>
              </a:rPr>
              <a:t> </a:t>
            </a:r>
            <a:r>
              <a:rPr dirty="0" sz="3200" spc="-5" b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920125"/>
            <a:ext cx="11012170" cy="315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3730" marR="3311525" indent="-1865630">
              <a:lnSpc>
                <a:spcPct val="120100"/>
              </a:lnSpc>
              <a:spcBef>
                <a:spcPts val="95"/>
              </a:spcBef>
              <a:tabLst>
                <a:tab pos="1016635" algn="l"/>
                <a:tab pos="4269105" algn="l"/>
                <a:tab pos="4625975" algn="l"/>
                <a:tab pos="5561965" algn="l"/>
              </a:tabLst>
            </a:pPr>
            <a:r>
              <a:rPr dirty="0" sz="2800">
                <a:latin typeface="Times New Roman"/>
                <a:cs typeface="Times New Roman"/>
              </a:rPr>
              <a:t>S(t)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	</a:t>
            </a:r>
            <a:r>
              <a:rPr dirty="0" sz="2800" spc="-5">
                <a:latin typeface="Times New Roman"/>
                <a:cs typeface="Times New Roman"/>
              </a:rPr>
              <a:t>Acμ/2Cos[2π(f</a:t>
            </a:r>
            <a:r>
              <a:rPr dirty="0" baseline="-16516" sz="2775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+f</a:t>
            </a:r>
            <a:r>
              <a:rPr dirty="0" baseline="-16516" sz="2775" spc="-7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)]t	</a:t>
            </a:r>
            <a:r>
              <a:rPr dirty="0" sz="2800" spc="5">
                <a:latin typeface="Times New Roman"/>
                <a:cs typeface="Times New Roman"/>
              </a:rPr>
              <a:t>+	</a:t>
            </a:r>
            <a:r>
              <a:rPr dirty="0" sz="2800">
                <a:latin typeface="Times New Roman"/>
                <a:cs typeface="Times New Roman"/>
              </a:rPr>
              <a:t>Acμ/2Cos[2π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(f</a:t>
            </a:r>
            <a:r>
              <a:rPr dirty="0" baseline="-16516" sz="2775" spc="-15">
                <a:latin typeface="Times New Roman"/>
                <a:cs typeface="Times New Roman"/>
              </a:rPr>
              <a:t>c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baseline="-16516" sz="2775" spc="-15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)]t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term			</a:t>
            </a:r>
            <a:r>
              <a:rPr dirty="0" sz="2800">
                <a:latin typeface="Times New Roman"/>
                <a:cs typeface="Times New Roman"/>
              </a:rPr>
              <a:t>II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term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1948180" algn="l"/>
                <a:tab pos="4115435" algn="l"/>
                <a:tab pos="7448550" algn="l"/>
                <a:tab pos="9646285" algn="l"/>
              </a:tabLst>
            </a:pPr>
            <a:r>
              <a:rPr dirty="0" baseline="-4960" sz="4200">
                <a:latin typeface="Times New Roman"/>
                <a:cs typeface="Times New Roman"/>
              </a:rPr>
              <a:t>=</a:t>
            </a:r>
            <a:r>
              <a:rPr dirty="0" baseline="-4960" sz="4200" spc="-254">
                <a:latin typeface="Times New Roman"/>
                <a:cs typeface="Times New Roman"/>
              </a:rPr>
              <a:t> </a:t>
            </a:r>
            <a:r>
              <a:rPr dirty="0" baseline="-4960" sz="4200">
                <a:latin typeface="Times New Roman"/>
                <a:cs typeface="Times New Roman"/>
              </a:rPr>
              <a:t>Acμ/4</a:t>
            </a:r>
            <a:r>
              <a:rPr dirty="0" baseline="-4960" sz="4200" spc="-585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[</a:t>
            </a:r>
            <a:r>
              <a:rPr dirty="0" sz="2950" spc="-70">
                <a:latin typeface="Symbol"/>
                <a:cs typeface="Symbol"/>
              </a:rPr>
              <a:t></a:t>
            </a:r>
            <a:r>
              <a:rPr dirty="0" sz="295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	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(f</a:t>
            </a:r>
            <a:r>
              <a:rPr dirty="0" baseline="-17361" sz="2400" spc="37">
                <a:latin typeface="Times New Roman"/>
                <a:cs typeface="Times New Roman"/>
              </a:rPr>
              <a:t>c</a:t>
            </a:r>
            <a:r>
              <a:rPr dirty="0" sz="2400" spc="25">
                <a:latin typeface="Times New Roman"/>
                <a:cs typeface="Times New Roman"/>
              </a:rPr>
              <a:t>+f</a:t>
            </a:r>
            <a:r>
              <a:rPr dirty="0" baseline="-17361" sz="2400" spc="37">
                <a:latin typeface="Times New Roman"/>
                <a:cs typeface="Times New Roman"/>
              </a:rPr>
              <a:t>m </a:t>
            </a:r>
            <a:r>
              <a:rPr dirty="0" sz="2400" spc="-5">
                <a:latin typeface="Times New Roman"/>
                <a:cs typeface="Times New Roman"/>
              </a:rPr>
              <a:t>))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950" spc="-75">
                <a:latin typeface="Symbol"/>
                <a:cs typeface="Symbol"/>
              </a:rPr>
              <a:t></a:t>
            </a:r>
            <a:r>
              <a:rPr dirty="0" sz="295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	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(f</a:t>
            </a:r>
            <a:r>
              <a:rPr dirty="0" baseline="-17361" sz="2400" spc="-7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+f</a:t>
            </a:r>
            <a:r>
              <a:rPr dirty="0" baseline="-17361" sz="2400" spc="-7">
                <a:latin typeface="Times New Roman"/>
                <a:cs typeface="Times New Roman"/>
              </a:rPr>
              <a:t>m</a:t>
            </a:r>
            <a:r>
              <a:rPr dirty="0" baseline="-17361" sz="2400" spc="52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))]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baseline="-4960" sz="4200">
                <a:latin typeface="Times New Roman"/>
                <a:cs typeface="Times New Roman"/>
              </a:rPr>
              <a:t>+</a:t>
            </a:r>
            <a:r>
              <a:rPr dirty="0" baseline="-4960" sz="4200" spc="-247">
                <a:latin typeface="Times New Roman"/>
                <a:cs typeface="Times New Roman"/>
              </a:rPr>
              <a:t> </a:t>
            </a:r>
            <a:r>
              <a:rPr dirty="0" baseline="-4960" sz="4200">
                <a:latin typeface="Times New Roman"/>
                <a:cs typeface="Times New Roman"/>
              </a:rPr>
              <a:t>Acμ/4</a:t>
            </a:r>
            <a:r>
              <a:rPr dirty="0" baseline="-4960" sz="4200" spc="187">
                <a:latin typeface="Times New Roman"/>
                <a:cs typeface="Times New Roman"/>
              </a:rPr>
              <a:t> </a:t>
            </a:r>
            <a:r>
              <a:rPr dirty="0" baseline="2314" sz="3600" spc="-97">
                <a:latin typeface="Times New Roman"/>
                <a:cs typeface="Times New Roman"/>
              </a:rPr>
              <a:t>[</a:t>
            </a:r>
            <a:r>
              <a:rPr dirty="0" baseline="1883" sz="4425" spc="-97">
                <a:latin typeface="Symbol"/>
                <a:cs typeface="Symbol"/>
              </a:rPr>
              <a:t></a:t>
            </a:r>
            <a:r>
              <a:rPr dirty="0" baseline="1883" sz="4425" spc="-375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Times New Roman"/>
                <a:cs typeface="Times New Roman"/>
              </a:rPr>
              <a:t>(</a:t>
            </a:r>
            <a:r>
              <a:rPr dirty="0" baseline="2314" sz="3600" spc="-82">
                <a:latin typeface="Times New Roman"/>
                <a:cs typeface="Times New Roman"/>
              </a:rPr>
              <a:t> </a:t>
            </a:r>
            <a:r>
              <a:rPr dirty="0" baseline="2314" sz="3600" i="1">
                <a:latin typeface="Times New Roman"/>
                <a:cs typeface="Times New Roman"/>
              </a:rPr>
              <a:t>f	</a:t>
            </a:r>
            <a:r>
              <a:rPr dirty="0" baseline="2314" sz="3600">
                <a:latin typeface="Symbol"/>
                <a:cs typeface="Symbol"/>
              </a:rPr>
              <a:t></a:t>
            </a:r>
            <a:r>
              <a:rPr dirty="0" baseline="2314" sz="3600" spc="254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Times New Roman"/>
                <a:cs typeface="Times New Roman"/>
              </a:rPr>
              <a:t>(</a:t>
            </a:r>
            <a:r>
              <a:rPr dirty="0" baseline="2314" sz="3600" spc="607">
                <a:latin typeface="Times New Roman"/>
                <a:cs typeface="Times New Roman"/>
              </a:rPr>
              <a:t> </a:t>
            </a:r>
            <a:r>
              <a:rPr dirty="0" baseline="2314" sz="3600" spc="-7">
                <a:latin typeface="Times New Roman"/>
                <a:cs typeface="Times New Roman"/>
              </a:rPr>
              <a:t>f</a:t>
            </a:r>
            <a:r>
              <a:rPr dirty="0" baseline="-13888" sz="2400" spc="-7">
                <a:latin typeface="Times New Roman"/>
                <a:cs typeface="Times New Roman"/>
              </a:rPr>
              <a:t>c</a:t>
            </a:r>
            <a:r>
              <a:rPr dirty="0" baseline="2314" sz="3600" spc="-7">
                <a:latin typeface="Times New Roman"/>
                <a:cs typeface="Times New Roman"/>
              </a:rPr>
              <a:t>-f</a:t>
            </a:r>
            <a:r>
              <a:rPr dirty="0" baseline="-13888" sz="2400" spc="-7">
                <a:latin typeface="Times New Roman"/>
                <a:cs typeface="Times New Roman"/>
              </a:rPr>
              <a:t>m</a:t>
            </a:r>
            <a:r>
              <a:rPr dirty="0" baseline="-13888" sz="2400" spc="44">
                <a:latin typeface="Times New Roman"/>
                <a:cs typeface="Times New Roman"/>
              </a:rPr>
              <a:t> </a:t>
            </a:r>
            <a:r>
              <a:rPr dirty="0" baseline="2314" sz="3600" spc="-7">
                <a:latin typeface="Times New Roman"/>
                <a:cs typeface="Times New Roman"/>
              </a:rPr>
              <a:t>))</a:t>
            </a:r>
            <a:r>
              <a:rPr dirty="0" baseline="2314" sz="3600" spc="-232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Symbol"/>
                <a:cs typeface="Symbol"/>
              </a:rPr>
              <a:t></a:t>
            </a:r>
            <a:r>
              <a:rPr dirty="0" baseline="2314" sz="3600" spc="-315">
                <a:latin typeface="Times New Roman"/>
                <a:cs typeface="Times New Roman"/>
              </a:rPr>
              <a:t> </a:t>
            </a:r>
            <a:r>
              <a:rPr dirty="0" baseline="1883" sz="4425" spc="-104">
                <a:latin typeface="Symbol"/>
                <a:cs typeface="Symbol"/>
              </a:rPr>
              <a:t></a:t>
            </a:r>
            <a:r>
              <a:rPr dirty="0" baseline="1883" sz="4425" spc="-382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Times New Roman"/>
                <a:cs typeface="Times New Roman"/>
              </a:rPr>
              <a:t>(</a:t>
            </a:r>
            <a:r>
              <a:rPr dirty="0" baseline="2314" sz="3600" spc="-82">
                <a:latin typeface="Times New Roman"/>
                <a:cs typeface="Times New Roman"/>
              </a:rPr>
              <a:t> </a:t>
            </a:r>
            <a:r>
              <a:rPr dirty="0" baseline="2314" sz="3600" i="1">
                <a:latin typeface="Times New Roman"/>
                <a:cs typeface="Times New Roman"/>
              </a:rPr>
              <a:t>f	</a:t>
            </a:r>
            <a:r>
              <a:rPr dirty="0" baseline="2314" sz="3600">
                <a:latin typeface="Symbol"/>
                <a:cs typeface="Symbol"/>
              </a:rPr>
              <a:t></a:t>
            </a:r>
            <a:r>
              <a:rPr dirty="0" baseline="2314" sz="3600" spc="-75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Times New Roman"/>
                <a:cs typeface="Times New Roman"/>
              </a:rPr>
              <a:t>(</a:t>
            </a:r>
            <a:r>
              <a:rPr dirty="0" baseline="2314" sz="3600" spc="-7">
                <a:latin typeface="Times New Roman"/>
                <a:cs typeface="Times New Roman"/>
              </a:rPr>
              <a:t> f</a:t>
            </a:r>
            <a:r>
              <a:rPr dirty="0" baseline="-13888" sz="2400" spc="-7">
                <a:latin typeface="Times New Roman"/>
                <a:cs typeface="Times New Roman"/>
              </a:rPr>
              <a:t>c</a:t>
            </a:r>
            <a:r>
              <a:rPr dirty="0" baseline="2314" sz="3600" spc="-7">
                <a:latin typeface="Times New Roman"/>
                <a:cs typeface="Times New Roman"/>
              </a:rPr>
              <a:t>-f</a:t>
            </a:r>
            <a:r>
              <a:rPr dirty="0" baseline="-13888" sz="2400" spc="-7">
                <a:latin typeface="Times New Roman"/>
                <a:cs typeface="Times New Roman"/>
              </a:rPr>
              <a:t>m</a:t>
            </a:r>
            <a:r>
              <a:rPr dirty="0" baseline="-13888" sz="2400" spc="-22">
                <a:latin typeface="Times New Roman"/>
                <a:cs typeface="Times New Roman"/>
              </a:rPr>
              <a:t> </a:t>
            </a:r>
            <a:r>
              <a:rPr dirty="0" baseline="2314" sz="3600" spc="-15">
                <a:latin typeface="Times New Roman"/>
                <a:cs typeface="Times New Roman"/>
              </a:rPr>
              <a:t>))]</a:t>
            </a:r>
            <a:endParaRPr baseline="2314"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211454" marR="280670" indent="36195">
              <a:lnSpc>
                <a:spcPct val="120800"/>
              </a:lnSpc>
              <a:tabLst>
                <a:tab pos="540385" algn="l"/>
              </a:tabLst>
            </a:pPr>
            <a:r>
              <a:rPr dirty="0" sz="2800">
                <a:latin typeface="Times New Roman"/>
                <a:cs typeface="Times New Roman"/>
              </a:rPr>
              <a:t>I	</a:t>
            </a:r>
            <a:r>
              <a:rPr dirty="0" sz="2800" spc="-5">
                <a:latin typeface="Times New Roman"/>
                <a:cs typeface="Times New Roman"/>
              </a:rPr>
              <a:t>term: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Amplitude=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μAc/2,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frequency=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6516" sz="277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+f</a:t>
            </a:r>
            <a:r>
              <a:rPr dirty="0" baseline="-16516" sz="2775">
                <a:latin typeface="Times New Roman"/>
                <a:cs typeface="Times New Roman"/>
              </a:rPr>
              <a:t>m</a:t>
            </a:r>
            <a:r>
              <a:rPr dirty="0" baseline="-16516" sz="2775" spc="-4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Upper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sideband</a:t>
            </a:r>
            <a:r>
              <a:rPr dirty="0" sz="2800">
                <a:latin typeface="Times New Roman"/>
                <a:cs typeface="Times New Roman"/>
              </a:rPr>
              <a:t> frequency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II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term: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Amplitude=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μAc/2,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frequency=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6516" sz="277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-f</a:t>
            </a:r>
            <a:r>
              <a:rPr dirty="0" baseline="-16516" sz="2775">
                <a:latin typeface="Times New Roman"/>
                <a:cs typeface="Times New Roman"/>
              </a:rPr>
              <a:t>m</a:t>
            </a:r>
            <a:r>
              <a:rPr dirty="0" baseline="-16516" sz="2775" spc="-7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Lower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sideband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91" y="955547"/>
            <a:ext cx="9976485" cy="2882265"/>
            <a:chOff x="1421891" y="955547"/>
            <a:chExt cx="9976485" cy="2882265"/>
          </a:xfrm>
        </p:grpSpPr>
        <p:sp>
          <p:nvSpPr>
            <p:cNvPr id="3" name="object 3"/>
            <p:cNvSpPr/>
            <p:nvPr/>
          </p:nvSpPr>
          <p:spPr>
            <a:xfrm>
              <a:off x="1421891" y="955547"/>
              <a:ext cx="9976485" cy="2871470"/>
            </a:xfrm>
            <a:custGeom>
              <a:avLst/>
              <a:gdLst/>
              <a:ahLst/>
              <a:cxnLst/>
              <a:rect l="l" t="t" r="r" b="b"/>
              <a:pathLst>
                <a:path w="9976485" h="2871470">
                  <a:moveTo>
                    <a:pt x="0" y="2871216"/>
                  </a:moveTo>
                  <a:lnTo>
                    <a:pt x="9976104" y="2871216"/>
                  </a:lnTo>
                </a:path>
                <a:path w="9976485" h="2871470">
                  <a:moveTo>
                    <a:pt x="4988052" y="2869310"/>
                  </a:moveTo>
                  <a:lnTo>
                    <a:pt x="498805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5740" y="1802891"/>
              <a:ext cx="4788535" cy="2026920"/>
            </a:xfrm>
            <a:custGeom>
              <a:avLst/>
              <a:gdLst/>
              <a:ahLst/>
              <a:cxnLst/>
              <a:rect l="l" t="t" r="r" b="b"/>
              <a:pathLst>
                <a:path w="4788534" h="2026920">
                  <a:moveTo>
                    <a:pt x="4788408" y="2026920"/>
                  </a:moveTo>
                  <a:lnTo>
                    <a:pt x="4788408" y="0"/>
                  </a:lnTo>
                </a:path>
                <a:path w="4788534" h="2026920">
                  <a:moveTo>
                    <a:pt x="0" y="202692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0463" y="2645663"/>
              <a:ext cx="6916420" cy="1191895"/>
            </a:xfrm>
            <a:custGeom>
              <a:avLst/>
              <a:gdLst/>
              <a:ahLst/>
              <a:cxnLst/>
              <a:rect l="l" t="t" r="r" b="b"/>
              <a:pathLst>
                <a:path w="6916420" h="1191895">
                  <a:moveTo>
                    <a:pt x="77597" y="112649"/>
                  </a:moveTo>
                  <a:lnTo>
                    <a:pt x="55372" y="112649"/>
                  </a:lnTo>
                  <a:lnTo>
                    <a:pt x="55372" y="1187069"/>
                  </a:lnTo>
                  <a:lnTo>
                    <a:pt x="59817" y="1191768"/>
                  </a:lnTo>
                  <a:lnTo>
                    <a:pt x="73152" y="1191768"/>
                  </a:lnTo>
                  <a:lnTo>
                    <a:pt x="77597" y="1187069"/>
                  </a:lnTo>
                  <a:lnTo>
                    <a:pt x="77597" y="112649"/>
                  </a:lnTo>
                  <a:close/>
                </a:path>
                <a:path w="6916420" h="1191895">
                  <a:moveTo>
                    <a:pt x="66548" y="0"/>
                  </a:moveTo>
                  <a:lnTo>
                    <a:pt x="0" y="112649"/>
                  </a:lnTo>
                  <a:lnTo>
                    <a:pt x="132969" y="112649"/>
                  </a:lnTo>
                  <a:lnTo>
                    <a:pt x="66548" y="0"/>
                  </a:lnTo>
                  <a:close/>
                </a:path>
                <a:path w="6916420" h="1191895">
                  <a:moveTo>
                    <a:pt x="2072513" y="112649"/>
                  </a:moveTo>
                  <a:lnTo>
                    <a:pt x="2050414" y="112649"/>
                  </a:lnTo>
                  <a:lnTo>
                    <a:pt x="2050414" y="1187069"/>
                  </a:lnTo>
                  <a:lnTo>
                    <a:pt x="2054860" y="1191768"/>
                  </a:lnTo>
                  <a:lnTo>
                    <a:pt x="2068068" y="1191768"/>
                  </a:lnTo>
                  <a:lnTo>
                    <a:pt x="2072513" y="1187069"/>
                  </a:lnTo>
                  <a:lnTo>
                    <a:pt x="2072513" y="112649"/>
                  </a:lnTo>
                  <a:close/>
                </a:path>
                <a:path w="6916420" h="1191895">
                  <a:moveTo>
                    <a:pt x="2061464" y="0"/>
                  </a:moveTo>
                  <a:lnTo>
                    <a:pt x="1994915" y="112649"/>
                  </a:lnTo>
                  <a:lnTo>
                    <a:pt x="2128012" y="112649"/>
                  </a:lnTo>
                  <a:lnTo>
                    <a:pt x="2061464" y="0"/>
                  </a:lnTo>
                  <a:close/>
                </a:path>
                <a:path w="6916420" h="1191895">
                  <a:moveTo>
                    <a:pt x="4865496" y="112649"/>
                  </a:moveTo>
                  <a:lnTo>
                    <a:pt x="4843399" y="112649"/>
                  </a:lnTo>
                  <a:lnTo>
                    <a:pt x="4843399" y="1187069"/>
                  </a:lnTo>
                  <a:lnTo>
                    <a:pt x="4847844" y="1191768"/>
                  </a:lnTo>
                  <a:lnTo>
                    <a:pt x="4861052" y="1191768"/>
                  </a:lnTo>
                  <a:lnTo>
                    <a:pt x="4865496" y="1187069"/>
                  </a:lnTo>
                  <a:lnTo>
                    <a:pt x="4865496" y="112649"/>
                  </a:lnTo>
                  <a:close/>
                </a:path>
                <a:path w="6916420" h="1191895">
                  <a:moveTo>
                    <a:pt x="4854447" y="0"/>
                  </a:moveTo>
                  <a:lnTo>
                    <a:pt x="4787900" y="112649"/>
                  </a:lnTo>
                  <a:lnTo>
                    <a:pt x="4920995" y="112649"/>
                  </a:lnTo>
                  <a:lnTo>
                    <a:pt x="4854447" y="0"/>
                  </a:lnTo>
                  <a:close/>
                </a:path>
                <a:path w="6916420" h="1191895">
                  <a:moveTo>
                    <a:pt x="6860540" y="112649"/>
                  </a:moveTo>
                  <a:lnTo>
                    <a:pt x="6838315" y="112649"/>
                  </a:lnTo>
                  <a:lnTo>
                    <a:pt x="6838315" y="1187069"/>
                  </a:lnTo>
                  <a:lnTo>
                    <a:pt x="6842759" y="1191768"/>
                  </a:lnTo>
                  <a:lnTo>
                    <a:pt x="6856094" y="1191768"/>
                  </a:lnTo>
                  <a:lnTo>
                    <a:pt x="6860540" y="1187069"/>
                  </a:lnTo>
                  <a:lnTo>
                    <a:pt x="6860540" y="112649"/>
                  </a:lnTo>
                  <a:close/>
                </a:path>
                <a:path w="6916420" h="1191895">
                  <a:moveTo>
                    <a:pt x="6849363" y="0"/>
                  </a:moveTo>
                  <a:lnTo>
                    <a:pt x="6782942" y="112649"/>
                  </a:lnTo>
                  <a:lnTo>
                    <a:pt x="6915911" y="112649"/>
                  </a:lnTo>
                  <a:lnTo>
                    <a:pt x="6849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89040" y="682193"/>
            <a:ext cx="2520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S</a:t>
            </a:r>
            <a:r>
              <a:rPr dirty="0" sz="1300" spc="-15">
                <a:latin typeface="Calibri"/>
                <a:cs typeface="Calibri"/>
              </a:rPr>
              <a:t>(</a:t>
            </a:r>
            <a:r>
              <a:rPr dirty="0" sz="1300" spc="5">
                <a:latin typeface="Calibri"/>
                <a:cs typeface="Calibri"/>
              </a:rPr>
              <a:t>f</a:t>
            </a:r>
            <a:r>
              <a:rPr dirty="0" sz="1300" spc="-5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771267" y="2142489"/>
            <a:ext cx="5873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r>
              <a:rPr dirty="0" baseline="-19607" sz="1275" spc="-7">
                <a:latin typeface="Calibri"/>
                <a:cs typeface="Calibri"/>
              </a:rPr>
              <a:t>c</a:t>
            </a:r>
            <a:r>
              <a:rPr dirty="0" baseline="-19607" sz="1275" spc="97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</a:t>
            </a:r>
            <a:r>
              <a:rPr dirty="0" baseline="-19607" sz="1275">
                <a:latin typeface="Calibri"/>
                <a:cs typeface="Calibri"/>
              </a:rPr>
              <a:t>m</a:t>
            </a:r>
            <a:r>
              <a:rPr dirty="0" sz="1300">
                <a:latin typeface="Calibri"/>
                <a:cs typeface="Calibri"/>
              </a:rPr>
              <a:t>/4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5598" y="2142489"/>
            <a:ext cx="5873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r>
              <a:rPr dirty="0" baseline="-19607" sz="1275" spc="-7">
                <a:latin typeface="Calibri"/>
                <a:cs typeface="Calibri"/>
              </a:rPr>
              <a:t>c</a:t>
            </a:r>
            <a:r>
              <a:rPr dirty="0" baseline="-19607" sz="1275" spc="97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</a:t>
            </a:r>
            <a:r>
              <a:rPr dirty="0" baseline="-19607" sz="1275">
                <a:latin typeface="Calibri"/>
                <a:cs typeface="Calibri"/>
              </a:rPr>
              <a:t>m</a:t>
            </a:r>
            <a:r>
              <a:rPr dirty="0" sz="1300">
                <a:latin typeface="Calibri"/>
                <a:cs typeface="Calibri"/>
              </a:rPr>
              <a:t>/4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9997" y="2142489"/>
            <a:ext cx="5873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r>
              <a:rPr dirty="0" baseline="-19607" sz="1275" spc="-7">
                <a:latin typeface="Calibri"/>
                <a:cs typeface="Calibri"/>
              </a:rPr>
              <a:t>c</a:t>
            </a:r>
            <a:r>
              <a:rPr dirty="0" baseline="-19607" sz="1275" spc="97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</a:t>
            </a:r>
            <a:r>
              <a:rPr dirty="0" baseline="-19607" sz="1275">
                <a:latin typeface="Calibri"/>
                <a:cs typeface="Calibri"/>
              </a:rPr>
              <a:t>m</a:t>
            </a:r>
            <a:r>
              <a:rPr dirty="0" sz="1300">
                <a:latin typeface="Calibri"/>
                <a:cs typeface="Calibri"/>
              </a:rPr>
              <a:t>/4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468" y="2142489"/>
            <a:ext cx="5873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r>
              <a:rPr dirty="0" baseline="-19607" sz="1275" spc="-7">
                <a:latin typeface="Calibri"/>
                <a:cs typeface="Calibri"/>
              </a:rPr>
              <a:t>c</a:t>
            </a:r>
            <a:r>
              <a:rPr dirty="0" baseline="-19607" sz="1275" spc="97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</a:t>
            </a:r>
            <a:r>
              <a:rPr dirty="0" baseline="-19607" sz="1275">
                <a:latin typeface="Calibri"/>
                <a:cs typeface="Calibri"/>
              </a:rPr>
              <a:t>m</a:t>
            </a:r>
            <a:r>
              <a:rPr dirty="0" sz="1300">
                <a:latin typeface="Calibri"/>
                <a:cs typeface="Calibri"/>
              </a:rPr>
              <a:t>/4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0786" y="3969511"/>
            <a:ext cx="505459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-f</a:t>
            </a:r>
            <a:r>
              <a:rPr dirty="0" baseline="-23809" sz="1575">
                <a:latin typeface="Arial MT"/>
                <a:cs typeface="Arial MT"/>
              </a:rPr>
              <a:t>c</a:t>
            </a:r>
            <a:r>
              <a:rPr dirty="0" sz="1600">
                <a:latin typeface="Arial MT"/>
                <a:cs typeface="Arial MT"/>
              </a:rPr>
              <a:t>-f</a:t>
            </a:r>
            <a:r>
              <a:rPr dirty="0" baseline="-23809" sz="1575">
                <a:latin typeface="Arial MT"/>
                <a:cs typeface="Arial MT"/>
              </a:rPr>
              <a:t>m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2704" y="3969511"/>
            <a:ext cx="2686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-f</a:t>
            </a:r>
            <a:r>
              <a:rPr dirty="0" baseline="-23809" sz="1575">
                <a:latin typeface="Arial MT"/>
                <a:cs typeface="Arial MT"/>
              </a:rPr>
              <a:t>c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909" y="3969511"/>
            <a:ext cx="5568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-f</a:t>
            </a:r>
            <a:r>
              <a:rPr dirty="0" baseline="-23809" sz="1575">
                <a:latin typeface="Arial MT"/>
                <a:cs typeface="Arial MT"/>
              </a:rPr>
              <a:t>c</a:t>
            </a:r>
            <a:r>
              <a:rPr dirty="0" sz="1600">
                <a:latin typeface="Arial MT"/>
                <a:cs typeface="Arial MT"/>
              </a:rPr>
              <a:t>+f</a:t>
            </a:r>
            <a:r>
              <a:rPr dirty="0" baseline="-23809" sz="1575">
                <a:latin typeface="Arial MT"/>
                <a:cs typeface="Arial MT"/>
              </a:rPr>
              <a:t>m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8476" y="3969511"/>
            <a:ext cx="1390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5306" y="3969511"/>
            <a:ext cx="4381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f</a:t>
            </a:r>
            <a:r>
              <a:rPr dirty="0" baseline="-23809" sz="1575">
                <a:latin typeface="Arial MT"/>
                <a:cs typeface="Arial MT"/>
              </a:rPr>
              <a:t>c</a:t>
            </a:r>
            <a:r>
              <a:rPr dirty="0" sz="1600">
                <a:latin typeface="Arial MT"/>
                <a:cs typeface="Arial MT"/>
              </a:rPr>
              <a:t>-f</a:t>
            </a:r>
            <a:r>
              <a:rPr dirty="0" baseline="-23809" sz="1575">
                <a:latin typeface="Arial MT"/>
                <a:cs typeface="Arial MT"/>
              </a:rPr>
              <a:t>m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822" y="3969511"/>
            <a:ext cx="2012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Arial MT"/>
                <a:cs typeface="Arial MT"/>
              </a:rPr>
              <a:t>f</a:t>
            </a:r>
            <a:r>
              <a:rPr dirty="0" baseline="-23809" sz="1575" spc="7">
                <a:latin typeface="Arial MT"/>
                <a:cs typeface="Arial MT"/>
              </a:rPr>
              <a:t>c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58477" y="3969511"/>
            <a:ext cx="4902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f</a:t>
            </a:r>
            <a:r>
              <a:rPr dirty="0" baseline="-23809" sz="1575">
                <a:latin typeface="Arial MT"/>
                <a:cs typeface="Arial MT"/>
              </a:rPr>
              <a:t>c</a:t>
            </a:r>
            <a:r>
              <a:rPr dirty="0" sz="1600">
                <a:latin typeface="Arial MT"/>
                <a:cs typeface="Arial MT"/>
              </a:rPr>
              <a:t>+f</a:t>
            </a:r>
            <a:r>
              <a:rPr dirty="0" baseline="-23809" sz="1575">
                <a:latin typeface="Arial MT"/>
                <a:cs typeface="Arial MT"/>
              </a:rPr>
              <a:t>m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905883" y="236042"/>
            <a:ext cx="354965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Spectrum</a:t>
            </a:r>
            <a:r>
              <a:rPr dirty="0" sz="1800" spc="25"/>
              <a:t> </a:t>
            </a:r>
            <a:r>
              <a:rPr dirty="0" sz="1800" spc="-10"/>
              <a:t>of</a:t>
            </a:r>
            <a:r>
              <a:rPr dirty="0" sz="1800" spc="15"/>
              <a:t> </a:t>
            </a:r>
            <a:r>
              <a:rPr dirty="0" sz="1800" spc="-5"/>
              <a:t>Single</a:t>
            </a:r>
            <a:r>
              <a:rPr dirty="0" sz="1800" spc="-35"/>
              <a:t> </a:t>
            </a:r>
            <a:r>
              <a:rPr dirty="0" sz="1800" spc="-10"/>
              <a:t>tone</a:t>
            </a:r>
            <a:r>
              <a:rPr dirty="0" sz="1800" spc="10"/>
              <a:t> </a:t>
            </a:r>
            <a:r>
              <a:rPr dirty="0" sz="1800" spc="-5"/>
              <a:t>Modulation</a:t>
            </a:r>
            <a:endParaRPr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441959"/>
            <a:ext cx="10957560" cy="60228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96989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Total</a:t>
            </a:r>
            <a:r>
              <a:rPr dirty="0" spc="-10"/>
              <a:t> </a:t>
            </a:r>
            <a:r>
              <a:rPr dirty="0" spc="-5"/>
              <a:t>Power</a:t>
            </a:r>
            <a:r>
              <a:rPr dirty="0" spc="-95"/>
              <a:t> </a:t>
            </a:r>
            <a:r>
              <a:rPr dirty="0" spc="-15"/>
              <a:t>Required</a:t>
            </a:r>
            <a:r>
              <a:rPr dirty="0" spc="15"/>
              <a:t> </a:t>
            </a:r>
            <a:r>
              <a:rPr dirty="0" spc="-5"/>
              <a:t>for</a:t>
            </a:r>
            <a:r>
              <a:rPr dirty="0" spc="-85"/>
              <a:t> </a:t>
            </a:r>
            <a:r>
              <a:rPr dirty="0"/>
              <a:t>DSB-SC</a:t>
            </a:r>
            <a:r>
              <a:rPr dirty="0" spc="-55"/>
              <a:t> </a:t>
            </a:r>
            <a:r>
              <a:rPr dirty="0" spc="-65"/>
              <a:t>Wave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804797"/>
            <a:ext cx="9425940" cy="4250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5765" indent="-3175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2800">
                <a:latin typeface="Times New Roman"/>
                <a:cs typeface="Times New Roman"/>
              </a:rPr>
              <a:t>S(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μ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10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2</a:t>
            </a:r>
            <a:r>
              <a:rPr dirty="0" sz="2800" spc="-30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-1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30">
                <a:latin typeface="Times New Roman"/>
                <a:cs typeface="Times New Roman"/>
              </a:rPr>
              <a:t>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15015" sz="2775" spc="22">
                <a:latin typeface="Times New Roman"/>
                <a:cs typeface="Times New Roman"/>
              </a:rPr>
              <a:t>m</a:t>
            </a:r>
            <a:r>
              <a:rPr dirty="0" baseline="-15015" sz="2775" spc="-17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170"/>
              </a:spcBef>
              <a:tabLst>
                <a:tab pos="4488180" algn="l"/>
                <a:tab pos="4843780" algn="l"/>
              </a:tabLst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Acμ/2Cos[2π(f</a:t>
            </a:r>
            <a:r>
              <a:rPr dirty="0" baseline="-17361" sz="2400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+f</a:t>
            </a:r>
            <a:r>
              <a:rPr dirty="0" baseline="-17361" sz="2400" spc="-7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)]t	</a:t>
            </a:r>
            <a:r>
              <a:rPr dirty="0" sz="2800">
                <a:latin typeface="Times New Roman"/>
                <a:cs typeface="Times New Roman"/>
              </a:rPr>
              <a:t>+	Acμ/2Cos[2π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(f</a:t>
            </a:r>
            <a:r>
              <a:rPr dirty="0" baseline="-17361" sz="2400" spc="-7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f</a:t>
            </a:r>
            <a:r>
              <a:rPr dirty="0" baseline="-17361" sz="2400" spc="-7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)]t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2800" spc="-40">
                <a:latin typeface="Times New Roman"/>
                <a:cs typeface="Times New Roman"/>
              </a:rPr>
              <a:t>Total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LSB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USB</a:t>
            </a:r>
            <a:endParaRPr sz="2800">
              <a:latin typeface="Times New Roman"/>
              <a:cs typeface="Times New Roman"/>
            </a:endParaRPr>
          </a:p>
          <a:p>
            <a:pPr marL="2832100">
              <a:lnSpc>
                <a:spcPct val="100000"/>
              </a:lnSpc>
              <a:spcBef>
                <a:spcPts val="170"/>
              </a:spcBef>
              <a:tabLst>
                <a:tab pos="4891405" algn="l"/>
              </a:tabLst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μ</a:t>
            </a:r>
            <a:r>
              <a:rPr dirty="0" sz="2800" spc="15">
                <a:latin typeface="Times New Roman"/>
                <a:cs typeface="Times New Roman"/>
              </a:rPr>
              <a:t>/</a:t>
            </a:r>
            <a:r>
              <a:rPr dirty="0" sz="2800" spc="10">
                <a:latin typeface="Times New Roman"/>
                <a:cs typeface="Times New Roman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√</a:t>
            </a:r>
            <a:r>
              <a:rPr dirty="0" sz="2800" spc="-1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345">
                <a:latin typeface="Times New Roman"/>
                <a:cs typeface="Times New Roman"/>
              </a:rPr>
              <a:t> </a:t>
            </a:r>
            <a:r>
              <a:rPr dirty="0" baseline="46296" sz="2700">
                <a:latin typeface="Calibri"/>
                <a:cs typeface="Calibri"/>
              </a:rPr>
              <a:t>2	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μ</a:t>
            </a:r>
            <a:r>
              <a:rPr dirty="0" sz="2800" spc="15">
                <a:latin typeface="Times New Roman"/>
                <a:cs typeface="Times New Roman"/>
              </a:rPr>
              <a:t>/2</a:t>
            </a:r>
            <a:r>
              <a:rPr dirty="0" sz="1800" spc="-5">
                <a:latin typeface="Times New Roman"/>
                <a:cs typeface="Times New Roman"/>
              </a:rPr>
              <a:t>√</a:t>
            </a:r>
            <a:r>
              <a:rPr dirty="0" sz="2800" spc="-1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305">
                <a:latin typeface="Times New Roman"/>
                <a:cs typeface="Times New Roman"/>
              </a:rPr>
              <a:t> </a:t>
            </a:r>
            <a:r>
              <a:rPr dirty="0" baseline="41666" sz="2700">
                <a:latin typeface="Calibri"/>
                <a:cs typeface="Calibri"/>
              </a:rPr>
              <a:t>2</a:t>
            </a:r>
            <a:endParaRPr baseline="41666" sz="2700">
              <a:latin typeface="Calibri"/>
              <a:cs typeface="Calibri"/>
            </a:endParaRPr>
          </a:p>
          <a:p>
            <a:pPr marL="2832100">
              <a:lnSpc>
                <a:spcPts val="2415"/>
              </a:lnSpc>
              <a:spcBef>
                <a:spcPts val="105"/>
              </a:spcBef>
            </a:pP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665">
                <a:latin typeface="Times New Roman"/>
                <a:cs typeface="Times New Roman"/>
              </a:rPr>
              <a:t>A</a:t>
            </a:r>
            <a:r>
              <a:rPr dirty="0" baseline="41666" sz="2700">
                <a:latin typeface="Calibri"/>
                <a:cs typeface="Calibri"/>
              </a:rPr>
              <a:t>2 </a:t>
            </a:r>
            <a:r>
              <a:rPr dirty="0" baseline="41666" sz="2700" spc="-277">
                <a:latin typeface="Calibri"/>
                <a:cs typeface="Calibri"/>
              </a:rPr>
              <a:t> </a:t>
            </a:r>
            <a:r>
              <a:rPr dirty="0" sz="3200" spc="-135">
                <a:latin typeface="Times New Roman"/>
                <a:cs typeface="Times New Roman"/>
              </a:rPr>
              <a:t>μ</a:t>
            </a:r>
            <a:r>
              <a:rPr dirty="0" baseline="32407" sz="2700" spc="-7">
                <a:latin typeface="Calibri"/>
                <a:cs typeface="Calibri"/>
              </a:rPr>
              <a:t>2</a:t>
            </a:r>
            <a:r>
              <a:rPr dirty="0" sz="2800" spc="10">
                <a:latin typeface="Times New Roman"/>
                <a:cs typeface="Times New Roman"/>
              </a:rPr>
              <a:t>/4</a:t>
            </a:r>
            <a:endParaRPr sz="2800">
              <a:latin typeface="Times New Roman"/>
              <a:cs typeface="Times New Roman"/>
            </a:endParaRPr>
          </a:p>
          <a:p>
            <a:pPr algn="ctr" marR="2591435">
              <a:lnSpc>
                <a:spcPts val="1185"/>
              </a:lnSpc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2832100">
              <a:lnSpc>
                <a:spcPct val="100000"/>
              </a:lnSpc>
              <a:spcBef>
                <a:spcPts val="360"/>
              </a:spcBef>
            </a:pPr>
            <a:r>
              <a:rPr dirty="0" sz="2800" spc="5">
                <a:latin typeface="Times New Roman"/>
                <a:cs typeface="Times New Roman"/>
              </a:rPr>
              <a:t>=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P</a:t>
            </a:r>
            <a:r>
              <a:rPr dirty="0" sz="2000" spc="-25">
                <a:latin typeface="Times New Roman"/>
                <a:cs typeface="Times New Roman"/>
              </a:rPr>
              <a:t>c</a:t>
            </a:r>
            <a:r>
              <a:rPr dirty="0" sz="3200" spc="-25">
                <a:latin typeface="Times New Roman"/>
                <a:cs typeface="Times New Roman"/>
              </a:rPr>
              <a:t>μ</a:t>
            </a:r>
            <a:r>
              <a:rPr dirty="0" baseline="37037" sz="2700" spc="-37">
                <a:latin typeface="Calibri"/>
                <a:cs typeface="Calibri"/>
              </a:rPr>
              <a:t>2</a:t>
            </a:r>
            <a:r>
              <a:rPr dirty="0" sz="3200" spc="-25"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Power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Efficiency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of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Modulation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Efficiency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100%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69532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Generation of</a:t>
            </a:r>
            <a:r>
              <a:rPr dirty="0" spc="-30"/>
              <a:t> </a:t>
            </a:r>
            <a:r>
              <a:rPr dirty="0" spc="-5"/>
              <a:t>DSBSC</a:t>
            </a:r>
            <a:r>
              <a:rPr dirty="0" spc="-80"/>
              <a:t> </a:t>
            </a:r>
            <a:r>
              <a:rPr dirty="0" spc="-50"/>
              <a:t>Waves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5051"/>
            <a:ext cx="10158095" cy="311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 marR="2821305">
              <a:lnSpc>
                <a:spcPct val="121500"/>
              </a:lnSpc>
              <a:spcBef>
                <a:spcPts val="95"/>
              </a:spcBef>
            </a:pPr>
            <a:r>
              <a:rPr dirty="0" sz="2800" spc="5" b="1">
                <a:latin typeface="Times New Roman"/>
                <a:cs typeface="Times New Roman"/>
              </a:rPr>
              <a:t>Balanced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Modulator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(Product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Modulator) </a:t>
            </a:r>
            <a:r>
              <a:rPr dirty="0" sz="2800" spc="-6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Ring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Modulator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-5" b="1">
                <a:latin typeface="Times New Roman"/>
                <a:cs typeface="Times New Roman"/>
              </a:rPr>
              <a:t>Detection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of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DSB-SC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waves</a:t>
            </a:r>
            <a:endParaRPr sz="4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dirty="0" sz="2400" spc="-15" b="1">
                <a:latin typeface="Times New Roman"/>
                <a:cs typeface="Times New Roman"/>
              </a:rPr>
              <a:t>Coherent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Detection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Synchronous</a:t>
            </a:r>
            <a:r>
              <a:rPr dirty="0" sz="2400" spc="-10" b="1">
                <a:latin typeface="Times New Roman"/>
                <a:cs typeface="Times New Roman"/>
              </a:rPr>
              <a:t> Detection</a:t>
            </a:r>
            <a:r>
              <a:rPr dirty="0" sz="2400" spc="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Heterodyne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dirty="0" sz="2600" spc="-5" b="1">
                <a:latin typeface="Times New Roman"/>
                <a:cs typeface="Times New Roman"/>
              </a:rPr>
              <a:t>Costas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Receiver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1045463"/>
            <a:ext cx="9354312" cy="5404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9751" y="284175"/>
            <a:ext cx="642874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Balanced</a:t>
            </a:r>
            <a:r>
              <a:rPr dirty="0" sz="2800" spc="-105"/>
              <a:t> </a:t>
            </a:r>
            <a:r>
              <a:rPr dirty="0" sz="2800" spc="5"/>
              <a:t>Modulator</a:t>
            </a:r>
            <a:r>
              <a:rPr dirty="0" sz="2800" spc="-135"/>
              <a:t> </a:t>
            </a:r>
            <a:r>
              <a:rPr dirty="0" sz="2800" spc="-5"/>
              <a:t>(Product</a:t>
            </a:r>
            <a:r>
              <a:rPr dirty="0" sz="2800" spc="-55"/>
              <a:t> </a:t>
            </a:r>
            <a:r>
              <a:rPr dirty="0" sz="2800" spc="5"/>
              <a:t>Modulator)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35" y="295732"/>
            <a:ext cx="374205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/>
              <a:t>Ring</a:t>
            </a:r>
            <a:r>
              <a:rPr dirty="0" sz="4000" spc="-90"/>
              <a:t> </a:t>
            </a:r>
            <a:r>
              <a:rPr dirty="0" sz="4000"/>
              <a:t>Modulation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463039"/>
            <a:ext cx="7714488" cy="4456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380" y="3339423"/>
            <a:ext cx="24218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70">
                <a:latin typeface="Times New Roman"/>
                <a:cs typeface="Times New Roman"/>
              </a:rPr>
              <a:t>[</a:t>
            </a:r>
            <a:r>
              <a:rPr dirty="0" sz="2500" spc="-50">
                <a:latin typeface="Symbol"/>
                <a:cs typeface="Symbol"/>
              </a:rPr>
              <a:t>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6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Symbol"/>
                <a:cs typeface="Symbol"/>
              </a:rPr>
              <a:t>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9144" y="3249406"/>
            <a:ext cx="266700" cy="81153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u="heavy" sz="2400" spc="-1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409"/>
              </a:spcBef>
            </a:pPr>
            <a:r>
              <a:rPr dirty="0" sz="2000" spc="-5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912" y="3398935"/>
            <a:ext cx="165988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1517650" algn="l"/>
              </a:tabLst>
            </a:pP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100" spc="-60">
                <a:latin typeface="Symbol"/>
                <a:cs typeface="Symbol"/>
              </a:rPr>
              <a:t>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	</a:t>
            </a:r>
            <a:r>
              <a:rPr dirty="0" sz="1800" spc="75" i="1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)	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122" y="3593719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434" y="3595573"/>
            <a:ext cx="122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7248" y="3578809"/>
            <a:ext cx="122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4789" y="4906922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 h="0">
                <a:moveTo>
                  <a:pt x="0" y="0"/>
                </a:moveTo>
                <a:lnTo>
                  <a:pt x="250545" y="0"/>
                </a:lnTo>
              </a:path>
            </a:pathLst>
          </a:custGeom>
          <a:ln w="16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06954" y="4443574"/>
            <a:ext cx="226695" cy="84391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5"/>
              </a:spcBef>
            </a:pPr>
            <a:r>
              <a:rPr dirty="0" sz="2000" spc="-5">
                <a:latin typeface="Calibri"/>
                <a:cs typeface="Calibri"/>
              </a:rPr>
              <a:t>2j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033" y="4513927"/>
            <a:ext cx="1623060" cy="5086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  <a:tabLst>
                <a:tab pos="1130935" algn="l"/>
                <a:tab pos="1480820" algn="l"/>
              </a:tabLst>
            </a:pP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s</a:t>
            </a:r>
            <a:r>
              <a:rPr dirty="0" sz="1800" spc="-2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100" spc="-60">
                <a:latin typeface="Symbol"/>
                <a:cs typeface="Symbol"/>
              </a:rPr>
              <a:t>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75" i="1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  <a:p>
            <a:pPr algn="ctr" marL="380365">
              <a:lnSpc>
                <a:spcPts val="172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613" y="4740655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0576" y="475716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1453" y="4497028"/>
            <a:ext cx="238506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70">
                <a:latin typeface="Times New Roman"/>
                <a:cs typeface="Times New Roman"/>
              </a:rPr>
              <a:t>[</a:t>
            </a:r>
            <a:r>
              <a:rPr dirty="0" sz="2500" spc="-50">
                <a:latin typeface="Symbol"/>
                <a:cs typeface="Symbol"/>
              </a:rPr>
              <a:t>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6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500" spc="-50">
                <a:latin typeface="Symbol"/>
                <a:cs typeface="Symbol"/>
              </a:rPr>
              <a:t>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6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)]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99250" y="2511425"/>
            <a:ext cx="5495925" cy="1326515"/>
            <a:chOff x="6699250" y="2511425"/>
            <a:chExt cx="5495925" cy="1326515"/>
          </a:xfrm>
        </p:grpSpPr>
        <p:sp>
          <p:nvSpPr>
            <p:cNvPr id="15" name="object 15"/>
            <p:cNvSpPr/>
            <p:nvPr/>
          </p:nvSpPr>
          <p:spPr>
            <a:xfrm>
              <a:off x="6705600" y="2840736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102107" y="0"/>
                  </a:moveTo>
                  <a:lnTo>
                    <a:pt x="0" y="102108"/>
                  </a:lnTo>
                  <a:lnTo>
                    <a:pt x="51053" y="102108"/>
                  </a:lnTo>
                  <a:lnTo>
                    <a:pt x="51053" y="990600"/>
                  </a:lnTo>
                  <a:lnTo>
                    <a:pt x="153161" y="990600"/>
                  </a:lnTo>
                  <a:lnTo>
                    <a:pt x="153161" y="102108"/>
                  </a:lnTo>
                  <a:lnTo>
                    <a:pt x="204216" y="10210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05600" y="2840736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0" y="102108"/>
                  </a:moveTo>
                  <a:lnTo>
                    <a:pt x="102107" y="0"/>
                  </a:lnTo>
                  <a:lnTo>
                    <a:pt x="204216" y="102108"/>
                  </a:lnTo>
                  <a:lnTo>
                    <a:pt x="153161" y="102108"/>
                  </a:lnTo>
                  <a:lnTo>
                    <a:pt x="153161" y="990600"/>
                  </a:lnTo>
                  <a:lnTo>
                    <a:pt x="51053" y="990600"/>
                  </a:lnTo>
                  <a:lnTo>
                    <a:pt x="51053" y="102108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582400" y="2840736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102107" y="0"/>
                  </a:moveTo>
                  <a:lnTo>
                    <a:pt x="0" y="102108"/>
                  </a:lnTo>
                  <a:lnTo>
                    <a:pt x="51053" y="102108"/>
                  </a:lnTo>
                  <a:lnTo>
                    <a:pt x="51053" y="990600"/>
                  </a:lnTo>
                  <a:lnTo>
                    <a:pt x="153161" y="990600"/>
                  </a:lnTo>
                  <a:lnTo>
                    <a:pt x="153161" y="102108"/>
                  </a:lnTo>
                  <a:lnTo>
                    <a:pt x="204216" y="10210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82400" y="2840736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0" y="102108"/>
                  </a:moveTo>
                  <a:lnTo>
                    <a:pt x="102107" y="0"/>
                  </a:lnTo>
                  <a:lnTo>
                    <a:pt x="204216" y="102108"/>
                  </a:lnTo>
                  <a:lnTo>
                    <a:pt x="153161" y="102108"/>
                  </a:lnTo>
                  <a:lnTo>
                    <a:pt x="153161" y="990600"/>
                  </a:lnTo>
                  <a:lnTo>
                    <a:pt x="51053" y="990600"/>
                  </a:lnTo>
                  <a:lnTo>
                    <a:pt x="51053" y="102108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05600" y="3831336"/>
              <a:ext cx="5486400" cy="0"/>
            </a:xfrm>
            <a:custGeom>
              <a:avLst/>
              <a:gdLst/>
              <a:ahLst/>
              <a:cxnLst/>
              <a:rect l="l" t="t" r="r" b="b"/>
              <a:pathLst>
                <a:path w="5486400" h="0">
                  <a:moveTo>
                    <a:pt x="0" y="0"/>
                  </a:moveTo>
                  <a:lnTo>
                    <a:pt x="54864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44000" y="2514600"/>
              <a:ext cx="0" cy="1315720"/>
            </a:xfrm>
            <a:custGeom>
              <a:avLst/>
              <a:gdLst/>
              <a:ahLst/>
              <a:cxnLst/>
              <a:rect l="l" t="t" r="r" b="b"/>
              <a:pathLst>
                <a:path w="0" h="1315720">
                  <a:moveTo>
                    <a:pt x="0" y="1315339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021826" y="377355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9903" y="3829253"/>
            <a:ext cx="3187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f</a:t>
            </a:r>
            <a:r>
              <a:rPr dirty="0" baseline="-4629" sz="2700" spc="22">
                <a:latin typeface="Calibri"/>
                <a:cs typeface="Calibri"/>
              </a:rPr>
              <a:t>c</a:t>
            </a:r>
            <a:endParaRPr baseline="-4629" sz="2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7302" y="3905453"/>
            <a:ext cx="2006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Calibri"/>
                <a:cs typeface="Calibri"/>
              </a:rPr>
              <a:t>f</a:t>
            </a:r>
            <a:r>
              <a:rPr dirty="0" baseline="-4629" sz="2700">
                <a:latin typeface="Calibri"/>
                <a:cs typeface="Calibri"/>
              </a:rPr>
              <a:t>c</a:t>
            </a:r>
            <a:endParaRPr baseline="-4629" sz="2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731" y="1567654"/>
            <a:ext cx="1659889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1517650" algn="l"/>
              </a:tabLst>
            </a:pP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15">
                <a:latin typeface="Times New Roman"/>
                <a:cs typeface="Times New Roman"/>
              </a:rPr>
              <a:t>2</a:t>
            </a:r>
            <a:r>
              <a:rPr dirty="0" sz="2100" spc="-60">
                <a:latin typeface="Symbol"/>
                <a:cs typeface="Symbol"/>
              </a:rPr>
              <a:t>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75" i="1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1760" y="1769821"/>
            <a:ext cx="18923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99250" y="4087240"/>
            <a:ext cx="5492750" cy="2216785"/>
            <a:chOff x="6699250" y="4087240"/>
            <a:chExt cx="5492750" cy="2216785"/>
          </a:xfrm>
        </p:grpSpPr>
        <p:sp>
          <p:nvSpPr>
            <p:cNvPr id="27" name="object 27"/>
            <p:cNvSpPr/>
            <p:nvPr/>
          </p:nvSpPr>
          <p:spPr>
            <a:xfrm>
              <a:off x="6705600" y="5431535"/>
              <a:ext cx="304800" cy="866140"/>
            </a:xfrm>
            <a:custGeom>
              <a:avLst/>
              <a:gdLst/>
              <a:ahLst/>
              <a:cxnLst/>
              <a:rect l="l" t="t" r="r" b="b"/>
              <a:pathLst>
                <a:path w="304800" h="866139">
                  <a:moveTo>
                    <a:pt x="228600" y="0"/>
                  </a:moveTo>
                  <a:lnTo>
                    <a:pt x="76200" y="0"/>
                  </a:lnTo>
                  <a:lnTo>
                    <a:pt x="76200" y="713232"/>
                  </a:lnTo>
                  <a:lnTo>
                    <a:pt x="0" y="713232"/>
                  </a:lnTo>
                  <a:lnTo>
                    <a:pt x="152400" y="865632"/>
                  </a:lnTo>
                  <a:lnTo>
                    <a:pt x="304800" y="713232"/>
                  </a:lnTo>
                  <a:lnTo>
                    <a:pt x="228600" y="71323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05600" y="5431535"/>
              <a:ext cx="304800" cy="866140"/>
            </a:xfrm>
            <a:custGeom>
              <a:avLst/>
              <a:gdLst/>
              <a:ahLst/>
              <a:cxnLst/>
              <a:rect l="l" t="t" r="r" b="b"/>
              <a:pathLst>
                <a:path w="304800" h="866139">
                  <a:moveTo>
                    <a:pt x="0" y="713232"/>
                  </a:moveTo>
                  <a:lnTo>
                    <a:pt x="152400" y="865632"/>
                  </a:lnTo>
                  <a:lnTo>
                    <a:pt x="304800" y="713232"/>
                  </a:lnTo>
                  <a:lnTo>
                    <a:pt x="228600" y="713232"/>
                  </a:lnTo>
                  <a:lnTo>
                    <a:pt x="228600" y="0"/>
                  </a:lnTo>
                  <a:lnTo>
                    <a:pt x="76200" y="0"/>
                  </a:lnTo>
                  <a:lnTo>
                    <a:pt x="76200" y="713232"/>
                  </a:lnTo>
                  <a:lnTo>
                    <a:pt x="0" y="7132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597640" y="4443983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102107" y="0"/>
                  </a:moveTo>
                  <a:lnTo>
                    <a:pt x="0" y="102108"/>
                  </a:lnTo>
                  <a:lnTo>
                    <a:pt x="51053" y="102108"/>
                  </a:lnTo>
                  <a:lnTo>
                    <a:pt x="51053" y="990600"/>
                  </a:lnTo>
                  <a:lnTo>
                    <a:pt x="153161" y="990600"/>
                  </a:lnTo>
                  <a:lnTo>
                    <a:pt x="153161" y="102108"/>
                  </a:lnTo>
                  <a:lnTo>
                    <a:pt x="204215" y="10210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597640" y="4443983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0" y="102108"/>
                  </a:moveTo>
                  <a:lnTo>
                    <a:pt x="102107" y="0"/>
                  </a:lnTo>
                  <a:lnTo>
                    <a:pt x="204215" y="102108"/>
                  </a:lnTo>
                  <a:lnTo>
                    <a:pt x="153161" y="102108"/>
                  </a:lnTo>
                  <a:lnTo>
                    <a:pt x="153161" y="990600"/>
                  </a:lnTo>
                  <a:lnTo>
                    <a:pt x="51053" y="990600"/>
                  </a:lnTo>
                  <a:lnTo>
                    <a:pt x="51053" y="102108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20840" y="5431535"/>
              <a:ext cx="5471160" cy="6350"/>
            </a:xfrm>
            <a:custGeom>
              <a:avLst/>
              <a:gdLst/>
              <a:ahLst/>
              <a:cxnLst/>
              <a:rect l="l" t="t" r="r" b="b"/>
              <a:pathLst>
                <a:path w="5471159" h="6350">
                  <a:moveTo>
                    <a:pt x="0" y="6095"/>
                  </a:moveTo>
                  <a:lnTo>
                    <a:pt x="5471159" y="6095"/>
                  </a:lnTo>
                  <a:lnTo>
                    <a:pt x="5471159" y="0"/>
                  </a:ln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144000" y="4090415"/>
              <a:ext cx="15875" cy="1343660"/>
            </a:xfrm>
            <a:custGeom>
              <a:avLst/>
              <a:gdLst/>
              <a:ahLst/>
              <a:cxnLst/>
              <a:rect l="l" t="t" r="r" b="b"/>
              <a:pathLst>
                <a:path w="15875" h="1343660">
                  <a:moveTo>
                    <a:pt x="15621" y="1343532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037446" y="537860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02922" y="5511190"/>
            <a:ext cx="2006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Calibri"/>
                <a:cs typeface="Calibri"/>
              </a:rPr>
              <a:t>f</a:t>
            </a:r>
            <a:r>
              <a:rPr dirty="0" baseline="-4629" sz="2700">
                <a:latin typeface="Calibri"/>
                <a:cs typeface="Calibri"/>
              </a:rPr>
              <a:t>c</a:t>
            </a:r>
            <a:endParaRPr baseline="-4629" sz="27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16318" y="4873497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90">
                <a:latin typeface="Calibri"/>
                <a:cs typeface="Calibri"/>
              </a:rPr>
              <a:t>f</a:t>
            </a:r>
            <a:r>
              <a:rPr dirty="0" baseline="-18518" sz="2700" spc="-284">
                <a:latin typeface="Calibri"/>
                <a:cs typeface="Calibri"/>
              </a:rPr>
              <a:t>c</a:t>
            </a:r>
            <a:endParaRPr baseline="-18518" sz="27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02425" y="673480"/>
            <a:ext cx="5492750" cy="1326515"/>
            <a:chOff x="6702425" y="673480"/>
            <a:chExt cx="5492750" cy="1326515"/>
          </a:xfrm>
        </p:grpSpPr>
        <p:sp>
          <p:nvSpPr>
            <p:cNvPr id="37" name="object 37"/>
            <p:cNvSpPr/>
            <p:nvPr/>
          </p:nvSpPr>
          <p:spPr>
            <a:xfrm>
              <a:off x="8330183" y="1002791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102108" y="0"/>
                  </a:moveTo>
                  <a:lnTo>
                    <a:pt x="0" y="102108"/>
                  </a:lnTo>
                  <a:lnTo>
                    <a:pt x="51054" y="102108"/>
                  </a:lnTo>
                  <a:lnTo>
                    <a:pt x="51054" y="990600"/>
                  </a:lnTo>
                  <a:lnTo>
                    <a:pt x="153162" y="990600"/>
                  </a:lnTo>
                  <a:lnTo>
                    <a:pt x="153162" y="102108"/>
                  </a:lnTo>
                  <a:lnTo>
                    <a:pt x="204216" y="10210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30183" y="1002791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0" y="102108"/>
                  </a:moveTo>
                  <a:lnTo>
                    <a:pt x="102108" y="0"/>
                  </a:lnTo>
                  <a:lnTo>
                    <a:pt x="204216" y="102108"/>
                  </a:lnTo>
                  <a:lnTo>
                    <a:pt x="153162" y="102108"/>
                  </a:lnTo>
                  <a:lnTo>
                    <a:pt x="153162" y="990600"/>
                  </a:lnTo>
                  <a:lnTo>
                    <a:pt x="51054" y="990600"/>
                  </a:lnTo>
                  <a:lnTo>
                    <a:pt x="51054" y="102108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814560" y="1002791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102108" y="0"/>
                  </a:moveTo>
                  <a:lnTo>
                    <a:pt x="0" y="102108"/>
                  </a:lnTo>
                  <a:lnTo>
                    <a:pt x="51054" y="102108"/>
                  </a:lnTo>
                  <a:lnTo>
                    <a:pt x="51054" y="990600"/>
                  </a:lnTo>
                  <a:lnTo>
                    <a:pt x="153162" y="990600"/>
                  </a:lnTo>
                  <a:lnTo>
                    <a:pt x="153162" y="102108"/>
                  </a:lnTo>
                  <a:lnTo>
                    <a:pt x="204216" y="10210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14560" y="1002791"/>
              <a:ext cx="204470" cy="990600"/>
            </a:xfrm>
            <a:custGeom>
              <a:avLst/>
              <a:gdLst/>
              <a:ahLst/>
              <a:cxnLst/>
              <a:rect l="l" t="t" r="r" b="b"/>
              <a:pathLst>
                <a:path w="204470" h="990600">
                  <a:moveTo>
                    <a:pt x="0" y="102108"/>
                  </a:moveTo>
                  <a:lnTo>
                    <a:pt x="102108" y="0"/>
                  </a:lnTo>
                  <a:lnTo>
                    <a:pt x="204216" y="102108"/>
                  </a:lnTo>
                  <a:lnTo>
                    <a:pt x="153162" y="102108"/>
                  </a:lnTo>
                  <a:lnTo>
                    <a:pt x="153162" y="990600"/>
                  </a:lnTo>
                  <a:lnTo>
                    <a:pt x="51054" y="990600"/>
                  </a:lnTo>
                  <a:lnTo>
                    <a:pt x="51054" y="102108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05600" y="1993391"/>
              <a:ext cx="5486400" cy="0"/>
            </a:xfrm>
            <a:custGeom>
              <a:avLst/>
              <a:gdLst/>
              <a:ahLst/>
              <a:cxnLst/>
              <a:rect l="l" t="t" r="r" b="b"/>
              <a:pathLst>
                <a:path w="5486400" h="0">
                  <a:moveTo>
                    <a:pt x="0" y="0"/>
                  </a:moveTo>
                  <a:lnTo>
                    <a:pt x="54864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144000" y="676655"/>
              <a:ext cx="0" cy="1315720"/>
            </a:xfrm>
            <a:custGeom>
              <a:avLst/>
              <a:gdLst/>
              <a:ahLst/>
              <a:cxnLst/>
              <a:rect l="l" t="t" r="r" b="b"/>
              <a:pathLst>
                <a:path w="0" h="1315720">
                  <a:moveTo>
                    <a:pt x="0" y="1315339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021826" y="1935607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50881" y="2007819"/>
            <a:ext cx="316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baseline="-21604" sz="2700" spc="-75">
                <a:latin typeface="Calibri"/>
                <a:cs typeface="Calibri"/>
              </a:rPr>
              <a:t>m</a:t>
            </a:r>
            <a:endParaRPr baseline="-21604" sz="27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71484" y="2011807"/>
            <a:ext cx="414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5">
                <a:latin typeface="Calibri"/>
                <a:cs typeface="Calibri"/>
              </a:rPr>
              <a:t>fm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07841" y="1479254"/>
            <a:ext cx="24218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70">
                <a:latin typeface="Times New Roman"/>
                <a:cs typeface="Times New Roman"/>
              </a:rPr>
              <a:t>[</a:t>
            </a:r>
            <a:r>
              <a:rPr dirty="0" sz="2500" spc="-50">
                <a:latin typeface="Symbol"/>
                <a:cs typeface="Symbol"/>
              </a:rPr>
              <a:t>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6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Symbol"/>
                <a:cs typeface="Symbol"/>
              </a:rPr>
              <a:t>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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95016" y="187564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49934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815844" y="1417333"/>
            <a:ext cx="216535" cy="83883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97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000" spc="-5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129" y="1752091"/>
            <a:ext cx="2082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61790" y="1716481"/>
            <a:ext cx="20827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33280" y="246634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695942" y="597395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8328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789921" y="596849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84391" y="2191588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93764" y="2542698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1" y="0"/>
                </a:lnTo>
              </a:path>
            </a:pathLst>
          </a:custGeom>
          <a:ln w="14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639559" y="254279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54333" y="4439539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863706" y="4790344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1" y="0"/>
                </a:lnTo>
              </a:path>
            </a:pathLst>
          </a:custGeom>
          <a:ln w="14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009503" y="4790313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63385" y="5807510"/>
            <a:ext cx="476884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  <a:tabLst>
                <a:tab pos="203200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1800" spc="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algn="ctr" marL="36195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Calibri"/>
                <a:cs typeface="Calibri"/>
              </a:rPr>
              <a:t>2j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592306" y="2206497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401679" y="2557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1547475" y="2556713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18398" y="673595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164194" y="673049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158988" y="246634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3540" y="243585"/>
            <a:ext cx="1986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latin typeface="Calibri"/>
                <a:cs typeface="Calibri"/>
              </a:rPr>
              <a:t>F</a:t>
            </a:r>
            <a:r>
              <a:rPr dirty="0" sz="2400" spc="-165" b="1">
                <a:latin typeface="Calibri"/>
                <a:cs typeface="Calibri"/>
              </a:rPr>
              <a:t>.</a:t>
            </a:r>
            <a:r>
              <a:rPr dirty="0" sz="2400" spc="-185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5" b="1">
                <a:latin typeface="Calibri"/>
                <a:cs typeface="Calibri"/>
              </a:rPr>
              <a:t> C</a:t>
            </a:r>
            <a:r>
              <a:rPr dirty="0" sz="2400" b="1">
                <a:latin typeface="Calibri"/>
                <a:cs typeface="Calibri"/>
              </a:rPr>
              <a:t>os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&amp;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9" y="134112"/>
            <a:ext cx="8211311" cy="6550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20" y="2093976"/>
            <a:ext cx="7196328" cy="3276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718" y="347680"/>
            <a:ext cx="10843895" cy="12884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96570">
              <a:lnSpc>
                <a:spcPct val="114999"/>
              </a:lnSpc>
              <a:spcBef>
                <a:spcPts val="105"/>
              </a:spcBef>
            </a:pPr>
            <a:r>
              <a:rPr dirty="0" sz="2400" b="0">
                <a:latin typeface="Times New Roman"/>
                <a:cs typeface="Times New Roman"/>
              </a:rPr>
              <a:t>Thus the </a:t>
            </a:r>
            <a:r>
              <a:rPr dirty="0" sz="2400" spc="-5" b="0">
                <a:latin typeface="Times New Roman"/>
                <a:cs typeface="Times New Roman"/>
              </a:rPr>
              <a:t>ring </a:t>
            </a:r>
            <a:r>
              <a:rPr dirty="0" sz="2400" b="0">
                <a:latin typeface="Times New Roman"/>
                <a:cs typeface="Times New Roman"/>
              </a:rPr>
              <a:t>modulator in its  </a:t>
            </a:r>
            <a:r>
              <a:rPr dirty="0" sz="2400" spc="5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ideal</a:t>
            </a:r>
            <a:r>
              <a:rPr dirty="0" sz="2400" spc="1190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form</a:t>
            </a:r>
            <a:r>
              <a:rPr dirty="0" sz="2400" spc="1190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is</a:t>
            </a:r>
            <a:r>
              <a:rPr dirty="0" sz="2400" spc="580" b="0">
                <a:latin typeface="Times New Roman"/>
                <a:cs typeface="Times New Roman"/>
              </a:rPr>
              <a:t>  </a:t>
            </a:r>
            <a:r>
              <a:rPr dirty="0" sz="2400" b="0">
                <a:latin typeface="Times New Roman"/>
                <a:cs typeface="Times New Roman"/>
              </a:rPr>
              <a:t>a    </a:t>
            </a:r>
            <a:r>
              <a:rPr dirty="0" sz="2400" spc="-5" b="0">
                <a:latin typeface="Times New Roman"/>
                <a:cs typeface="Times New Roman"/>
              </a:rPr>
              <a:t>product</a:t>
            </a:r>
            <a:r>
              <a:rPr dirty="0" sz="2400" spc="590" b="0">
                <a:latin typeface="Times New Roman"/>
                <a:cs typeface="Times New Roman"/>
              </a:rPr>
              <a:t>  </a:t>
            </a:r>
            <a:r>
              <a:rPr dirty="0" sz="2400" b="0">
                <a:latin typeface="Times New Roman"/>
                <a:cs typeface="Times New Roman"/>
              </a:rPr>
              <a:t>modulator    for </a:t>
            </a:r>
            <a:r>
              <a:rPr dirty="0" sz="2400" spc="5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square wave carrier and the base band signal m(t). </a:t>
            </a:r>
            <a:r>
              <a:rPr dirty="0" sz="2400" b="0">
                <a:latin typeface="Times New Roman"/>
                <a:cs typeface="Times New Roman"/>
              </a:rPr>
              <a:t>The square </a:t>
            </a:r>
            <a:r>
              <a:rPr dirty="0" sz="2400" spc="-5" b="0">
                <a:latin typeface="Times New Roman"/>
                <a:cs typeface="Times New Roman"/>
              </a:rPr>
              <a:t>wave carrier </a:t>
            </a:r>
            <a:r>
              <a:rPr dirty="0" sz="2400" spc="-10" b="0">
                <a:latin typeface="Times New Roman"/>
                <a:cs typeface="Times New Roman"/>
              </a:rPr>
              <a:t>can </a:t>
            </a:r>
            <a:r>
              <a:rPr dirty="0" sz="2400" b="0">
                <a:latin typeface="Times New Roman"/>
                <a:cs typeface="Times New Roman"/>
              </a:rPr>
              <a:t>be </a:t>
            </a:r>
            <a:r>
              <a:rPr dirty="0" sz="2400" spc="5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expanded </a:t>
            </a:r>
            <a:r>
              <a:rPr dirty="0" sz="2400" b="0">
                <a:latin typeface="Times New Roman"/>
                <a:cs typeface="Times New Roman"/>
              </a:rPr>
              <a:t>using</a:t>
            </a:r>
            <a:r>
              <a:rPr dirty="0" sz="2400" spc="25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Fourier</a:t>
            </a:r>
            <a:r>
              <a:rPr dirty="0" sz="2400" spc="35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series </a:t>
            </a:r>
            <a:r>
              <a:rPr dirty="0" sz="2400" spc="-15" b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560" y="555498"/>
            <a:ext cx="7912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latin typeface="Times New Roman"/>
                <a:cs typeface="Times New Roman"/>
              </a:rPr>
              <a:t>s(t)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3914" y="796290"/>
            <a:ext cx="201295" cy="27940"/>
          </a:xfrm>
          <a:custGeom>
            <a:avLst/>
            <a:gdLst/>
            <a:ahLst/>
            <a:cxnLst/>
            <a:rect l="l" t="t" r="r" b="b"/>
            <a:pathLst>
              <a:path w="201294" h="27940">
                <a:moveTo>
                  <a:pt x="201168" y="0"/>
                </a:moveTo>
                <a:lnTo>
                  <a:pt x="0" y="0"/>
                </a:lnTo>
                <a:lnTo>
                  <a:pt x="0" y="27432"/>
                </a:lnTo>
                <a:lnTo>
                  <a:pt x="201168" y="27432"/>
                </a:lnTo>
                <a:lnTo>
                  <a:pt x="201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1723" y="290445"/>
            <a:ext cx="220979" cy="9105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819"/>
              </a:spcBef>
            </a:pPr>
            <a:r>
              <a:rPr dirty="0" sz="2300" spc="70">
                <a:latin typeface="Cambria Math"/>
                <a:cs typeface="Cambria Math"/>
              </a:rPr>
              <a:t>4</a:t>
            </a:r>
            <a:endParaRPr sz="2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300" spc="290">
                <a:latin typeface="Cambria Math"/>
                <a:cs typeface="Cambria Math"/>
              </a:rPr>
              <a:t>𝜋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614" y="738377"/>
            <a:ext cx="13144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7360" y="555498"/>
            <a:ext cx="21532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21205" algn="l"/>
              </a:tabLst>
            </a:pPr>
            <a:r>
              <a:rPr dirty="0" sz="2800" spc="-4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)C</a:t>
            </a:r>
            <a:r>
              <a:rPr dirty="0" sz="2800" spc="5">
                <a:latin typeface="Times New Roman"/>
                <a:cs typeface="Times New Roman"/>
              </a:rPr>
              <a:t>o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2π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0539" y="796290"/>
            <a:ext cx="372110" cy="27940"/>
          </a:xfrm>
          <a:custGeom>
            <a:avLst/>
            <a:gdLst/>
            <a:ahLst/>
            <a:cxnLst/>
            <a:rect l="l" t="t" r="r" b="b"/>
            <a:pathLst>
              <a:path w="372110" h="27940">
                <a:moveTo>
                  <a:pt x="371856" y="0"/>
                </a:moveTo>
                <a:lnTo>
                  <a:pt x="0" y="0"/>
                </a:lnTo>
                <a:lnTo>
                  <a:pt x="0" y="27432"/>
                </a:lnTo>
                <a:lnTo>
                  <a:pt x="371856" y="27432"/>
                </a:lnTo>
                <a:lnTo>
                  <a:pt x="371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09565" y="378028"/>
            <a:ext cx="19685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70">
                <a:latin typeface="Cambria Math"/>
                <a:cs typeface="Cambria Math"/>
              </a:rPr>
              <a:t>4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8982" y="820673"/>
            <a:ext cx="39179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65">
                <a:latin typeface="Cambria Math"/>
                <a:cs typeface="Cambria Math"/>
              </a:rPr>
              <a:t>3</a:t>
            </a:r>
            <a:r>
              <a:rPr dirty="0" sz="2300" spc="290">
                <a:latin typeface="Cambria Math"/>
                <a:cs typeface="Cambria Math"/>
              </a:rPr>
              <a:t>𝜋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4090" y="738377"/>
            <a:ext cx="13144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5308" y="555498"/>
            <a:ext cx="35394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latin typeface="Times New Roman"/>
                <a:cs typeface="Times New Roman"/>
              </a:rPr>
              <a:t>m(t)Cos2π(3f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)t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……..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384" y="1979422"/>
            <a:ext cx="8705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S(f)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8594" y="2170938"/>
            <a:ext cx="277495" cy="36830"/>
          </a:xfrm>
          <a:custGeom>
            <a:avLst/>
            <a:gdLst/>
            <a:ahLst/>
            <a:cxnLst/>
            <a:rect l="l" t="t" r="r" b="b"/>
            <a:pathLst>
              <a:path w="277494" h="36830">
                <a:moveTo>
                  <a:pt x="277368" y="0"/>
                </a:moveTo>
                <a:lnTo>
                  <a:pt x="0" y="0"/>
                </a:lnTo>
                <a:lnTo>
                  <a:pt x="0" y="36575"/>
                </a:lnTo>
                <a:lnTo>
                  <a:pt x="277368" y="36575"/>
                </a:lnTo>
                <a:lnTo>
                  <a:pt x="277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64691" y="1600911"/>
            <a:ext cx="262255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90"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6402" y="2207716"/>
            <a:ext cx="295275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380">
                <a:latin typeface="Cambria Math"/>
                <a:cs typeface="Cambria Math"/>
              </a:rPr>
              <a:t>𝜋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2779" y="1930349"/>
            <a:ext cx="16065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9634" y="2170938"/>
            <a:ext cx="515620" cy="36830"/>
          </a:xfrm>
          <a:custGeom>
            <a:avLst/>
            <a:gdLst/>
            <a:ahLst/>
            <a:cxnLst/>
            <a:rect l="l" t="t" r="r" b="b"/>
            <a:pathLst>
              <a:path w="515620" h="36830">
                <a:moveTo>
                  <a:pt x="515112" y="0"/>
                </a:moveTo>
                <a:lnTo>
                  <a:pt x="0" y="0"/>
                </a:lnTo>
                <a:lnTo>
                  <a:pt x="0" y="36575"/>
                </a:lnTo>
                <a:lnTo>
                  <a:pt x="515112" y="36575"/>
                </a:lnTo>
                <a:lnTo>
                  <a:pt x="51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95491" y="1600911"/>
            <a:ext cx="262255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90"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5958332" y="2207716"/>
            <a:ext cx="53340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100">
                <a:latin typeface="Cambria Math"/>
                <a:cs typeface="Cambria Math"/>
              </a:rPr>
              <a:t>3</a:t>
            </a:r>
            <a:r>
              <a:rPr dirty="0" sz="3200" spc="380">
                <a:latin typeface="Cambria Math"/>
                <a:cs typeface="Cambria Math"/>
              </a:rPr>
              <a:t>𝜋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4535" y="1865452"/>
            <a:ext cx="50266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09955" algn="l"/>
                <a:tab pos="1720850" algn="l"/>
                <a:tab pos="2876550" algn="l"/>
                <a:tab pos="3659504" algn="l"/>
              </a:tabLst>
            </a:pPr>
            <a:r>
              <a:rPr dirty="0" sz="2400" spc="-30">
                <a:latin typeface="Times New Roman"/>
                <a:cs typeface="Times New Roman"/>
              </a:rPr>
              <a:t>[</a:t>
            </a:r>
            <a:r>
              <a:rPr dirty="0" sz="2800" spc="-30">
                <a:latin typeface="Symbol"/>
                <a:cs typeface="Symbol"/>
              </a:rPr>
              <a:t>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	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3fc	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</a:t>
            </a:r>
            <a:r>
              <a:rPr dirty="0" sz="28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	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3fc	</a:t>
            </a:r>
            <a:r>
              <a:rPr dirty="0" sz="2400" spc="-5">
                <a:latin typeface="Times New Roman"/>
                <a:cs typeface="Times New Roman"/>
              </a:rPr>
              <a:t>)]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baseline="-8680" sz="4800" spc="-15">
                <a:latin typeface="Times New Roman"/>
                <a:cs typeface="Times New Roman"/>
              </a:rPr>
              <a:t>+……</a:t>
            </a:r>
            <a:endParaRPr baseline="-8680"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8207" y="1935225"/>
            <a:ext cx="35439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4555" algn="l"/>
                <a:tab pos="1518920" algn="l"/>
                <a:tab pos="2673985" algn="l"/>
                <a:tab pos="3329304" algn="l"/>
              </a:tabLst>
            </a:pPr>
            <a:r>
              <a:rPr dirty="0" sz="2400" spc="-60">
                <a:latin typeface="Times New Roman"/>
                <a:cs typeface="Times New Roman"/>
              </a:rPr>
              <a:t>[</a:t>
            </a:r>
            <a:r>
              <a:rPr dirty="0" sz="2800" spc="5">
                <a:latin typeface="Symbol"/>
                <a:cs typeface="Symbol"/>
              </a:rPr>
              <a:t>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	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c	)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</a:t>
            </a:r>
            <a:r>
              <a:rPr dirty="0" sz="28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	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c	</a:t>
            </a:r>
            <a:r>
              <a:rPr dirty="0" sz="2400" spc="-10">
                <a:latin typeface="Times New Roman"/>
                <a:cs typeface="Times New Roman"/>
              </a:rPr>
              <a:t>)]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7623" y="439877"/>
            <a:ext cx="508634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0">
                <a:latin typeface="Arial MT"/>
                <a:cs typeface="Arial MT"/>
              </a:rPr>
              <a:t>S</a:t>
            </a:r>
            <a:r>
              <a:rPr dirty="0" sz="2000" spc="-80" b="0">
                <a:latin typeface="Arial MT"/>
                <a:cs typeface="Arial MT"/>
              </a:rPr>
              <a:t> </a:t>
            </a:r>
            <a:r>
              <a:rPr dirty="0" sz="2000" spc="5" b="0">
                <a:latin typeface="Arial MT"/>
                <a:cs typeface="Arial MT"/>
              </a:rPr>
              <a:t>(f)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45307" y="800100"/>
            <a:ext cx="6882765" cy="4430395"/>
            <a:chOff x="2845307" y="800100"/>
            <a:chExt cx="6882765" cy="4430395"/>
          </a:xfrm>
        </p:grpSpPr>
        <p:sp>
          <p:nvSpPr>
            <p:cNvPr id="4" name="object 4"/>
            <p:cNvSpPr/>
            <p:nvPr/>
          </p:nvSpPr>
          <p:spPr>
            <a:xfrm>
              <a:off x="2845307" y="800100"/>
              <a:ext cx="6882765" cy="4425950"/>
            </a:xfrm>
            <a:custGeom>
              <a:avLst/>
              <a:gdLst/>
              <a:ahLst/>
              <a:cxnLst/>
              <a:rect l="l" t="t" r="r" b="b"/>
              <a:pathLst>
                <a:path w="6882765" h="4425950">
                  <a:moveTo>
                    <a:pt x="2993517" y="4425696"/>
                  </a:moveTo>
                  <a:lnTo>
                    <a:pt x="2993517" y="0"/>
                  </a:lnTo>
                </a:path>
                <a:path w="6882765" h="4425950">
                  <a:moveTo>
                    <a:pt x="0" y="4424299"/>
                  </a:moveTo>
                  <a:lnTo>
                    <a:pt x="6882384" y="4424299"/>
                  </a:lnTo>
                </a:path>
                <a:path w="6882765" h="4425950">
                  <a:moveTo>
                    <a:pt x="748157" y="2456688"/>
                  </a:moveTo>
                  <a:lnTo>
                    <a:pt x="106680" y="4425696"/>
                  </a:lnTo>
                </a:path>
                <a:path w="6882765" h="4425950">
                  <a:moveTo>
                    <a:pt x="5238115" y="2456688"/>
                  </a:moveTo>
                  <a:lnTo>
                    <a:pt x="4596765" y="4425696"/>
                  </a:lnTo>
                </a:path>
                <a:path w="6882765" h="4425950">
                  <a:moveTo>
                    <a:pt x="748157" y="2456688"/>
                  </a:moveTo>
                  <a:lnTo>
                    <a:pt x="1389507" y="4425696"/>
                  </a:lnTo>
                </a:path>
                <a:path w="6882765" h="4425950">
                  <a:moveTo>
                    <a:pt x="5238115" y="2456688"/>
                  </a:moveTo>
                  <a:lnTo>
                    <a:pt x="5879592" y="44256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92067" y="3256788"/>
              <a:ext cx="4493260" cy="0"/>
            </a:xfrm>
            <a:custGeom>
              <a:avLst/>
              <a:gdLst/>
              <a:ahLst/>
              <a:cxnLst/>
              <a:rect l="l" t="t" r="r" b="b"/>
              <a:pathLst>
                <a:path w="4493259" h="0">
                  <a:moveTo>
                    <a:pt x="0" y="0"/>
                  </a:moveTo>
                  <a:lnTo>
                    <a:pt x="4492752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19545" y="2812288"/>
              <a:ext cx="140335" cy="15240"/>
            </a:xfrm>
            <a:custGeom>
              <a:avLst/>
              <a:gdLst/>
              <a:ahLst/>
              <a:cxnLst/>
              <a:rect l="l" t="t" r="r" b="b"/>
              <a:pathLst>
                <a:path w="140335" h="15239">
                  <a:moveTo>
                    <a:pt x="14020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40208" y="1523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08370" y="2420231"/>
            <a:ext cx="161290" cy="67754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800">
                <a:latin typeface="Cambria Math"/>
                <a:cs typeface="Cambria Math"/>
              </a:rPr>
              <a:t>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545079" y="5330139"/>
            <a:ext cx="5822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-f</a:t>
            </a:r>
            <a:r>
              <a:rPr dirty="0" baseline="-25462" sz="1800" spc="-7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-W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638" y="5330139"/>
            <a:ext cx="637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-f</a:t>
            </a:r>
            <a:r>
              <a:rPr dirty="0" baseline="-25462" sz="1800" spc="-15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+W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1515" y="5330139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7014" y="5330139"/>
            <a:ext cx="509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f</a:t>
            </a:r>
            <a:r>
              <a:rPr dirty="0" baseline="-25462" sz="1800" spc="-7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-W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1752" y="5330139"/>
            <a:ext cx="630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Arial MT"/>
                <a:cs typeface="Arial MT"/>
              </a:rPr>
              <a:t>f</a:t>
            </a:r>
            <a:r>
              <a:rPr dirty="0" baseline="-25462" sz="1800" spc="15">
                <a:latin typeface="Arial MT"/>
                <a:cs typeface="Arial MT"/>
              </a:rPr>
              <a:t>c</a:t>
            </a:r>
            <a:r>
              <a:rPr dirty="0" baseline="-25462" sz="1800" spc="127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+W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46538" y="5330139"/>
            <a:ext cx="89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814" rIns="0" bIns="0" rtlCol="0" vert="horz">
            <a:spAutoFit/>
          </a:bodyPr>
          <a:lstStyle/>
          <a:p>
            <a:pPr marL="4577715" marR="5080" indent="-3716654">
              <a:lnSpc>
                <a:spcPts val="4760"/>
              </a:lnSpc>
              <a:spcBef>
                <a:spcPts val="685"/>
              </a:spcBef>
            </a:pPr>
            <a:r>
              <a:rPr dirty="0" spc="-15"/>
              <a:t>Coherent</a:t>
            </a:r>
            <a:r>
              <a:rPr dirty="0" spc="-5"/>
              <a:t> or</a:t>
            </a:r>
            <a:r>
              <a:rPr dirty="0" spc="-85"/>
              <a:t> </a:t>
            </a:r>
            <a:r>
              <a:rPr dirty="0" spc="-10"/>
              <a:t>Synchronous</a:t>
            </a:r>
            <a:r>
              <a:rPr dirty="0" spc="-15"/>
              <a:t> </a:t>
            </a:r>
            <a:r>
              <a:rPr dirty="0" spc="5"/>
              <a:t>or</a:t>
            </a:r>
            <a:r>
              <a:rPr dirty="0" spc="-100"/>
              <a:t> </a:t>
            </a:r>
            <a:r>
              <a:rPr dirty="0" spc="-10"/>
              <a:t>Heterodyne </a:t>
            </a:r>
            <a:r>
              <a:rPr dirty="0" spc="-1085"/>
              <a:t> </a:t>
            </a:r>
            <a:r>
              <a:rPr dirty="0" spc="-5"/>
              <a:t>Detection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106167"/>
            <a:ext cx="7690104" cy="39837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652272"/>
            <a:ext cx="10875264" cy="54376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072" y="269239"/>
            <a:ext cx="10135235" cy="122237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45"/>
              </a:spcBef>
            </a:pPr>
            <a:r>
              <a:rPr dirty="0" sz="2800" spc="5" b="0">
                <a:latin typeface="Times New Roman"/>
                <a:cs typeface="Times New Roman"/>
              </a:rPr>
              <a:t>From the </a:t>
            </a:r>
            <a:r>
              <a:rPr dirty="0" sz="2800" spc="-5" b="0">
                <a:latin typeface="Times New Roman"/>
                <a:cs typeface="Times New Roman"/>
              </a:rPr>
              <a:t>spectrum, </a:t>
            </a:r>
            <a:r>
              <a:rPr dirty="0" sz="2800" spc="5" b="0">
                <a:latin typeface="Times New Roman"/>
                <a:cs typeface="Times New Roman"/>
              </a:rPr>
              <a:t>it is </a:t>
            </a:r>
            <a:r>
              <a:rPr dirty="0" sz="2800" spc="-10" b="0">
                <a:latin typeface="Times New Roman"/>
                <a:cs typeface="Times New Roman"/>
              </a:rPr>
              <a:t>clear that </a:t>
            </a:r>
            <a:r>
              <a:rPr dirty="0" sz="2800" spc="-5" b="0">
                <a:latin typeface="Times New Roman"/>
                <a:cs typeface="Times New Roman"/>
              </a:rPr>
              <a:t>the unwanted </a:t>
            </a:r>
            <a:r>
              <a:rPr dirty="0" sz="2800" spc="-10" b="0">
                <a:latin typeface="Times New Roman"/>
                <a:cs typeface="Times New Roman"/>
              </a:rPr>
              <a:t>component </a:t>
            </a:r>
            <a:r>
              <a:rPr dirty="0" sz="2800" b="0">
                <a:latin typeface="Times New Roman"/>
                <a:cs typeface="Times New Roman"/>
              </a:rPr>
              <a:t>(first term </a:t>
            </a:r>
            <a:r>
              <a:rPr dirty="0" sz="2800" spc="5" b="0">
                <a:latin typeface="Times New Roman"/>
                <a:cs typeface="Times New Roman"/>
              </a:rPr>
              <a:t> in </a:t>
            </a:r>
            <a:r>
              <a:rPr dirty="0" sz="2800" b="0">
                <a:latin typeface="Times New Roman"/>
                <a:cs typeface="Times New Roman"/>
              </a:rPr>
              <a:t>the </a:t>
            </a:r>
            <a:r>
              <a:rPr dirty="0" sz="2800" spc="-5" b="0">
                <a:latin typeface="Times New Roman"/>
                <a:cs typeface="Times New Roman"/>
              </a:rPr>
              <a:t>expression) </a:t>
            </a:r>
            <a:r>
              <a:rPr dirty="0" sz="2800" spc="-15" b="0">
                <a:latin typeface="Times New Roman"/>
                <a:cs typeface="Times New Roman"/>
              </a:rPr>
              <a:t>can </a:t>
            </a:r>
            <a:r>
              <a:rPr dirty="0" sz="2800" spc="-5" b="0">
                <a:latin typeface="Times New Roman"/>
                <a:cs typeface="Times New Roman"/>
              </a:rPr>
              <a:t>be removed </a:t>
            </a:r>
            <a:r>
              <a:rPr dirty="0" sz="2800" spc="10" b="0">
                <a:latin typeface="Times New Roman"/>
                <a:cs typeface="Times New Roman"/>
              </a:rPr>
              <a:t>by the </a:t>
            </a:r>
            <a:r>
              <a:rPr dirty="0" sz="2800" b="0">
                <a:latin typeface="Times New Roman"/>
                <a:cs typeface="Times New Roman"/>
              </a:rPr>
              <a:t>low-pass </a:t>
            </a:r>
            <a:r>
              <a:rPr dirty="0" sz="2800" spc="-25" b="0">
                <a:latin typeface="Times New Roman"/>
                <a:cs typeface="Times New Roman"/>
              </a:rPr>
              <a:t>filter, </a:t>
            </a:r>
            <a:r>
              <a:rPr dirty="0" sz="2800" spc="-5" b="0">
                <a:latin typeface="Times New Roman"/>
                <a:cs typeface="Times New Roman"/>
              </a:rPr>
              <a:t>provided </a:t>
            </a:r>
            <a:r>
              <a:rPr dirty="0" sz="2800" b="0">
                <a:latin typeface="Times New Roman"/>
                <a:cs typeface="Times New Roman"/>
              </a:rPr>
              <a:t>that </a:t>
            </a:r>
            <a:r>
              <a:rPr dirty="0" sz="2800" spc="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the</a:t>
            </a:r>
            <a:r>
              <a:rPr dirty="0" sz="2800" spc="22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cut-off</a:t>
            </a:r>
            <a:r>
              <a:rPr dirty="0" sz="2800" spc="245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frequency</a:t>
            </a:r>
            <a:r>
              <a:rPr dirty="0" sz="2800" spc="210" b="0">
                <a:latin typeface="Times New Roman"/>
                <a:cs typeface="Times New Roman"/>
              </a:rPr>
              <a:t> </a:t>
            </a:r>
            <a:r>
              <a:rPr dirty="0" sz="2800" spc="5" b="0">
                <a:latin typeface="Times New Roman"/>
                <a:cs typeface="Times New Roman"/>
              </a:rPr>
              <a:t>of</a:t>
            </a:r>
            <a:r>
              <a:rPr dirty="0" sz="2800" spc="21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the</a:t>
            </a:r>
            <a:r>
              <a:rPr dirty="0" sz="2800" spc="245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filter</a:t>
            </a:r>
            <a:r>
              <a:rPr dirty="0" sz="2800" spc="220" b="0">
                <a:latin typeface="Times New Roman"/>
                <a:cs typeface="Times New Roman"/>
              </a:rPr>
              <a:t> </a:t>
            </a:r>
            <a:r>
              <a:rPr dirty="0" sz="2800" spc="5" b="0">
                <a:latin typeface="Times New Roman"/>
                <a:cs typeface="Times New Roman"/>
              </a:rPr>
              <a:t>is</a:t>
            </a:r>
            <a:r>
              <a:rPr dirty="0" sz="2800" spc="229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greater</a:t>
            </a:r>
            <a:r>
              <a:rPr dirty="0" sz="2800" spc="240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than</a:t>
            </a:r>
            <a:r>
              <a:rPr dirty="0" sz="2800" spc="250" b="0">
                <a:latin typeface="Times New Roman"/>
                <a:cs typeface="Times New Roman"/>
              </a:rPr>
              <a:t> </a:t>
            </a:r>
            <a:r>
              <a:rPr dirty="0" sz="2800" spc="5" b="0">
                <a:latin typeface="Times New Roman"/>
                <a:cs typeface="Times New Roman"/>
              </a:rPr>
              <a:t>W</a:t>
            </a:r>
            <a:r>
              <a:rPr dirty="0" sz="2800" spc="15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but</a:t>
            </a:r>
            <a:r>
              <a:rPr dirty="0" sz="2800" spc="225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less</a:t>
            </a:r>
            <a:r>
              <a:rPr dirty="0" sz="2800" spc="229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than</a:t>
            </a:r>
            <a:r>
              <a:rPr dirty="0" sz="2800" spc="225" b="0">
                <a:latin typeface="Times New Roman"/>
                <a:cs typeface="Times New Roman"/>
              </a:rPr>
              <a:t> </a:t>
            </a:r>
            <a:r>
              <a:rPr dirty="0" sz="2800" spc="5" b="0">
                <a:latin typeface="Times New Roman"/>
                <a:cs typeface="Times New Roman"/>
              </a:rPr>
              <a:t>2fc-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072" y="1422018"/>
            <a:ext cx="44799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295">
                <a:latin typeface="Times New Roman"/>
                <a:cs typeface="Times New Roman"/>
              </a:rPr>
              <a:t>W</a:t>
            </a:r>
            <a:r>
              <a:rPr dirty="0" sz="2800">
                <a:latin typeface="Times New Roman"/>
                <a:cs typeface="Times New Roman"/>
              </a:rPr>
              <a:t>.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</a:t>
            </a:r>
            <a:r>
              <a:rPr dirty="0" sz="2800" spc="5">
                <a:latin typeface="Times New Roman"/>
                <a:cs typeface="Times New Roman"/>
              </a:rPr>
              <a:t>h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ilt</a:t>
            </a:r>
            <a:r>
              <a:rPr dirty="0" sz="2800">
                <a:latin typeface="Times New Roman"/>
                <a:cs typeface="Times New Roman"/>
              </a:rPr>
              <a:t>er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outp</a:t>
            </a:r>
            <a:r>
              <a:rPr dirty="0" sz="2800" spc="-15">
                <a:latin typeface="Times New Roman"/>
                <a:cs typeface="Times New Roman"/>
              </a:rPr>
              <a:t>u</a:t>
            </a:r>
            <a:r>
              <a:rPr dirty="0" sz="2800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giv</a:t>
            </a:r>
            <a:r>
              <a:rPr dirty="0" sz="2800">
                <a:latin typeface="Times New Roman"/>
                <a:cs typeface="Times New Roman"/>
              </a:rPr>
              <a:t>en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0791" y="2164079"/>
            <a:ext cx="2971800" cy="10210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751" y="3972321"/>
            <a:ext cx="10773410" cy="171386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580"/>
              </a:spcBef>
              <a:buClr>
                <a:srgbClr val="9FC968"/>
              </a:buClr>
              <a:buSzPct val="89285"/>
              <a:buFont typeface="Wingdings"/>
              <a:buChar char=""/>
              <a:tabLst>
                <a:tab pos="33909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quadrature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null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effect</a:t>
            </a:r>
            <a:endParaRPr sz="2800">
              <a:latin typeface="Times New Roman"/>
              <a:cs typeface="Times New Roman"/>
            </a:endParaRPr>
          </a:p>
          <a:p>
            <a:pPr lvl="1" marL="692150" indent="-354330">
              <a:lnSpc>
                <a:spcPct val="100000"/>
              </a:lnSpc>
              <a:spcBef>
                <a:spcPts val="400"/>
              </a:spcBef>
              <a:buClr>
                <a:srgbClr val="996600"/>
              </a:buClr>
              <a:buSzPct val="87500"/>
              <a:buFont typeface="Wingdings"/>
              <a:buChar char=""/>
              <a:tabLst>
                <a:tab pos="692150" algn="l"/>
                <a:tab pos="6927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zero</a:t>
            </a:r>
            <a:r>
              <a:rPr dirty="0" sz="2400" spc="-5">
                <a:latin typeface="Times New Roman"/>
                <a:cs typeface="Times New Roman"/>
              </a:rPr>
              <a:t> demodulated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signal,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when occurs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Φ=±π/2</a:t>
            </a:r>
            <a:endParaRPr sz="2400">
              <a:latin typeface="Times New Roman"/>
              <a:cs typeface="Times New Roman"/>
            </a:endParaRPr>
          </a:p>
          <a:p>
            <a:pPr lvl="1" marL="692150" indent="-354330">
              <a:lnSpc>
                <a:spcPct val="100000"/>
              </a:lnSpc>
              <a:spcBef>
                <a:spcPts val="409"/>
              </a:spcBef>
              <a:buClr>
                <a:srgbClr val="996600"/>
              </a:buClr>
              <a:buSzPct val="87500"/>
              <a:buFont typeface="Wingdings"/>
              <a:buChar char=""/>
              <a:tabLst>
                <a:tab pos="692150" algn="l"/>
                <a:tab pos="6927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phase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error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Φ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local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oscillator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causes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detector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output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attenuated</a:t>
            </a:r>
            <a:endParaRPr sz="240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factor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Φ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072" y="292608"/>
            <a:ext cx="10058400" cy="3493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51" y="374345"/>
            <a:ext cx="36366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Times New Roman"/>
                <a:cs typeface="Times New Roman"/>
              </a:rPr>
              <a:t>Costas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Receiver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3" y="1435608"/>
            <a:ext cx="9991344" cy="48828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20/04/202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KASULA</a:t>
            </a:r>
            <a:r>
              <a:rPr dirty="0" spc="-60"/>
              <a:t> </a:t>
            </a:r>
            <a:r>
              <a:rPr dirty="0"/>
              <a:t>RAGHU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17244" y="442694"/>
            <a:ext cx="9236710" cy="4373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Advantages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3600">
                <a:latin typeface="Times New Roman"/>
                <a:cs typeface="Times New Roman"/>
              </a:rPr>
              <a:t>One </a:t>
            </a:r>
            <a:r>
              <a:rPr dirty="0" sz="3600" spc="5">
                <a:latin typeface="Times New Roman"/>
                <a:cs typeface="Times New Roman"/>
              </a:rPr>
              <a:t>to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One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Communications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45">
                <a:latin typeface="Times New Roman"/>
                <a:cs typeface="Times New Roman"/>
              </a:rPr>
              <a:t>(Walkie</a:t>
            </a:r>
            <a:r>
              <a:rPr dirty="0" sz="3600" spc="-75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Talkie)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Disadvantages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  <a:tabLst>
                <a:tab pos="3275329" algn="l"/>
              </a:tabLst>
            </a:pPr>
            <a:r>
              <a:rPr dirty="0" sz="3600">
                <a:latin typeface="Times New Roman"/>
                <a:cs typeface="Times New Roman"/>
              </a:rPr>
              <a:t>L</a:t>
            </a:r>
            <a:r>
              <a:rPr dirty="0" sz="3600" spc="10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ss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P</a:t>
            </a:r>
            <a:r>
              <a:rPr dirty="0" sz="3600">
                <a:latin typeface="Times New Roman"/>
                <a:cs typeface="Times New Roman"/>
              </a:rPr>
              <a:t>ower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th</a:t>
            </a:r>
            <a:r>
              <a:rPr dirty="0" sz="3600" spc="10">
                <a:latin typeface="Times New Roman"/>
                <a:cs typeface="Times New Roman"/>
              </a:rPr>
              <a:t>a</a:t>
            </a:r>
            <a:r>
              <a:rPr dirty="0" sz="3600">
                <a:latin typeface="Times New Roman"/>
                <a:cs typeface="Times New Roman"/>
              </a:rPr>
              <a:t>n</a:t>
            </a:r>
            <a:r>
              <a:rPr dirty="0" sz="3600" spc="-229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AM</a:t>
            </a:r>
            <a:endParaRPr sz="3600">
              <a:latin typeface="Times New Roman"/>
              <a:cs typeface="Times New Roman"/>
            </a:endParaRPr>
          </a:p>
          <a:p>
            <a:pPr marL="927100" marR="2502535">
              <a:lnSpc>
                <a:spcPts val="4900"/>
              </a:lnSpc>
              <a:spcBef>
                <a:spcPts val="75"/>
              </a:spcBef>
            </a:pPr>
            <a:r>
              <a:rPr dirty="0" sz="3600">
                <a:latin typeface="Times New Roman"/>
                <a:cs typeface="Times New Roman"/>
              </a:rPr>
              <a:t>100% Modulation </a:t>
            </a:r>
            <a:r>
              <a:rPr dirty="0" sz="3600" spc="-5">
                <a:latin typeface="Times New Roman"/>
                <a:cs typeface="Times New Roman"/>
              </a:rPr>
              <a:t>efficiency </a:t>
            </a:r>
            <a:r>
              <a:rPr dirty="0" sz="3600">
                <a:latin typeface="Times New Roman"/>
                <a:cs typeface="Times New Roman"/>
              </a:rPr>
              <a:t> BW</a:t>
            </a:r>
            <a:r>
              <a:rPr dirty="0" sz="3600" spc="-9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-2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AM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DSC-SC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-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2W</a:t>
            </a:r>
            <a:r>
              <a:rPr dirty="0" sz="3600" spc="-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Hz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2021-05-10T08:26:15Z</dcterms:created>
  <dcterms:modified xsi:type="dcterms:W3CDTF">2021-05-10T08:26:15Z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2021-05-10T00:00:00Z</vt:filetime>
  </property>
</Properties>
</file>