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5" r:id="rId8"/>
    <p:sldId id="2146847056" r:id="rId9"/>
    <p:sldId id="266" r:id="rId10"/>
    <p:sldId id="2146847057" r:id="rId11"/>
    <p:sldId id="2146847058" r:id="rId12"/>
    <p:sldId id="2146847059" r:id="rId13"/>
    <p:sldId id="267" r:id="rId14"/>
    <p:sldId id="2146847061" r:id="rId15"/>
    <p:sldId id="2146847062" r:id="rId16"/>
    <p:sldId id="2146847060" r:id="rId17"/>
    <p:sldId id="2146847063" r:id="rId18"/>
    <p:sldId id="2146847064" r:id="rId19"/>
    <p:sldId id="2146847065" r:id="rId20"/>
    <p:sldId id="268" r:id="rId21"/>
    <p:sldId id="2146847066" r:id="rId22"/>
    <p:sldId id="2146847055" r:id="rId23"/>
    <p:sldId id="2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21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Sanaboina Vamsi Naga Sai - Sri Vasavi Engineering – CSE</a:t>
            </a:r>
            <a:br>
              <a:rPr lang="en-US" sz="2000" b="1" dirty="0">
                <a:solidFill>
                  <a:schemeClr val="accent1">
                    <a:lumMod val="75000"/>
                  </a:schemeClr>
                </a:solidFill>
                <a:latin typeface="Arial"/>
                <a:cs typeface="Arial"/>
              </a:rPr>
            </a:br>
            <a:br>
              <a:rPr lang="en-US" sz="2000" b="1" dirty="0">
                <a:solidFill>
                  <a:schemeClr val="accent1">
                    <a:lumMod val="75000"/>
                  </a:schemeClr>
                </a:solidFill>
                <a:latin typeface="Arial"/>
                <a:cs typeface="Arial"/>
              </a:rPr>
            </a:br>
            <a:r>
              <a:rPr lang="en-IN" sz="2000" b="1" dirty="0">
                <a:solidFill>
                  <a:schemeClr val="accent1">
                    <a:lumMod val="75000"/>
                  </a:schemeClr>
                </a:solidFill>
                <a:latin typeface="Arial" panose="020B0604020202020204" pitchFamily="34" charset="0"/>
                <a:cs typeface="Arial" panose="020B0604020202020204" pitchFamily="34" charset="0"/>
              </a:rPr>
              <a:t>STU6587ad22a369a1703390498</a:t>
            </a:r>
            <a:br>
              <a:rPr lang="en-IN" sz="2000" dirty="0"/>
            </a:br>
            <a:br>
              <a:rPr lang="en-IN" sz="2000" dirty="0"/>
            </a:b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p:txBody>
      </p:sp>
      <p:pic>
        <p:nvPicPr>
          <p:cNvPr id="4" name="Picture 3" descr="A screenshot of a computer">
            <a:extLst>
              <a:ext uri="{FF2B5EF4-FFF2-40B4-BE49-F238E27FC236}">
                <a16:creationId xmlns:a16="http://schemas.microsoft.com/office/drawing/2014/main" id="{0A293F83-2000-DDA8-C15A-A839E45BDED9}"/>
              </a:ext>
            </a:extLst>
          </p:cNvPr>
          <p:cNvPicPr>
            <a:picLocks noChangeAspect="1"/>
          </p:cNvPicPr>
          <p:nvPr/>
        </p:nvPicPr>
        <p:blipFill>
          <a:blip r:embed="rId2"/>
          <a:stretch>
            <a:fillRect/>
          </a:stretch>
        </p:blipFill>
        <p:spPr>
          <a:xfrm>
            <a:off x="669682" y="1302026"/>
            <a:ext cx="8798783" cy="4674352"/>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8283-D7D8-7683-9890-CFE7958B8770}"/>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C6FED2AB-A500-C4B7-1195-9521EDA4D5BD}"/>
              </a:ext>
            </a:extLst>
          </p:cNvPr>
          <p:cNvPicPr>
            <a:picLocks noGrp="1" noChangeAspect="1"/>
          </p:cNvPicPr>
          <p:nvPr>
            <p:ph idx="1"/>
          </p:nvPr>
        </p:nvPicPr>
        <p:blipFill>
          <a:blip r:embed="rId2"/>
          <a:stretch>
            <a:fillRect/>
          </a:stretch>
        </p:blipFill>
        <p:spPr>
          <a:xfrm>
            <a:off x="581192" y="1354302"/>
            <a:ext cx="9038196" cy="4801542"/>
          </a:xfrm>
        </p:spPr>
      </p:pic>
    </p:spTree>
    <p:extLst>
      <p:ext uri="{BB962C8B-B14F-4D97-AF65-F5344CB8AC3E}">
        <p14:creationId xmlns:p14="http://schemas.microsoft.com/office/powerpoint/2010/main" val="148056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084C-F4A4-88C9-E3B8-590984F6702B}"/>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descr="A screenshot of a graph&#10;&#10;AI-generated content may be incorrect.">
            <a:extLst>
              <a:ext uri="{FF2B5EF4-FFF2-40B4-BE49-F238E27FC236}">
                <a16:creationId xmlns:a16="http://schemas.microsoft.com/office/drawing/2014/main" id="{CAB6BCE8-B790-FC42-70D3-3BEE3993BF0F}"/>
              </a:ext>
            </a:extLst>
          </p:cNvPr>
          <p:cNvPicPr>
            <a:picLocks noGrp="1" noChangeAspect="1"/>
          </p:cNvPicPr>
          <p:nvPr>
            <p:ph idx="1"/>
          </p:nvPr>
        </p:nvPicPr>
        <p:blipFill>
          <a:blip r:embed="rId2"/>
          <a:stretch>
            <a:fillRect/>
          </a:stretch>
        </p:blipFill>
        <p:spPr>
          <a:xfrm>
            <a:off x="655099" y="1311582"/>
            <a:ext cx="8797364" cy="4673600"/>
          </a:xfrm>
        </p:spPr>
      </p:pic>
    </p:spTree>
    <p:extLst>
      <p:ext uri="{BB962C8B-B14F-4D97-AF65-F5344CB8AC3E}">
        <p14:creationId xmlns:p14="http://schemas.microsoft.com/office/powerpoint/2010/main" val="351420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A509C-FB6D-7028-FA6A-3742896470D5}"/>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18592BEA-FD73-872C-9BC8-07557A2B436C}"/>
              </a:ext>
            </a:extLst>
          </p:cNvPr>
          <p:cNvPicPr>
            <a:picLocks noGrp="1" noChangeAspect="1"/>
          </p:cNvPicPr>
          <p:nvPr>
            <p:ph idx="1"/>
          </p:nvPr>
        </p:nvPicPr>
        <p:blipFill>
          <a:blip r:embed="rId2"/>
          <a:stretch>
            <a:fillRect/>
          </a:stretch>
        </p:blipFill>
        <p:spPr>
          <a:xfrm>
            <a:off x="733757" y="1232452"/>
            <a:ext cx="8797364" cy="4673600"/>
          </a:xfrm>
        </p:spPr>
      </p:pic>
    </p:spTree>
    <p:extLst>
      <p:ext uri="{BB962C8B-B14F-4D97-AF65-F5344CB8AC3E}">
        <p14:creationId xmlns:p14="http://schemas.microsoft.com/office/powerpoint/2010/main" val="1708922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93C6-154A-ED18-805D-7B3F598FD781}"/>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854C6CFB-15EB-B2AB-57F6-0CD75E8A1548}"/>
              </a:ext>
            </a:extLst>
          </p:cNvPr>
          <p:cNvPicPr>
            <a:picLocks noGrp="1" noChangeAspect="1"/>
          </p:cNvPicPr>
          <p:nvPr>
            <p:ph idx="1"/>
          </p:nvPr>
        </p:nvPicPr>
        <p:blipFill>
          <a:blip r:embed="rId2"/>
          <a:stretch>
            <a:fillRect/>
          </a:stretch>
        </p:blipFill>
        <p:spPr>
          <a:xfrm>
            <a:off x="674763" y="1301750"/>
            <a:ext cx="8797364" cy="4673600"/>
          </a:xfrm>
        </p:spPr>
      </p:pic>
    </p:spTree>
    <p:extLst>
      <p:ext uri="{BB962C8B-B14F-4D97-AF65-F5344CB8AC3E}">
        <p14:creationId xmlns:p14="http://schemas.microsoft.com/office/powerpoint/2010/main" val="4267671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03DC-6E55-3487-C92D-FBCEA706644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9" name="Content Placeholder 8">
            <a:extLst>
              <a:ext uri="{FF2B5EF4-FFF2-40B4-BE49-F238E27FC236}">
                <a16:creationId xmlns:a16="http://schemas.microsoft.com/office/drawing/2014/main" id="{5A9956E3-01B2-7386-9611-CDB10A759725}"/>
              </a:ext>
            </a:extLst>
          </p:cNvPr>
          <p:cNvPicPr>
            <a:picLocks noGrp="1" noChangeAspect="1"/>
          </p:cNvPicPr>
          <p:nvPr>
            <p:ph idx="1"/>
          </p:nvPr>
        </p:nvPicPr>
        <p:blipFill>
          <a:blip r:embed="rId2"/>
          <a:stretch>
            <a:fillRect/>
          </a:stretch>
        </p:blipFill>
        <p:spPr>
          <a:xfrm>
            <a:off x="581192" y="1232452"/>
            <a:ext cx="9056794" cy="4811422"/>
          </a:xfrm>
        </p:spPr>
      </p:pic>
    </p:spTree>
    <p:extLst>
      <p:ext uri="{BB962C8B-B14F-4D97-AF65-F5344CB8AC3E}">
        <p14:creationId xmlns:p14="http://schemas.microsoft.com/office/powerpoint/2010/main" val="1626624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3408-E385-F86F-67D5-DFA173940375}"/>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9052C89-4FF6-7F84-DA82-1C2C053EC416}"/>
              </a:ext>
            </a:extLst>
          </p:cNvPr>
          <p:cNvSpPr>
            <a:spLocks noGrp="1"/>
          </p:cNvSpPr>
          <p:nvPr>
            <p:ph idx="1"/>
          </p:nvPr>
        </p:nvSpPr>
        <p:spPr/>
        <p:txBody>
          <a:bodyPr>
            <a:normAutofit/>
          </a:bodyPr>
          <a:lstStyle/>
          <a:p>
            <a:r>
              <a:rPr lang="en-US" sz="2000" b="1" dirty="0"/>
              <a:t>GIT HUB LINK :https://github.com/Vamsi0116/Employee-Salary-Prediction</a:t>
            </a:r>
            <a:br>
              <a:rPr lang="en-US" sz="2000" b="1" dirty="0"/>
            </a:br>
            <a:br>
              <a:rPr lang="en-US" sz="2000" b="1" dirty="0"/>
            </a:br>
            <a:endParaRPr lang="en-IN" sz="2000" b="1" dirty="0"/>
          </a:p>
        </p:txBody>
      </p:sp>
    </p:spTree>
    <p:extLst>
      <p:ext uri="{BB962C8B-B14F-4D97-AF65-F5344CB8AC3E}">
        <p14:creationId xmlns:p14="http://schemas.microsoft.com/office/powerpoint/2010/main" val="660851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02890"/>
            <a:ext cx="11029615" cy="5272762"/>
          </a:xfrm>
        </p:spPr>
        <p:txBody>
          <a:bodyPr>
            <a:noAutofit/>
          </a:bodyPr>
          <a:lstStyle/>
          <a:p>
            <a:pPr marL="0" indent="0">
              <a:buNone/>
            </a:pPr>
            <a:endParaRPr lang="en-US" sz="1600" b="1" dirty="0">
              <a:latin typeface="Arial Unicode MS"/>
            </a:endParaRPr>
          </a:p>
          <a:p>
            <a:pPr marL="0" indent="0">
              <a:buNone/>
            </a:pPr>
            <a:endParaRPr lang="en-US" sz="1600" b="1" dirty="0">
              <a:latin typeface="Arial Unicode MS"/>
            </a:endParaRPr>
          </a:p>
          <a:p>
            <a:pPr marL="0" indent="0">
              <a:buNone/>
            </a:pPr>
            <a:endParaRPr lang="en-US" sz="1600" b="1" dirty="0">
              <a:latin typeface="Arial Unicode MS"/>
            </a:endParaRPr>
          </a:p>
          <a:p>
            <a:pPr marL="0" indent="0">
              <a:buNone/>
            </a:pPr>
            <a:endParaRPr lang="en-US" sz="1600" b="1" dirty="0">
              <a:latin typeface="Arial Unicode MS"/>
            </a:endParaRPr>
          </a:p>
          <a:p>
            <a:pPr marL="0" indent="0">
              <a:buNone/>
            </a:pPr>
            <a:endParaRPr lang="en-US" sz="1600" b="1" dirty="0">
              <a:latin typeface="Arial Unicode MS"/>
            </a:endParaRPr>
          </a:p>
          <a:p>
            <a:pPr marL="0" indent="0">
              <a:buNone/>
            </a:pPr>
            <a:r>
              <a:rPr lang="en-US" sz="1600" b="1" dirty="0">
                <a:latin typeface="Arial Unicode MS"/>
              </a:rPr>
              <a:t>Summary of Findings:</a:t>
            </a:r>
          </a:p>
          <a:p>
            <a:r>
              <a:rPr lang="en-US" sz="1600" dirty="0">
                <a:latin typeface="Arial Unicode MS"/>
              </a:rPr>
              <a:t>The primary goal was to build a machine learning model capable of accurately predicting employee salaries based on various professional and demographic attributes. The analysis confirmed that key factors like </a:t>
            </a:r>
            <a:r>
              <a:rPr lang="en-US" sz="1600" b="1" dirty="0">
                <a:latin typeface="Arial Unicode MS"/>
              </a:rPr>
              <a:t>Years of Experience</a:t>
            </a:r>
            <a:r>
              <a:rPr lang="en-US" sz="1600" dirty="0">
                <a:latin typeface="Arial Unicode MS"/>
              </a:rPr>
              <a:t>, </a:t>
            </a:r>
            <a:r>
              <a:rPr lang="en-US" sz="1600" b="1" dirty="0">
                <a:latin typeface="Arial Unicode MS"/>
              </a:rPr>
              <a:t>Job Title</a:t>
            </a:r>
            <a:r>
              <a:rPr lang="en-US" sz="1600" dirty="0">
                <a:latin typeface="Arial Unicode MS"/>
              </a:rPr>
              <a:t>, and </a:t>
            </a:r>
            <a:r>
              <a:rPr lang="en-US" sz="1600" b="1" dirty="0">
                <a:latin typeface="Arial Unicode MS"/>
              </a:rPr>
              <a:t>Education Level</a:t>
            </a:r>
            <a:r>
              <a:rPr lang="en-US" sz="1600" dirty="0">
                <a:latin typeface="Arial Unicode MS"/>
              </a:rPr>
              <a:t> are strong predictors of salary.</a:t>
            </a:r>
          </a:p>
          <a:p>
            <a:r>
              <a:rPr lang="en-US" sz="1600" dirty="0">
                <a:latin typeface="Arial Unicode MS"/>
              </a:rPr>
              <a:t>After cleaning the data, engineering new features, and training four different regression models, the </a:t>
            </a:r>
            <a:r>
              <a:rPr lang="en-US" sz="1600" b="1" dirty="0" err="1">
                <a:latin typeface="Arial Unicode MS"/>
              </a:rPr>
              <a:t>XGBoost</a:t>
            </a:r>
            <a:r>
              <a:rPr lang="en-US" sz="1600" b="1" dirty="0">
                <a:latin typeface="Arial Unicode MS"/>
              </a:rPr>
              <a:t> Regressor</a:t>
            </a:r>
            <a:r>
              <a:rPr lang="en-US" sz="1600" dirty="0">
                <a:latin typeface="Arial Unicode MS"/>
              </a:rPr>
              <a:t> was identified as the best-performing model. It achieved an </a:t>
            </a:r>
            <a:r>
              <a:rPr lang="en-US" sz="1600" b="1" dirty="0">
                <a:latin typeface="Arial Unicode MS"/>
              </a:rPr>
              <a:t>R-squared (R2) of 0.8873</a:t>
            </a:r>
            <a:r>
              <a:rPr lang="en-US" sz="1600" dirty="0">
                <a:latin typeface="Arial Unicode MS"/>
              </a:rPr>
              <a:t>, indicating it could explain approximately 88.7% of the variance in salary.  </a:t>
            </a:r>
            <a:endParaRPr lang="en-US" altLang="en-US" sz="1600"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Unicode MS"/>
              </a:rPr>
              <a:t>Effectiveness of the Proposed Solution</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Unicode MS"/>
              </a:rPr>
              <a:t>   The proposed solution was highly effective. An R-squared value of nearly 89% demonstrates a strong predictive        capability for this type of problem. The effectiveness can be attributed to several key steps in the process:</a:t>
            </a:r>
          </a:p>
          <a:p>
            <a:pPr marL="0" lvl="0" indent="0" defTabSz="914400" eaLnBrk="0" fontAlgn="base" hangingPunct="0">
              <a:lnSpc>
                <a:spcPct val="100000"/>
              </a:lnSpc>
              <a:spcBef>
                <a:spcPct val="0"/>
              </a:spcBef>
              <a:spcAft>
                <a:spcPct val="0"/>
              </a:spcAft>
              <a:buClrTx/>
              <a:buSzTx/>
              <a:buFontTx/>
              <a:buAutoNum type="arabicPeriod"/>
            </a:pPr>
            <a:r>
              <a:rPr lang="en-US" altLang="en-US" sz="1600" b="1" dirty="0">
                <a:solidFill>
                  <a:schemeClr val="tx1"/>
                </a:solidFill>
                <a:latin typeface="Arial Unicode MS"/>
              </a:rPr>
              <a:t>Thorough Data Cleaning:</a:t>
            </a:r>
            <a:r>
              <a:rPr lang="en-US" altLang="en-US" sz="1600" dirty="0">
                <a:solidFill>
                  <a:schemeClr val="tx1"/>
                </a:solidFill>
                <a:latin typeface="Arial Unicode MS"/>
              </a:rPr>
              <a:t> Systematically handling missing values and duplicates created a reliable dataset for training.</a:t>
            </a:r>
          </a:p>
          <a:p>
            <a:pPr marL="0" lvl="0" indent="0" defTabSz="914400" eaLnBrk="0" fontAlgn="base" hangingPunct="0">
              <a:lnSpc>
                <a:spcPct val="100000"/>
              </a:lnSpc>
              <a:spcBef>
                <a:spcPct val="0"/>
              </a:spcBef>
              <a:spcAft>
                <a:spcPct val="0"/>
              </a:spcAft>
              <a:buClrTx/>
              <a:buSzTx/>
              <a:buFontTx/>
              <a:buAutoNum type="arabicPeriod" startAt="2"/>
            </a:pPr>
            <a:r>
              <a:rPr lang="en-US" altLang="en-US" sz="1600" b="1" dirty="0">
                <a:solidFill>
                  <a:schemeClr val="tx1"/>
                </a:solidFill>
                <a:latin typeface="Arial Unicode MS"/>
              </a:rPr>
              <a:t>Insightful Feature Engineering:</a:t>
            </a:r>
            <a:r>
              <a:rPr lang="en-US" altLang="en-US" sz="1600" dirty="0">
                <a:solidFill>
                  <a:schemeClr val="tx1"/>
                </a:solidFill>
                <a:latin typeface="Arial Unicode MS"/>
              </a:rPr>
              <a:t> Creating features like </a:t>
            </a:r>
            <a:r>
              <a:rPr lang="en-US" altLang="en-US" sz="1600" dirty="0" err="1">
                <a:solidFill>
                  <a:schemeClr val="tx1"/>
                </a:solidFill>
                <a:latin typeface="Arial Unicode MS"/>
              </a:rPr>
              <a:t>Experience_Level</a:t>
            </a:r>
            <a:r>
              <a:rPr lang="en-US" altLang="en-US" sz="1600" dirty="0">
                <a:solidFill>
                  <a:schemeClr val="tx1"/>
                </a:solidFill>
                <a:latin typeface="Arial Unicode MS"/>
              </a:rPr>
              <a:t> and the </a:t>
            </a:r>
            <a:r>
              <a:rPr lang="en-US" altLang="en-US" sz="1600" dirty="0" err="1">
                <a:solidFill>
                  <a:schemeClr val="tx1"/>
                </a:solidFill>
                <a:latin typeface="Arial Unicode MS"/>
              </a:rPr>
              <a:t>Job_Education</a:t>
            </a:r>
            <a:r>
              <a:rPr lang="en-US" altLang="en-US" sz="1600" dirty="0">
                <a:solidFill>
                  <a:schemeClr val="tx1"/>
                </a:solidFill>
                <a:latin typeface="Arial Unicode MS"/>
              </a:rPr>
              <a:t> interaction term likely helped the models capture more complex patterns in the data.</a:t>
            </a:r>
          </a:p>
          <a:p>
            <a:pPr marL="0" lvl="0" indent="0" defTabSz="914400" eaLnBrk="0" fontAlgn="base" hangingPunct="0">
              <a:lnSpc>
                <a:spcPct val="100000"/>
              </a:lnSpc>
              <a:spcBef>
                <a:spcPct val="0"/>
              </a:spcBef>
              <a:spcAft>
                <a:spcPct val="0"/>
              </a:spcAft>
              <a:buClrTx/>
              <a:buSzTx/>
              <a:buFontTx/>
              <a:buAutoNum type="arabicPeriod" startAt="3"/>
            </a:pPr>
            <a:r>
              <a:rPr lang="en-US" altLang="en-US" sz="1600" b="1" dirty="0">
                <a:solidFill>
                  <a:schemeClr val="tx1"/>
                </a:solidFill>
                <a:latin typeface="Arial Unicode MS"/>
              </a:rPr>
              <a:t>Systematic Preprocessing:</a:t>
            </a:r>
            <a:r>
              <a:rPr lang="en-US" altLang="en-US" sz="1600" dirty="0">
                <a:solidFill>
                  <a:schemeClr val="tx1"/>
                </a:solidFill>
                <a:latin typeface="Arial Unicode MS"/>
              </a:rPr>
              <a:t> The use of one-hot encoding for categorical variables and standardization for numerical features ensured the data was in an optimal format for the algorithms.</a:t>
            </a:r>
          </a:p>
          <a:p>
            <a:pPr marL="0" lvl="0" indent="0" defTabSz="914400" eaLnBrk="0" fontAlgn="base" hangingPunct="0">
              <a:lnSpc>
                <a:spcPct val="100000"/>
              </a:lnSpc>
              <a:spcBef>
                <a:spcPct val="0"/>
              </a:spcBef>
              <a:spcAft>
                <a:spcPct val="0"/>
              </a:spcAft>
              <a:buClrTx/>
              <a:buSzTx/>
              <a:buFontTx/>
              <a:buAutoNum type="arabicPeriod" startAt="4"/>
            </a:pPr>
            <a:r>
              <a:rPr lang="en-US" altLang="en-US" sz="1600" b="1" dirty="0">
                <a:solidFill>
                  <a:schemeClr val="tx1"/>
                </a:solidFill>
                <a:latin typeface="Arial Unicode MS"/>
              </a:rPr>
              <a:t>Comparative Model Selection:</a:t>
            </a:r>
            <a:r>
              <a:rPr lang="en-US" altLang="en-US" sz="1600" dirty="0">
                <a:solidFill>
                  <a:schemeClr val="tx1"/>
                </a:solidFill>
                <a:latin typeface="Arial Unicode MS"/>
              </a:rPr>
              <a:t> By training and evaluating multiple models (Linear Regression, Decision Tree, Random Forest, and </a:t>
            </a:r>
            <a:r>
              <a:rPr lang="en-US" altLang="en-US" sz="1600" dirty="0" err="1">
                <a:solidFill>
                  <a:schemeClr val="tx1"/>
                </a:solidFill>
                <a:latin typeface="Arial Unicode MS"/>
              </a:rPr>
              <a:t>XGBoost</a:t>
            </a:r>
            <a:r>
              <a:rPr lang="en-US" altLang="en-US" sz="1600" dirty="0">
                <a:solidFill>
                  <a:schemeClr val="tx1"/>
                </a:solidFill>
                <a:latin typeface="Arial Unicode MS"/>
              </a:rPr>
              <a:t>), the project ensured that the most suitable algorithm was chosen.</a:t>
            </a: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Unicode MS"/>
            </a:endParaRPr>
          </a:p>
          <a:p>
            <a:endParaRPr lang="en-US" sz="1600" dirty="0">
              <a:latin typeface="Arial Unicode MS"/>
            </a:endParaRPr>
          </a:p>
          <a:p>
            <a:endParaRPr lang="en-US" sz="1600" dirty="0">
              <a:latin typeface="Arial Unicode MS"/>
            </a:endParaRPr>
          </a:p>
          <a:p>
            <a:endParaRPr lang="en-US" sz="1600" dirty="0">
              <a:latin typeface="Arial Unicode MS"/>
            </a:endParaRPr>
          </a:p>
          <a:p>
            <a:pPr marL="305435" indent="-305435"/>
            <a:endParaRPr lang="en-IN" sz="1600" dirty="0">
              <a:latin typeface="Arial Unicode MS"/>
            </a:endParaRPr>
          </a:p>
        </p:txBody>
      </p:sp>
      <p:sp>
        <p:nvSpPr>
          <p:cNvPr id="4" name="Rectangle 2">
            <a:extLst>
              <a:ext uri="{FF2B5EF4-FFF2-40B4-BE49-F238E27FC236}">
                <a16:creationId xmlns:a16="http://schemas.microsoft.com/office/drawing/2014/main" id="{4EACE8AA-7453-178C-8F61-08F069DD8E1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6CBB-338B-CB47-C9C4-ABBFCB28F7BE}"/>
              </a:ext>
            </a:extLst>
          </p:cNvPr>
          <p:cNvSpPr>
            <a:spLocks noGrp="1"/>
          </p:cNvSpPr>
          <p:nvPr>
            <p:ph type="title"/>
          </p:nvPr>
        </p:nvSpPr>
        <p:spPr/>
        <p:txBody>
          <a:bodyPr>
            <a:noAutofit/>
          </a:bodyPr>
          <a:lstStyle/>
          <a:p>
            <a:r>
              <a:rPr lang="en-US" sz="3600" dirty="0">
                <a:solidFill>
                  <a:schemeClr val="accent1">
                    <a:lumMod val="75000"/>
                  </a:schemeClr>
                </a:solidFill>
              </a:rPr>
              <a:t>CONCLUSION</a:t>
            </a:r>
            <a:endParaRPr lang="en-IN"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E822E3B7-75C4-05DC-2C89-97849B1BF3D5}"/>
              </a:ext>
            </a:extLst>
          </p:cNvPr>
          <p:cNvSpPr>
            <a:spLocks noGrp="1"/>
          </p:cNvSpPr>
          <p:nvPr>
            <p:ph idx="1"/>
          </p:nvPr>
        </p:nvSpPr>
        <p:spPr/>
        <p:txBody>
          <a:bodyPr>
            <a:noAutofit/>
          </a:bodyPr>
          <a:lstStyle/>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Unicode MS"/>
              </a:rPr>
              <a:t>Potential Improvements</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Unicode MS"/>
              </a:rPr>
              <a:t>While the current model is strong, several steps could be taken to further enhance its performance and robustness:</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Unicode MS"/>
              </a:rPr>
              <a:t>Hyperparameter Tuning:</a:t>
            </a:r>
            <a:r>
              <a:rPr lang="en-US" altLang="en-US" sz="1600" dirty="0">
                <a:solidFill>
                  <a:schemeClr val="tx1"/>
                </a:solidFill>
                <a:latin typeface="Arial Unicode MS"/>
              </a:rPr>
              <a:t> The models were trained with their default settings. Using techniques like </a:t>
            </a:r>
            <a:r>
              <a:rPr lang="en-US" altLang="en-US" sz="1600" b="1" dirty="0" err="1">
                <a:solidFill>
                  <a:schemeClr val="tx1"/>
                </a:solidFill>
                <a:latin typeface="Arial Unicode MS"/>
              </a:rPr>
              <a:t>GridSearchCV</a:t>
            </a:r>
            <a:r>
              <a:rPr lang="en-US" altLang="en-US" sz="1600" dirty="0">
                <a:solidFill>
                  <a:schemeClr val="tx1"/>
                </a:solidFill>
                <a:latin typeface="Arial Unicode MS"/>
              </a:rPr>
              <a:t> or </a:t>
            </a:r>
            <a:r>
              <a:rPr lang="en-US" altLang="en-US" sz="1600" b="1" dirty="0" err="1">
                <a:solidFill>
                  <a:schemeClr val="tx1"/>
                </a:solidFill>
                <a:latin typeface="Arial Unicode MS"/>
              </a:rPr>
              <a:t>RandomizedSearchCV</a:t>
            </a:r>
            <a:r>
              <a:rPr lang="en-US" altLang="en-US" sz="1600" dirty="0">
                <a:solidFill>
                  <a:schemeClr val="tx1"/>
                </a:solidFill>
                <a:latin typeface="Arial Unicode MS"/>
              </a:rPr>
              <a:t> to fine-tune the hyperparameters of the </a:t>
            </a:r>
            <a:r>
              <a:rPr lang="en-US" altLang="en-US" sz="1600" dirty="0" err="1">
                <a:solidFill>
                  <a:schemeClr val="tx1"/>
                </a:solidFill>
                <a:latin typeface="Arial Unicode MS"/>
              </a:rPr>
              <a:t>XGBoost</a:t>
            </a:r>
            <a:r>
              <a:rPr lang="en-US" altLang="en-US" sz="1600" dirty="0">
                <a:solidFill>
                  <a:schemeClr val="tx1"/>
                </a:solidFill>
                <a:latin typeface="Arial Unicode MS"/>
              </a:rPr>
              <a:t> Regressor could yield even better accuracy.</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Unicode MS"/>
              </a:rPr>
              <a:t>Advanced Feature Engineering:</a:t>
            </a:r>
            <a:r>
              <a:rPr lang="en-US" altLang="en-US" sz="1600" dirty="0">
                <a:solidFill>
                  <a:schemeClr val="tx1"/>
                </a:solidFill>
                <a:latin typeface="Arial Unicode MS"/>
              </a:rPr>
              <a:t> The high number of unique job titles could be managed by grouping less common titles into an "Other" category. This would reduce the model's complexity and could improve its ability to generalize.</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Unicode MS"/>
              </a:rPr>
              <a:t>Cross-Validation:</a:t>
            </a:r>
            <a:r>
              <a:rPr lang="en-US" altLang="en-US" sz="1600" dirty="0">
                <a:solidFill>
                  <a:schemeClr val="tx1"/>
                </a:solidFill>
                <a:latin typeface="Arial Unicode MS"/>
              </a:rPr>
              <a:t> While a standard train-test split was used, implementing a </a:t>
            </a:r>
            <a:r>
              <a:rPr lang="en-US" altLang="en-US" sz="1600" b="1" dirty="0">
                <a:solidFill>
                  <a:schemeClr val="tx1"/>
                </a:solidFill>
                <a:latin typeface="Arial Unicode MS"/>
              </a:rPr>
              <a:t>k-fold cross-validation</a:t>
            </a:r>
            <a:r>
              <a:rPr lang="en-US" altLang="en-US" sz="1600" dirty="0">
                <a:solidFill>
                  <a:schemeClr val="tx1"/>
                </a:solidFill>
                <a:latin typeface="Arial Unicode MS"/>
              </a:rPr>
              <a:t> strategy would provide a more robust and reliable measure of the model's performance on unseen data.</a:t>
            </a: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Unicode MS"/>
              </a:rPr>
              <a:t>Explore Other Models:</a:t>
            </a:r>
            <a:r>
              <a:rPr lang="en-US" altLang="en-US" sz="1600" dirty="0">
                <a:solidFill>
                  <a:schemeClr val="tx1"/>
                </a:solidFill>
                <a:latin typeface="Arial Unicode MS"/>
              </a:rPr>
              <a:t> Advanced gradient boosting models like </a:t>
            </a:r>
            <a:r>
              <a:rPr lang="en-US" altLang="en-US" sz="1600" b="1" dirty="0" err="1">
                <a:solidFill>
                  <a:schemeClr val="tx1"/>
                </a:solidFill>
                <a:latin typeface="Arial Unicode MS"/>
              </a:rPr>
              <a:t>LightGBM</a:t>
            </a:r>
            <a:r>
              <a:rPr lang="en-US" altLang="en-US" sz="1600" dirty="0">
                <a:solidFill>
                  <a:schemeClr val="tx1"/>
                </a:solidFill>
                <a:latin typeface="Arial Unicode MS"/>
              </a:rPr>
              <a:t> or </a:t>
            </a:r>
            <a:r>
              <a:rPr lang="en-US" altLang="en-US" sz="1600" b="1" dirty="0" err="1">
                <a:solidFill>
                  <a:schemeClr val="tx1"/>
                </a:solidFill>
                <a:latin typeface="Arial Unicode MS"/>
              </a:rPr>
              <a:t>CatBoost</a:t>
            </a:r>
            <a:r>
              <a:rPr lang="en-US" altLang="en-US" sz="1600" dirty="0">
                <a:solidFill>
                  <a:schemeClr val="tx1"/>
                </a:solidFill>
                <a:latin typeface="Arial Unicode MS"/>
              </a:rPr>
              <a:t> could be trained and compared, as they often provide competitive or even superior performance to </a:t>
            </a:r>
            <a:r>
              <a:rPr lang="en-US" altLang="en-US" sz="1600" dirty="0" err="1">
                <a:solidFill>
                  <a:schemeClr val="tx1"/>
                </a:solidFill>
                <a:latin typeface="Arial Unicode MS"/>
              </a:rPr>
              <a:t>XGBoost</a:t>
            </a:r>
            <a:r>
              <a:rPr lang="en-US" altLang="en-US" sz="1600" dirty="0">
                <a:solidFill>
                  <a:schemeClr val="tx1"/>
                </a:solidFill>
                <a:latin typeface="Arial Unicode MS"/>
              </a:rPr>
              <a:t>.</a:t>
            </a:r>
            <a:br>
              <a:rPr lang="en-US" altLang="en-US" sz="1600" dirty="0">
                <a:solidFill>
                  <a:schemeClr val="tx1"/>
                </a:solidFill>
                <a:latin typeface="Arial Unicode MS"/>
              </a:rPr>
            </a:br>
            <a:r>
              <a:rPr lang="en-US" altLang="en-US" sz="1600" b="1" dirty="0">
                <a:solidFill>
                  <a:schemeClr val="tx1"/>
                </a:solidFill>
                <a:latin typeface="Arial Unicode MS"/>
              </a:rPr>
              <a:t>Challenges Encountered</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Unicode MS"/>
              </a:rPr>
              <a:t>While the project was successful, the implementation addressed several common data challenges:</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Unicode MS"/>
              </a:rPr>
              <a:t>Data Quality Issues:</a:t>
            </a:r>
            <a:r>
              <a:rPr lang="en-US" altLang="en-US" sz="1600" dirty="0">
                <a:solidFill>
                  <a:schemeClr val="tx1"/>
                </a:solidFill>
                <a:latin typeface="Arial Unicode MS"/>
              </a:rPr>
              <a:t> The initial dataset contained both </a:t>
            </a:r>
            <a:r>
              <a:rPr lang="en-US" altLang="en-US" sz="1600" b="1" dirty="0">
                <a:solidFill>
                  <a:schemeClr val="tx1"/>
                </a:solidFill>
                <a:latin typeface="Arial Unicode MS"/>
              </a:rPr>
              <a:t>missing values</a:t>
            </a:r>
            <a:r>
              <a:rPr lang="en-US" altLang="en-US" sz="1600" dirty="0">
                <a:solidFill>
                  <a:schemeClr val="tx1"/>
                </a:solidFill>
                <a:latin typeface="Arial Unicode MS"/>
              </a:rPr>
              <a:t> and </a:t>
            </a:r>
            <a:r>
              <a:rPr lang="en-US" altLang="en-US" sz="1600" b="1" dirty="0">
                <a:solidFill>
                  <a:schemeClr val="tx1"/>
                </a:solidFill>
                <a:latin typeface="Arial Unicode MS"/>
              </a:rPr>
              <a:t>duplicate entries</a:t>
            </a:r>
            <a:r>
              <a:rPr lang="en-US" altLang="en-US" sz="1600" dirty="0">
                <a:solidFill>
                  <a:schemeClr val="tx1"/>
                </a:solidFill>
                <a:latin typeface="Arial Unicode MS"/>
              </a:rPr>
              <a:t>, which had to be identified and removed to prevent an inaccurate or biased model.</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Unicode MS"/>
              </a:rPr>
              <a:t>High Cardinality in Categorical Features:</a:t>
            </a:r>
            <a:r>
              <a:rPr lang="en-US" altLang="en-US" sz="1600" dirty="0">
                <a:solidFill>
                  <a:schemeClr val="tx1"/>
                </a:solidFill>
                <a:latin typeface="Arial Unicode MS"/>
              </a:rPr>
              <a:t> The Job Title feature had a large number of unique values (174). This was managed using one-hot encoding, but it resulted in a significant increase in the number of columns (dimensionality), which can make modeling more complex.</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Unicode MS"/>
              </a:rPr>
              <a:t>Data Integrity:</a:t>
            </a:r>
            <a:r>
              <a:rPr lang="en-US" altLang="en-US" sz="1600" dirty="0">
                <a:solidFill>
                  <a:schemeClr val="tx1"/>
                </a:solidFill>
                <a:latin typeface="Arial Unicode MS"/>
              </a:rPr>
              <a:t> The presence of illogical data points (e.g., salaries or ages of zero or less) required an extra cleaning step to ensure the data was realistic and valid.</a:t>
            </a: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Unicode MS"/>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Unicode MS"/>
            </a:endParaRPr>
          </a:p>
          <a:p>
            <a:endParaRPr lang="en-IN" sz="1600" dirty="0">
              <a:latin typeface="Arial Unicode MS"/>
            </a:endParaRPr>
          </a:p>
        </p:txBody>
      </p:sp>
      <p:sp>
        <p:nvSpPr>
          <p:cNvPr id="5" name="Rectangle 2">
            <a:extLst>
              <a:ext uri="{FF2B5EF4-FFF2-40B4-BE49-F238E27FC236}">
                <a16:creationId xmlns:a16="http://schemas.microsoft.com/office/drawing/2014/main" id="{DB5D849D-60FC-A063-B392-F3AA092D1865}"/>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77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Fine-Tune the Best Model:</a:t>
            </a:r>
            <a:r>
              <a:rPr lang="en-US" altLang="en-US" sz="1600" dirty="0">
                <a:solidFill>
                  <a:schemeClr val="tx1"/>
                </a:solidFill>
                <a:latin typeface="Arial" panose="020B0604020202020204" pitchFamily="34" charset="0"/>
              </a:rPr>
              <a:t> Make the best model (</a:t>
            </a:r>
            <a:r>
              <a:rPr lang="en-US" altLang="en-US" sz="1600" dirty="0" err="1">
                <a:solidFill>
                  <a:schemeClr val="tx1"/>
                </a:solidFill>
                <a:latin typeface="Arial" panose="020B0604020202020204" pitchFamily="34" charset="0"/>
              </a:rPr>
              <a:t>XGBoost</a:t>
            </a:r>
            <a:r>
              <a:rPr lang="en-US" altLang="en-US" sz="1600" dirty="0">
                <a:solidFill>
                  <a:schemeClr val="tx1"/>
                </a:solidFill>
                <a:latin typeface="Arial" panose="020B0604020202020204" pitchFamily="34" charset="0"/>
              </a:rPr>
              <a:t>) even more accurate by adjusting its internal settings to better fit the data.</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Improve the Data Features:</a:t>
            </a:r>
            <a:r>
              <a:rPr lang="en-US" altLang="en-US" sz="1600" dirty="0">
                <a:solidFill>
                  <a:schemeClr val="tx1"/>
                </a:solidFill>
                <a:latin typeface="Arial" panose="020B0604020202020204" pitchFamily="34" charset="0"/>
              </a:rPr>
              <a:t> Simplify the job titles by grouping the rare ones into an "Other" category. This can help the model learn better without getting confused by too many options.</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Test More Advanced Models:</a:t>
            </a:r>
            <a:r>
              <a:rPr lang="en-US" altLang="en-US" sz="1600" dirty="0">
                <a:solidFill>
                  <a:schemeClr val="tx1"/>
                </a:solidFill>
                <a:latin typeface="Arial" panose="020B0604020202020204" pitchFamily="34" charset="0"/>
              </a:rPr>
              <a:t> Try other popular and powerful models (like </a:t>
            </a:r>
            <a:r>
              <a:rPr lang="en-US" altLang="en-US" sz="1600" dirty="0" err="1">
                <a:solidFill>
                  <a:schemeClr val="tx1"/>
                </a:solidFill>
                <a:latin typeface="Arial" panose="020B0604020202020204" pitchFamily="34" charset="0"/>
              </a:rPr>
              <a:t>LightGBM</a:t>
            </a:r>
            <a:r>
              <a:rPr lang="en-US" altLang="en-US" sz="1600" dirty="0">
                <a:solidFill>
                  <a:schemeClr val="tx1"/>
                </a:solidFill>
                <a:latin typeface="Arial" panose="020B0604020202020204" pitchFamily="34" charset="0"/>
              </a:rPr>
              <a:t> or </a:t>
            </a:r>
            <a:r>
              <a:rPr lang="en-US" altLang="en-US" sz="1600" dirty="0" err="1">
                <a:solidFill>
                  <a:schemeClr val="tx1"/>
                </a:solidFill>
                <a:latin typeface="Arial" panose="020B0604020202020204" pitchFamily="34" charset="0"/>
              </a:rPr>
              <a:t>CatBoost</a:t>
            </a:r>
            <a:r>
              <a:rPr lang="en-US" altLang="en-US" sz="1600" dirty="0">
                <a:solidFill>
                  <a:schemeClr val="tx1"/>
                </a:solidFill>
                <a:latin typeface="Arial" panose="020B0604020202020204" pitchFamily="34" charset="0"/>
              </a:rPr>
              <a:t>) to see if they can predict salaries even more accurately.</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Build a Real-World Application:</a:t>
            </a:r>
            <a:r>
              <a:rPr lang="en-US" altLang="en-US" sz="1600" dirty="0">
                <a:solidFill>
                  <a:schemeClr val="tx1"/>
                </a:solidFill>
                <a:latin typeface="Arial" panose="020B0604020202020204" pitchFamily="34" charset="0"/>
              </a:rPr>
              <a:t> Create a simple app or a web page where someone could enter an employee's details (like experience, job title, and education) and get an instant salary estimate from the model.</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a:pPr>
            <a:r>
              <a:rPr lang="en-US" altLang="en-US" sz="1600" b="1" dirty="0">
                <a:solidFill>
                  <a:schemeClr val="tx1"/>
                </a:solidFill>
                <a:latin typeface="Arial" panose="020B0604020202020204" pitchFamily="34" charset="0"/>
              </a:rPr>
              <a:t>"A Data Mining Based System for Salary Prediction" - (IEEE Xplore)</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This research paper discusses building a system for salary prediction using various data mining techniques, providing an academic perspective on the problem.</a:t>
            </a: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Link:</a:t>
            </a:r>
            <a:r>
              <a:rPr lang="en-US" altLang="en-US" sz="1600" dirty="0">
                <a:solidFill>
                  <a:schemeClr val="tx1"/>
                </a:solidFill>
                <a:latin typeface="Arial" panose="020B0604020202020204" pitchFamily="34" charset="0"/>
              </a:rPr>
              <a:t> </a:t>
            </a:r>
            <a:r>
              <a:rPr lang="en-US" altLang="en-US" sz="1600" dirty="0">
                <a:solidFill>
                  <a:schemeClr val="tx1"/>
                </a:solidFill>
                <a:latin typeface="Arial Unicode MS"/>
              </a:rPr>
              <a:t>https://ieeexplore.ieee.org/abstract/document/8464878</a:t>
            </a:r>
            <a:endParaRPr lang="en-US" altLang="en-US" sz="1600" dirty="0">
              <a:solidFill>
                <a:schemeClr val="tx1"/>
              </a:solidFill>
            </a:endParaRPr>
          </a:p>
          <a:p>
            <a:pPr marL="0" lvl="0" indent="0" defTabSz="914400" eaLnBrk="0" fontAlgn="base" hangingPunct="0">
              <a:lnSpc>
                <a:spcPct val="100000"/>
              </a:lnSpc>
              <a:spcBef>
                <a:spcPct val="0"/>
              </a:spcBef>
              <a:spcAft>
                <a:spcPct val="0"/>
              </a:spcAft>
              <a:buClrTx/>
              <a:buSzTx/>
              <a:buFontTx/>
              <a:buAutoNum type="arabicPeriod" startAt="2"/>
            </a:pPr>
            <a:r>
              <a:rPr lang="en-US" altLang="en-US" sz="1600" b="1" dirty="0">
                <a:solidFill>
                  <a:schemeClr val="tx1"/>
                </a:solidFill>
                <a:latin typeface="Arial" panose="020B0604020202020204" pitchFamily="34" charset="0"/>
              </a:rPr>
              <a:t>"Salary Prediction with Python" - (Towards Data Science)</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dirty="0">
                <a:solidFill>
                  <a:schemeClr val="tx1"/>
                </a:solidFill>
                <a:latin typeface="Arial" panose="020B0604020202020204" pitchFamily="34" charset="0"/>
              </a:rPr>
              <a:t>A practical, step-by-step guide on building a salary prediction model, covering many of the same steps as your notebook, such as data cleaning, feature engineering, and model evaluation.</a:t>
            </a: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Link:</a:t>
            </a:r>
            <a:r>
              <a:rPr lang="en-US" altLang="en-US" sz="1600" dirty="0">
                <a:solidFill>
                  <a:schemeClr val="tx1"/>
                </a:solidFill>
                <a:latin typeface="Arial" panose="020B0604020202020204" pitchFamily="34" charset="0"/>
              </a:rPr>
              <a:t> </a:t>
            </a:r>
            <a:r>
              <a:rPr lang="en-US" altLang="en-US" sz="1600" dirty="0">
                <a:solidFill>
                  <a:schemeClr val="tx1"/>
                </a:solidFill>
                <a:latin typeface="Arial Unicode MS"/>
              </a:rPr>
              <a:t>https://towardsdatascience.com/salary-prediction-with-python-948c345b821</a:t>
            </a:r>
            <a:endParaRPr lang="en-US" altLang="en-US" sz="1600" dirty="0">
              <a:solidFill>
                <a:schemeClr val="tx1"/>
              </a:solidFill>
            </a:endParaRP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dirty="0">
                <a:latin typeface="Arial" panose="020B0604020202020204" pitchFamily="34" charset="0"/>
                <a:cs typeface="Arial" panose="020B0604020202020204" pitchFamily="34" charset="0"/>
              </a:rPr>
              <a:t>This project aims to develop a robust machine learning model to predict employee salaries based on a dataset containing various professional and demographic attributes. The core problem is to accurately estimate an individual's salary given factors such as age, gender, education level, job title, and years of experience. By building and evaluating different regression models, we seek to identify the best-performing approach for this prediction task. The resulting model could be valuable for companies in determining fair compensation, for individuals negotiating salaries, or for analyzing salary trends in the job market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92868"/>
            <a:ext cx="11029615" cy="4929966"/>
          </a:xfrm>
        </p:spPr>
        <p:txBody>
          <a:bodyPr>
            <a:normAutofit fontScale="62500" lnSpcReduction="20000"/>
          </a:bodyPr>
          <a:lstStyle/>
          <a:p>
            <a:pPr marL="0" indent="0">
              <a:lnSpc>
                <a:spcPct val="150000"/>
              </a:lnSpc>
              <a:buNone/>
            </a:pPr>
            <a:endParaRPr lang="en-IN" sz="2800" b="1" dirty="0">
              <a:solidFill>
                <a:srgbClr val="0F0F0F"/>
              </a:solidFill>
              <a:ea typeface="+mn-lt"/>
              <a:cs typeface="+mn-lt"/>
            </a:endParaRPr>
          </a:p>
          <a:p>
            <a:pPr marL="0" indent="0">
              <a:lnSpc>
                <a:spcPct val="150000"/>
              </a:lnSpc>
              <a:buNone/>
            </a:pPr>
            <a:r>
              <a:rPr lang="en-IN" sz="2800" b="1" dirty="0">
                <a:solidFill>
                  <a:srgbClr val="0F0F0F"/>
                </a:solidFill>
                <a:ea typeface="+mn-lt"/>
                <a:cs typeface="+mn-lt"/>
              </a:rPr>
              <a:t>The "System Approach" section outlines the overall strategy and methodology for developing and implementing. Here's a suggested structure for this section:</a:t>
            </a:r>
            <a:endParaRPr lang="en-US" sz="2800" dirty="0"/>
          </a:p>
          <a:p>
            <a:pPr marL="0" indent="0">
              <a:buNone/>
            </a:pPr>
            <a:endParaRPr lang="en-IN" sz="2800" b="1" dirty="0">
              <a:solidFill>
                <a:srgbClr val="0F0F0F"/>
              </a:solidFill>
            </a:endParaRPr>
          </a:p>
          <a:p>
            <a:pPr marL="0" indent="0">
              <a:buNone/>
            </a:pPr>
            <a:r>
              <a:rPr lang="en-IN" sz="2800" b="1" dirty="0">
                <a:solidFill>
                  <a:srgbClr val="0F0F0F"/>
                </a:solidFill>
              </a:rPr>
              <a:t>System requirements:</a:t>
            </a:r>
          </a:p>
          <a:p>
            <a:r>
              <a:rPr lang="en-US" sz="2800" b="1" dirty="0"/>
              <a:t>Processor (CPU):</a:t>
            </a:r>
            <a:r>
              <a:rPr lang="en-US" sz="2800" dirty="0"/>
              <a:t> A modern dual-core processor (e.g., Intel i3, AMD Ryzen 3, or equivalent).</a:t>
            </a:r>
          </a:p>
          <a:p>
            <a:r>
              <a:rPr lang="en-US" sz="2800" b="1" dirty="0"/>
              <a:t>Memory (RAM):</a:t>
            </a:r>
            <a:r>
              <a:rPr lang="en-US" sz="2800" dirty="0"/>
              <a:t> </a:t>
            </a:r>
            <a:r>
              <a:rPr lang="en-US" sz="2800" b="1" dirty="0"/>
              <a:t>4 GB</a:t>
            </a:r>
            <a:r>
              <a:rPr lang="en-US" sz="2800" dirty="0"/>
              <a:t>. The dataset and model objects will comfortably fit within this amount of memory.</a:t>
            </a:r>
          </a:p>
          <a:p>
            <a:r>
              <a:rPr lang="en-US" sz="2800" b="1" dirty="0"/>
              <a:t>Storage:</a:t>
            </a:r>
            <a:r>
              <a:rPr lang="en-US" sz="2800" dirty="0"/>
              <a:t> </a:t>
            </a:r>
            <a:r>
              <a:rPr lang="en-US" sz="2800" b="1" dirty="0"/>
              <a:t>2 GB</a:t>
            </a:r>
            <a:r>
              <a:rPr lang="en-US" sz="2800" dirty="0"/>
              <a:t> of free space to accommodate Python, the required libraries, the dataset, and the notebook file.</a:t>
            </a:r>
          </a:p>
          <a:p>
            <a:r>
              <a:rPr lang="en-US" sz="2800" b="1" dirty="0"/>
              <a:t>Operating System:</a:t>
            </a:r>
            <a:r>
              <a:rPr lang="en-US" sz="2800" dirty="0"/>
              <a:t> Windows, macOS, or Linux.</a:t>
            </a:r>
          </a:p>
          <a:p>
            <a:r>
              <a:rPr lang="en-US" sz="2800" b="1" dirty="0"/>
              <a:t>GPU:</a:t>
            </a:r>
            <a:r>
              <a:rPr lang="en-US" sz="2800" dirty="0"/>
              <a:t> Not required. All models in the notebook run on the CPU.</a:t>
            </a:r>
          </a:p>
          <a:p>
            <a:pPr marL="0" indent="0">
              <a:buNone/>
            </a:pPr>
            <a:r>
              <a:rPr lang="en-IN" sz="2800" b="1">
                <a:solidFill>
                  <a:srgbClr val="0F0F0F"/>
                </a:solidFill>
              </a:rPr>
              <a:t> </a:t>
            </a:r>
            <a:endParaRPr lang="en-IN" sz="2800" b="1" dirty="0">
              <a:solidFill>
                <a:srgbClr val="0F0F0F"/>
              </a:solidFill>
            </a:endParaRPr>
          </a:p>
          <a:p>
            <a:pPr marL="0" indent="0">
              <a:buNone/>
            </a:pPr>
            <a:endParaRPr lang="en-IN" sz="2800" b="1" dirty="0">
              <a:solidFill>
                <a:srgbClr val="0F0F0F"/>
              </a:solidFill>
            </a:endParaRPr>
          </a:p>
          <a:p>
            <a:pPr marL="305435" indent="-305435"/>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B7B9-729A-8D59-A97E-D499526F2C00}"/>
              </a:ext>
            </a:extLst>
          </p:cNvPr>
          <p:cNvSpPr>
            <a:spLocks noGrp="1"/>
          </p:cNvSpPr>
          <p:nvPr>
            <p:ph type="title"/>
          </p:nvPr>
        </p:nvSpPr>
        <p:spPr/>
        <p:txBody>
          <a:bodyPr>
            <a:noAutofit/>
          </a:bodyPr>
          <a:lstStyle/>
          <a:p>
            <a:r>
              <a:rPr lang="en-US" sz="3500" b="1" dirty="0">
                <a:solidFill>
                  <a:schemeClr val="accent1"/>
                </a:solidFill>
                <a:latin typeface="Arial"/>
                <a:ea typeface="+mj-lt"/>
                <a:cs typeface="Arial"/>
              </a:rPr>
              <a:t>System  Approach</a:t>
            </a:r>
            <a:endParaRPr lang="en-IN" sz="3500" dirty="0"/>
          </a:p>
        </p:txBody>
      </p:sp>
      <p:sp>
        <p:nvSpPr>
          <p:cNvPr id="3" name="Content Placeholder 2">
            <a:extLst>
              <a:ext uri="{FF2B5EF4-FFF2-40B4-BE49-F238E27FC236}">
                <a16:creationId xmlns:a16="http://schemas.microsoft.com/office/drawing/2014/main" id="{168E6F81-8446-5594-5F87-C6965841C3B3}"/>
              </a:ext>
            </a:extLst>
          </p:cNvPr>
          <p:cNvSpPr>
            <a:spLocks noGrp="1"/>
          </p:cNvSpPr>
          <p:nvPr>
            <p:ph idx="1"/>
          </p:nvPr>
        </p:nvSpPr>
        <p:spPr>
          <a:xfrm>
            <a:off x="581193" y="1325854"/>
            <a:ext cx="11029615" cy="4673324"/>
          </a:xfrm>
        </p:spPr>
        <p:txBody>
          <a:bodyPr/>
          <a:lstStyle/>
          <a:p>
            <a:pPr marL="0" indent="0">
              <a:buNone/>
            </a:pPr>
            <a:r>
              <a:rPr lang="en-IN" sz="1800" b="1" dirty="0">
                <a:solidFill>
                  <a:srgbClr val="0F0F0F"/>
                </a:solidFill>
              </a:rPr>
              <a:t>Library required to build the model:</a:t>
            </a:r>
          </a:p>
          <a:p>
            <a:pPr marL="0" lvl="0" indent="0" defTabSz="914400" eaLnBrk="0" fontAlgn="base" hangingPunct="0">
              <a:lnSpc>
                <a:spcPct val="100000"/>
              </a:lnSpc>
              <a:spcBef>
                <a:spcPct val="0"/>
              </a:spcBef>
              <a:spcAft>
                <a:spcPct val="0"/>
              </a:spcAft>
              <a:buClrTx/>
              <a:buSzTx/>
              <a:buFontTx/>
              <a:buChar char="•"/>
            </a:pPr>
            <a:r>
              <a:rPr lang="en-US" altLang="en-US" sz="1800" dirty="0">
                <a:solidFill>
                  <a:srgbClr val="575B5F"/>
                </a:solidFill>
                <a:latin typeface="Google Sans Text"/>
              </a:rPr>
              <a:t>pandas</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err="1">
                <a:solidFill>
                  <a:srgbClr val="575B5F"/>
                </a:solidFill>
                <a:latin typeface="Google Sans Text"/>
              </a:rPr>
              <a:t>numpy</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a:solidFill>
                  <a:srgbClr val="575B5F"/>
                </a:solidFill>
                <a:latin typeface="Google Sans Text"/>
              </a:rPr>
              <a:t>scikit-learn</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err="1">
                <a:solidFill>
                  <a:srgbClr val="575B5F"/>
                </a:solidFill>
                <a:latin typeface="Google Sans Text"/>
              </a:rPr>
              <a:t>xgboost</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err="1">
                <a:solidFill>
                  <a:srgbClr val="575B5F"/>
                </a:solidFill>
                <a:latin typeface="Google Sans Text"/>
              </a:rPr>
              <a:t>joblib</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a:solidFill>
                  <a:srgbClr val="575B5F"/>
                </a:solidFill>
                <a:latin typeface="Google Sans Text"/>
              </a:rPr>
              <a:t>matplotlib</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a:solidFill>
                  <a:srgbClr val="575B5F"/>
                </a:solidFill>
                <a:latin typeface="Google Sans Text"/>
              </a:rPr>
              <a:t>seaborn</a:t>
            </a:r>
            <a:endParaRPr lang="en-US" altLang="en-US" sz="1400" dirty="0">
              <a:solidFill>
                <a:srgbClr val="1B1C1D"/>
              </a:solidFill>
              <a:latin typeface="Google Sans Text"/>
            </a:endParaRPr>
          </a:p>
          <a:p>
            <a:pPr marL="0" lvl="0" indent="0" defTabSz="914400" eaLnBrk="0" fontAlgn="base" hangingPunct="0">
              <a:lnSpc>
                <a:spcPct val="100000"/>
              </a:lnSpc>
              <a:spcBef>
                <a:spcPct val="0"/>
              </a:spcBef>
              <a:spcAft>
                <a:spcPct val="0"/>
              </a:spcAft>
              <a:buClrTx/>
              <a:buSzTx/>
              <a:buFontTx/>
              <a:buChar char="•"/>
            </a:pPr>
            <a:r>
              <a:rPr lang="en-US" altLang="en-US" sz="1800" dirty="0" err="1">
                <a:solidFill>
                  <a:srgbClr val="575B5F"/>
                </a:solidFill>
                <a:latin typeface="Google Sans Text"/>
              </a:rPr>
              <a:t>plotly</a:t>
            </a:r>
            <a:endParaRPr lang="en-US" altLang="en-US" sz="1400" dirty="0">
              <a:solidFill>
                <a:srgbClr val="1B1C1D"/>
              </a:solidFill>
              <a:latin typeface="Google Sans Text"/>
            </a:endParaRPr>
          </a:p>
          <a:p>
            <a:pPr marL="0" indent="0">
              <a:buNone/>
            </a:pPr>
            <a:br>
              <a:rPr lang="en-IN" sz="1800" b="1" dirty="0">
                <a:solidFill>
                  <a:srgbClr val="0F0F0F"/>
                </a:solidFill>
              </a:rPr>
            </a:br>
            <a:endParaRPr lang="en-IN" sz="1800" b="1" dirty="0">
              <a:solidFill>
                <a:srgbClr val="0F0F0F"/>
              </a:solidFill>
            </a:endParaRPr>
          </a:p>
          <a:p>
            <a:endParaRPr lang="en-IN" dirty="0"/>
          </a:p>
        </p:txBody>
      </p:sp>
    </p:spTree>
    <p:extLst>
      <p:ext uri="{BB962C8B-B14F-4D97-AF65-F5344CB8AC3E}">
        <p14:creationId xmlns:p14="http://schemas.microsoft.com/office/powerpoint/2010/main" val="189310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609600"/>
            <a:ext cx="11029616" cy="5546244"/>
          </a:xfrm>
        </p:spPr>
        <p:txBody>
          <a:bodyPr>
            <a:noAutofit/>
          </a:bodyPr>
          <a:lstStyle/>
          <a:p>
            <a:pPr marL="0" lvl="0" indent="0" defTabSz="914400" eaLnBrk="0" fontAlgn="base" hangingPunct="0">
              <a:lnSpc>
                <a:spcPct val="100000"/>
              </a:lnSpc>
              <a:spcBef>
                <a:spcPct val="0"/>
              </a:spcBef>
              <a:spcAft>
                <a:spcPct val="0"/>
              </a:spcAft>
              <a:buClrTx/>
              <a:buSzTx/>
              <a:buNone/>
            </a:pPr>
            <a:endParaRPr lang="en-US" sz="1600" b="1" dirty="0"/>
          </a:p>
          <a:p>
            <a:pPr marL="0" lvl="0" indent="0" defTabSz="914400" eaLnBrk="0" fontAlgn="base" hangingPunct="0">
              <a:lnSpc>
                <a:spcPct val="100000"/>
              </a:lnSpc>
              <a:spcBef>
                <a:spcPct val="0"/>
              </a:spcBef>
              <a:spcAft>
                <a:spcPct val="0"/>
              </a:spcAft>
              <a:buClrTx/>
              <a:buSzTx/>
              <a:buNone/>
            </a:pPr>
            <a:endParaRPr lang="en-US" sz="1600" b="1" dirty="0"/>
          </a:p>
          <a:p>
            <a:pPr marL="0" lvl="0" indent="0" defTabSz="914400" eaLnBrk="0" fontAlgn="base" hangingPunct="0">
              <a:lnSpc>
                <a:spcPct val="100000"/>
              </a:lnSpc>
              <a:spcBef>
                <a:spcPct val="0"/>
              </a:spcBef>
              <a:spcAft>
                <a:spcPct val="0"/>
              </a:spcAft>
              <a:buClrTx/>
              <a:buSzTx/>
              <a:buNone/>
            </a:pPr>
            <a:endParaRPr lang="en-US" sz="1600" b="1" dirty="0"/>
          </a:p>
          <a:p>
            <a:pPr marL="0" lvl="0" indent="0" defTabSz="914400" eaLnBrk="0" fontAlgn="base" hangingPunct="0">
              <a:lnSpc>
                <a:spcPct val="100000"/>
              </a:lnSpc>
              <a:spcBef>
                <a:spcPct val="0"/>
              </a:spcBef>
              <a:spcAft>
                <a:spcPct val="0"/>
              </a:spcAft>
              <a:buClrTx/>
              <a:buSzTx/>
              <a:buNone/>
            </a:pPr>
            <a:endParaRPr lang="en-US" sz="1600" b="1" dirty="0"/>
          </a:p>
          <a:p>
            <a:pPr marL="0" lvl="0" indent="0" defTabSz="914400" eaLnBrk="0" fontAlgn="base" hangingPunct="0">
              <a:lnSpc>
                <a:spcPct val="100000"/>
              </a:lnSpc>
              <a:spcBef>
                <a:spcPct val="0"/>
              </a:spcBef>
              <a:spcAft>
                <a:spcPct val="0"/>
              </a:spcAft>
              <a:buClrTx/>
              <a:buSzTx/>
              <a:buNone/>
            </a:pPr>
            <a:endParaRPr lang="en-US" sz="1600" b="1" dirty="0"/>
          </a:p>
          <a:p>
            <a:pPr marL="0" lvl="0" indent="0" defTabSz="914400" eaLnBrk="0" fontAlgn="base" hangingPunct="0">
              <a:lnSpc>
                <a:spcPct val="100000"/>
              </a:lnSpc>
              <a:spcBef>
                <a:spcPct val="0"/>
              </a:spcBef>
              <a:spcAft>
                <a:spcPct val="0"/>
              </a:spcAft>
              <a:buClrTx/>
              <a:buSzTx/>
              <a:buNone/>
            </a:pPr>
            <a:endParaRPr lang="en-US" sz="1600" b="1" dirty="0"/>
          </a:p>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Arial" panose="020B0604020202020204" pitchFamily="34" charset="0"/>
              </a:rPr>
              <a:t>Step 1: Setup and Library Imports:</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First, set up your programming environment by importing all the necessary Python libraries. These libraries provide the tools for data handling, analysis, visualization, and machine learning.</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Core Libraries:</a:t>
            </a:r>
            <a:r>
              <a:rPr lang="en-US" altLang="en-US" sz="1600" dirty="0">
                <a:solidFill>
                  <a:schemeClr val="tx1"/>
                </a:solidFill>
                <a:latin typeface="Arial" panose="020B0604020202020204" pitchFamily="34" charset="0"/>
              </a:rPr>
              <a:t> </a:t>
            </a:r>
            <a:r>
              <a:rPr lang="en-US" altLang="en-US" sz="1600" dirty="0">
                <a:solidFill>
                  <a:schemeClr val="tx1"/>
                </a:solidFill>
                <a:latin typeface="Arial Unicode MS"/>
              </a:rPr>
              <a:t>pandas</a:t>
            </a:r>
            <a:r>
              <a:rPr lang="en-US" altLang="en-US" sz="1600" dirty="0">
                <a:solidFill>
                  <a:schemeClr val="tx1"/>
                </a:solidFill>
              </a:rPr>
              <a:t> for data manipulation, </a:t>
            </a:r>
            <a:r>
              <a:rPr lang="en-US" altLang="en-US" sz="1600" dirty="0" err="1">
                <a:solidFill>
                  <a:schemeClr val="tx1"/>
                </a:solidFill>
                <a:latin typeface="Arial Unicode MS"/>
              </a:rPr>
              <a:t>numpy</a:t>
            </a:r>
            <a:r>
              <a:rPr lang="en-US" altLang="en-US" sz="1600" dirty="0">
                <a:solidFill>
                  <a:schemeClr val="tx1"/>
                </a:solidFill>
              </a:rPr>
              <a:t> for numerical operations.</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Visualization:</a:t>
            </a:r>
            <a:r>
              <a:rPr lang="en-US" altLang="en-US" sz="1600" dirty="0">
                <a:solidFill>
                  <a:schemeClr val="tx1"/>
                </a:solidFill>
                <a:latin typeface="Arial" panose="020B0604020202020204" pitchFamily="34" charset="0"/>
              </a:rPr>
              <a:t> </a:t>
            </a:r>
            <a:r>
              <a:rPr lang="en-US" altLang="en-US" sz="1600" dirty="0">
                <a:solidFill>
                  <a:schemeClr val="tx1"/>
                </a:solidFill>
                <a:latin typeface="Arial Unicode MS"/>
              </a:rPr>
              <a:t>matplotlib</a:t>
            </a:r>
            <a:r>
              <a:rPr lang="en-US" altLang="en-US" sz="1600" dirty="0">
                <a:solidFill>
                  <a:schemeClr val="tx1"/>
                </a:solidFill>
              </a:rPr>
              <a:t>, </a:t>
            </a:r>
            <a:r>
              <a:rPr lang="en-US" altLang="en-US" sz="1600" dirty="0">
                <a:solidFill>
                  <a:schemeClr val="tx1"/>
                </a:solidFill>
                <a:latin typeface="Arial Unicode MS"/>
              </a:rPr>
              <a:t>seaborn</a:t>
            </a:r>
            <a:r>
              <a:rPr lang="en-US" altLang="en-US" sz="1600" dirty="0">
                <a:solidFill>
                  <a:schemeClr val="tx1"/>
                </a:solidFill>
              </a:rPr>
              <a:t>, and </a:t>
            </a:r>
            <a:r>
              <a:rPr lang="en-US" altLang="en-US" sz="1600" dirty="0" err="1">
                <a:solidFill>
                  <a:schemeClr val="tx1"/>
                </a:solidFill>
                <a:latin typeface="Arial Unicode MS"/>
              </a:rPr>
              <a:t>plotly</a:t>
            </a:r>
            <a:r>
              <a:rPr lang="en-US" altLang="en-US" sz="1600" dirty="0">
                <a:solidFill>
                  <a:schemeClr val="tx1"/>
                </a:solidFill>
              </a:rPr>
              <a:t> for creating charts to understand the data.</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Machine Learning:</a:t>
            </a:r>
            <a:r>
              <a:rPr lang="en-US" altLang="en-US" sz="1600" dirty="0">
                <a:solidFill>
                  <a:schemeClr val="tx1"/>
                </a:solidFill>
                <a:latin typeface="Arial" panose="020B0604020202020204" pitchFamily="34" charset="0"/>
              </a:rPr>
              <a:t> </a:t>
            </a:r>
            <a:r>
              <a:rPr lang="en-US" altLang="en-US" sz="1600" dirty="0">
                <a:solidFill>
                  <a:schemeClr val="tx1"/>
                </a:solidFill>
                <a:latin typeface="Arial Unicode MS"/>
              </a:rPr>
              <a:t>scikit-learn</a:t>
            </a:r>
            <a:r>
              <a:rPr lang="en-US" altLang="en-US" sz="1600" dirty="0">
                <a:solidFill>
                  <a:schemeClr val="tx1"/>
                </a:solidFill>
              </a:rPr>
              <a:t> for data preprocessing, model training, and evaluation, plus </a:t>
            </a:r>
            <a:r>
              <a:rPr lang="en-US" altLang="en-US" sz="1600" dirty="0" err="1">
                <a:solidFill>
                  <a:schemeClr val="tx1"/>
                </a:solidFill>
                <a:latin typeface="Arial Unicode MS"/>
              </a:rPr>
              <a:t>xgboost</a:t>
            </a:r>
            <a:r>
              <a:rPr lang="en-US" altLang="en-US" sz="1600" dirty="0">
                <a:solidFill>
                  <a:schemeClr val="tx1"/>
                </a:solidFill>
              </a:rPr>
              <a:t> for the </a:t>
            </a:r>
            <a:r>
              <a:rPr lang="en-US" altLang="en-US" sz="1600" dirty="0" err="1">
                <a:solidFill>
                  <a:schemeClr val="tx1"/>
                </a:solidFill>
              </a:rPr>
              <a:t>XGBoost</a:t>
            </a:r>
            <a:r>
              <a:rPr lang="en-US" altLang="en-US" sz="1600" dirty="0">
                <a:solidFill>
                  <a:schemeClr val="tx1"/>
                </a:solidFill>
              </a:rPr>
              <a:t> model.</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Model Saving:</a:t>
            </a:r>
            <a:r>
              <a:rPr lang="en-US" altLang="en-US" sz="1600" dirty="0">
                <a:solidFill>
                  <a:schemeClr val="tx1"/>
                </a:solidFill>
                <a:latin typeface="Arial" panose="020B0604020202020204" pitchFamily="34" charset="0"/>
              </a:rPr>
              <a:t> </a:t>
            </a:r>
            <a:r>
              <a:rPr lang="en-US" altLang="en-US" sz="1600" dirty="0" err="1">
                <a:solidFill>
                  <a:schemeClr val="tx1"/>
                </a:solidFill>
                <a:latin typeface="Arial Unicode MS"/>
              </a:rPr>
              <a:t>joblib</a:t>
            </a:r>
            <a:r>
              <a:rPr lang="en-US" altLang="en-US" sz="1600" dirty="0">
                <a:solidFill>
                  <a:schemeClr val="tx1"/>
                </a:solidFill>
              </a:rPr>
              <a:t> to save the final trained model.</a:t>
            </a: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endParaRPr>
          </a:p>
          <a:p>
            <a:pPr marL="0" lvl="0" indent="0" defTabSz="914400" eaLnBrk="0" fontAlgn="base" hangingPunct="0">
              <a:lnSpc>
                <a:spcPct val="100000"/>
              </a:lnSpc>
              <a:spcBef>
                <a:spcPct val="0"/>
              </a:spcBef>
              <a:spcAft>
                <a:spcPct val="0"/>
              </a:spcAft>
              <a:buClrTx/>
              <a:buSzTx/>
              <a:buNone/>
            </a:pPr>
            <a:br>
              <a:rPr lang="en-US" altLang="en-US" sz="2000" dirty="0">
                <a:solidFill>
                  <a:schemeClr val="tx1"/>
                </a:solidFill>
              </a:rPr>
            </a:br>
            <a:r>
              <a:rPr lang="en-US" altLang="en-US" sz="2000" b="1" dirty="0">
                <a:solidFill>
                  <a:schemeClr val="tx1"/>
                </a:solidFill>
                <a:latin typeface="Arial" panose="020B0604020202020204" pitchFamily="34" charset="0"/>
              </a:rPr>
              <a:t>Step 2: Data Loading, Cleaning, and Exploration:</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Next, load and prepare the dataset for analysis.</a:t>
            </a:r>
          </a:p>
          <a:p>
            <a:pPr marL="0" lvl="0" indent="0" defTabSz="914400" eaLnBrk="0" fontAlgn="base" hangingPunct="0">
              <a:lnSpc>
                <a:spcPct val="100000"/>
              </a:lnSpc>
              <a:spcBef>
                <a:spcPct val="0"/>
              </a:spcBef>
              <a:spcAft>
                <a:spcPct val="0"/>
              </a:spcAft>
              <a:buClrTx/>
              <a:buSzTx/>
              <a:buFontTx/>
              <a:buAutoNum type="arabicPeriod"/>
            </a:pPr>
            <a:r>
              <a:rPr lang="en-US" altLang="en-US" sz="1600" b="1" dirty="0">
                <a:solidFill>
                  <a:schemeClr val="tx1"/>
                </a:solidFill>
                <a:latin typeface="Arial" panose="020B0604020202020204" pitchFamily="34" charset="0"/>
              </a:rPr>
              <a:t>Load the Data:</a:t>
            </a:r>
            <a:r>
              <a:rPr lang="en-US" altLang="en-US" sz="1600" dirty="0">
                <a:solidFill>
                  <a:schemeClr val="tx1"/>
                </a:solidFill>
                <a:latin typeface="Arial" panose="020B0604020202020204" pitchFamily="34" charset="0"/>
              </a:rPr>
              <a:t> Read the </a:t>
            </a:r>
            <a:r>
              <a:rPr lang="en-US" altLang="en-US" sz="1600" dirty="0">
                <a:solidFill>
                  <a:schemeClr val="tx1"/>
                </a:solidFill>
                <a:latin typeface="Arial Unicode MS"/>
              </a:rPr>
              <a:t>Salary Data.csv</a:t>
            </a:r>
            <a:r>
              <a:rPr lang="en-US" altLang="en-US" sz="1600" dirty="0">
                <a:solidFill>
                  <a:schemeClr val="tx1"/>
                </a:solidFill>
              </a:rPr>
              <a:t> file into a pandas </a:t>
            </a:r>
            <a:r>
              <a:rPr lang="en-US" altLang="en-US" sz="1600" dirty="0" err="1">
                <a:solidFill>
                  <a:schemeClr val="tx1"/>
                </a:solidFill>
              </a:rPr>
              <a:t>DataFrame</a:t>
            </a:r>
            <a:r>
              <a:rPr lang="en-US" altLang="en-US" sz="1600" dirty="0">
                <a:solidFill>
                  <a:schemeClr val="tx1"/>
                </a:solidFill>
              </a:rPr>
              <a:t>.</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2"/>
            </a:pPr>
            <a:r>
              <a:rPr lang="en-US" altLang="en-US" sz="1600" b="1" dirty="0">
                <a:solidFill>
                  <a:schemeClr val="tx1"/>
                </a:solidFill>
                <a:latin typeface="Arial" panose="020B0604020202020204" pitchFamily="34" charset="0"/>
              </a:rPr>
              <a:t>Initial Inspection:</a:t>
            </a:r>
            <a:r>
              <a:rPr lang="en-US" altLang="en-US" sz="1600" dirty="0">
                <a:solidFill>
                  <a:schemeClr val="tx1"/>
                </a:solidFill>
                <a:latin typeface="Arial" panose="020B0604020202020204" pitchFamily="34" charset="0"/>
              </a:rPr>
              <a:t> Examine the data's shape (</a:t>
            </a:r>
            <a:r>
              <a:rPr lang="en-US" altLang="en-US" sz="1600" dirty="0" err="1">
                <a:solidFill>
                  <a:schemeClr val="tx1"/>
                </a:solidFill>
                <a:latin typeface="Arial Unicode MS"/>
              </a:rPr>
              <a:t>df.shape</a:t>
            </a:r>
            <a:r>
              <a:rPr lang="en-US" altLang="en-US" sz="1600" dirty="0">
                <a:solidFill>
                  <a:schemeClr val="tx1"/>
                </a:solidFill>
              </a:rPr>
              <a:t>), the first few rows (</a:t>
            </a:r>
            <a:r>
              <a:rPr lang="en-US" altLang="en-US" sz="1600" dirty="0" err="1">
                <a:solidFill>
                  <a:schemeClr val="tx1"/>
                </a:solidFill>
                <a:latin typeface="Arial Unicode MS"/>
              </a:rPr>
              <a:t>df.head</a:t>
            </a:r>
            <a:r>
              <a:rPr lang="en-US" altLang="en-US" sz="1600" dirty="0">
                <a:solidFill>
                  <a:schemeClr val="tx1"/>
                </a:solidFill>
                <a:latin typeface="Arial Unicode MS"/>
              </a:rPr>
              <a:t>()</a:t>
            </a:r>
            <a:r>
              <a:rPr lang="en-US" altLang="en-US" sz="1600" dirty="0">
                <a:solidFill>
                  <a:schemeClr val="tx1"/>
                </a:solidFill>
              </a:rPr>
              <a:t>), data types (</a:t>
            </a:r>
            <a:r>
              <a:rPr lang="en-US" altLang="en-US" sz="1600" dirty="0">
                <a:solidFill>
                  <a:schemeClr val="tx1"/>
                </a:solidFill>
                <a:latin typeface="Arial Unicode MS"/>
              </a:rPr>
              <a:t>df.info()</a:t>
            </a:r>
            <a:r>
              <a:rPr lang="en-US" altLang="en-US" sz="1600" dirty="0">
                <a:solidFill>
                  <a:schemeClr val="tx1"/>
                </a:solidFill>
              </a:rPr>
              <a:t>), and basic statistics (</a:t>
            </a:r>
            <a:r>
              <a:rPr lang="en-US" altLang="en-US" sz="1600" dirty="0" err="1">
                <a:solidFill>
                  <a:schemeClr val="tx1"/>
                </a:solidFill>
                <a:latin typeface="Arial Unicode MS"/>
              </a:rPr>
              <a:t>df.describe</a:t>
            </a:r>
            <a:r>
              <a:rPr lang="en-US" altLang="en-US" sz="1600" dirty="0">
                <a:solidFill>
                  <a:schemeClr val="tx1"/>
                </a:solidFill>
                <a:latin typeface="Arial Unicode MS"/>
              </a:rPr>
              <a:t>()</a:t>
            </a:r>
            <a:r>
              <a:rPr lang="en-US" altLang="en-US" sz="1600" dirty="0">
                <a:solidFill>
                  <a:schemeClr val="tx1"/>
                </a:solidFill>
              </a:rPr>
              <a:t>) to get a general understanding.</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3"/>
            </a:pPr>
            <a:r>
              <a:rPr lang="en-US" altLang="en-US" sz="1600" b="1" dirty="0">
                <a:solidFill>
                  <a:schemeClr val="tx1"/>
                </a:solidFill>
                <a:latin typeface="Arial" panose="020B0604020202020204" pitchFamily="34" charset="0"/>
              </a:rPr>
              <a:t>Handle Missing Values:</a:t>
            </a:r>
            <a:r>
              <a:rPr lang="en-US" altLang="en-US" sz="1600" dirty="0">
                <a:solidFill>
                  <a:schemeClr val="tx1"/>
                </a:solidFill>
                <a:latin typeface="Arial" panose="020B0604020202020204" pitchFamily="34" charset="0"/>
              </a:rPr>
              <a:t> Check for any null or missing values (</a:t>
            </a:r>
            <a:r>
              <a:rPr lang="en-US" altLang="en-US" sz="1600" dirty="0" err="1">
                <a:solidFill>
                  <a:schemeClr val="tx1"/>
                </a:solidFill>
                <a:latin typeface="Arial Unicode MS"/>
              </a:rPr>
              <a:t>df.isna</a:t>
            </a:r>
            <a:r>
              <a:rPr lang="en-US" altLang="en-US" sz="1600" dirty="0">
                <a:solidFill>
                  <a:schemeClr val="tx1"/>
                </a:solidFill>
                <a:latin typeface="Arial Unicode MS"/>
              </a:rPr>
              <a:t>().sum()</a:t>
            </a:r>
            <a:r>
              <a:rPr lang="en-US" altLang="en-US" sz="1600" dirty="0">
                <a:solidFill>
                  <a:schemeClr val="tx1"/>
                </a:solidFill>
              </a:rPr>
              <a:t>) and remove the corresponding rows (</a:t>
            </a:r>
            <a:r>
              <a:rPr lang="en-US" altLang="en-US" sz="1600" dirty="0" err="1">
                <a:solidFill>
                  <a:schemeClr val="tx1"/>
                </a:solidFill>
                <a:latin typeface="Arial Unicode MS"/>
              </a:rPr>
              <a:t>df.dropna</a:t>
            </a:r>
            <a:r>
              <a:rPr lang="en-US" altLang="en-US" sz="1600" dirty="0">
                <a:solidFill>
                  <a:schemeClr val="tx1"/>
                </a:solidFill>
                <a:latin typeface="Arial Unicode MS"/>
              </a:rPr>
              <a:t>()</a:t>
            </a:r>
            <a:r>
              <a:rPr lang="en-US" altLang="en-US" sz="1600" dirty="0">
                <a:solidFill>
                  <a:schemeClr val="tx1"/>
                </a:solidFill>
              </a:rPr>
              <a:t>).</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4"/>
            </a:pPr>
            <a:r>
              <a:rPr lang="en-US" altLang="en-US" sz="1600" b="1" dirty="0">
                <a:solidFill>
                  <a:schemeClr val="tx1"/>
                </a:solidFill>
                <a:latin typeface="Arial" panose="020B0604020202020204" pitchFamily="34" charset="0"/>
              </a:rPr>
              <a:t>Remove Duplicates:</a:t>
            </a:r>
            <a:r>
              <a:rPr lang="en-US" altLang="en-US" sz="1600" dirty="0">
                <a:solidFill>
                  <a:schemeClr val="tx1"/>
                </a:solidFill>
                <a:latin typeface="Arial" panose="020B0604020202020204" pitchFamily="34" charset="0"/>
              </a:rPr>
              <a:t> Identify and remove any duplicate entries (</a:t>
            </a:r>
            <a:r>
              <a:rPr lang="en-US" altLang="en-US" sz="1600" dirty="0" err="1">
                <a:solidFill>
                  <a:schemeClr val="tx1"/>
                </a:solidFill>
                <a:latin typeface="Arial Unicode MS"/>
              </a:rPr>
              <a:t>df.drop_duplicates</a:t>
            </a:r>
            <a:r>
              <a:rPr lang="en-US" altLang="en-US" sz="1600" dirty="0">
                <a:solidFill>
                  <a:schemeClr val="tx1"/>
                </a:solidFill>
                <a:latin typeface="Arial Unicode MS"/>
              </a:rPr>
              <a:t>()</a:t>
            </a:r>
            <a:r>
              <a:rPr lang="en-US" altLang="en-US" sz="1600" dirty="0">
                <a:solidFill>
                  <a:schemeClr val="tx1"/>
                </a:solidFill>
              </a:rPr>
              <a:t>) to ensure data quality.</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5"/>
            </a:pPr>
            <a:r>
              <a:rPr lang="en-US" altLang="en-US" sz="1600" b="1" dirty="0">
                <a:solidFill>
                  <a:schemeClr val="tx1"/>
                </a:solidFill>
                <a:latin typeface="Arial" panose="020B0604020202020204" pitchFamily="34" charset="0"/>
              </a:rPr>
              <a:t>Data Correction:</a:t>
            </a:r>
            <a:r>
              <a:rPr lang="en-US" altLang="en-US" sz="1600" dirty="0">
                <a:solidFill>
                  <a:schemeClr val="tx1"/>
                </a:solidFill>
                <a:latin typeface="Arial" panose="020B0604020202020204" pitchFamily="34" charset="0"/>
              </a:rPr>
              <a:t> Convert numerical columns like </a:t>
            </a:r>
            <a:r>
              <a:rPr lang="en-US" altLang="en-US" sz="1600" dirty="0">
                <a:solidFill>
                  <a:schemeClr val="tx1"/>
                </a:solidFill>
                <a:latin typeface="Arial Unicode MS"/>
              </a:rPr>
              <a:t>Age</a:t>
            </a:r>
            <a:r>
              <a:rPr lang="en-US" altLang="en-US" sz="1600" dirty="0">
                <a:solidFill>
                  <a:schemeClr val="tx1"/>
                </a:solidFill>
              </a:rPr>
              <a:t> and </a:t>
            </a:r>
            <a:r>
              <a:rPr lang="en-US" altLang="en-US" sz="1600" dirty="0">
                <a:solidFill>
                  <a:schemeClr val="tx1"/>
                </a:solidFill>
                <a:latin typeface="Arial Unicode MS"/>
              </a:rPr>
              <a:t>Salary</a:t>
            </a:r>
            <a:r>
              <a:rPr lang="en-US" altLang="en-US" sz="1600" dirty="0">
                <a:solidFill>
                  <a:schemeClr val="tx1"/>
                </a:solidFill>
              </a:rPr>
              <a:t> from floating-point numbers to integers (</a:t>
            </a:r>
            <a:r>
              <a:rPr lang="en-US" altLang="en-US" sz="1600" dirty="0">
                <a:solidFill>
                  <a:schemeClr val="tx1"/>
                </a:solidFill>
                <a:latin typeface="Arial Unicode MS"/>
              </a:rPr>
              <a:t>.</a:t>
            </a:r>
            <a:r>
              <a:rPr lang="en-US" altLang="en-US" sz="1600" dirty="0" err="1">
                <a:solidFill>
                  <a:schemeClr val="tx1"/>
                </a:solidFill>
                <a:latin typeface="Arial Unicode MS"/>
              </a:rPr>
              <a:t>astype</a:t>
            </a:r>
            <a:r>
              <a:rPr lang="en-US" altLang="en-US" sz="1600" dirty="0">
                <a:solidFill>
                  <a:schemeClr val="tx1"/>
                </a:solidFill>
                <a:latin typeface="Arial Unicode MS"/>
              </a:rPr>
              <a:t>(int)</a:t>
            </a:r>
            <a:r>
              <a:rPr lang="en-US" altLang="en-US" sz="1600" dirty="0">
                <a:solidFill>
                  <a:schemeClr val="tx1"/>
                </a:solidFill>
              </a:rPr>
              <a:t>) for consistency. Remove any illogical data, such as negative age or salary.</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indent="0">
              <a:buNone/>
            </a:pPr>
            <a:endParaRPr lang="en-US" sz="1600" b="1" dirty="0"/>
          </a:p>
        </p:txBody>
      </p:sp>
      <p:sp>
        <p:nvSpPr>
          <p:cNvPr id="4" name="Rectangle 2">
            <a:extLst>
              <a:ext uri="{FF2B5EF4-FFF2-40B4-BE49-F238E27FC236}">
                <a16:creationId xmlns:a16="http://schemas.microsoft.com/office/drawing/2014/main" id="{62626D4A-B851-E327-A769-3C07485411B9}"/>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F2C1A1DD-DF38-FCD4-C494-70639C6800F5}"/>
              </a:ext>
            </a:extLst>
          </p:cNvPr>
          <p:cNvSpPr>
            <a:spLocks noChangeArrowheads="1"/>
          </p:cNvSpPr>
          <p:nvPr/>
        </p:nvSpPr>
        <p:spPr bwMode="auto">
          <a:xfrm>
            <a:off x="462116" y="4728855"/>
            <a:ext cx="10363200"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161EF-7299-3E79-2D9D-4D372E329288}"/>
              </a:ext>
            </a:extLst>
          </p:cNvPr>
          <p:cNvSpPr>
            <a:spLocks noGrp="1"/>
          </p:cNvSpPr>
          <p:nvPr>
            <p:ph type="title"/>
          </p:nvPr>
        </p:nvSpPr>
        <p:spPr/>
        <p:txBody>
          <a:bodyPr>
            <a:noAutofit/>
          </a:bodyPr>
          <a:lstStyle/>
          <a:p>
            <a:r>
              <a:rPr lang="en-US" sz="3600" dirty="0">
                <a:solidFill>
                  <a:schemeClr val="accent1">
                    <a:lumMod val="75000"/>
                  </a:schemeClr>
                </a:solidFill>
              </a:rPr>
              <a:t>ALGORITHM AND DEPLOYMENT</a:t>
            </a:r>
            <a:endParaRPr lang="en-IN"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2EC7C5F9-E1E5-E95F-E3C5-15912AA9B2AC}"/>
              </a:ext>
            </a:extLst>
          </p:cNvPr>
          <p:cNvSpPr>
            <a:spLocks noGrp="1"/>
          </p:cNvSpPr>
          <p:nvPr>
            <p:ph idx="1"/>
          </p:nvPr>
        </p:nvSpPr>
        <p:spPr/>
        <p:txBody>
          <a:bodyPr>
            <a:noAutofit/>
          </a:bodyPr>
          <a:lstStyle/>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Arial" panose="020B0604020202020204" pitchFamily="34" charset="0"/>
              </a:rPr>
              <a:t>Step 3: Feature Engineering:</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Create new, insightful features from the existing ones to potentially improve the model's predictive power.</a:t>
            </a:r>
          </a:p>
          <a:p>
            <a:pPr marL="0" lvl="0" indent="0" defTabSz="914400" eaLnBrk="0" fontAlgn="base" hangingPunct="0">
              <a:lnSpc>
                <a:spcPct val="100000"/>
              </a:lnSpc>
              <a:spcBef>
                <a:spcPct val="0"/>
              </a:spcBef>
              <a:spcAft>
                <a:spcPct val="0"/>
              </a:spcAft>
              <a:buClrTx/>
              <a:buSzTx/>
              <a:buFontTx/>
              <a:buAutoNum type="arabicPeriod"/>
            </a:pPr>
            <a:r>
              <a:rPr lang="en-US" altLang="en-US" sz="1600" b="1" dirty="0">
                <a:solidFill>
                  <a:schemeClr val="tx1"/>
                </a:solidFill>
                <a:latin typeface="Arial" panose="020B0604020202020204" pitchFamily="34" charset="0"/>
              </a:rPr>
              <a:t>Create </a:t>
            </a:r>
            <a:r>
              <a:rPr lang="en-US" altLang="en-US" sz="1600" b="1" dirty="0" err="1">
                <a:solidFill>
                  <a:schemeClr val="tx1"/>
                </a:solidFill>
                <a:latin typeface="Arial Unicode MS"/>
              </a:rPr>
              <a:t>Experience_Level</a:t>
            </a:r>
            <a:r>
              <a:rPr lang="en-US" altLang="en-US" sz="1600" b="1" dirty="0">
                <a:solidFill>
                  <a:schemeClr val="tx1"/>
                </a:solidFill>
              </a:rPr>
              <a:t>:</a:t>
            </a:r>
            <a:r>
              <a:rPr lang="en-US" altLang="en-US" sz="1600" dirty="0">
                <a:solidFill>
                  <a:schemeClr val="tx1"/>
                </a:solidFill>
                <a:latin typeface="Arial" panose="020B0604020202020204" pitchFamily="34" charset="0"/>
              </a:rPr>
              <a:t> Categorize the </a:t>
            </a:r>
            <a:r>
              <a:rPr lang="en-US" altLang="en-US" sz="1600" dirty="0">
                <a:solidFill>
                  <a:schemeClr val="tx1"/>
                </a:solidFill>
                <a:latin typeface="Arial Unicode MS"/>
              </a:rPr>
              <a:t>Years of Experience</a:t>
            </a:r>
            <a:r>
              <a:rPr lang="en-US" altLang="en-US" sz="1600" dirty="0">
                <a:solidFill>
                  <a:schemeClr val="tx1"/>
                </a:solidFill>
              </a:rPr>
              <a:t> into levels like 'Entry-level', 'Mid-level', and 'Senior-level'.</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2"/>
            </a:pPr>
            <a:r>
              <a:rPr lang="en-US" altLang="en-US" sz="1600" b="1" dirty="0">
                <a:solidFill>
                  <a:schemeClr val="tx1"/>
                </a:solidFill>
                <a:latin typeface="Arial" panose="020B0604020202020204" pitchFamily="34" charset="0"/>
              </a:rPr>
              <a:t>Create </a:t>
            </a:r>
            <a:r>
              <a:rPr lang="en-US" altLang="en-US" sz="1600" b="1" dirty="0" err="1">
                <a:solidFill>
                  <a:schemeClr val="tx1"/>
                </a:solidFill>
                <a:latin typeface="Arial Unicode MS"/>
              </a:rPr>
              <a:t>Job_Education</a:t>
            </a:r>
            <a:r>
              <a:rPr lang="en-US" altLang="en-US" sz="1600" b="1" dirty="0">
                <a:solidFill>
                  <a:schemeClr val="tx1"/>
                </a:solidFill>
              </a:rPr>
              <a:t> Interaction:</a:t>
            </a:r>
            <a:r>
              <a:rPr lang="en-US" altLang="en-US" sz="1600" dirty="0">
                <a:solidFill>
                  <a:schemeClr val="tx1"/>
                </a:solidFill>
                <a:latin typeface="Arial" panose="020B0604020202020204" pitchFamily="34" charset="0"/>
              </a:rPr>
              <a:t> Combine the </a:t>
            </a:r>
            <a:r>
              <a:rPr lang="en-US" altLang="en-US" sz="1600" dirty="0">
                <a:solidFill>
                  <a:schemeClr val="tx1"/>
                </a:solidFill>
                <a:latin typeface="Arial Unicode MS"/>
              </a:rPr>
              <a:t>Job Title</a:t>
            </a:r>
            <a:r>
              <a:rPr lang="en-US" altLang="en-US" sz="1600" dirty="0">
                <a:solidFill>
                  <a:schemeClr val="tx1"/>
                </a:solidFill>
              </a:rPr>
              <a:t> and </a:t>
            </a:r>
            <a:r>
              <a:rPr lang="en-US" altLang="en-US" sz="1600" dirty="0">
                <a:solidFill>
                  <a:schemeClr val="tx1"/>
                </a:solidFill>
                <a:latin typeface="Arial Unicode MS"/>
              </a:rPr>
              <a:t>Education Level</a:t>
            </a:r>
            <a:r>
              <a:rPr lang="en-US" altLang="en-US" sz="1600" dirty="0">
                <a:solidFill>
                  <a:schemeClr val="tx1"/>
                </a:solidFill>
              </a:rPr>
              <a:t> into a single feature to capture the unique interaction between them.</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Create Polynomial Feature:</a:t>
            </a:r>
            <a:r>
              <a:rPr lang="en-US" altLang="en-US" sz="1600" dirty="0">
                <a:solidFill>
                  <a:schemeClr val="tx1"/>
                </a:solidFill>
                <a:latin typeface="Arial" panose="020B0604020202020204" pitchFamily="34" charset="0"/>
              </a:rPr>
              <a:t> Add a squared version of </a:t>
            </a:r>
            <a:r>
              <a:rPr lang="en-US" altLang="en-US" sz="1600" dirty="0">
                <a:solidFill>
                  <a:schemeClr val="tx1"/>
                </a:solidFill>
                <a:latin typeface="Arial Unicode MS"/>
              </a:rPr>
              <a:t>Years of Experience</a:t>
            </a:r>
            <a:r>
              <a:rPr lang="en-US" altLang="en-US" sz="1600" dirty="0">
                <a:solidFill>
                  <a:schemeClr val="tx1"/>
                </a:solidFill>
              </a:rPr>
              <a:t> (</a:t>
            </a:r>
            <a:r>
              <a:rPr lang="en-US" altLang="en-US" sz="1600" dirty="0" err="1">
                <a:solidFill>
                  <a:schemeClr val="tx1"/>
                </a:solidFill>
                <a:latin typeface="Arial Unicode MS"/>
              </a:rPr>
              <a:t>Years_of_Experience_sq</a:t>
            </a:r>
            <a:r>
              <a:rPr lang="en-US" altLang="en-US" sz="1600" dirty="0">
                <a:solidFill>
                  <a:schemeClr val="tx1"/>
                </a:solidFill>
              </a:rPr>
              <a:t>) to help the model learn non-linear relationships.</a:t>
            </a:r>
            <a:br>
              <a:rPr lang="en-US" altLang="en-US" sz="1600" dirty="0">
                <a:solidFill>
                  <a:schemeClr val="tx1"/>
                </a:solidFill>
              </a:rPr>
            </a:br>
            <a:br>
              <a:rPr lang="en-US" altLang="en-US" sz="1600" dirty="0">
                <a:solidFill>
                  <a:schemeClr val="tx1"/>
                </a:solidFill>
              </a:rPr>
            </a:br>
            <a:br>
              <a:rPr lang="en-US" altLang="en-US" sz="1600" dirty="0">
                <a:solidFill>
                  <a:schemeClr val="tx1"/>
                </a:solidFill>
              </a:rPr>
            </a:br>
            <a:r>
              <a:rPr lang="en-US" altLang="en-US" sz="2000" b="1" dirty="0">
                <a:solidFill>
                  <a:schemeClr val="tx1"/>
                </a:solidFill>
                <a:latin typeface="Arial" panose="020B0604020202020204" pitchFamily="34" charset="0"/>
              </a:rPr>
              <a:t>Step 4: Data Preprocessing and Transformation:</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Transform the features into a standardized, numerical format suitable for machine learning models.</a:t>
            </a:r>
          </a:p>
          <a:p>
            <a:pPr marL="0" lvl="0" indent="0" defTabSz="914400" eaLnBrk="0" fontAlgn="base" hangingPunct="0">
              <a:lnSpc>
                <a:spcPct val="100000"/>
              </a:lnSpc>
              <a:spcBef>
                <a:spcPct val="0"/>
              </a:spcBef>
              <a:spcAft>
                <a:spcPct val="0"/>
              </a:spcAft>
              <a:buClrTx/>
              <a:buSzTx/>
              <a:buFontTx/>
              <a:buAutoNum type="arabicPeriod"/>
            </a:pPr>
            <a:r>
              <a:rPr lang="en-US" altLang="en-US" sz="1600" b="1" dirty="0">
                <a:solidFill>
                  <a:schemeClr val="tx1"/>
                </a:solidFill>
                <a:latin typeface="Arial" panose="020B0604020202020204" pitchFamily="34" charset="0"/>
              </a:rPr>
              <a:t>One-Hot Encoding:</a:t>
            </a:r>
            <a:r>
              <a:rPr lang="en-US" altLang="en-US" sz="1600" dirty="0">
                <a:solidFill>
                  <a:schemeClr val="tx1"/>
                </a:solidFill>
                <a:latin typeface="Arial" panose="020B0604020202020204" pitchFamily="34" charset="0"/>
              </a:rPr>
              <a:t> Convert categorical features (</a:t>
            </a:r>
            <a:r>
              <a:rPr lang="en-US" altLang="en-US" sz="1600" dirty="0">
                <a:solidFill>
                  <a:schemeClr val="tx1"/>
                </a:solidFill>
                <a:latin typeface="Arial Unicode MS"/>
              </a:rPr>
              <a:t>Gender</a:t>
            </a:r>
            <a:r>
              <a:rPr lang="en-US" altLang="en-US" sz="1600" dirty="0">
                <a:solidFill>
                  <a:schemeClr val="tx1"/>
                </a:solidFill>
              </a:rPr>
              <a:t>, </a:t>
            </a:r>
            <a:r>
              <a:rPr lang="en-US" altLang="en-US" sz="1600" dirty="0">
                <a:solidFill>
                  <a:schemeClr val="tx1"/>
                </a:solidFill>
                <a:latin typeface="Arial Unicode MS"/>
              </a:rPr>
              <a:t>Education Level</a:t>
            </a:r>
            <a:r>
              <a:rPr lang="en-US" altLang="en-US" sz="1600" dirty="0">
                <a:solidFill>
                  <a:schemeClr val="tx1"/>
                </a:solidFill>
              </a:rPr>
              <a:t>, </a:t>
            </a:r>
            <a:r>
              <a:rPr lang="en-US" altLang="en-US" sz="1600" dirty="0">
                <a:solidFill>
                  <a:schemeClr val="tx1"/>
                </a:solidFill>
                <a:latin typeface="Arial Unicode MS"/>
              </a:rPr>
              <a:t>Job Title</a:t>
            </a:r>
            <a:r>
              <a:rPr lang="en-US" altLang="en-US" sz="1600" dirty="0">
                <a:solidFill>
                  <a:schemeClr val="tx1"/>
                </a:solidFill>
              </a:rPr>
              <a:t>, etc.) into a numerical format using </a:t>
            </a:r>
            <a:r>
              <a:rPr lang="en-US" altLang="en-US" sz="1600" dirty="0" err="1">
                <a:solidFill>
                  <a:schemeClr val="tx1"/>
                </a:solidFill>
                <a:latin typeface="Arial Unicode MS"/>
              </a:rPr>
              <a:t>OneHotEncoder</a:t>
            </a:r>
            <a:r>
              <a:rPr lang="en-US" altLang="en-US" sz="1600" dirty="0">
                <a:solidFill>
                  <a:schemeClr val="tx1"/>
                </a:solidFill>
              </a:rPr>
              <a:t>.</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2"/>
            </a:pPr>
            <a:r>
              <a:rPr lang="en-US" altLang="en-US" sz="1600" b="1" dirty="0">
                <a:solidFill>
                  <a:schemeClr val="tx1"/>
                </a:solidFill>
                <a:latin typeface="Arial" panose="020B0604020202020204" pitchFamily="34" charset="0"/>
              </a:rPr>
              <a:t>Feature Scaling:</a:t>
            </a:r>
            <a:r>
              <a:rPr lang="en-US" altLang="en-US" sz="1600" dirty="0">
                <a:solidFill>
                  <a:schemeClr val="tx1"/>
                </a:solidFill>
                <a:latin typeface="Arial" panose="020B0604020202020204" pitchFamily="34" charset="0"/>
              </a:rPr>
              <a:t> Standardize the numerical features (</a:t>
            </a:r>
            <a:r>
              <a:rPr lang="en-US" altLang="en-US" sz="1600" dirty="0">
                <a:solidFill>
                  <a:schemeClr val="tx1"/>
                </a:solidFill>
                <a:latin typeface="Arial Unicode MS"/>
              </a:rPr>
              <a:t>Age</a:t>
            </a:r>
            <a:r>
              <a:rPr lang="en-US" altLang="en-US" sz="1600" dirty="0">
                <a:solidFill>
                  <a:schemeClr val="tx1"/>
                </a:solidFill>
              </a:rPr>
              <a:t>, </a:t>
            </a:r>
            <a:r>
              <a:rPr lang="en-US" altLang="en-US" sz="1600" dirty="0">
                <a:solidFill>
                  <a:schemeClr val="tx1"/>
                </a:solidFill>
                <a:latin typeface="Arial Unicode MS"/>
              </a:rPr>
              <a:t>Years of Experience</a:t>
            </a:r>
            <a:r>
              <a:rPr lang="en-US" altLang="en-US" sz="1600" dirty="0">
                <a:solidFill>
                  <a:schemeClr val="tx1"/>
                </a:solidFill>
              </a:rPr>
              <a:t>) using </a:t>
            </a:r>
            <a:r>
              <a:rPr lang="en-US" altLang="en-US" sz="1600" dirty="0" err="1">
                <a:solidFill>
                  <a:schemeClr val="tx1"/>
                </a:solidFill>
                <a:latin typeface="Arial Unicode MS"/>
              </a:rPr>
              <a:t>StandardScaler</a:t>
            </a:r>
            <a:r>
              <a:rPr lang="en-US" altLang="en-US" sz="1600" dirty="0">
                <a:solidFill>
                  <a:schemeClr val="tx1"/>
                </a:solidFill>
              </a:rPr>
              <a:t> to bring them to a common scale.</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3"/>
            </a:pPr>
            <a:r>
              <a:rPr lang="en-US" altLang="en-US" sz="1600" b="1" dirty="0">
                <a:solidFill>
                  <a:schemeClr val="tx1"/>
                </a:solidFill>
                <a:latin typeface="Arial" panose="020B0604020202020204" pitchFamily="34" charset="0"/>
              </a:rPr>
              <a:t>Apply Transformations:</a:t>
            </a:r>
            <a:r>
              <a:rPr lang="en-US" altLang="en-US" sz="1600" dirty="0">
                <a:solidFill>
                  <a:schemeClr val="tx1"/>
                </a:solidFill>
                <a:latin typeface="Arial" panose="020B0604020202020204" pitchFamily="34" charset="0"/>
              </a:rPr>
              <a:t> Use a </a:t>
            </a:r>
            <a:r>
              <a:rPr lang="en-US" altLang="en-US" sz="1600" dirty="0" err="1">
                <a:solidFill>
                  <a:schemeClr val="tx1"/>
                </a:solidFill>
                <a:latin typeface="Arial Unicode MS"/>
              </a:rPr>
              <a:t>ColumnTransformer</a:t>
            </a:r>
            <a:r>
              <a:rPr lang="en-US" altLang="en-US" sz="1600" dirty="0">
                <a:solidFill>
                  <a:schemeClr val="tx1"/>
                </a:solidFill>
              </a:rPr>
              <a:t> to apply these different preprocessing steps to the appropriate columns efficiently.</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br>
              <a:rPr lang="en-US" altLang="en-US" sz="1600" dirty="0">
                <a:solidFill>
                  <a:schemeClr val="tx1"/>
                </a:solidFill>
              </a:rPr>
            </a:br>
            <a:br>
              <a:rPr lang="en-US" altLang="en-US" sz="1600" dirty="0">
                <a:solidFill>
                  <a:schemeClr val="tx1"/>
                </a:solidFill>
              </a:rPr>
            </a:b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endParaRPr lang="en-IN" sz="1600" dirty="0"/>
          </a:p>
        </p:txBody>
      </p:sp>
      <p:sp>
        <p:nvSpPr>
          <p:cNvPr id="4" name="Rectangle 1">
            <a:extLst>
              <a:ext uri="{FF2B5EF4-FFF2-40B4-BE49-F238E27FC236}">
                <a16:creationId xmlns:a16="http://schemas.microsoft.com/office/drawing/2014/main" id="{49369A8D-CCF7-CCAE-E4D9-205CA4D36D40}"/>
              </a:ext>
            </a:extLst>
          </p:cNvPr>
          <p:cNvSpPr>
            <a:spLocks noChangeArrowheads="1"/>
          </p:cNvSpPr>
          <p:nvPr/>
        </p:nvSpPr>
        <p:spPr bwMode="auto">
          <a:xfrm>
            <a:off x="678426" y="2227662"/>
            <a:ext cx="21672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E1CA3E3-FACD-90C1-704B-DDAB2690649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7022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0ED4-069A-7D2A-3FC9-69AEFAFE4106}"/>
              </a:ext>
            </a:extLst>
          </p:cNvPr>
          <p:cNvSpPr>
            <a:spLocks noGrp="1"/>
          </p:cNvSpPr>
          <p:nvPr>
            <p:ph type="title"/>
          </p:nvPr>
        </p:nvSpPr>
        <p:spPr/>
        <p:txBody>
          <a:bodyPr>
            <a:noAutofit/>
          </a:bodyPr>
          <a:lstStyle/>
          <a:p>
            <a:r>
              <a:rPr lang="en-US" sz="3600" dirty="0">
                <a:solidFill>
                  <a:schemeClr val="accent1">
                    <a:lumMod val="75000"/>
                  </a:schemeClr>
                </a:solidFill>
              </a:rPr>
              <a:t>ALGORITHM AND DEPLOYMENT</a:t>
            </a:r>
            <a:endParaRPr lang="en-IN" sz="3600" dirty="0">
              <a:solidFill>
                <a:schemeClr val="accent1">
                  <a:lumMod val="75000"/>
                </a:schemeClr>
              </a:solidFill>
            </a:endParaRPr>
          </a:p>
        </p:txBody>
      </p:sp>
      <p:sp>
        <p:nvSpPr>
          <p:cNvPr id="3" name="Content Placeholder 2">
            <a:extLst>
              <a:ext uri="{FF2B5EF4-FFF2-40B4-BE49-F238E27FC236}">
                <a16:creationId xmlns:a16="http://schemas.microsoft.com/office/drawing/2014/main" id="{5648D196-A0C1-0AEF-C1B0-62D9C154A3D9}"/>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Arial" panose="020B0604020202020204" pitchFamily="34" charset="0"/>
              </a:rPr>
              <a:t>Step 5: Splitting the Data:</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Divide the processed dataset into two parts: one for training the models and one for testing their performance on unseen data.</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Features and Target:</a:t>
            </a:r>
            <a:r>
              <a:rPr lang="en-US" altLang="en-US" sz="1600" dirty="0">
                <a:solidFill>
                  <a:schemeClr val="tx1"/>
                </a:solidFill>
                <a:latin typeface="Arial" panose="020B0604020202020204" pitchFamily="34" charset="0"/>
              </a:rPr>
              <a:t> Separate the dataset into features (</a:t>
            </a:r>
            <a:r>
              <a:rPr lang="en-US" altLang="en-US" sz="1600" b="1" dirty="0">
                <a:solidFill>
                  <a:schemeClr val="tx1"/>
                </a:solidFill>
                <a:latin typeface="Arial" panose="020B0604020202020204" pitchFamily="34" charset="0"/>
              </a:rPr>
              <a:t>X</a:t>
            </a:r>
            <a:r>
              <a:rPr lang="en-US" altLang="en-US" sz="1600" dirty="0">
                <a:solidFill>
                  <a:schemeClr val="tx1"/>
                </a:solidFill>
                <a:latin typeface="Arial" panose="020B0604020202020204" pitchFamily="34" charset="0"/>
              </a:rPr>
              <a:t>), which are the input variables, and the target variable (</a:t>
            </a:r>
            <a:r>
              <a:rPr lang="en-US" altLang="en-US" sz="1600" b="1" dirty="0">
                <a:solidFill>
                  <a:schemeClr val="tx1"/>
                </a:solidFill>
                <a:latin typeface="Arial" panose="020B0604020202020204" pitchFamily="34" charset="0"/>
              </a:rPr>
              <a:t>y</a:t>
            </a:r>
            <a:r>
              <a:rPr lang="en-US" altLang="en-US" sz="1600" dirty="0">
                <a:solidFill>
                  <a:schemeClr val="tx1"/>
                </a:solidFill>
                <a:latin typeface="Arial" panose="020B0604020202020204" pitchFamily="34" charset="0"/>
              </a:rPr>
              <a:t>), which is the </a:t>
            </a:r>
            <a:r>
              <a:rPr lang="en-US" altLang="en-US" sz="1600" dirty="0">
                <a:solidFill>
                  <a:schemeClr val="tx1"/>
                </a:solidFill>
                <a:latin typeface="Arial Unicode MS"/>
              </a:rPr>
              <a:t>Salary</a:t>
            </a:r>
            <a:r>
              <a:rPr lang="en-US" altLang="en-US" sz="1600" dirty="0">
                <a:solidFill>
                  <a:schemeClr val="tx1"/>
                </a:solidFill>
              </a:rPr>
              <a:t> column you want to predict.</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Split:</a:t>
            </a:r>
            <a:r>
              <a:rPr lang="en-US" altLang="en-US" sz="1600" dirty="0">
                <a:solidFill>
                  <a:schemeClr val="tx1"/>
                </a:solidFill>
                <a:latin typeface="Arial" panose="020B0604020202020204" pitchFamily="34" charset="0"/>
              </a:rPr>
              <a:t> Use the </a:t>
            </a:r>
            <a:r>
              <a:rPr lang="en-US" altLang="en-US" sz="1600" dirty="0" err="1">
                <a:solidFill>
                  <a:schemeClr val="tx1"/>
                </a:solidFill>
                <a:latin typeface="Arial Unicode MS"/>
              </a:rPr>
              <a:t>train_test_split</a:t>
            </a:r>
            <a:r>
              <a:rPr lang="en-US" altLang="en-US" sz="1600" dirty="0">
                <a:solidFill>
                  <a:schemeClr val="tx1"/>
                </a:solidFill>
              </a:rPr>
              <a:t> function to create training sets (</a:t>
            </a:r>
            <a:r>
              <a:rPr lang="en-US" altLang="en-US" sz="1600" dirty="0" err="1">
                <a:solidFill>
                  <a:schemeClr val="tx1"/>
                </a:solidFill>
                <a:latin typeface="Arial Unicode MS"/>
              </a:rPr>
              <a:t>X_train</a:t>
            </a:r>
            <a:r>
              <a:rPr lang="en-US" altLang="en-US" sz="1600" dirty="0">
                <a:solidFill>
                  <a:schemeClr val="tx1"/>
                </a:solidFill>
              </a:rPr>
              <a:t>, </a:t>
            </a:r>
            <a:r>
              <a:rPr lang="en-US" altLang="en-US" sz="1600" dirty="0" err="1">
                <a:solidFill>
                  <a:schemeClr val="tx1"/>
                </a:solidFill>
                <a:latin typeface="Arial Unicode MS"/>
              </a:rPr>
              <a:t>y_train</a:t>
            </a:r>
            <a:r>
              <a:rPr lang="en-US" altLang="en-US" sz="1600" dirty="0">
                <a:solidFill>
                  <a:schemeClr val="tx1"/>
                </a:solidFill>
              </a:rPr>
              <a:t>) and testing sets (</a:t>
            </a:r>
            <a:r>
              <a:rPr lang="en-US" altLang="en-US" sz="1600" dirty="0" err="1">
                <a:solidFill>
                  <a:schemeClr val="tx1"/>
                </a:solidFill>
                <a:latin typeface="Arial Unicode MS"/>
              </a:rPr>
              <a:t>X_test</a:t>
            </a:r>
            <a:r>
              <a:rPr lang="en-US" altLang="en-US" sz="1600" dirty="0">
                <a:solidFill>
                  <a:schemeClr val="tx1"/>
                </a:solidFill>
              </a:rPr>
              <a:t>, </a:t>
            </a:r>
            <a:r>
              <a:rPr lang="en-US" altLang="en-US" sz="1600" dirty="0" err="1">
                <a:solidFill>
                  <a:schemeClr val="tx1"/>
                </a:solidFill>
                <a:latin typeface="Arial Unicode MS"/>
              </a:rPr>
              <a:t>y_test</a:t>
            </a:r>
            <a:r>
              <a:rPr lang="en-US" altLang="en-US" sz="1600" dirty="0">
                <a:solidFill>
                  <a:schemeClr val="tx1"/>
                </a:solidFill>
              </a:rPr>
              <a:t>), typically with an 80/20 ratio.</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Arial" panose="020B0604020202020204" pitchFamily="34" charset="0"/>
              </a:rPr>
              <a:t>Step 6: Model Selection and Training</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Select and train several different regression models on the prepared training data.</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Models:</a:t>
            </a:r>
            <a:r>
              <a:rPr lang="en-US" altLang="en-US" sz="1600" dirty="0">
                <a:solidFill>
                  <a:schemeClr val="tx1"/>
                </a:solidFill>
                <a:latin typeface="Arial" panose="020B0604020202020204" pitchFamily="34" charset="0"/>
              </a:rPr>
              <a:t> The notebook trains four distinct models:</a:t>
            </a: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Linear Regression</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Decision Tree Regressor</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Random Forest Regressor</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b="1" dirty="0" err="1">
                <a:solidFill>
                  <a:schemeClr val="tx1"/>
                </a:solidFill>
                <a:latin typeface="Arial" panose="020B0604020202020204" pitchFamily="34" charset="0"/>
              </a:rPr>
              <a:t>XGBoost</a:t>
            </a:r>
            <a:r>
              <a:rPr lang="en-US" altLang="en-US" sz="1600" b="1" dirty="0">
                <a:solidFill>
                  <a:schemeClr val="tx1"/>
                </a:solidFill>
                <a:latin typeface="Arial" panose="020B0604020202020204" pitchFamily="34" charset="0"/>
              </a:rPr>
              <a:t> Regressor</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Training:</a:t>
            </a:r>
            <a:r>
              <a:rPr lang="en-US" altLang="en-US" sz="1600" dirty="0">
                <a:solidFill>
                  <a:schemeClr val="tx1"/>
                </a:solidFill>
                <a:latin typeface="Arial" panose="020B0604020202020204" pitchFamily="34" charset="0"/>
              </a:rPr>
              <a:t> Fit each model using the </a:t>
            </a:r>
            <a:r>
              <a:rPr lang="en-US" altLang="en-US" sz="1600" dirty="0" err="1">
                <a:solidFill>
                  <a:schemeClr val="tx1"/>
                </a:solidFill>
                <a:latin typeface="Arial Unicode MS"/>
              </a:rPr>
              <a:t>X_train</a:t>
            </a:r>
            <a:r>
              <a:rPr lang="en-US" altLang="en-US" sz="1600" dirty="0">
                <a:solidFill>
                  <a:schemeClr val="tx1"/>
                </a:solidFill>
              </a:rPr>
              <a:t> and </a:t>
            </a:r>
            <a:r>
              <a:rPr lang="en-US" altLang="en-US" sz="1600" dirty="0" err="1">
                <a:solidFill>
                  <a:schemeClr val="tx1"/>
                </a:solidFill>
                <a:latin typeface="Arial Unicode MS"/>
              </a:rPr>
              <a:t>y_train</a:t>
            </a:r>
            <a:r>
              <a:rPr lang="en-US" altLang="en-US" sz="1600" dirty="0">
                <a:solidFill>
                  <a:schemeClr val="tx1"/>
                </a:solidFill>
              </a:rPr>
              <a:t> data.</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endParaRPr lang="en-IN" sz="1600" dirty="0"/>
          </a:p>
        </p:txBody>
      </p:sp>
      <p:sp>
        <p:nvSpPr>
          <p:cNvPr id="5" name="Rectangle 2">
            <a:extLst>
              <a:ext uri="{FF2B5EF4-FFF2-40B4-BE49-F238E27FC236}">
                <a16:creationId xmlns:a16="http://schemas.microsoft.com/office/drawing/2014/main" id="{12C25E76-C948-9919-A3F8-9166860C4811}"/>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7216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128B-8ACC-981F-F86B-6DBC0993CB06}"/>
              </a:ext>
            </a:extLst>
          </p:cNvPr>
          <p:cNvSpPr>
            <a:spLocks noGrp="1"/>
          </p:cNvSpPr>
          <p:nvPr>
            <p:ph type="title"/>
          </p:nvPr>
        </p:nvSpPr>
        <p:spPr/>
        <p:txBody>
          <a:bodyPr>
            <a:noAutofit/>
          </a:bodyPr>
          <a:lstStyle/>
          <a:p>
            <a:r>
              <a:rPr lang="en-US" sz="3200" dirty="0">
                <a:solidFill>
                  <a:schemeClr val="accent1">
                    <a:lumMod val="75000"/>
                  </a:schemeClr>
                </a:solidFill>
              </a:rPr>
              <a:t>ALGORITHM AND DEPLOYMENT</a:t>
            </a:r>
            <a:endParaRPr lang="en-IN" sz="3200" dirty="0">
              <a:solidFill>
                <a:schemeClr val="accent1">
                  <a:lumMod val="75000"/>
                </a:schemeClr>
              </a:solidFill>
            </a:endParaRPr>
          </a:p>
        </p:txBody>
      </p:sp>
      <p:sp>
        <p:nvSpPr>
          <p:cNvPr id="3" name="Content Placeholder 2">
            <a:extLst>
              <a:ext uri="{FF2B5EF4-FFF2-40B4-BE49-F238E27FC236}">
                <a16:creationId xmlns:a16="http://schemas.microsoft.com/office/drawing/2014/main" id="{3A4D0266-FBB0-9CE3-45EC-EF690E7A37F4}"/>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None/>
            </a:pPr>
            <a:endParaRPr lang="en-US" altLang="en-US" sz="16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Arial" panose="020B0604020202020204" pitchFamily="34" charset="0"/>
              </a:rPr>
              <a:t>Step 7: Model Evaluation:</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Assess how well each trained model performs by comparing its predictions against the actual salaries in the test set.</a:t>
            </a:r>
          </a:p>
          <a:p>
            <a:pPr marL="0" lvl="0" indent="0" defTabSz="914400" eaLnBrk="0" fontAlgn="base" hangingPunct="0">
              <a:lnSpc>
                <a:spcPct val="100000"/>
              </a:lnSpc>
              <a:spcBef>
                <a:spcPct val="0"/>
              </a:spcBef>
              <a:spcAft>
                <a:spcPct val="0"/>
              </a:spcAft>
              <a:buClrTx/>
              <a:buSzTx/>
              <a:buFontTx/>
              <a:buAutoNum type="arabicPeriod"/>
            </a:pPr>
            <a:r>
              <a:rPr lang="en-US" altLang="en-US" sz="1600" b="1" dirty="0">
                <a:solidFill>
                  <a:schemeClr val="tx1"/>
                </a:solidFill>
                <a:latin typeface="Arial" panose="020B0604020202020204" pitchFamily="34" charset="0"/>
              </a:rPr>
              <a:t>Prediction:</a:t>
            </a:r>
            <a:r>
              <a:rPr lang="en-US" altLang="en-US" sz="1600" dirty="0">
                <a:solidFill>
                  <a:schemeClr val="tx1"/>
                </a:solidFill>
                <a:latin typeface="Arial" panose="020B0604020202020204" pitchFamily="34" charset="0"/>
              </a:rPr>
              <a:t> Use each trained model to make salary predictions on the </a:t>
            </a:r>
            <a:r>
              <a:rPr lang="en-US" altLang="en-US" sz="1600" dirty="0" err="1">
                <a:solidFill>
                  <a:schemeClr val="tx1"/>
                </a:solidFill>
                <a:latin typeface="Arial Unicode MS"/>
              </a:rPr>
              <a:t>X_test</a:t>
            </a:r>
            <a:r>
              <a:rPr lang="en-US" altLang="en-US" sz="1600" dirty="0">
                <a:solidFill>
                  <a:schemeClr val="tx1"/>
                </a:solidFill>
              </a:rPr>
              <a:t> data.</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AutoNum type="arabicPeriod" startAt="2"/>
            </a:pPr>
            <a:r>
              <a:rPr lang="en-US" altLang="en-US" sz="1600" b="1" dirty="0">
                <a:solidFill>
                  <a:schemeClr val="tx1"/>
                </a:solidFill>
                <a:latin typeface="Arial" panose="020B0604020202020204" pitchFamily="34" charset="0"/>
              </a:rPr>
              <a:t>Evaluation Metrics:</a:t>
            </a:r>
            <a:r>
              <a:rPr lang="en-US" altLang="en-US" sz="1600" dirty="0">
                <a:solidFill>
                  <a:schemeClr val="tx1"/>
                </a:solidFill>
                <a:latin typeface="Arial" panose="020B0604020202020204" pitchFamily="34" charset="0"/>
              </a:rPr>
              <a:t> Compare the model's predictions with the actual </a:t>
            </a:r>
            <a:r>
              <a:rPr lang="en-US" altLang="en-US" sz="1600" dirty="0" err="1">
                <a:solidFill>
                  <a:schemeClr val="tx1"/>
                </a:solidFill>
                <a:latin typeface="Arial Unicode MS"/>
              </a:rPr>
              <a:t>y_test</a:t>
            </a:r>
            <a:r>
              <a:rPr lang="en-US" altLang="en-US" sz="1600" dirty="0">
                <a:solidFill>
                  <a:schemeClr val="tx1"/>
                </a:solidFill>
              </a:rPr>
              <a:t> values using key metrics:</a:t>
            </a:r>
            <a:endParaRPr lang="en-US" altLang="en-US" sz="16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R-squared (R2):</a:t>
            </a:r>
            <a:r>
              <a:rPr lang="en-US" altLang="en-US" sz="1600" dirty="0">
                <a:solidFill>
                  <a:schemeClr val="tx1"/>
                </a:solidFill>
                <a:latin typeface="Arial" panose="020B0604020202020204" pitchFamily="34" charset="0"/>
              </a:rPr>
              <a:t> Measures the proportion of the variance in salary that is predictable from the features.</a:t>
            </a: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Mean Absolute Error (MAE):</a:t>
            </a:r>
            <a:r>
              <a:rPr lang="en-US" altLang="en-US" sz="1600" dirty="0">
                <a:solidFill>
                  <a:schemeClr val="tx1"/>
                </a:solidFill>
                <a:latin typeface="Arial" panose="020B0604020202020204" pitchFamily="34" charset="0"/>
              </a:rPr>
              <a:t> The average absolute difference between predicted and actual salaries.</a:t>
            </a:r>
          </a:p>
          <a:p>
            <a:pPr marL="457200" lvl="1" indent="0" defTabSz="914400" eaLnBrk="0" fontAlgn="base" hangingPunct="0">
              <a:spcBef>
                <a:spcPct val="0"/>
              </a:spcBef>
              <a:spcAft>
                <a:spcPct val="0"/>
              </a:spcAft>
              <a:buClrTx/>
              <a:buSzTx/>
              <a:buFontTx/>
              <a:buChar char="•"/>
            </a:pPr>
            <a:r>
              <a:rPr lang="en-US" altLang="en-US" sz="1600" b="1" dirty="0">
                <a:solidFill>
                  <a:schemeClr val="tx1"/>
                </a:solidFill>
                <a:latin typeface="Arial" panose="020B0604020202020204" pitchFamily="34" charset="0"/>
              </a:rPr>
              <a:t>Root Mean Squared Error (RMSE):</a:t>
            </a:r>
            <a:r>
              <a:rPr lang="en-US" altLang="en-US" sz="1600" dirty="0">
                <a:solidFill>
                  <a:schemeClr val="tx1"/>
                </a:solidFill>
                <a:latin typeface="Arial" panose="020B0604020202020204" pitchFamily="34" charset="0"/>
              </a:rPr>
              <a:t> The square root of the average of squared differences, which penalizes larger errors more.</a:t>
            </a:r>
          </a:p>
          <a:p>
            <a:pPr marL="0" lvl="0" indent="0" defTabSz="914400" eaLnBrk="0" fontAlgn="base" hangingPunct="0">
              <a:lnSpc>
                <a:spcPct val="100000"/>
              </a:lnSpc>
              <a:spcBef>
                <a:spcPct val="0"/>
              </a:spcBef>
              <a:spcAft>
                <a:spcPct val="0"/>
              </a:spcAft>
              <a:buClrTx/>
              <a:buSzTx/>
              <a:buFontTx/>
              <a:buAutoNum type="arabicPeriod" startAt="3"/>
            </a:pPr>
            <a:r>
              <a:rPr lang="en-US" altLang="en-US" sz="1600" b="1" dirty="0">
                <a:solidFill>
                  <a:schemeClr val="tx1"/>
                </a:solidFill>
                <a:latin typeface="Arial" panose="020B0604020202020204" pitchFamily="34" charset="0"/>
              </a:rPr>
              <a:t>Identify Best Model:</a:t>
            </a:r>
            <a:r>
              <a:rPr lang="en-US" altLang="en-US" sz="1600" dirty="0">
                <a:solidFill>
                  <a:schemeClr val="tx1"/>
                </a:solidFill>
                <a:latin typeface="Arial" panose="020B0604020202020204" pitchFamily="34" charset="0"/>
              </a:rPr>
              <a:t> Compare the metrics across all models to determine the best performer. The best model will have the highest R-squared and the lowest error (MAE, RMSE). In your notebook, the </a:t>
            </a:r>
            <a:r>
              <a:rPr lang="en-US" altLang="en-US" sz="1600" b="1" dirty="0" err="1">
                <a:solidFill>
                  <a:schemeClr val="tx1"/>
                </a:solidFill>
                <a:latin typeface="Arial" panose="020B0604020202020204" pitchFamily="34" charset="0"/>
              </a:rPr>
              <a:t>XGBoost</a:t>
            </a:r>
            <a:r>
              <a:rPr lang="en-US" altLang="en-US" sz="1600" b="1" dirty="0">
                <a:solidFill>
                  <a:schemeClr val="tx1"/>
                </a:solidFill>
                <a:latin typeface="Arial" panose="020B0604020202020204" pitchFamily="34" charset="0"/>
              </a:rPr>
              <a:t> Regressor</a:t>
            </a:r>
            <a:r>
              <a:rPr lang="en-US" altLang="en-US" sz="1600" dirty="0">
                <a:solidFill>
                  <a:schemeClr val="tx1"/>
                </a:solidFill>
                <a:latin typeface="Arial" panose="020B0604020202020204" pitchFamily="34" charset="0"/>
              </a:rPr>
              <a:t> was the top performer.</a:t>
            </a:r>
          </a:p>
          <a:p>
            <a:pPr marL="0" lvl="0" indent="0" defTabSz="914400" eaLnBrk="0" fontAlgn="base" hangingPunct="0">
              <a:lnSpc>
                <a:spcPct val="100000"/>
              </a:lnSpc>
              <a:spcBef>
                <a:spcPct val="0"/>
              </a:spcBef>
              <a:spcAft>
                <a:spcPct val="0"/>
              </a:spcAft>
              <a:buClrTx/>
              <a:buSzTx/>
              <a:buNone/>
            </a:pPr>
            <a:br>
              <a:rPr lang="en-US" altLang="en-US" sz="2000" b="1" dirty="0">
                <a:solidFill>
                  <a:schemeClr val="tx1"/>
                </a:solidFill>
                <a:latin typeface="Arial" panose="020B0604020202020204" pitchFamily="34" charset="0"/>
              </a:rPr>
            </a:br>
            <a:r>
              <a:rPr lang="en-US" altLang="en-US" sz="2000" b="1" dirty="0">
                <a:solidFill>
                  <a:schemeClr val="tx1"/>
                </a:solidFill>
                <a:latin typeface="Arial" panose="020B0604020202020204" pitchFamily="34" charset="0"/>
              </a:rPr>
              <a:t>Step 8: Finalizing the Model:</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The final step is to save the best-performing model for future use, so you don't have to retrain it every time.</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Save Model:</a:t>
            </a:r>
            <a:r>
              <a:rPr lang="en-US" altLang="en-US" sz="1600" dirty="0">
                <a:solidFill>
                  <a:schemeClr val="tx1"/>
                </a:solidFill>
                <a:latin typeface="Arial" panose="020B0604020202020204" pitchFamily="34" charset="0"/>
              </a:rPr>
              <a:t> Use the </a:t>
            </a:r>
            <a:r>
              <a:rPr lang="en-US" altLang="en-US" sz="1600" dirty="0" err="1">
                <a:solidFill>
                  <a:schemeClr val="tx1"/>
                </a:solidFill>
                <a:latin typeface="Arial Unicode MS"/>
              </a:rPr>
              <a:t>joblib</a:t>
            </a:r>
            <a:r>
              <a:rPr lang="en-US" altLang="en-US" sz="1600" dirty="0">
                <a:solidFill>
                  <a:schemeClr val="tx1"/>
                </a:solidFill>
              </a:rPr>
              <a:t> library to save the trained </a:t>
            </a:r>
            <a:r>
              <a:rPr lang="en-US" altLang="en-US" sz="1600" dirty="0" err="1">
                <a:solidFill>
                  <a:schemeClr val="tx1"/>
                </a:solidFill>
              </a:rPr>
              <a:t>XGBoost</a:t>
            </a:r>
            <a:r>
              <a:rPr lang="en-US" altLang="en-US" sz="1600" dirty="0">
                <a:solidFill>
                  <a:schemeClr val="tx1"/>
                </a:solidFill>
              </a:rPr>
              <a:t> Regressor model to a file. This file can then be loaded later to make new salary predictions.</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endParaRPr lang="en-IN" sz="1600" dirty="0"/>
          </a:p>
        </p:txBody>
      </p:sp>
      <p:sp>
        <p:nvSpPr>
          <p:cNvPr id="5" name="Rectangle 2">
            <a:extLst>
              <a:ext uri="{FF2B5EF4-FFF2-40B4-BE49-F238E27FC236}">
                <a16:creationId xmlns:a16="http://schemas.microsoft.com/office/drawing/2014/main" id="{B47D1999-1155-326B-0045-8B9F01ACA9F7}"/>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47568752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196</TotalTime>
  <Words>1973</Words>
  <Application>Microsoft Office PowerPoint</Application>
  <PresentationFormat>Widescreen</PresentationFormat>
  <Paragraphs>177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Unicode MS</vt:lpstr>
      <vt:lpstr>Calibri</vt:lpstr>
      <vt:lpstr>Calibri Light</vt:lpstr>
      <vt:lpstr>Franklin Gothic Book</vt:lpstr>
      <vt:lpstr>Franklin Gothic Demi</vt:lpstr>
      <vt:lpstr>Google Sans Text</vt:lpstr>
      <vt:lpstr>Wingdings 2</vt:lpstr>
      <vt:lpstr>DividendVTI</vt:lpstr>
      <vt:lpstr>EMPLOYEE SALARY PREDICTION  </vt:lpstr>
      <vt:lpstr>OUTLINE</vt:lpstr>
      <vt:lpstr>Problem Statement</vt:lpstr>
      <vt:lpstr>System  Approach</vt:lpstr>
      <vt:lpstr>System  Approach</vt:lpstr>
      <vt:lpstr>Algorithm &amp; Deployment</vt:lpstr>
      <vt:lpstr>ALGORITHM AND DEPLOYMENT</vt:lpstr>
      <vt:lpstr>ALGORITHM AND DEPLOYMENT</vt:lpstr>
      <vt:lpstr>ALGORITHM AND DEPLOYMENT</vt:lpstr>
      <vt:lpstr>Result</vt:lpstr>
      <vt:lpstr>Result</vt:lpstr>
      <vt:lpstr>Result</vt:lpstr>
      <vt:lpstr>Result</vt:lpstr>
      <vt:lpstr>Result</vt:lpstr>
      <vt:lpstr>Result</vt:lpstr>
      <vt:lpstr>Result</vt:lpstr>
      <vt:lpstr>Conclusion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vamsi sanaboina</cp:lastModifiedBy>
  <cp:revision>40</cp:revision>
  <dcterms:created xsi:type="dcterms:W3CDTF">2021-05-26T16:50:10Z</dcterms:created>
  <dcterms:modified xsi:type="dcterms:W3CDTF">2025-07-30T18:03:39Z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