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3780" autoAdjust="0"/>
  </p:normalViewPr>
  <p:slideViewPr>
    <p:cSldViewPr>
      <p:cViewPr varScale="1">
        <p:scale>
          <a:sx n="67" d="100"/>
          <a:sy n="67" d="100"/>
        </p:scale>
        <p:origin x="604"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14/10/2022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5" name="think-cell Slide" r:id="rId6" imgW="360" imgH="360" progId="">
                  <p:embed/>
                </p:oleObj>
              </mc:Choice>
              <mc:Fallback>
                <p:oleObj name="think-cell Slide" r:id="rId6" imgW="360" imgH="360" progId="">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9" name="think-cell Slide" r:id="rId4" imgW="360" imgH="360" progId="">
                  <p:embed/>
                </p:oleObj>
              </mc:Choice>
              <mc:Fallback>
                <p:oleObj name="think-cell Slide" r:id="rId4" imgW="360" imgH="360"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3" name="think-cell Slide" r:id="rId4" imgW="360" imgH="360" progId="">
                  <p:embed/>
                </p:oleObj>
              </mc:Choice>
              <mc:Fallback>
                <p:oleObj name="think-cell Slide" r:id="rId4" imgW="360" imgH="360"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7" name="think-cell Slide" r:id="rId4" imgW="360" imgH="360" progId="">
                  <p:embed/>
                </p:oleObj>
              </mc:Choice>
              <mc:Fallback>
                <p:oleObj name="think-cell Slide" r:id="rId4" imgW="360" imgH="360"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9" name="think-cell Slide" r:id="rId7" imgW="360" imgH="360" progId="">
                  <p:embed/>
                </p:oleObj>
              </mc:Choice>
              <mc:Fallback>
                <p:oleObj name="think-cell Slide" r:id="rId7" imgW="360" imgH="360" progId="">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1" name="think-cell Slide" r:id="rId4" imgW="360" imgH="360" progId="">
                  <p:embed/>
                </p:oleObj>
              </mc:Choice>
              <mc:Fallback>
                <p:oleObj name="think-cell Slide" r:id="rId4" imgW="360" imgH="360"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35" name="think-cell Slide" r:id="rId4" imgW="360" imgH="360" progId="">
                  <p:embed/>
                </p:oleObj>
              </mc:Choice>
              <mc:Fallback>
                <p:oleObj name="think-cell Slide" r:id="rId4" imgW="360" imgH="360"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9" name="think-cell Slide" r:id="rId4" imgW="360" imgH="360" progId="">
                  <p:embed/>
                </p:oleObj>
              </mc:Choice>
              <mc:Fallback>
                <p:oleObj name="think-cell Slide" r:id="rId4" imgW="360" imgH="360"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3" name="think-cell Slide" r:id="rId7" imgW="360" imgH="360" progId="">
                  <p:embed/>
                </p:oleObj>
              </mc:Choice>
              <mc:Fallback>
                <p:oleObj name="think-cell Slide" r:id="rId7" imgW="360" imgH="360" progId="">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7" name="think-cell Slide" r:id="rId9" imgW="360" imgH="360" progId="">
                  <p:embed/>
                </p:oleObj>
              </mc:Choice>
              <mc:Fallback>
                <p:oleObj name="think-cell Slide" r:id="rId9" imgW="360" imgH="360" progId="">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1" name="think-cell Slide" r:id="rId5" imgW="360" imgH="360" progId="">
                  <p:embed/>
                </p:oleObj>
              </mc:Choice>
              <mc:Fallback>
                <p:oleObj name="think-cell Slide" r:id="rId5" imgW="360" imgH="36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5" name="think-cell Slide" r:id="rId4" imgW="360" imgH="360" progId="">
                  <p:embed/>
                </p:oleObj>
              </mc:Choice>
              <mc:Fallback>
                <p:oleObj name="think-cell Slide" r:id="rId4" imgW="360" imgH="360"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1" name="think-cell Slide" r:id="rId25" imgW="360" imgH="360" progId="">
                  <p:embed/>
                </p:oleObj>
              </mc:Choice>
              <mc:Fallback>
                <p:oleObj name="think-cell Slide" r:id="rId25" imgW="360" imgH="360" progId="">
                  <p:embed/>
                  <p:pic>
                    <p:nvPicPr>
                      <p:cNvPr id="0" name="Picture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7" name="think-cell Slide" r:id="rId14" imgW="360" imgH="360" progId="">
                  <p:embed/>
                </p:oleObj>
              </mc:Choice>
              <mc:Fallback>
                <p:oleObj name="think-cell Slide" r:id="rId14" imgW="360" imgH="360" progId="">
                  <p:embed/>
                  <p:pic>
                    <p:nvPicPr>
                      <p:cNvPr id="0" name="Picture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POLISETTY.BALA-VAMSI-GUPTA@CAPGEMINI.COM" TargetMode="External"/><Relationship Id="rId2" Type="http://schemas.openxmlformats.org/officeDocument/2006/relationships/image" Target="../media/image14.jpeg"/><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hyperlink" Target="https://github.com/rkakshayka/Deals-and-Coupon-Microservice-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6"/>
          </p:nvPr>
        </p:nvSpPr>
        <p:spPr/>
        <p:txBody>
          <a:bodyPr/>
          <a:lstStyle/>
          <a:p>
            <a:r>
              <a:rPr lang="en-US" b="1" dirty="0"/>
              <a:t>Flight Booking System Application</a:t>
            </a:r>
          </a:p>
          <a:p>
            <a:pPr>
              <a:buFont typeface="Arial" pitchFamily="34" charset="0"/>
              <a:buChar char="•"/>
            </a:pPr>
            <a:r>
              <a:rPr lang="en-US" dirty="0"/>
              <a:t>Completed end to end case study of Flight Booking System Application using Full stack with Angular.</a:t>
            </a:r>
          </a:p>
          <a:p>
            <a:pPr>
              <a:buFont typeface="Arial" pitchFamily="34" charset="0"/>
              <a:buChar char="•"/>
            </a:pPr>
            <a:r>
              <a:rPr lang="en-US" dirty="0"/>
              <a:t>In Case Study, implemented Spring Boot Micro Services, </a:t>
            </a:r>
            <a:r>
              <a:rPr lang="en-IN" altLang="nl-NL" dirty="0"/>
              <a:t>Frontend with Angular 13, using Angular CLI for creating a user-friendly UI </a:t>
            </a:r>
            <a:r>
              <a:rPr lang="en-US" dirty="0"/>
              <a:t>and </a:t>
            </a:r>
            <a:r>
              <a:rPr lang="en-IN" altLang="nl-NL" dirty="0"/>
              <a:t>Backend with Mongo Compass.</a:t>
            </a:r>
          </a:p>
          <a:p>
            <a:pPr>
              <a:buFont typeface="Arial" pitchFamily="34" charset="0"/>
              <a:buChar char="•"/>
            </a:pPr>
            <a:r>
              <a:rPr lang="en-IN" altLang="nl-NL" dirty="0"/>
              <a:t>Implemented unit testing using Junit Testing.</a:t>
            </a:r>
          </a:p>
          <a:p>
            <a:pPr>
              <a:buFont typeface="Arial" pitchFamily="34" charset="0"/>
              <a:buChar char="•"/>
            </a:pPr>
            <a:r>
              <a:rPr lang="en-IN" altLang="nl-NL" sz="1100" b="1" dirty="0"/>
              <a:t>Completed AWS  Certified Cloud Practitioner</a:t>
            </a:r>
            <a:r>
              <a:rPr lang="en-IN" altLang="nl-NL" dirty="0"/>
              <a:t>.</a:t>
            </a:r>
          </a:p>
          <a:p>
            <a:pPr>
              <a:buFont typeface="Arial" pitchFamily="34" charset="0"/>
              <a:buChar char="•"/>
            </a:pPr>
            <a:r>
              <a:rPr lang="en-IN" altLang="nl-NL" sz="1100" b="1" dirty="0"/>
              <a:t>Completed Agile Software Development</a:t>
            </a:r>
            <a:r>
              <a:rPr lang="en-IN" altLang="nl-NL" dirty="0"/>
              <a:t>.</a:t>
            </a:r>
          </a:p>
          <a:p>
            <a:pPr>
              <a:buFont typeface="Arial" pitchFamily="34" charset="0"/>
              <a:buChar char="•"/>
            </a:pPr>
            <a:endParaRPr lang="en-US" dirty="0"/>
          </a:p>
          <a:p>
            <a:pPr>
              <a:buFont typeface="Arial" pitchFamily="34" charset="0"/>
              <a:buChar char="•"/>
            </a:pPr>
            <a:endParaRPr lang="en-US" dirty="0"/>
          </a:p>
          <a:p>
            <a:endParaRPr lang="en-US" dirty="0"/>
          </a:p>
        </p:txBody>
      </p:sp>
      <p:sp>
        <p:nvSpPr>
          <p:cNvPr id="3" name="Text Placeholder 2"/>
          <p:cNvSpPr>
            <a:spLocks noGrp="1"/>
          </p:cNvSpPr>
          <p:nvPr>
            <p:ph type="body" sz="quarter" idx="41"/>
          </p:nvPr>
        </p:nvSpPr>
        <p:spPr/>
        <p:txBody>
          <a:bodyPr/>
          <a:lstStyle/>
          <a:p>
            <a:r>
              <a:rPr lang="en-US" dirty="0"/>
              <a:t>POLISETTY BALA VAMSI GUPTA</a:t>
            </a:r>
          </a:p>
        </p:txBody>
      </p:sp>
      <p:sp>
        <p:nvSpPr>
          <p:cNvPr id="4" name="Text Placeholder 3"/>
          <p:cNvSpPr>
            <a:spLocks noGrp="1"/>
          </p:cNvSpPr>
          <p:nvPr>
            <p:ph type="body" sz="quarter" idx="42"/>
          </p:nvPr>
        </p:nvSpPr>
        <p:spPr/>
        <p:txBody>
          <a:bodyPr/>
          <a:lstStyle/>
          <a:p>
            <a:r>
              <a:rPr lang="nl-NL" altLang="nl-NL" dirty="0"/>
              <a:t>Analyst/Software Engineer</a:t>
            </a:r>
            <a:endParaRPr lang="en-US" dirty="0"/>
          </a:p>
        </p:txBody>
      </p:sp>
      <p:sp>
        <p:nvSpPr>
          <p:cNvPr id="5" name="Text Placeholder 4"/>
          <p:cNvSpPr>
            <a:spLocks noGrp="1"/>
          </p:cNvSpPr>
          <p:nvPr>
            <p:ph type="body" sz="quarter" idx="43"/>
          </p:nvPr>
        </p:nvSpPr>
        <p:spPr>
          <a:xfrm>
            <a:off x="3657600" y="1371600"/>
            <a:ext cx="2373312" cy="295449"/>
          </a:xfrm>
        </p:spPr>
        <p:txBody>
          <a:bodyPr/>
          <a:lstStyle/>
          <a:p>
            <a:r>
              <a:rPr lang="en-US" dirty="0"/>
              <a:t>Chennai</a:t>
            </a:r>
          </a:p>
        </p:txBody>
      </p:sp>
      <p:pic>
        <p:nvPicPr>
          <p:cNvPr id="12" name="Picture Placeholder 11" descr="Vamsipolisetty.jpeg"/>
          <p:cNvPicPr>
            <a:picLocks noGrp="1" noChangeAspect="1"/>
          </p:cNvPicPr>
          <p:nvPr>
            <p:ph type="pic" sz="quarter" idx="46"/>
          </p:nvPr>
        </p:nvPicPr>
        <p:blipFill>
          <a:blip r:embed="rId2" cstate="print"/>
          <a:stretch>
            <a:fillRect/>
          </a:stretch>
        </p:blipFill>
        <p:spPr>
          <a:xfrm>
            <a:off x="574463" y="228600"/>
            <a:ext cx="1347281" cy="1735628"/>
          </a:xfrm>
        </p:spPr>
      </p:pic>
      <p:sp>
        <p:nvSpPr>
          <p:cNvPr id="7" name="Text Placeholder 6"/>
          <p:cNvSpPr>
            <a:spLocks noGrp="1"/>
          </p:cNvSpPr>
          <p:nvPr>
            <p:ph type="body" sz="quarter" idx="47"/>
          </p:nvPr>
        </p:nvSpPr>
        <p:spPr>
          <a:xfrm>
            <a:off x="3657600" y="1600200"/>
            <a:ext cx="3771574" cy="325397"/>
          </a:xfrm>
        </p:spPr>
        <p:txBody>
          <a:bodyPr/>
          <a:lstStyle/>
          <a:p>
            <a:r>
              <a:rPr lang="en-US" dirty="0">
                <a:hlinkClick r:id="rId3"/>
              </a:rPr>
              <a:t>POLISETTY.BALA-VAMSI-GUPTA@CAPGEMINI.COM</a:t>
            </a:r>
            <a:endParaRPr lang="en-US" dirty="0"/>
          </a:p>
        </p:txBody>
      </p:sp>
      <p:sp>
        <p:nvSpPr>
          <p:cNvPr id="8" name="Text Placeholder 7"/>
          <p:cNvSpPr>
            <a:spLocks noGrp="1"/>
          </p:cNvSpPr>
          <p:nvPr>
            <p:ph type="body" sz="quarter" idx="48"/>
          </p:nvPr>
        </p:nvSpPr>
        <p:spPr>
          <a:xfrm>
            <a:off x="3657600" y="1828800"/>
            <a:ext cx="2373312" cy="330250"/>
          </a:xfrm>
        </p:spPr>
        <p:txBody>
          <a:bodyPr/>
          <a:lstStyle/>
          <a:p>
            <a:r>
              <a:rPr lang="en-US" dirty="0"/>
              <a:t>+91 9381358140</a:t>
            </a:r>
          </a:p>
        </p:txBody>
      </p:sp>
      <p:sp>
        <p:nvSpPr>
          <p:cNvPr id="9" name="Text Placeholder 8"/>
          <p:cNvSpPr>
            <a:spLocks noGrp="1"/>
          </p:cNvSpPr>
          <p:nvPr>
            <p:ph type="body" sz="quarter" idx="50"/>
          </p:nvPr>
        </p:nvSpPr>
        <p:spPr/>
        <p:txBody>
          <a:bodyPr/>
          <a:lstStyle/>
          <a:p>
            <a:pPr marL="171450" indent="-171450">
              <a:buFont typeface="Arial" panose="020B0604020202020204" pitchFamily="34" charset="0"/>
              <a:buChar char="•"/>
            </a:pPr>
            <a:r>
              <a:rPr lang="en-US" dirty="0"/>
              <a:t>Hands on experience in creating </a:t>
            </a:r>
            <a:r>
              <a:rPr lang="en-US" b="1" dirty="0" err="1"/>
              <a:t>microservices</a:t>
            </a:r>
            <a:r>
              <a:rPr lang="en-US" dirty="0"/>
              <a:t> with </a:t>
            </a:r>
            <a:r>
              <a:rPr lang="en-US" b="1" dirty="0"/>
              <a:t>Spring boot, Spring Security, Spring Cloud API Gateway,</a:t>
            </a:r>
            <a:r>
              <a:rPr lang="en-US" dirty="0"/>
              <a:t> Eureka server</a:t>
            </a:r>
          </a:p>
          <a:p>
            <a:pPr marL="171450" indent="-171450">
              <a:buFont typeface="Arial" panose="020B0604020202020204" pitchFamily="34" charset="0"/>
              <a:buChar char="•"/>
            </a:pPr>
            <a:r>
              <a:rPr lang="en-US" altLang="en-US" dirty="0"/>
              <a:t>Hands on experience in creating </a:t>
            </a:r>
            <a:r>
              <a:rPr lang="en-US" altLang="en-US" b="1" dirty="0"/>
              <a:t>single page web application </a:t>
            </a:r>
            <a:r>
              <a:rPr lang="en-US" altLang="en-US" dirty="0"/>
              <a:t>in Angular  Latest Version. </a:t>
            </a:r>
          </a:p>
          <a:p>
            <a:pPr marL="171450" indent="-171450">
              <a:buFont typeface="Arial" panose="020B0604020202020204" pitchFamily="34" charset="0"/>
              <a:buChar char="•"/>
            </a:pPr>
            <a:r>
              <a:rPr lang="en-US" altLang="en-US" dirty="0"/>
              <a:t>Hands on experience in connecting </a:t>
            </a:r>
            <a:r>
              <a:rPr lang="en-US" altLang="en-US" b="1" dirty="0" err="1"/>
              <a:t>MongoDB</a:t>
            </a:r>
            <a:r>
              <a:rPr lang="en-US" altLang="en-US" dirty="0"/>
              <a:t> with </a:t>
            </a:r>
            <a:r>
              <a:rPr lang="en-US" altLang="en-US" b="1" dirty="0"/>
              <a:t>Spring</a:t>
            </a:r>
            <a:r>
              <a:rPr lang="en-US" altLang="en-US" dirty="0"/>
              <a:t> </a:t>
            </a:r>
            <a:r>
              <a:rPr lang="en-US" altLang="en-US" b="1" dirty="0"/>
              <a:t>Boot</a:t>
            </a:r>
            <a:r>
              <a:rPr lang="en-US" altLang="en-US" dirty="0"/>
              <a:t> and </a:t>
            </a:r>
            <a:r>
              <a:rPr lang="en-US" altLang="en-US" b="1" dirty="0"/>
              <a:t>Angular</a:t>
            </a:r>
          </a:p>
          <a:p>
            <a:pPr marL="171450" indent="-171450">
              <a:buFont typeface="Arial" panose="020B0604020202020204" pitchFamily="34" charset="0"/>
              <a:buChar char="•"/>
            </a:pPr>
            <a:r>
              <a:rPr lang="en-US" altLang="en-US" b="1" dirty="0"/>
              <a:t>Java </a:t>
            </a:r>
            <a:r>
              <a:rPr lang="en-US" altLang="en-US" b="1" dirty="0" err="1"/>
              <a:t>Microservice</a:t>
            </a:r>
            <a:r>
              <a:rPr lang="en-US" altLang="en-US" dirty="0"/>
              <a:t> Development knowledge using </a:t>
            </a:r>
            <a:r>
              <a:rPr lang="en-US" altLang="en-US" b="1" dirty="0"/>
              <a:t>Spring boot and spring cloud</a:t>
            </a:r>
            <a:r>
              <a:rPr lang="en-US" altLang="en-US" dirty="0"/>
              <a:t> framework</a:t>
            </a:r>
          </a:p>
          <a:p>
            <a:pPr marL="171450" indent="-171450">
              <a:buFont typeface="Arial" panose="020B0604020202020204" pitchFamily="34" charset="0"/>
              <a:buChar char="•"/>
            </a:pPr>
            <a:r>
              <a:rPr lang="en-US" altLang="en-US" dirty="0"/>
              <a:t>Experience in creating unit testing using </a:t>
            </a:r>
            <a:r>
              <a:rPr lang="en-US" altLang="en-US" b="1" dirty="0" err="1"/>
              <a:t>Junit</a:t>
            </a:r>
            <a:endParaRPr lang="en-US" altLang="en-US" b="1" dirty="0"/>
          </a:p>
          <a:p>
            <a:pPr marL="171450" indent="-171450">
              <a:buFont typeface="Arial" panose="020B0604020202020204" pitchFamily="34" charset="0"/>
              <a:buChar char="•"/>
            </a:pPr>
            <a:r>
              <a:rPr lang="en-US" altLang="en-US" dirty="0"/>
              <a:t>Implementation</a:t>
            </a:r>
            <a:r>
              <a:rPr lang="en-US" altLang="en-US" b="1" dirty="0"/>
              <a:t>  </a:t>
            </a:r>
            <a:r>
              <a:rPr lang="en-US" altLang="en-US" dirty="0"/>
              <a:t>of</a:t>
            </a:r>
            <a:r>
              <a:rPr lang="en-US" altLang="en-US" b="1" dirty="0"/>
              <a:t> </a:t>
            </a:r>
            <a:r>
              <a:rPr lang="en-US" altLang="en-US" b="1" dirty="0" err="1"/>
              <a:t>RabbitMQ</a:t>
            </a:r>
            <a:endParaRPr lang="en-US" altLang="en-US" dirty="0"/>
          </a:p>
          <a:p>
            <a:pPr marL="171450" indent="-171450">
              <a:buFont typeface="Arial" panose="020B0604020202020204" pitchFamily="34" charset="0"/>
              <a:buChar char="•"/>
            </a:pPr>
            <a:r>
              <a:rPr lang="en-US" altLang="en-US" dirty="0"/>
              <a:t>Always ready to improve my skills by learning new technologies.</a:t>
            </a:r>
          </a:p>
          <a:p>
            <a:pPr marL="171450" indent="-171450">
              <a:buFont typeface="Arial" panose="020B0604020202020204" pitchFamily="34" charset="0"/>
              <a:buChar char="•"/>
            </a:pPr>
            <a:endParaRPr lang="en-US" altLang="en-US" dirty="0"/>
          </a:p>
        </p:txBody>
      </p:sp>
      <p:sp>
        <p:nvSpPr>
          <p:cNvPr id="10" name="Text Placeholder 9"/>
          <p:cNvSpPr>
            <a:spLocks noGrp="1"/>
          </p:cNvSpPr>
          <p:nvPr>
            <p:ph type="body" sz="quarter" idx="51"/>
          </p:nvPr>
        </p:nvSpPr>
        <p:spPr>
          <a:xfrm>
            <a:off x="3657600" y="2057400"/>
            <a:ext cx="2373312" cy="330250"/>
          </a:xfrm>
        </p:spPr>
        <p:txBody>
          <a:bodyPr/>
          <a:lstStyle/>
          <a:p>
            <a:r>
              <a:rPr lang="en-US" dirty="0"/>
              <a:t>A4</a:t>
            </a:r>
          </a:p>
        </p:txBody>
      </p:sp>
      <p:sp>
        <p:nvSpPr>
          <p:cNvPr id="14" name="TextBox 13"/>
          <p:cNvSpPr txBox="1"/>
          <p:nvPr/>
        </p:nvSpPr>
        <p:spPr>
          <a:xfrm>
            <a:off x="9372600" y="1066800"/>
            <a:ext cx="2590800" cy="6517297"/>
          </a:xfrm>
          <a:prstGeom prst="rect">
            <a:avLst/>
          </a:prstGeom>
          <a:noFill/>
          <a:ln>
            <a:solidFill>
              <a:schemeClr val="accent1"/>
            </a:solidFill>
          </a:ln>
        </p:spPr>
        <p:txBody>
          <a:bodyPr wrap="square" rtlCol="0">
            <a:spAutoFit/>
          </a:bodyPr>
          <a:lstStyle/>
          <a:p>
            <a:pPr>
              <a:lnSpc>
                <a:spcPct val="114000"/>
              </a:lnSpc>
            </a:pPr>
            <a:r>
              <a:rPr lang="en-US" altLang="nl-NL" sz="1050" b="1" dirty="0">
                <a:solidFill>
                  <a:srgbClr val="0070AD"/>
                </a:solidFill>
                <a:latin typeface="Arial" pitchFamily="34" charset="0"/>
                <a:cs typeface="Arial" pitchFamily="34" charset="0"/>
              </a:rPr>
              <a:t>Skills</a:t>
            </a:r>
            <a:br>
              <a:rPr lang="en-US" altLang="nl-NL" sz="1050" b="1" dirty="0">
                <a:solidFill>
                  <a:srgbClr val="0070AD"/>
                </a:solidFill>
                <a:latin typeface="Arial" pitchFamily="34" charset="0"/>
                <a:cs typeface="Arial" pitchFamily="34" charset="0"/>
              </a:rPr>
            </a:br>
            <a:r>
              <a:rPr lang="en-US" altLang="en-US" sz="1050" dirty="0">
                <a:latin typeface="Arial" pitchFamily="34" charset="0"/>
                <a:cs typeface="Arial" pitchFamily="34" charset="0"/>
              </a:rPr>
              <a:t>Java 11</a:t>
            </a:r>
          </a:p>
          <a:p>
            <a:pPr>
              <a:lnSpc>
                <a:spcPct val="114000"/>
              </a:lnSpc>
            </a:pPr>
            <a:r>
              <a:rPr lang="en-US" altLang="en-US" sz="1050" dirty="0">
                <a:latin typeface="Arial" pitchFamily="34" charset="0"/>
                <a:cs typeface="Arial" pitchFamily="34" charset="0"/>
              </a:rPr>
              <a:t>Spring Boot, MVC</a:t>
            </a:r>
          </a:p>
          <a:p>
            <a:pPr>
              <a:lnSpc>
                <a:spcPct val="114000"/>
              </a:lnSpc>
            </a:pPr>
            <a:r>
              <a:rPr lang="en-US" altLang="en-US" sz="1050" dirty="0">
                <a:latin typeface="Arial" pitchFamily="34" charset="0"/>
                <a:cs typeface="Arial" pitchFamily="34" charset="0"/>
              </a:rPr>
              <a:t>Spring Security</a:t>
            </a:r>
          </a:p>
          <a:p>
            <a:pPr>
              <a:lnSpc>
                <a:spcPct val="114000"/>
              </a:lnSpc>
            </a:pPr>
            <a:r>
              <a:rPr lang="en-US" altLang="en-US" sz="1050" dirty="0">
                <a:latin typeface="Arial" pitchFamily="34" charset="0"/>
                <a:cs typeface="Arial" pitchFamily="34" charset="0"/>
              </a:rPr>
              <a:t>Spring Cloud</a:t>
            </a:r>
          </a:p>
          <a:p>
            <a:pPr>
              <a:lnSpc>
                <a:spcPct val="114000"/>
              </a:lnSpc>
            </a:pPr>
            <a:endParaRPr lang="en-US" altLang="en-US" sz="1050" b="1" dirty="0">
              <a:latin typeface="Arial" pitchFamily="34" charset="0"/>
              <a:cs typeface="Arial" pitchFamily="34" charset="0"/>
            </a:endParaRPr>
          </a:p>
          <a:p>
            <a:pPr>
              <a:lnSpc>
                <a:spcPct val="114000"/>
              </a:lnSpc>
            </a:pPr>
            <a:r>
              <a:rPr lang="en-US" altLang="nl-NL" sz="1050" b="1" dirty="0">
                <a:solidFill>
                  <a:srgbClr val="0070AD"/>
                </a:solidFill>
                <a:latin typeface="Arial" pitchFamily="34" charset="0"/>
                <a:cs typeface="Arial" pitchFamily="34" charset="0"/>
              </a:rPr>
              <a:t>MEAN Stack</a:t>
            </a:r>
          </a:p>
          <a:p>
            <a:pPr>
              <a:lnSpc>
                <a:spcPct val="114000"/>
              </a:lnSpc>
            </a:pPr>
            <a:r>
              <a:rPr lang="en-US" altLang="nl-NL" sz="1050" dirty="0">
                <a:latin typeface="Arial" pitchFamily="34" charset="0"/>
                <a:cs typeface="Arial" pitchFamily="34" charset="0"/>
              </a:rPr>
              <a:t>Angular</a:t>
            </a:r>
          </a:p>
          <a:p>
            <a:pPr>
              <a:lnSpc>
                <a:spcPct val="114000"/>
              </a:lnSpc>
            </a:pPr>
            <a:r>
              <a:rPr lang="en-US" altLang="nl-NL" sz="1050" dirty="0" err="1">
                <a:latin typeface="Arial" pitchFamily="34" charset="0"/>
                <a:cs typeface="Arial" pitchFamily="34" charset="0"/>
              </a:rPr>
              <a:t>MongoDB</a:t>
            </a:r>
            <a:endParaRPr lang="en-US" altLang="nl-NL" sz="1050" dirty="0">
              <a:latin typeface="Arial" pitchFamily="34" charset="0"/>
              <a:cs typeface="Arial" pitchFamily="34" charset="0"/>
            </a:endParaRPr>
          </a:p>
          <a:p>
            <a:pPr>
              <a:lnSpc>
                <a:spcPct val="114000"/>
              </a:lnSpc>
            </a:pPr>
            <a:endParaRPr lang="en-US" altLang="nl-NL" sz="1050" dirty="0">
              <a:latin typeface="Arial" pitchFamily="34" charset="0"/>
              <a:cs typeface="Arial" pitchFamily="34" charset="0"/>
            </a:endParaRPr>
          </a:p>
          <a:p>
            <a:pPr>
              <a:lnSpc>
                <a:spcPct val="114000"/>
              </a:lnSpc>
            </a:pPr>
            <a:r>
              <a:rPr lang="en-US" altLang="nl-NL" sz="1050" b="1" dirty="0">
                <a:solidFill>
                  <a:srgbClr val="0070AD"/>
                </a:solidFill>
                <a:latin typeface="Arial" pitchFamily="34" charset="0"/>
                <a:cs typeface="Arial" pitchFamily="34" charset="0"/>
              </a:rPr>
              <a:t>Database</a:t>
            </a:r>
          </a:p>
          <a:p>
            <a:pPr>
              <a:lnSpc>
                <a:spcPct val="114000"/>
              </a:lnSpc>
            </a:pPr>
            <a:r>
              <a:rPr lang="en-US" altLang="nl-NL" sz="1050" dirty="0">
                <a:latin typeface="Arial" pitchFamily="34" charset="0"/>
                <a:cs typeface="Arial" pitchFamily="34" charset="0"/>
              </a:rPr>
              <a:t>No SQL database – </a:t>
            </a:r>
            <a:r>
              <a:rPr lang="en-US" altLang="nl-NL" sz="1050" dirty="0" err="1">
                <a:latin typeface="Arial" pitchFamily="34" charset="0"/>
                <a:cs typeface="Arial" pitchFamily="34" charset="0"/>
              </a:rPr>
              <a:t>MongoDB</a:t>
            </a:r>
            <a:endParaRPr lang="en-US" altLang="nl-NL" sz="1050" dirty="0">
              <a:latin typeface="Arial" pitchFamily="34" charset="0"/>
              <a:cs typeface="Arial" pitchFamily="34" charset="0"/>
            </a:endParaRPr>
          </a:p>
          <a:p>
            <a:pPr>
              <a:lnSpc>
                <a:spcPct val="114000"/>
              </a:lnSpc>
            </a:pPr>
            <a:endParaRPr lang="en-US" altLang="nl-NL" sz="1050" dirty="0">
              <a:latin typeface="Arial" pitchFamily="34" charset="0"/>
              <a:cs typeface="Arial" pitchFamily="34" charset="0"/>
            </a:endParaRPr>
          </a:p>
          <a:p>
            <a:pPr>
              <a:lnSpc>
                <a:spcPct val="114000"/>
              </a:lnSpc>
            </a:pPr>
            <a:r>
              <a:rPr lang="en-US" altLang="nl-NL" sz="1050" b="1" dirty="0">
                <a:solidFill>
                  <a:srgbClr val="0070AD"/>
                </a:solidFill>
                <a:latin typeface="Arial" pitchFamily="34" charset="0"/>
                <a:cs typeface="Arial" pitchFamily="34" charset="0"/>
              </a:rPr>
              <a:t>Web Technologies</a:t>
            </a:r>
            <a:endParaRPr lang="en-US" altLang="nl-NL" sz="1050" dirty="0">
              <a:latin typeface="Arial" pitchFamily="34" charset="0"/>
              <a:cs typeface="Arial" pitchFamily="34" charset="0"/>
            </a:endParaRPr>
          </a:p>
          <a:p>
            <a:pPr>
              <a:lnSpc>
                <a:spcPct val="114000"/>
              </a:lnSpc>
            </a:pPr>
            <a:r>
              <a:rPr lang="en-US" altLang="nl-NL" sz="1050" dirty="0">
                <a:latin typeface="Arial" pitchFamily="34" charset="0"/>
                <a:cs typeface="Arial" pitchFamily="34" charset="0"/>
              </a:rPr>
              <a:t>HTML5 &amp; CSS3</a:t>
            </a:r>
          </a:p>
          <a:p>
            <a:pPr>
              <a:lnSpc>
                <a:spcPct val="114000"/>
              </a:lnSpc>
            </a:pPr>
            <a:r>
              <a:rPr lang="en-US" altLang="nl-NL" sz="1050" dirty="0" err="1">
                <a:latin typeface="Arial" pitchFamily="34" charset="0"/>
                <a:cs typeface="Arial" pitchFamily="34" charset="0"/>
              </a:rPr>
              <a:t>Javascript</a:t>
            </a:r>
            <a:endParaRPr lang="en-US" altLang="nl-NL" sz="1050" dirty="0">
              <a:latin typeface="Arial" pitchFamily="34" charset="0"/>
              <a:cs typeface="Arial" pitchFamily="34" charset="0"/>
            </a:endParaRPr>
          </a:p>
          <a:p>
            <a:pPr>
              <a:lnSpc>
                <a:spcPct val="114000"/>
              </a:lnSpc>
            </a:pPr>
            <a:r>
              <a:rPr lang="en-US" altLang="nl-NL" sz="1050" dirty="0">
                <a:latin typeface="Arial" pitchFamily="34" charset="0"/>
                <a:cs typeface="Arial" pitchFamily="34" charset="0"/>
              </a:rPr>
              <a:t>Typescript</a:t>
            </a:r>
          </a:p>
          <a:p>
            <a:pPr>
              <a:lnSpc>
                <a:spcPct val="114000"/>
              </a:lnSpc>
            </a:pPr>
            <a:endParaRPr lang="en-US" altLang="nl-NL" sz="1050" b="1" dirty="0">
              <a:solidFill>
                <a:srgbClr val="0070AD"/>
              </a:solidFill>
              <a:latin typeface="Arial" pitchFamily="34" charset="0"/>
              <a:cs typeface="Arial" pitchFamily="34" charset="0"/>
            </a:endParaRPr>
          </a:p>
          <a:p>
            <a:pPr>
              <a:lnSpc>
                <a:spcPct val="114000"/>
              </a:lnSpc>
            </a:pPr>
            <a:r>
              <a:rPr lang="en-US" altLang="nl-NL" sz="1050" b="1" dirty="0">
                <a:solidFill>
                  <a:srgbClr val="0070AD"/>
                </a:solidFill>
                <a:latin typeface="Arial" pitchFamily="34" charset="0"/>
                <a:cs typeface="Arial" pitchFamily="34" charset="0"/>
              </a:rPr>
              <a:t>Tools</a:t>
            </a:r>
            <a:endParaRPr lang="en-US" altLang="nl-NL" sz="1050" dirty="0">
              <a:latin typeface="Arial" pitchFamily="34" charset="0"/>
              <a:cs typeface="Arial" pitchFamily="34" charset="0"/>
            </a:endParaRPr>
          </a:p>
          <a:p>
            <a:pPr>
              <a:lnSpc>
                <a:spcPct val="114000"/>
              </a:lnSpc>
            </a:pPr>
            <a:r>
              <a:rPr lang="en-US" altLang="nl-NL" sz="1050" dirty="0" err="1">
                <a:latin typeface="Arial" pitchFamily="34" charset="0"/>
                <a:cs typeface="Arial" pitchFamily="34" charset="0"/>
              </a:rPr>
              <a:t>Github</a:t>
            </a:r>
            <a:endParaRPr lang="en-US" altLang="nl-NL" sz="1050" dirty="0">
              <a:latin typeface="Arial" pitchFamily="34" charset="0"/>
              <a:cs typeface="Arial" pitchFamily="34" charset="0"/>
            </a:endParaRPr>
          </a:p>
          <a:p>
            <a:pPr>
              <a:lnSpc>
                <a:spcPct val="114000"/>
              </a:lnSpc>
            </a:pPr>
            <a:r>
              <a:rPr lang="en-US" altLang="nl-NL" sz="1050" dirty="0">
                <a:latin typeface="Arial" pitchFamily="34" charset="0"/>
                <a:cs typeface="Arial" pitchFamily="34" charset="0"/>
              </a:rPr>
              <a:t>Maven</a:t>
            </a:r>
          </a:p>
          <a:p>
            <a:pPr>
              <a:lnSpc>
                <a:spcPct val="114000"/>
              </a:lnSpc>
            </a:pPr>
            <a:r>
              <a:rPr lang="en-US" altLang="nl-NL" sz="1050" dirty="0">
                <a:latin typeface="Arial" pitchFamily="34" charset="0"/>
                <a:cs typeface="Arial" pitchFamily="34" charset="0"/>
              </a:rPr>
              <a:t>Postman</a:t>
            </a:r>
          </a:p>
          <a:p>
            <a:pPr>
              <a:lnSpc>
                <a:spcPct val="114000"/>
              </a:lnSpc>
            </a:pPr>
            <a:r>
              <a:rPr lang="en-US" altLang="nl-NL" sz="1050" dirty="0">
                <a:latin typeface="Arial" pitchFamily="34" charset="0"/>
                <a:cs typeface="Arial" pitchFamily="34" charset="0"/>
              </a:rPr>
              <a:t>VS Code</a:t>
            </a:r>
          </a:p>
          <a:p>
            <a:pPr>
              <a:lnSpc>
                <a:spcPct val="114000"/>
              </a:lnSpc>
            </a:pPr>
            <a:endParaRPr lang="en-US" altLang="nl-NL" sz="1050" dirty="0">
              <a:latin typeface="Arial" pitchFamily="34" charset="0"/>
              <a:cs typeface="Arial" pitchFamily="34" charset="0"/>
            </a:endParaRPr>
          </a:p>
          <a:p>
            <a:pPr>
              <a:lnSpc>
                <a:spcPct val="114000"/>
              </a:lnSpc>
            </a:pPr>
            <a:r>
              <a:rPr lang="en-US" altLang="nl-NL" sz="1050" b="1" dirty="0" err="1">
                <a:solidFill>
                  <a:schemeClr val="accent2">
                    <a:lumMod val="75000"/>
                  </a:schemeClr>
                </a:solidFill>
                <a:latin typeface="Arial" pitchFamily="34" charset="0"/>
                <a:cs typeface="Arial" pitchFamily="34" charset="0"/>
              </a:rPr>
              <a:t>AddOns</a:t>
            </a:r>
            <a:endParaRPr lang="en-US" altLang="nl-NL" sz="1050" b="1" dirty="0">
              <a:solidFill>
                <a:schemeClr val="accent2">
                  <a:lumMod val="75000"/>
                </a:schemeClr>
              </a:solidFill>
              <a:latin typeface="Arial" pitchFamily="34" charset="0"/>
              <a:cs typeface="Arial" pitchFamily="34" charset="0"/>
            </a:endParaRPr>
          </a:p>
          <a:p>
            <a:pPr>
              <a:lnSpc>
                <a:spcPct val="114000"/>
              </a:lnSpc>
            </a:pPr>
            <a:r>
              <a:rPr lang="en-US" altLang="nl-NL" sz="1050" dirty="0">
                <a:latin typeface="Arial" pitchFamily="34" charset="0"/>
                <a:cs typeface="Arial" pitchFamily="34" charset="0"/>
              </a:rPr>
              <a:t>Communications</a:t>
            </a:r>
          </a:p>
          <a:p>
            <a:pPr>
              <a:lnSpc>
                <a:spcPct val="114000"/>
              </a:lnSpc>
            </a:pPr>
            <a:r>
              <a:rPr lang="en-US" altLang="nl-NL" sz="1050" dirty="0">
                <a:latin typeface="Arial" pitchFamily="34" charset="0"/>
                <a:cs typeface="Arial" pitchFamily="34" charset="0"/>
              </a:rPr>
              <a:t>Team Management</a:t>
            </a:r>
          </a:p>
          <a:p>
            <a:pPr>
              <a:lnSpc>
                <a:spcPct val="114000"/>
              </a:lnSpc>
            </a:pPr>
            <a:endParaRPr lang="en-US" altLang="nl-NL" sz="1050" b="1" dirty="0">
              <a:solidFill>
                <a:srgbClr val="0070AD"/>
              </a:solidFill>
              <a:latin typeface="Arial" pitchFamily="34" charset="0"/>
              <a:cs typeface="Arial" pitchFamily="34" charset="0"/>
            </a:endParaRPr>
          </a:p>
          <a:p>
            <a:pPr>
              <a:lnSpc>
                <a:spcPct val="114000"/>
              </a:lnSpc>
            </a:pPr>
            <a:endParaRPr lang="en-US" altLang="nl-NL" sz="1050" dirty="0">
              <a:latin typeface="Arial" pitchFamily="34" charset="0"/>
              <a:cs typeface="Arial" pitchFamily="34" charset="0"/>
            </a:endParaRPr>
          </a:p>
          <a:p>
            <a:pPr>
              <a:lnSpc>
                <a:spcPct val="114000"/>
              </a:lnSpc>
            </a:pPr>
            <a:endParaRPr lang="en-US" altLang="nl-NL" sz="1050" dirty="0">
              <a:latin typeface="Arial" pitchFamily="34" charset="0"/>
              <a:cs typeface="Arial" pitchFamily="34" charset="0"/>
            </a:endParaRPr>
          </a:p>
          <a:p>
            <a:pPr>
              <a:lnSpc>
                <a:spcPct val="114000"/>
              </a:lnSpc>
            </a:pPr>
            <a:endParaRPr lang="en-US" altLang="nl-NL" sz="1050" dirty="0">
              <a:latin typeface="Arial" pitchFamily="34" charset="0"/>
              <a:cs typeface="Arial" pitchFamily="34" charset="0"/>
            </a:endParaRPr>
          </a:p>
          <a:p>
            <a:pPr>
              <a:lnSpc>
                <a:spcPct val="114000"/>
              </a:lnSpc>
            </a:pPr>
            <a:endParaRPr lang="en-US" altLang="nl-NL" sz="1050" dirty="0">
              <a:latin typeface="Arial" pitchFamily="34" charset="0"/>
              <a:cs typeface="Arial" pitchFamily="34" charset="0"/>
            </a:endParaRPr>
          </a:p>
          <a:p>
            <a:pPr>
              <a:lnSpc>
                <a:spcPct val="114000"/>
              </a:lnSpc>
            </a:pPr>
            <a:endParaRPr lang="en-US" altLang="nl-NL" sz="1050" dirty="0">
              <a:latin typeface="Arial" pitchFamily="34" charset="0"/>
              <a:cs typeface="Arial" pitchFamily="34" charset="0"/>
            </a:endParaRPr>
          </a:p>
          <a:p>
            <a:pPr>
              <a:lnSpc>
                <a:spcPct val="114000"/>
              </a:lnSpc>
            </a:pPr>
            <a:r>
              <a:rPr lang="en-US" altLang="nl-NL" sz="1050" dirty="0">
                <a:solidFill>
                  <a:srgbClr val="FF0000"/>
                </a:solidFill>
                <a:latin typeface="Arial" pitchFamily="34" charset="0"/>
                <a:cs typeface="Arial" pitchFamily="34" charset="0"/>
              </a:rPr>
              <a:t> </a:t>
            </a:r>
          </a:p>
          <a:p>
            <a:endParaRPr lang="en-US" sz="1050" dirty="0">
              <a:latin typeface="Arial" pitchFamily="34" charset="0"/>
              <a:cs typeface="Arial" pitchFamily="34" charset="0"/>
            </a:endParaRPr>
          </a:p>
        </p:txBody>
      </p:sp>
      <p:sp>
        <p:nvSpPr>
          <p:cNvPr id="15" name="TextBox 14"/>
          <p:cNvSpPr txBox="1"/>
          <p:nvPr/>
        </p:nvSpPr>
        <p:spPr>
          <a:xfrm>
            <a:off x="9448800" y="609600"/>
            <a:ext cx="2438400" cy="428515"/>
          </a:xfrm>
          <a:prstGeom prst="rect">
            <a:avLst/>
          </a:prstGeom>
          <a:noFill/>
        </p:spPr>
        <p:txBody>
          <a:bodyPr wrap="square" rtlCol="0">
            <a:spAutoFit/>
          </a:bodyPr>
          <a:lstStyle/>
          <a:p>
            <a:pPr lvl="0">
              <a:lnSpc>
                <a:spcPct val="114000"/>
              </a:lnSpc>
              <a:defRPr/>
            </a:pPr>
            <a:r>
              <a:rPr lang="en-US" altLang="nl-NL" sz="1000" dirty="0">
                <a:solidFill>
                  <a:prstClr val="black"/>
                </a:solidFill>
                <a:latin typeface="Arial" pitchFamily="34" charset="0"/>
                <a:cs typeface="Arial" pitchFamily="34" charset="0"/>
              </a:rPr>
              <a:t>Bachelor of Technology (2018 – 2022)</a:t>
            </a:r>
          </a:p>
          <a:p>
            <a:pPr lvl="0">
              <a:lnSpc>
                <a:spcPct val="114000"/>
              </a:lnSpc>
              <a:defRPr/>
            </a:pPr>
            <a:r>
              <a:rPr lang="en-US" altLang="nl-NL" sz="1000" dirty="0">
                <a:solidFill>
                  <a:prstClr val="black"/>
                </a:solidFill>
                <a:latin typeface="Arial" pitchFamily="34" charset="0"/>
                <a:cs typeface="Arial" pitchFamily="34" charset="0"/>
              </a:rPr>
              <a:t>Computer Science and Engineering</a:t>
            </a:r>
          </a:p>
        </p:txBody>
      </p:sp>
      <p:pic>
        <p:nvPicPr>
          <p:cNvPr id="16"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2576605" y="63282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3124200" y="6457890"/>
            <a:ext cx="2129109" cy="400110"/>
          </a:xfrm>
          <a:prstGeom prst="rect">
            <a:avLst/>
          </a:prstGeom>
          <a:noFill/>
        </p:spPr>
        <p:txBody>
          <a:bodyPr wrap="none" rtlCol="0">
            <a:spAutoFit/>
          </a:bodyPr>
          <a:lstStyle/>
          <a:p>
            <a:r>
              <a:rPr lang="en-IN" altLang="en-US" sz="1000" dirty="0">
                <a:solidFill>
                  <a:prstClr val="black"/>
                </a:solidFill>
                <a:latin typeface="Verdana" panose="020B0604030504040204" pitchFamily="34" charset="0"/>
              </a:rPr>
              <a:t>Check out my work on </a:t>
            </a:r>
            <a:r>
              <a:rPr lang="en-IN" altLang="en-US" sz="1000" dirty="0" err="1">
                <a:solidFill>
                  <a:prstClr val="black"/>
                </a:solidFill>
                <a:latin typeface="Verdana" panose="020B0604030504040204" pitchFamily="34" charset="0"/>
              </a:rPr>
              <a:t>GitHub</a:t>
            </a:r>
            <a:endParaRPr lang="en-US" sz="1000" dirty="0"/>
          </a:p>
          <a:p>
            <a:endParaRPr lang="en-US" sz="10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7" ma:contentTypeDescription="Create a new document." ma:contentTypeScope="" ma:versionID="7d161e690ca85245b6e60bd490b1ebc5">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efefa8b4a0699d43df1b9cded87fa819"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A650B306-B5F5-4442-A99F-7B5760646D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2615</TotalTime>
  <Words>223</Words>
  <Application>Microsoft Office PowerPoint</Application>
  <PresentationFormat>Widescreen</PresentationFormat>
  <Paragraphs>56</Paragraphs>
  <Slides>1</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Akshay Kaushik</dc:creator>
  <cp:keywords>Resume</cp:keywords>
  <cp:lastModifiedBy>Bala Vamsi Gupta, Polisetty</cp:lastModifiedBy>
  <cp:revision>125</cp:revision>
  <dcterms:created xsi:type="dcterms:W3CDTF">2020-09-22T06:24:34Z</dcterms:created>
  <dcterms:modified xsi:type="dcterms:W3CDTF">2022-10-14T10:56:52Z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