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09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80" dirty="0"/>
              <a:t>WTA</a:t>
            </a:r>
            <a:r>
              <a:rPr spc="-50" dirty="0"/>
              <a:t> </a:t>
            </a:r>
            <a:r>
              <a:rPr spc="10" dirty="0"/>
              <a:t>(Minor)</a:t>
            </a:r>
            <a:r>
              <a:rPr spc="30" dirty="0"/>
              <a:t> </a:t>
            </a:r>
            <a:r>
              <a:rPr dirty="0"/>
              <a:t>-</a:t>
            </a:r>
            <a:r>
              <a:rPr spc="35" dirty="0"/>
              <a:t> </a:t>
            </a:r>
            <a:r>
              <a:rPr spc="50" dirty="0"/>
              <a:t>Midsem</a:t>
            </a:r>
            <a:r>
              <a:rPr spc="25" dirty="0"/>
              <a:t> Evaluation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80" dirty="0"/>
              <a:t>WTA</a:t>
            </a:r>
            <a:r>
              <a:rPr spc="-50" dirty="0"/>
              <a:t> </a:t>
            </a:r>
            <a:r>
              <a:rPr spc="10" dirty="0"/>
              <a:t>(Minor)</a:t>
            </a:r>
            <a:r>
              <a:rPr spc="30" dirty="0"/>
              <a:t> </a:t>
            </a:r>
            <a:r>
              <a:rPr dirty="0"/>
              <a:t>-</a:t>
            </a:r>
            <a:r>
              <a:rPr spc="35" dirty="0"/>
              <a:t> </a:t>
            </a:r>
            <a:r>
              <a:rPr spc="50" dirty="0"/>
              <a:t>Midsem</a:t>
            </a:r>
            <a:r>
              <a:rPr spc="25" dirty="0"/>
              <a:t> Evaluation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80" dirty="0"/>
              <a:t>WTA</a:t>
            </a:r>
            <a:r>
              <a:rPr spc="-50" dirty="0"/>
              <a:t> </a:t>
            </a:r>
            <a:r>
              <a:rPr spc="10" dirty="0"/>
              <a:t>(Minor)</a:t>
            </a:r>
            <a:r>
              <a:rPr spc="30" dirty="0"/>
              <a:t> </a:t>
            </a:r>
            <a:r>
              <a:rPr dirty="0"/>
              <a:t>-</a:t>
            </a:r>
            <a:r>
              <a:rPr spc="35" dirty="0"/>
              <a:t> </a:t>
            </a:r>
            <a:r>
              <a:rPr spc="50" dirty="0"/>
              <a:t>Midsem</a:t>
            </a:r>
            <a:r>
              <a:rPr spc="25" dirty="0"/>
              <a:t> Evaluation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80" dirty="0"/>
              <a:t>WTA</a:t>
            </a:r>
            <a:r>
              <a:rPr spc="-50" dirty="0"/>
              <a:t> </a:t>
            </a:r>
            <a:r>
              <a:rPr spc="10" dirty="0"/>
              <a:t>(Minor)</a:t>
            </a:r>
            <a:r>
              <a:rPr spc="30" dirty="0"/>
              <a:t> </a:t>
            </a:r>
            <a:r>
              <a:rPr dirty="0"/>
              <a:t>-</a:t>
            </a:r>
            <a:r>
              <a:rPr spc="35" dirty="0"/>
              <a:t> </a:t>
            </a:r>
            <a:r>
              <a:rPr spc="50" dirty="0"/>
              <a:t>Midsem</a:t>
            </a:r>
            <a:r>
              <a:rPr spc="25" dirty="0"/>
              <a:t> Evaluation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80" dirty="0"/>
              <a:t>WTA</a:t>
            </a:r>
            <a:r>
              <a:rPr spc="-50" dirty="0"/>
              <a:t> </a:t>
            </a:r>
            <a:r>
              <a:rPr spc="10" dirty="0"/>
              <a:t>(Minor)</a:t>
            </a:r>
            <a:r>
              <a:rPr spc="30" dirty="0"/>
              <a:t> </a:t>
            </a:r>
            <a:r>
              <a:rPr dirty="0"/>
              <a:t>-</a:t>
            </a:r>
            <a:r>
              <a:rPr spc="35" dirty="0"/>
              <a:t> </a:t>
            </a:r>
            <a:r>
              <a:rPr spc="50" dirty="0"/>
              <a:t>Midsem</a:t>
            </a:r>
            <a:r>
              <a:rPr spc="25" dirty="0"/>
              <a:t> Evaluation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220200"/>
            <a:ext cx="24612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200" y="1175208"/>
            <a:ext cx="8227599" cy="1602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5450" y="4820630"/>
            <a:ext cx="2772410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80" dirty="0"/>
              <a:t>WTA</a:t>
            </a:r>
            <a:r>
              <a:rPr spc="-50" dirty="0"/>
              <a:t> </a:t>
            </a:r>
            <a:r>
              <a:rPr spc="10" dirty="0"/>
              <a:t>(Minor)</a:t>
            </a:r>
            <a:r>
              <a:rPr spc="30" dirty="0"/>
              <a:t> </a:t>
            </a:r>
            <a:r>
              <a:rPr dirty="0"/>
              <a:t>-</a:t>
            </a:r>
            <a:r>
              <a:rPr spc="35" dirty="0"/>
              <a:t> </a:t>
            </a:r>
            <a:r>
              <a:rPr spc="50" dirty="0"/>
              <a:t>Midsem</a:t>
            </a:r>
            <a:r>
              <a:rPr spc="25" dirty="0"/>
              <a:t> Evaluation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6125" y="4778067"/>
            <a:ext cx="2178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video.asp" TargetMode="External"/><Relationship Id="rId2" Type="http://schemas.openxmlformats.org/officeDocument/2006/relationships/hyperlink" Target="https://www.w3schools.com/htmL/html_cs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zF6VSky4SIc" TargetMode="External"/><Relationship Id="rId5" Type="http://schemas.openxmlformats.org/officeDocument/2006/relationships/hyperlink" Target="https://www.youtube.com/watch?v=oNSX21dh6kw" TargetMode="External"/><Relationship Id="rId4" Type="http://schemas.openxmlformats.org/officeDocument/2006/relationships/hyperlink" Target="https://websitesetup.org/website-coding-html-c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49" y="2950270"/>
            <a:ext cx="7108190" cy="134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5715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9900FF"/>
                </a:solidFill>
                <a:latin typeface="Roboto"/>
                <a:cs typeface="Roboto"/>
              </a:rPr>
              <a:t>Social</a:t>
            </a:r>
            <a:r>
              <a:rPr sz="2100" spc="-5" dirty="0">
                <a:solidFill>
                  <a:srgbClr val="9900FF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9900FF"/>
                </a:solidFill>
                <a:latin typeface="Roboto"/>
                <a:cs typeface="Roboto"/>
              </a:rPr>
              <a:t>Media</a:t>
            </a:r>
            <a:r>
              <a:rPr sz="2100" spc="5" dirty="0">
                <a:solidFill>
                  <a:srgbClr val="9900FF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8E7BC3"/>
                </a:solidFill>
                <a:latin typeface="Roboto"/>
                <a:cs typeface="Roboto"/>
              </a:rPr>
              <a:t>Website </a:t>
            </a:r>
            <a:r>
              <a:rPr sz="2100" spc="-5" dirty="0">
                <a:solidFill>
                  <a:srgbClr val="8E7BC3"/>
                </a:solidFill>
                <a:latin typeface="Roboto"/>
                <a:cs typeface="Roboto"/>
              </a:rPr>
              <a:t>W</a:t>
            </a:r>
            <a:r>
              <a:rPr sz="2100" spc="-5" dirty="0">
                <a:solidFill>
                  <a:srgbClr val="6FA8DC"/>
                </a:solidFill>
                <a:latin typeface="Roboto"/>
                <a:cs typeface="Roboto"/>
              </a:rPr>
              <a:t>ith</a:t>
            </a:r>
            <a:r>
              <a:rPr sz="2100" dirty="0">
                <a:solidFill>
                  <a:srgbClr val="6FA8DC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A4C1F4"/>
                </a:solidFill>
                <a:latin typeface="Roboto"/>
                <a:cs typeface="Roboto"/>
              </a:rPr>
              <a:t>Theme </a:t>
            </a:r>
            <a:r>
              <a:rPr sz="2100" spc="-20" dirty="0">
                <a:solidFill>
                  <a:srgbClr val="A4C1F4"/>
                </a:solidFill>
                <a:latin typeface="Roboto"/>
                <a:cs typeface="Roboto"/>
              </a:rPr>
              <a:t>Customization</a:t>
            </a: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Roboto"/>
              <a:cs typeface="Roboto"/>
            </a:endParaRPr>
          </a:p>
          <a:p>
            <a:pPr marL="12700" marR="5386705">
              <a:lnSpc>
                <a:spcPct val="100000"/>
              </a:lnSpc>
            </a:pPr>
            <a:r>
              <a:rPr sz="1700" spc="-10" dirty="0">
                <a:solidFill>
                  <a:srgbClr val="595959"/>
                </a:solidFill>
                <a:latin typeface="Cambria"/>
                <a:cs typeface="Cambria"/>
              </a:rPr>
              <a:t>Team</a:t>
            </a:r>
            <a:r>
              <a:rPr sz="1700" spc="1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Cambria"/>
                <a:cs typeface="Cambria"/>
              </a:rPr>
              <a:t>Number:</a:t>
            </a:r>
            <a:r>
              <a:rPr sz="1700" spc="2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700" spc="-95" dirty="0">
                <a:solidFill>
                  <a:srgbClr val="595959"/>
                </a:solidFill>
                <a:latin typeface="Cambria"/>
                <a:cs typeface="Cambria"/>
              </a:rPr>
              <a:t>19 </a:t>
            </a:r>
            <a:r>
              <a:rPr sz="1700" spc="-3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Cambria"/>
                <a:cs typeface="Cambria"/>
              </a:rPr>
              <a:t>Team</a:t>
            </a:r>
            <a:r>
              <a:rPr sz="1700" spc="3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Cambria"/>
                <a:cs typeface="Cambria"/>
              </a:rPr>
              <a:t>Members: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49" y="4266243"/>
            <a:ext cx="88265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201CV170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201EC269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latin typeface="Times New Roman"/>
                <a:cs typeface="Times New Roman"/>
              </a:rPr>
              <a:t>201ME320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7348" y="4266243"/>
            <a:ext cx="2413635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PARSAPU </a:t>
            </a:r>
            <a:r>
              <a:rPr sz="1500" spc="-5" dirty="0">
                <a:latin typeface="Times New Roman"/>
                <a:cs typeface="Times New Roman"/>
              </a:rPr>
              <a:t>KAMAL RAJ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95" dirty="0">
                <a:latin typeface="Times New Roman"/>
                <a:cs typeface="Times New Roman"/>
              </a:rPr>
              <a:t>V</a:t>
            </a:r>
            <a:r>
              <a:rPr sz="1500" spc="-5" dirty="0">
                <a:latin typeface="Times New Roman"/>
                <a:cs typeface="Times New Roman"/>
              </a:rPr>
              <a:t>AMS</a:t>
            </a:r>
            <a:r>
              <a:rPr sz="1500" dirty="0">
                <a:latin typeface="Times New Roman"/>
                <a:cs typeface="Times New Roman"/>
              </a:rPr>
              <a:t>I</a:t>
            </a:r>
            <a:r>
              <a:rPr sz="1500" spc="-5" dirty="0">
                <a:latin typeface="Times New Roman"/>
                <a:cs typeface="Times New Roman"/>
              </a:rPr>
              <a:t> KRISHN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MANDEM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5" dirty="0">
                <a:latin typeface="Times New Roman"/>
                <a:cs typeface="Times New Roman"/>
              </a:rPr>
              <a:t>GEETH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SRIDHA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5" dirty="0">
                <a:latin typeface="Times New Roman"/>
                <a:cs typeface="Times New Roman"/>
              </a:rPr>
              <a:t> M</a:t>
            </a:r>
            <a:r>
              <a:rPr sz="1500" spc="-17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T</a:t>
            </a:r>
            <a:r>
              <a:rPr sz="1500" spc="-125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4542" y="219450"/>
            <a:ext cx="285750" cy="208279"/>
            <a:chOff x="3424542" y="219450"/>
            <a:chExt cx="285750" cy="2082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4542" y="282416"/>
              <a:ext cx="156787" cy="1448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3588" y="219450"/>
              <a:ext cx="106233" cy="2058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9854" y="297861"/>
              <a:ext cx="105990" cy="11378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0205" y="234971"/>
            <a:ext cx="1726429" cy="24278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20124" y="593781"/>
            <a:ext cx="170601" cy="19080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550733" y="593342"/>
            <a:ext cx="484505" cy="233045"/>
            <a:chOff x="3550733" y="593342"/>
            <a:chExt cx="484505" cy="233045"/>
          </a:xfrm>
        </p:grpSpPr>
        <p:sp>
          <p:nvSpPr>
            <p:cNvPr id="12" name="object 12"/>
            <p:cNvSpPr/>
            <p:nvPr/>
          </p:nvSpPr>
          <p:spPr>
            <a:xfrm>
              <a:off x="3550733" y="593342"/>
              <a:ext cx="30480" cy="191770"/>
            </a:xfrm>
            <a:custGeom>
              <a:avLst/>
              <a:gdLst/>
              <a:ahLst/>
              <a:cxnLst/>
              <a:rect l="l" t="t" r="r" b="b"/>
              <a:pathLst>
                <a:path w="30479" h="191770">
                  <a:moveTo>
                    <a:pt x="17908" y="191241"/>
                  </a:moveTo>
                  <a:lnTo>
                    <a:pt x="12210" y="191241"/>
                  </a:lnTo>
                  <a:lnTo>
                    <a:pt x="9826" y="191111"/>
                  </a:lnTo>
                  <a:lnTo>
                    <a:pt x="7849" y="190851"/>
                  </a:lnTo>
                  <a:lnTo>
                    <a:pt x="5872" y="190623"/>
                  </a:lnTo>
                  <a:lnTo>
                    <a:pt x="0" y="187336"/>
                  </a:lnTo>
                  <a:lnTo>
                    <a:pt x="0" y="3904"/>
                  </a:lnTo>
                  <a:lnTo>
                    <a:pt x="3372" y="1269"/>
                  </a:lnTo>
                  <a:lnTo>
                    <a:pt x="4612" y="911"/>
                  </a:lnTo>
                  <a:lnTo>
                    <a:pt x="6182" y="618"/>
                  </a:lnTo>
                  <a:lnTo>
                    <a:pt x="8082" y="390"/>
                  </a:lnTo>
                  <a:lnTo>
                    <a:pt x="10020" y="130"/>
                  </a:lnTo>
                  <a:lnTo>
                    <a:pt x="12326" y="0"/>
                  </a:lnTo>
                  <a:lnTo>
                    <a:pt x="15001" y="0"/>
                  </a:lnTo>
                  <a:lnTo>
                    <a:pt x="17908" y="0"/>
                  </a:lnTo>
                  <a:lnTo>
                    <a:pt x="20312" y="130"/>
                  </a:lnTo>
                  <a:lnTo>
                    <a:pt x="22211" y="390"/>
                  </a:lnTo>
                  <a:lnTo>
                    <a:pt x="24149" y="618"/>
                  </a:lnTo>
                  <a:lnTo>
                    <a:pt x="25700" y="911"/>
                  </a:lnTo>
                  <a:lnTo>
                    <a:pt x="26863" y="1269"/>
                  </a:lnTo>
                  <a:lnTo>
                    <a:pt x="28026" y="1594"/>
                  </a:lnTo>
                  <a:lnTo>
                    <a:pt x="28840" y="2050"/>
                  </a:lnTo>
                  <a:lnTo>
                    <a:pt x="29771" y="3221"/>
                  </a:lnTo>
                  <a:lnTo>
                    <a:pt x="30003" y="3904"/>
                  </a:lnTo>
                  <a:lnTo>
                    <a:pt x="30003" y="187336"/>
                  </a:lnTo>
                  <a:lnTo>
                    <a:pt x="22211" y="190851"/>
                  </a:lnTo>
                  <a:lnTo>
                    <a:pt x="20312" y="191111"/>
                  </a:lnTo>
                  <a:lnTo>
                    <a:pt x="17908" y="191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3357" y="594221"/>
              <a:ext cx="168857" cy="1903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4835" y="593342"/>
              <a:ext cx="220317" cy="232828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16928" y="214687"/>
            <a:ext cx="1665201" cy="21731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52724" y="579724"/>
            <a:ext cx="1314751" cy="20676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51412" y="950688"/>
            <a:ext cx="767080" cy="195580"/>
            <a:chOff x="751412" y="950688"/>
            <a:chExt cx="767080" cy="195580"/>
          </a:xfrm>
        </p:grpSpPr>
        <p:sp>
          <p:nvSpPr>
            <p:cNvPr id="18" name="object 18"/>
            <p:cNvSpPr/>
            <p:nvPr/>
          </p:nvSpPr>
          <p:spPr>
            <a:xfrm>
              <a:off x="751412" y="952591"/>
              <a:ext cx="30480" cy="191770"/>
            </a:xfrm>
            <a:custGeom>
              <a:avLst/>
              <a:gdLst/>
              <a:ahLst/>
              <a:cxnLst/>
              <a:rect l="l" t="t" r="r" b="b"/>
              <a:pathLst>
                <a:path w="30479" h="191769">
                  <a:moveTo>
                    <a:pt x="17909" y="191241"/>
                  </a:moveTo>
                  <a:lnTo>
                    <a:pt x="12210" y="191241"/>
                  </a:lnTo>
                  <a:lnTo>
                    <a:pt x="9826" y="191111"/>
                  </a:lnTo>
                  <a:lnTo>
                    <a:pt x="7849" y="190851"/>
                  </a:lnTo>
                  <a:lnTo>
                    <a:pt x="5872" y="190623"/>
                  </a:lnTo>
                  <a:lnTo>
                    <a:pt x="0" y="187336"/>
                  </a:lnTo>
                  <a:lnTo>
                    <a:pt x="0" y="3904"/>
                  </a:lnTo>
                  <a:lnTo>
                    <a:pt x="3372" y="1269"/>
                  </a:lnTo>
                  <a:lnTo>
                    <a:pt x="4612" y="911"/>
                  </a:lnTo>
                  <a:lnTo>
                    <a:pt x="6182" y="618"/>
                  </a:lnTo>
                  <a:lnTo>
                    <a:pt x="8082" y="390"/>
                  </a:lnTo>
                  <a:lnTo>
                    <a:pt x="10020" y="130"/>
                  </a:lnTo>
                  <a:lnTo>
                    <a:pt x="12327" y="0"/>
                  </a:lnTo>
                  <a:lnTo>
                    <a:pt x="15001" y="0"/>
                  </a:lnTo>
                  <a:lnTo>
                    <a:pt x="17909" y="0"/>
                  </a:lnTo>
                  <a:lnTo>
                    <a:pt x="20312" y="130"/>
                  </a:lnTo>
                  <a:lnTo>
                    <a:pt x="22211" y="390"/>
                  </a:lnTo>
                  <a:lnTo>
                    <a:pt x="24150" y="618"/>
                  </a:lnTo>
                  <a:lnTo>
                    <a:pt x="25700" y="911"/>
                  </a:lnTo>
                  <a:lnTo>
                    <a:pt x="26863" y="1269"/>
                  </a:lnTo>
                  <a:lnTo>
                    <a:pt x="28026" y="1594"/>
                  </a:lnTo>
                  <a:lnTo>
                    <a:pt x="28840" y="2050"/>
                  </a:lnTo>
                  <a:lnTo>
                    <a:pt x="29771" y="3221"/>
                  </a:lnTo>
                  <a:lnTo>
                    <a:pt x="30003" y="3904"/>
                  </a:lnTo>
                  <a:lnTo>
                    <a:pt x="30003" y="187336"/>
                  </a:lnTo>
                  <a:lnTo>
                    <a:pt x="22211" y="190851"/>
                  </a:lnTo>
                  <a:lnTo>
                    <a:pt x="20312" y="191111"/>
                  </a:lnTo>
                  <a:lnTo>
                    <a:pt x="17909" y="191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4036" y="953470"/>
              <a:ext cx="168857" cy="1903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396" y="950688"/>
              <a:ext cx="141296" cy="19226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4197" y="953470"/>
              <a:ext cx="142517" cy="19226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6078" y="952591"/>
              <a:ext cx="162345" cy="19124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83407" y="974703"/>
              <a:ext cx="74295" cy="104139"/>
            </a:xfrm>
            <a:custGeom>
              <a:avLst/>
              <a:gdLst/>
              <a:ahLst/>
              <a:cxnLst/>
              <a:rect l="l" t="t" r="r" b="b"/>
              <a:pathLst>
                <a:path w="74294" h="104140">
                  <a:moveTo>
                    <a:pt x="73787" y="0"/>
                  </a:moveTo>
                  <a:lnTo>
                    <a:pt x="73787" y="103967"/>
                  </a:lnTo>
                  <a:lnTo>
                    <a:pt x="0" y="103967"/>
                  </a:lnTo>
                  <a:lnTo>
                    <a:pt x="73439" y="0"/>
                  </a:lnTo>
                  <a:lnTo>
                    <a:pt x="73787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637339" y="1003913"/>
            <a:ext cx="46355" cy="145415"/>
            <a:chOff x="1637339" y="1003913"/>
            <a:chExt cx="46355" cy="145415"/>
          </a:xfrm>
        </p:grpSpPr>
        <p:sp>
          <p:nvSpPr>
            <p:cNvPr id="25" name="object 25"/>
            <p:cNvSpPr/>
            <p:nvPr/>
          </p:nvSpPr>
          <p:spPr>
            <a:xfrm>
              <a:off x="1642101" y="1008675"/>
              <a:ext cx="36830" cy="135890"/>
            </a:xfrm>
            <a:custGeom>
              <a:avLst/>
              <a:gdLst/>
              <a:ahLst/>
              <a:cxnLst/>
              <a:rect l="l" t="t" r="r" b="b"/>
              <a:pathLst>
                <a:path w="36830" h="135890">
                  <a:moveTo>
                    <a:pt x="21921" y="33826"/>
                  </a:moveTo>
                  <a:lnTo>
                    <a:pt x="14594" y="33826"/>
                  </a:lnTo>
                  <a:lnTo>
                    <a:pt x="11571" y="33565"/>
                  </a:lnTo>
                  <a:lnTo>
                    <a:pt x="0" y="20256"/>
                  </a:lnTo>
                  <a:lnTo>
                    <a:pt x="0" y="13813"/>
                  </a:lnTo>
                  <a:lnTo>
                    <a:pt x="9245" y="829"/>
                  </a:lnTo>
                  <a:lnTo>
                    <a:pt x="11571" y="276"/>
                  </a:lnTo>
                  <a:lnTo>
                    <a:pt x="14594" y="0"/>
                  </a:lnTo>
                  <a:lnTo>
                    <a:pt x="21921" y="0"/>
                  </a:lnTo>
                  <a:lnTo>
                    <a:pt x="24886" y="276"/>
                  </a:lnTo>
                  <a:lnTo>
                    <a:pt x="27212" y="829"/>
                  </a:lnTo>
                  <a:lnTo>
                    <a:pt x="29538" y="1350"/>
                  </a:lnTo>
                  <a:lnTo>
                    <a:pt x="31418" y="2277"/>
                  </a:lnTo>
                  <a:lnTo>
                    <a:pt x="32852" y="3612"/>
                  </a:lnTo>
                  <a:lnTo>
                    <a:pt x="34325" y="4913"/>
                  </a:lnTo>
                  <a:lnTo>
                    <a:pt x="35314" y="6670"/>
                  </a:lnTo>
                  <a:lnTo>
                    <a:pt x="35818" y="8883"/>
                  </a:lnTo>
                  <a:lnTo>
                    <a:pt x="36360" y="11063"/>
                  </a:lnTo>
                  <a:lnTo>
                    <a:pt x="36632" y="13813"/>
                  </a:lnTo>
                  <a:lnTo>
                    <a:pt x="36632" y="20256"/>
                  </a:lnTo>
                  <a:lnTo>
                    <a:pt x="36360" y="22892"/>
                  </a:lnTo>
                  <a:lnTo>
                    <a:pt x="35818" y="25040"/>
                  </a:lnTo>
                  <a:lnTo>
                    <a:pt x="35314" y="27187"/>
                  </a:lnTo>
                  <a:lnTo>
                    <a:pt x="24886" y="33565"/>
                  </a:lnTo>
                  <a:lnTo>
                    <a:pt x="21921" y="33826"/>
                  </a:lnTo>
                  <a:close/>
                </a:path>
                <a:path w="36830" h="135890">
                  <a:moveTo>
                    <a:pt x="21921" y="135597"/>
                  </a:moveTo>
                  <a:lnTo>
                    <a:pt x="14594" y="135597"/>
                  </a:lnTo>
                  <a:lnTo>
                    <a:pt x="11571" y="135320"/>
                  </a:lnTo>
                  <a:lnTo>
                    <a:pt x="9245" y="134767"/>
                  </a:lnTo>
                  <a:lnTo>
                    <a:pt x="6919" y="134246"/>
                  </a:lnTo>
                  <a:lnTo>
                    <a:pt x="0" y="121978"/>
                  </a:lnTo>
                  <a:lnTo>
                    <a:pt x="0" y="115535"/>
                  </a:lnTo>
                  <a:lnTo>
                    <a:pt x="14594" y="101770"/>
                  </a:lnTo>
                  <a:lnTo>
                    <a:pt x="21921" y="101770"/>
                  </a:lnTo>
                  <a:lnTo>
                    <a:pt x="24886" y="102063"/>
                  </a:lnTo>
                  <a:lnTo>
                    <a:pt x="29538" y="103235"/>
                  </a:lnTo>
                  <a:lnTo>
                    <a:pt x="31418" y="104162"/>
                  </a:lnTo>
                  <a:lnTo>
                    <a:pt x="32852" y="105431"/>
                  </a:lnTo>
                  <a:lnTo>
                    <a:pt x="34325" y="106700"/>
                  </a:lnTo>
                  <a:lnTo>
                    <a:pt x="35314" y="108441"/>
                  </a:lnTo>
                  <a:lnTo>
                    <a:pt x="35818" y="110654"/>
                  </a:lnTo>
                  <a:lnTo>
                    <a:pt x="36360" y="112834"/>
                  </a:lnTo>
                  <a:lnTo>
                    <a:pt x="36632" y="115535"/>
                  </a:lnTo>
                  <a:lnTo>
                    <a:pt x="36632" y="121978"/>
                  </a:lnTo>
                  <a:lnTo>
                    <a:pt x="36360" y="124663"/>
                  </a:lnTo>
                  <a:lnTo>
                    <a:pt x="35818" y="126811"/>
                  </a:lnTo>
                  <a:lnTo>
                    <a:pt x="35314" y="128958"/>
                  </a:lnTo>
                  <a:lnTo>
                    <a:pt x="34325" y="130699"/>
                  </a:lnTo>
                  <a:lnTo>
                    <a:pt x="31418" y="133335"/>
                  </a:lnTo>
                  <a:lnTo>
                    <a:pt x="29538" y="134246"/>
                  </a:lnTo>
                  <a:lnTo>
                    <a:pt x="27212" y="134767"/>
                  </a:lnTo>
                  <a:lnTo>
                    <a:pt x="24886" y="135320"/>
                  </a:lnTo>
                  <a:lnTo>
                    <a:pt x="21921" y="135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2101" y="1008675"/>
              <a:ext cx="36830" cy="135890"/>
            </a:xfrm>
            <a:custGeom>
              <a:avLst/>
              <a:gdLst/>
              <a:ahLst/>
              <a:cxnLst/>
              <a:rect l="l" t="t" r="r" b="b"/>
              <a:pathLst>
                <a:path w="36830" h="135890">
                  <a:moveTo>
                    <a:pt x="18316" y="0"/>
                  </a:moveTo>
                  <a:lnTo>
                    <a:pt x="14594" y="0"/>
                  </a:lnTo>
                  <a:lnTo>
                    <a:pt x="11571" y="276"/>
                  </a:lnTo>
                  <a:lnTo>
                    <a:pt x="9245" y="829"/>
                  </a:lnTo>
                  <a:lnTo>
                    <a:pt x="6919" y="1350"/>
                  </a:lnTo>
                  <a:lnTo>
                    <a:pt x="5058" y="2277"/>
                  </a:lnTo>
                  <a:lnTo>
                    <a:pt x="3663" y="3612"/>
                  </a:lnTo>
                  <a:lnTo>
                    <a:pt x="2267" y="4913"/>
                  </a:lnTo>
                  <a:lnTo>
                    <a:pt x="1298" y="6670"/>
                  </a:lnTo>
                  <a:lnTo>
                    <a:pt x="755" y="8883"/>
                  </a:lnTo>
                  <a:lnTo>
                    <a:pt x="251" y="11063"/>
                  </a:lnTo>
                  <a:lnTo>
                    <a:pt x="0" y="13813"/>
                  </a:lnTo>
                  <a:lnTo>
                    <a:pt x="0" y="17132"/>
                  </a:lnTo>
                  <a:lnTo>
                    <a:pt x="0" y="20256"/>
                  </a:lnTo>
                  <a:lnTo>
                    <a:pt x="14594" y="33826"/>
                  </a:lnTo>
                  <a:lnTo>
                    <a:pt x="18316" y="33826"/>
                  </a:lnTo>
                  <a:lnTo>
                    <a:pt x="21921" y="33826"/>
                  </a:lnTo>
                  <a:lnTo>
                    <a:pt x="32852" y="30262"/>
                  </a:lnTo>
                  <a:lnTo>
                    <a:pt x="34325" y="28928"/>
                  </a:lnTo>
                  <a:lnTo>
                    <a:pt x="35314" y="27187"/>
                  </a:lnTo>
                  <a:lnTo>
                    <a:pt x="35818" y="25040"/>
                  </a:lnTo>
                  <a:lnTo>
                    <a:pt x="36360" y="22892"/>
                  </a:lnTo>
                  <a:lnTo>
                    <a:pt x="36632" y="20256"/>
                  </a:lnTo>
                  <a:lnTo>
                    <a:pt x="36632" y="17132"/>
                  </a:lnTo>
                  <a:lnTo>
                    <a:pt x="36632" y="13813"/>
                  </a:lnTo>
                  <a:lnTo>
                    <a:pt x="36360" y="11063"/>
                  </a:lnTo>
                  <a:lnTo>
                    <a:pt x="35818" y="8883"/>
                  </a:lnTo>
                  <a:lnTo>
                    <a:pt x="35314" y="6670"/>
                  </a:lnTo>
                  <a:lnTo>
                    <a:pt x="34325" y="4913"/>
                  </a:lnTo>
                  <a:lnTo>
                    <a:pt x="32852" y="3612"/>
                  </a:lnTo>
                  <a:lnTo>
                    <a:pt x="31418" y="2277"/>
                  </a:lnTo>
                  <a:lnTo>
                    <a:pt x="29538" y="1350"/>
                  </a:lnTo>
                  <a:lnTo>
                    <a:pt x="27212" y="829"/>
                  </a:lnTo>
                  <a:lnTo>
                    <a:pt x="24886" y="276"/>
                  </a:lnTo>
                  <a:lnTo>
                    <a:pt x="21921" y="0"/>
                  </a:lnTo>
                  <a:lnTo>
                    <a:pt x="18316" y="0"/>
                  </a:lnTo>
                  <a:close/>
                </a:path>
                <a:path w="36830" h="135890">
                  <a:moveTo>
                    <a:pt x="18316" y="101770"/>
                  </a:moveTo>
                  <a:lnTo>
                    <a:pt x="14594" y="101770"/>
                  </a:lnTo>
                  <a:lnTo>
                    <a:pt x="11571" y="102063"/>
                  </a:lnTo>
                  <a:lnTo>
                    <a:pt x="0" y="115535"/>
                  </a:lnTo>
                  <a:lnTo>
                    <a:pt x="0" y="118757"/>
                  </a:lnTo>
                  <a:lnTo>
                    <a:pt x="0" y="121978"/>
                  </a:lnTo>
                  <a:lnTo>
                    <a:pt x="9245" y="134767"/>
                  </a:lnTo>
                  <a:lnTo>
                    <a:pt x="11571" y="135320"/>
                  </a:lnTo>
                  <a:lnTo>
                    <a:pt x="14594" y="135597"/>
                  </a:lnTo>
                  <a:lnTo>
                    <a:pt x="18316" y="135597"/>
                  </a:lnTo>
                  <a:lnTo>
                    <a:pt x="21921" y="135597"/>
                  </a:lnTo>
                  <a:lnTo>
                    <a:pt x="24886" y="135320"/>
                  </a:lnTo>
                  <a:lnTo>
                    <a:pt x="27212" y="134767"/>
                  </a:lnTo>
                  <a:lnTo>
                    <a:pt x="29538" y="134246"/>
                  </a:lnTo>
                  <a:lnTo>
                    <a:pt x="31418" y="133335"/>
                  </a:lnTo>
                  <a:lnTo>
                    <a:pt x="32852" y="132033"/>
                  </a:lnTo>
                  <a:lnTo>
                    <a:pt x="34325" y="130699"/>
                  </a:lnTo>
                  <a:lnTo>
                    <a:pt x="35314" y="128958"/>
                  </a:lnTo>
                  <a:lnTo>
                    <a:pt x="35818" y="126811"/>
                  </a:lnTo>
                  <a:lnTo>
                    <a:pt x="36360" y="124663"/>
                  </a:lnTo>
                  <a:lnTo>
                    <a:pt x="36632" y="121978"/>
                  </a:lnTo>
                  <a:lnTo>
                    <a:pt x="36632" y="118757"/>
                  </a:lnTo>
                  <a:lnTo>
                    <a:pt x="36632" y="115535"/>
                  </a:lnTo>
                  <a:lnTo>
                    <a:pt x="36360" y="112834"/>
                  </a:lnTo>
                  <a:lnTo>
                    <a:pt x="35818" y="110654"/>
                  </a:lnTo>
                  <a:lnTo>
                    <a:pt x="35314" y="108441"/>
                  </a:lnTo>
                  <a:lnTo>
                    <a:pt x="34325" y="106700"/>
                  </a:lnTo>
                  <a:lnTo>
                    <a:pt x="32852" y="105431"/>
                  </a:lnTo>
                  <a:lnTo>
                    <a:pt x="31418" y="104162"/>
                  </a:lnTo>
                  <a:lnTo>
                    <a:pt x="29538" y="103235"/>
                  </a:lnTo>
                  <a:lnTo>
                    <a:pt x="27212" y="102649"/>
                  </a:lnTo>
                  <a:lnTo>
                    <a:pt x="24886" y="102063"/>
                  </a:lnTo>
                  <a:lnTo>
                    <a:pt x="21921" y="101770"/>
                  </a:lnTo>
                  <a:lnTo>
                    <a:pt x="18316" y="10177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796500" y="938973"/>
            <a:ext cx="643255" cy="207010"/>
            <a:chOff x="1796500" y="938973"/>
            <a:chExt cx="643255" cy="207010"/>
          </a:xfrm>
        </p:grpSpPr>
        <p:sp>
          <p:nvSpPr>
            <p:cNvPr id="28" name="object 28"/>
            <p:cNvSpPr/>
            <p:nvPr/>
          </p:nvSpPr>
          <p:spPr>
            <a:xfrm>
              <a:off x="1796500" y="952591"/>
              <a:ext cx="296545" cy="191770"/>
            </a:xfrm>
            <a:custGeom>
              <a:avLst/>
              <a:gdLst/>
              <a:ahLst/>
              <a:cxnLst/>
              <a:rect l="l" t="t" r="r" b="b"/>
              <a:pathLst>
                <a:path w="296544" h="191769">
                  <a:moveTo>
                    <a:pt x="218204" y="191241"/>
                  </a:moveTo>
                  <a:lnTo>
                    <a:pt x="211110" y="191241"/>
                  </a:lnTo>
                  <a:lnTo>
                    <a:pt x="208048" y="191144"/>
                  </a:lnTo>
                  <a:lnTo>
                    <a:pt x="146509" y="41733"/>
                  </a:lnTo>
                  <a:lnTo>
                    <a:pt x="146161" y="41733"/>
                  </a:lnTo>
                  <a:lnTo>
                    <a:pt x="102551" y="184798"/>
                  </a:lnTo>
                  <a:lnTo>
                    <a:pt x="102202" y="186165"/>
                  </a:lnTo>
                  <a:lnTo>
                    <a:pt x="101620" y="187271"/>
                  </a:lnTo>
                  <a:lnTo>
                    <a:pt x="91445" y="190948"/>
                  </a:lnTo>
                  <a:lnTo>
                    <a:pt x="89080" y="191144"/>
                  </a:lnTo>
                  <a:lnTo>
                    <a:pt x="86037" y="191241"/>
                  </a:lnTo>
                  <a:lnTo>
                    <a:pt x="78478" y="191241"/>
                  </a:lnTo>
                  <a:lnTo>
                    <a:pt x="60860" y="184798"/>
                  </a:lnTo>
                  <a:lnTo>
                    <a:pt x="1201" y="9811"/>
                  </a:lnTo>
                  <a:lnTo>
                    <a:pt x="503" y="7565"/>
                  </a:lnTo>
                  <a:lnTo>
                    <a:pt x="116" y="5808"/>
                  </a:lnTo>
                  <a:lnTo>
                    <a:pt x="38" y="4539"/>
                  </a:lnTo>
                  <a:lnTo>
                    <a:pt x="0" y="3270"/>
                  </a:lnTo>
                  <a:lnTo>
                    <a:pt x="464" y="2294"/>
                  </a:lnTo>
                  <a:lnTo>
                    <a:pt x="11435" y="0"/>
                  </a:lnTo>
                  <a:lnTo>
                    <a:pt x="15156" y="0"/>
                  </a:lnTo>
                  <a:lnTo>
                    <a:pt x="18761" y="0"/>
                  </a:lnTo>
                  <a:lnTo>
                    <a:pt x="21611" y="81"/>
                  </a:lnTo>
                  <a:lnTo>
                    <a:pt x="23704" y="244"/>
                  </a:lnTo>
                  <a:lnTo>
                    <a:pt x="25797" y="374"/>
                  </a:lnTo>
                  <a:lnTo>
                    <a:pt x="27386" y="634"/>
                  </a:lnTo>
                  <a:lnTo>
                    <a:pt x="28472" y="1024"/>
                  </a:lnTo>
                  <a:lnTo>
                    <a:pt x="29596" y="1415"/>
                  </a:lnTo>
                  <a:lnTo>
                    <a:pt x="30352" y="1952"/>
                  </a:lnTo>
                  <a:lnTo>
                    <a:pt x="30740" y="2635"/>
                  </a:lnTo>
                  <a:lnTo>
                    <a:pt x="31166" y="3319"/>
                  </a:lnTo>
                  <a:lnTo>
                    <a:pt x="31495" y="4197"/>
                  </a:lnTo>
                  <a:lnTo>
                    <a:pt x="31728" y="5271"/>
                  </a:lnTo>
                  <a:lnTo>
                    <a:pt x="82490" y="164005"/>
                  </a:lnTo>
                  <a:lnTo>
                    <a:pt x="82664" y="164005"/>
                  </a:lnTo>
                  <a:lnTo>
                    <a:pt x="130810" y="5564"/>
                  </a:lnTo>
                  <a:lnTo>
                    <a:pt x="131159" y="4490"/>
                  </a:lnTo>
                  <a:lnTo>
                    <a:pt x="144591" y="0"/>
                  </a:lnTo>
                  <a:lnTo>
                    <a:pt x="151336" y="0"/>
                  </a:lnTo>
                  <a:lnTo>
                    <a:pt x="153913" y="97"/>
                  </a:lnTo>
                  <a:lnTo>
                    <a:pt x="155813" y="292"/>
                  </a:lnTo>
                  <a:lnTo>
                    <a:pt x="157751" y="488"/>
                  </a:lnTo>
                  <a:lnTo>
                    <a:pt x="159302" y="780"/>
                  </a:lnTo>
                  <a:lnTo>
                    <a:pt x="161628" y="1561"/>
                  </a:lnTo>
                  <a:lnTo>
                    <a:pt x="162461" y="2131"/>
                  </a:lnTo>
                  <a:lnTo>
                    <a:pt x="162965" y="2879"/>
                  </a:lnTo>
                  <a:lnTo>
                    <a:pt x="163507" y="3595"/>
                  </a:lnTo>
                  <a:lnTo>
                    <a:pt x="163953" y="4490"/>
                  </a:lnTo>
                  <a:lnTo>
                    <a:pt x="164302" y="5564"/>
                  </a:lnTo>
                  <a:lnTo>
                    <a:pt x="216111" y="164005"/>
                  </a:lnTo>
                  <a:lnTo>
                    <a:pt x="216460" y="164005"/>
                  </a:lnTo>
                  <a:lnTo>
                    <a:pt x="266175" y="5418"/>
                  </a:lnTo>
                  <a:lnTo>
                    <a:pt x="266524" y="4441"/>
                  </a:lnTo>
                  <a:lnTo>
                    <a:pt x="266873" y="3595"/>
                  </a:lnTo>
                  <a:lnTo>
                    <a:pt x="267222" y="2879"/>
                  </a:lnTo>
                  <a:lnTo>
                    <a:pt x="267570" y="2131"/>
                  </a:lnTo>
                  <a:lnTo>
                    <a:pt x="278851" y="0"/>
                  </a:lnTo>
                  <a:lnTo>
                    <a:pt x="285712" y="0"/>
                  </a:lnTo>
                  <a:lnTo>
                    <a:pt x="288464" y="130"/>
                  </a:lnTo>
                  <a:lnTo>
                    <a:pt x="290480" y="390"/>
                  </a:lnTo>
                  <a:lnTo>
                    <a:pt x="292535" y="618"/>
                  </a:lnTo>
                  <a:lnTo>
                    <a:pt x="294027" y="1073"/>
                  </a:lnTo>
                  <a:lnTo>
                    <a:pt x="295888" y="2440"/>
                  </a:lnTo>
                  <a:lnTo>
                    <a:pt x="296314" y="3416"/>
                  </a:lnTo>
                  <a:lnTo>
                    <a:pt x="296237" y="4685"/>
                  </a:lnTo>
                  <a:lnTo>
                    <a:pt x="296198" y="5954"/>
                  </a:lnTo>
                  <a:lnTo>
                    <a:pt x="295888" y="7712"/>
                  </a:lnTo>
                  <a:lnTo>
                    <a:pt x="295306" y="9957"/>
                  </a:lnTo>
                  <a:lnTo>
                    <a:pt x="235474" y="184798"/>
                  </a:lnTo>
                  <a:lnTo>
                    <a:pt x="235008" y="186165"/>
                  </a:lnTo>
                  <a:lnTo>
                    <a:pt x="223495" y="190948"/>
                  </a:lnTo>
                  <a:lnTo>
                    <a:pt x="221131" y="191144"/>
                  </a:lnTo>
                  <a:lnTo>
                    <a:pt x="218204" y="191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06907" y="1000914"/>
              <a:ext cx="144337" cy="1448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5029" y="938973"/>
              <a:ext cx="144436" cy="2067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137161" y="1019804"/>
              <a:ext cx="85725" cy="41275"/>
            </a:xfrm>
            <a:custGeom>
              <a:avLst/>
              <a:gdLst/>
              <a:ahLst/>
              <a:cxnLst/>
              <a:rect l="l" t="t" r="r" b="b"/>
              <a:pathLst>
                <a:path w="85725" h="41275">
                  <a:moveTo>
                    <a:pt x="43784" y="0"/>
                  </a:moveTo>
                  <a:lnTo>
                    <a:pt x="79664" y="16766"/>
                  </a:lnTo>
                  <a:lnTo>
                    <a:pt x="85126" y="40708"/>
                  </a:lnTo>
                  <a:lnTo>
                    <a:pt x="0" y="40708"/>
                  </a:lnTo>
                  <a:lnTo>
                    <a:pt x="232" y="35339"/>
                  </a:lnTo>
                  <a:lnTo>
                    <a:pt x="1337" y="30197"/>
                  </a:lnTo>
                  <a:lnTo>
                    <a:pt x="3314" y="25284"/>
                  </a:lnTo>
                  <a:lnTo>
                    <a:pt x="5291" y="20337"/>
                  </a:lnTo>
                  <a:lnTo>
                    <a:pt x="36690" y="0"/>
                  </a:lnTo>
                  <a:lnTo>
                    <a:pt x="43784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19049" y="1016945"/>
              <a:ext cx="94825" cy="112760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586566" y="220475"/>
            <a:ext cx="1631238" cy="257429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4506575" y="1000914"/>
            <a:ext cx="128905" cy="145415"/>
            <a:chOff x="4506575" y="1000914"/>
            <a:chExt cx="128905" cy="145415"/>
          </a:xfrm>
        </p:grpSpPr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06575" y="1000914"/>
              <a:ext cx="128910" cy="14482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536056" y="1079256"/>
              <a:ext cx="71120" cy="47625"/>
            </a:xfrm>
            <a:custGeom>
              <a:avLst/>
              <a:gdLst/>
              <a:ahLst/>
              <a:cxnLst/>
              <a:rect l="l" t="t" r="r" b="b"/>
              <a:pathLst>
                <a:path w="71120" h="47625">
                  <a:moveTo>
                    <a:pt x="70822" y="0"/>
                  </a:moveTo>
                  <a:lnTo>
                    <a:pt x="70822" y="27968"/>
                  </a:lnTo>
                  <a:lnTo>
                    <a:pt x="63728" y="34607"/>
                  </a:lnTo>
                  <a:lnTo>
                    <a:pt x="56944" y="39536"/>
                  </a:lnTo>
                  <a:lnTo>
                    <a:pt x="50471" y="42758"/>
                  </a:lnTo>
                  <a:lnTo>
                    <a:pt x="44036" y="45979"/>
                  </a:lnTo>
                  <a:lnTo>
                    <a:pt x="37039" y="47590"/>
                  </a:lnTo>
                  <a:lnTo>
                    <a:pt x="29479" y="47590"/>
                  </a:lnTo>
                  <a:lnTo>
                    <a:pt x="20176" y="47590"/>
                  </a:lnTo>
                  <a:lnTo>
                    <a:pt x="12927" y="45573"/>
                  </a:lnTo>
                  <a:lnTo>
                    <a:pt x="7733" y="41538"/>
                  </a:lnTo>
                  <a:lnTo>
                    <a:pt x="2577" y="37470"/>
                  </a:lnTo>
                  <a:lnTo>
                    <a:pt x="0" y="32020"/>
                  </a:lnTo>
                  <a:lnTo>
                    <a:pt x="0" y="25186"/>
                  </a:lnTo>
                  <a:lnTo>
                    <a:pt x="0" y="21183"/>
                  </a:lnTo>
                  <a:lnTo>
                    <a:pt x="11163" y="6687"/>
                  </a:lnTo>
                  <a:lnTo>
                    <a:pt x="15001" y="4474"/>
                  </a:lnTo>
                  <a:lnTo>
                    <a:pt x="19827" y="2814"/>
                  </a:lnTo>
                  <a:lnTo>
                    <a:pt x="25642" y="1708"/>
                  </a:lnTo>
                  <a:lnTo>
                    <a:pt x="31456" y="569"/>
                  </a:lnTo>
                  <a:lnTo>
                    <a:pt x="38318" y="0"/>
                  </a:lnTo>
                  <a:lnTo>
                    <a:pt x="46226" y="0"/>
                  </a:lnTo>
                  <a:lnTo>
                    <a:pt x="70822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688342" y="939559"/>
            <a:ext cx="322580" cy="206375"/>
            <a:chOff x="4688342" y="939559"/>
            <a:chExt cx="322580" cy="206375"/>
          </a:xfrm>
        </p:grpSpPr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88342" y="1000914"/>
              <a:ext cx="135190" cy="14291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66095" y="939559"/>
              <a:ext cx="144435" cy="20617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91162" y="1016945"/>
              <a:ext cx="95174" cy="112906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534656" y="938973"/>
            <a:ext cx="1860626" cy="25742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417660" y="1312719"/>
            <a:ext cx="245436" cy="19036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124053" y="938973"/>
            <a:ext cx="1758740" cy="257282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711538" y="1303124"/>
            <a:ext cx="45720" cy="205104"/>
            <a:chOff x="2711538" y="1303124"/>
            <a:chExt cx="45720" cy="205104"/>
          </a:xfrm>
        </p:grpSpPr>
        <p:sp>
          <p:nvSpPr>
            <p:cNvPr id="45" name="object 45"/>
            <p:cNvSpPr/>
            <p:nvPr/>
          </p:nvSpPr>
          <p:spPr>
            <a:xfrm>
              <a:off x="2716301" y="1307887"/>
              <a:ext cx="36195" cy="195580"/>
            </a:xfrm>
            <a:custGeom>
              <a:avLst/>
              <a:gdLst/>
              <a:ahLst/>
              <a:cxnLst/>
              <a:rect l="l" t="t" r="r" b="b"/>
              <a:pathLst>
                <a:path w="36194" h="195580">
                  <a:moveTo>
                    <a:pt x="24479" y="28993"/>
                  </a:moveTo>
                  <a:lnTo>
                    <a:pt x="10873" y="28993"/>
                  </a:lnTo>
                  <a:lnTo>
                    <a:pt x="6241" y="28001"/>
                  </a:lnTo>
                  <a:lnTo>
                    <a:pt x="3721" y="26016"/>
                  </a:lnTo>
                  <a:lnTo>
                    <a:pt x="1240" y="23998"/>
                  </a:lnTo>
                  <a:lnTo>
                    <a:pt x="0" y="20207"/>
                  </a:lnTo>
                  <a:lnTo>
                    <a:pt x="64" y="8786"/>
                  </a:lnTo>
                  <a:lnTo>
                    <a:pt x="1279" y="5125"/>
                  </a:lnTo>
                  <a:lnTo>
                    <a:pt x="6395" y="1025"/>
                  </a:lnTo>
                  <a:lnTo>
                    <a:pt x="11105" y="0"/>
                  </a:lnTo>
                  <a:lnTo>
                    <a:pt x="24712" y="0"/>
                  </a:lnTo>
                  <a:lnTo>
                    <a:pt x="29345" y="1025"/>
                  </a:lnTo>
                  <a:lnTo>
                    <a:pt x="31806" y="3026"/>
                  </a:lnTo>
                  <a:lnTo>
                    <a:pt x="34325" y="5011"/>
                  </a:lnTo>
                  <a:lnTo>
                    <a:pt x="35585" y="8786"/>
                  </a:lnTo>
                  <a:lnTo>
                    <a:pt x="35520" y="20207"/>
                  </a:lnTo>
                  <a:lnTo>
                    <a:pt x="34306" y="23868"/>
                  </a:lnTo>
                  <a:lnTo>
                    <a:pt x="29189" y="27968"/>
                  </a:lnTo>
                  <a:lnTo>
                    <a:pt x="24479" y="28993"/>
                  </a:lnTo>
                  <a:close/>
                </a:path>
                <a:path w="36194" h="195580">
                  <a:moveTo>
                    <a:pt x="20700" y="195195"/>
                  </a:moveTo>
                  <a:lnTo>
                    <a:pt x="15001" y="195195"/>
                  </a:lnTo>
                  <a:lnTo>
                    <a:pt x="12675" y="195097"/>
                  </a:lnTo>
                  <a:lnTo>
                    <a:pt x="3488" y="191436"/>
                  </a:lnTo>
                  <a:lnTo>
                    <a:pt x="3488" y="58182"/>
                  </a:lnTo>
                  <a:lnTo>
                    <a:pt x="15001" y="54326"/>
                  </a:lnTo>
                  <a:lnTo>
                    <a:pt x="20700" y="54326"/>
                  </a:lnTo>
                  <a:lnTo>
                    <a:pt x="32271" y="58182"/>
                  </a:lnTo>
                  <a:lnTo>
                    <a:pt x="32271" y="191436"/>
                  </a:lnTo>
                  <a:lnTo>
                    <a:pt x="20700" y="195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16301" y="1307887"/>
              <a:ext cx="36195" cy="195580"/>
            </a:xfrm>
            <a:custGeom>
              <a:avLst/>
              <a:gdLst/>
              <a:ahLst/>
              <a:cxnLst/>
              <a:rect l="l" t="t" r="r" b="b"/>
              <a:pathLst>
                <a:path w="36194" h="195580">
                  <a:moveTo>
                    <a:pt x="17967" y="0"/>
                  </a:moveTo>
                  <a:lnTo>
                    <a:pt x="11105" y="0"/>
                  </a:lnTo>
                  <a:lnTo>
                    <a:pt x="6395" y="1025"/>
                  </a:lnTo>
                  <a:lnTo>
                    <a:pt x="3837" y="3075"/>
                  </a:lnTo>
                  <a:lnTo>
                    <a:pt x="1279" y="5125"/>
                  </a:lnTo>
                  <a:lnTo>
                    <a:pt x="0" y="8981"/>
                  </a:lnTo>
                  <a:lnTo>
                    <a:pt x="0" y="14643"/>
                  </a:lnTo>
                  <a:lnTo>
                    <a:pt x="0" y="20207"/>
                  </a:lnTo>
                  <a:lnTo>
                    <a:pt x="1240" y="23998"/>
                  </a:lnTo>
                  <a:lnTo>
                    <a:pt x="3721" y="26016"/>
                  </a:lnTo>
                  <a:lnTo>
                    <a:pt x="6241" y="28001"/>
                  </a:lnTo>
                  <a:lnTo>
                    <a:pt x="10873" y="28993"/>
                  </a:lnTo>
                  <a:lnTo>
                    <a:pt x="17618" y="28993"/>
                  </a:lnTo>
                  <a:lnTo>
                    <a:pt x="24479" y="28993"/>
                  </a:lnTo>
                  <a:lnTo>
                    <a:pt x="29189" y="27968"/>
                  </a:lnTo>
                  <a:lnTo>
                    <a:pt x="31747" y="25918"/>
                  </a:lnTo>
                  <a:lnTo>
                    <a:pt x="34306" y="23868"/>
                  </a:lnTo>
                  <a:lnTo>
                    <a:pt x="35585" y="20012"/>
                  </a:lnTo>
                  <a:lnTo>
                    <a:pt x="35585" y="14350"/>
                  </a:lnTo>
                  <a:lnTo>
                    <a:pt x="35585" y="8786"/>
                  </a:lnTo>
                  <a:lnTo>
                    <a:pt x="34325" y="5011"/>
                  </a:lnTo>
                  <a:lnTo>
                    <a:pt x="31806" y="3026"/>
                  </a:lnTo>
                  <a:lnTo>
                    <a:pt x="29325" y="1008"/>
                  </a:lnTo>
                  <a:lnTo>
                    <a:pt x="24712" y="0"/>
                  </a:lnTo>
                  <a:lnTo>
                    <a:pt x="17967" y="0"/>
                  </a:lnTo>
                  <a:close/>
                </a:path>
                <a:path w="36194" h="195580">
                  <a:moveTo>
                    <a:pt x="17792" y="54326"/>
                  </a:moveTo>
                  <a:lnTo>
                    <a:pt x="15001" y="54326"/>
                  </a:lnTo>
                  <a:lnTo>
                    <a:pt x="12675" y="54424"/>
                  </a:lnTo>
                  <a:lnTo>
                    <a:pt x="3488" y="58182"/>
                  </a:lnTo>
                  <a:lnTo>
                    <a:pt x="3488" y="58866"/>
                  </a:lnTo>
                  <a:lnTo>
                    <a:pt x="3488" y="190655"/>
                  </a:lnTo>
                  <a:lnTo>
                    <a:pt x="3488" y="191436"/>
                  </a:lnTo>
                  <a:lnTo>
                    <a:pt x="3682" y="192103"/>
                  </a:lnTo>
                  <a:lnTo>
                    <a:pt x="15001" y="195195"/>
                  </a:lnTo>
                  <a:lnTo>
                    <a:pt x="17792" y="195195"/>
                  </a:lnTo>
                  <a:lnTo>
                    <a:pt x="20700" y="195195"/>
                  </a:lnTo>
                  <a:lnTo>
                    <a:pt x="32271" y="191436"/>
                  </a:lnTo>
                  <a:lnTo>
                    <a:pt x="32271" y="190655"/>
                  </a:lnTo>
                  <a:lnTo>
                    <a:pt x="32271" y="58866"/>
                  </a:lnTo>
                  <a:lnTo>
                    <a:pt x="32271" y="58182"/>
                  </a:lnTo>
                  <a:lnTo>
                    <a:pt x="32038" y="57548"/>
                  </a:lnTo>
                  <a:lnTo>
                    <a:pt x="31573" y="56962"/>
                  </a:lnTo>
                  <a:lnTo>
                    <a:pt x="31108" y="56376"/>
                  </a:lnTo>
                  <a:lnTo>
                    <a:pt x="20700" y="54326"/>
                  </a:lnTo>
                  <a:lnTo>
                    <a:pt x="17792" y="54326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801776" y="1303124"/>
            <a:ext cx="224790" cy="205104"/>
            <a:chOff x="2801776" y="1303124"/>
            <a:chExt cx="224790" cy="205104"/>
          </a:xfrm>
        </p:grpSpPr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01776" y="1360164"/>
              <a:ext cx="135190" cy="14291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985984" y="1307887"/>
              <a:ext cx="36195" cy="195580"/>
            </a:xfrm>
            <a:custGeom>
              <a:avLst/>
              <a:gdLst/>
              <a:ahLst/>
              <a:cxnLst/>
              <a:rect l="l" t="t" r="r" b="b"/>
              <a:pathLst>
                <a:path w="36194" h="195580">
                  <a:moveTo>
                    <a:pt x="24479" y="28993"/>
                  </a:moveTo>
                  <a:lnTo>
                    <a:pt x="10873" y="28993"/>
                  </a:lnTo>
                  <a:lnTo>
                    <a:pt x="6241" y="28001"/>
                  </a:lnTo>
                  <a:lnTo>
                    <a:pt x="3721" y="26016"/>
                  </a:lnTo>
                  <a:lnTo>
                    <a:pt x="1240" y="23998"/>
                  </a:lnTo>
                  <a:lnTo>
                    <a:pt x="0" y="20207"/>
                  </a:lnTo>
                  <a:lnTo>
                    <a:pt x="64" y="8786"/>
                  </a:lnTo>
                  <a:lnTo>
                    <a:pt x="1279" y="5125"/>
                  </a:lnTo>
                  <a:lnTo>
                    <a:pt x="6395" y="1025"/>
                  </a:lnTo>
                  <a:lnTo>
                    <a:pt x="11105" y="0"/>
                  </a:lnTo>
                  <a:lnTo>
                    <a:pt x="24712" y="0"/>
                  </a:lnTo>
                  <a:lnTo>
                    <a:pt x="29345" y="1025"/>
                  </a:lnTo>
                  <a:lnTo>
                    <a:pt x="31806" y="3026"/>
                  </a:lnTo>
                  <a:lnTo>
                    <a:pt x="34325" y="5011"/>
                  </a:lnTo>
                  <a:lnTo>
                    <a:pt x="35585" y="8786"/>
                  </a:lnTo>
                  <a:lnTo>
                    <a:pt x="35520" y="20207"/>
                  </a:lnTo>
                  <a:lnTo>
                    <a:pt x="34306" y="23868"/>
                  </a:lnTo>
                  <a:lnTo>
                    <a:pt x="29189" y="27968"/>
                  </a:lnTo>
                  <a:lnTo>
                    <a:pt x="24479" y="28993"/>
                  </a:lnTo>
                  <a:close/>
                </a:path>
                <a:path w="36194" h="195580">
                  <a:moveTo>
                    <a:pt x="20700" y="195195"/>
                  </a:moveTo>
                  <a:lnTo>
                    <a:pt x="15001" y="195195"/>
                  </a:lnTo>
                  <a:lnTo>
                    <a:pt x="12675" y="195097"/>
                  </a:lnTo>
                  <a:lnTo>
                    <a:pt x="3488" y="191436"/>
                  </a:lnTo>
                  <a:lnTo>
                    <a:pt x="3488" y="58182"/>
                  </a:lnTo>
                  <a:lnTo>
                    <a:pt x="15001" y="54326"/>
                  </a:lnTo>
                  <a:lnTo>
                    <a:pt x="20700" y="54326"/>
                  </a:lnTo>
                  <a:lnTo>
                    <a:pt x="32271" y="58182"/>
                  </a:lnTo>
                  <a:lnTo>
                    <a:pt x="32271" y="191436"/>
                  </a:lnTo>
                  <a:lnTo>
                    <a:pt x="20700" y="195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85984" y="1307887"/>
              <a:ext cx="36195" cy="195580"/>
            </a:xfrm>
            <a:custGeom>
              <a:avLst/>
              <a:gdLst/>
              <a:ahLst/>
              <a:cxnLst/>
              <a:rect l="l" t="t" r="r" b="b"/>
              <a:pathLst>
                <a:path w="36194" h="195580">
                  <a:moveTo>
                    <a:pt x="17967" y="0"/>
                  </a:moveTo>
                  <a:lnTo>
                    <a:pt x="11105" y="0"/>
                  </a:lnTo>
                  <a:lnTo>
                    <a:pt x="6395" y="1025"/>
                  </a:lnTo>
                  <a:lnTo>
                    <a:pt x="3837" y="3075"/>
                  </a:lnTo>
                  <a:lnTo>
                    <a:pt x="1279" y="5125"/>
                  </a:lnTo>
                  <a:lnTo>
                    <a:pt x="0" y="8981"/>
                  </a:lnTo>
                  <a:lnTo>
                    <a:pt x="0" y="14643"/>
                  </a:lnTo>
                  <a:lnTo>
                    <a:pt x="0" y="20207"/>
                  </a:lnTo>
                  <a:lnTo>
                    <a:pt x="1240" y="23998"/>
                  </a:lnTo>
                  <a:lnTo>
                    <a:pt x="3721" y="26016"/>
                  </a:lnTo>
                  <a:lnTo>
                    <a:pt x="6241" y="28001"/>
                  </a:lnTo>
                  <a:lnTo>
                    <a:pt x="10873" y="28993"/>
                  </a:lnTo>
                  <a:lnTo>
                    <a:pt x="17618" y="28993"/>
                  </a:lnTo>
                  <a:lnTo>
                    <a:pt x="24479" y="28993"/>
                  </a:lnTo>
                  <a:lnTo>
                    <a:pt x="29189" y="27968"/>
                  </a:lnTo>
                  <a:lnTo>
                    <a:pt x="31747" y="25918"/>
                  </a:lnTo>
                  <a:lnTo>
                    <a:pt x="34306" y="23868"/>
                  </a:lnTo>
                  <a:lnTo>
                    <a:pt x="35585" y="20012"/>
                  </a:lnTo>
                  <a:lnTo>
                    <a:pt x="35585" y="14350"/>
                  </a:lnTo>
                  <a:lnTo>
                    <a:pt x="35585" y="8786"/>
                  </a:lnTo>
                  <a:lnTo>
                    <a:pt x="34325" y="5011"/>
                  </a:lnTo>
                  <a:lnTo>
                    <a:pt x="31806" y="3026"/>
                  </a:lnTo>
                  <a:lnTo>
                    <a:pt x="29325" y="1008"/>
                  </a:lnTo>
                  <a:lnTo>
                    <a:pt x="24712" y="0"/>
                  </a:lnTo>
                  <a:lnTo>
                    <a:pt x="17967" y="0"/>
                  </a:lnTo>
                  <a:close/>
                </a:path>
                <a:path w="36194" h="195580">
                  <a:moveTo>
                    <a:pt x="17792" y="54326"/>
                  </a:moveTo>
                  <a:lnTo>
                    <a:pt x="15001" y="54326"/>
                  </a:lnTo>
                  <a:lnTo>
                    <a:pt x="12675" y="54424"/>
                  </a:lnTo>
                  <a:lnTo>
                    <a:pt x="3488" y="58182"/>
                  </a:lnTo>
                  <a:lnTo>
                    <a:pt x="3488" y="58866"/>
                  </a:lnTo>
                  <a:lnTo>
                    <a:pt x="3488" y="190655"/>
                  </a:lnTo>
                  <a:lnTo>
                    <a:pt x="3488" y="191436"/>
                  </a:lnTo>
                  <a:lnTo>
                    <a:pt x="3682" y="192103"/>
                  </a:lnTo>
                  <a:lnTo>
                    <a:pt x="15001" y="195195"/>
                  </a:lnTo>
                  <a:lnTo>
                    <a:pt x="17792" y="195195"/>
                  </a:lnTo>
                  <a:lnTo>
                    <a:pt x="20700" y="195195"/>
                  </a:lnTo>
                  <a:lnTo>
                    <a:pt x="32271" y="191436"/>
                  </a:lnTo>
                  <a:lnTo>
                    <a:pt x="32271" y="190655"/>
                  </a:lnTo>
                  <a:lnTo>
                    <a:pt x="32271" y="58866"/>
                  </a:lnTo>
                  <a:lnTo>
                    <a:pt x="32271" y="58182"/>
                  </a:lnTo>
                  <a:lnTo>
                    <a:pt x="32038" y="57548"/>
                  </a:lnTo>
                  <a:lnTo>
                    <a:pt x="31573" y="56962"/>
                  </a:lnTo>
                  <a:lnTo>
                    <a:pt x="31108" y="56376"/>
                  </a:lnTo>
                  <a:lnTo>
                    <a:pt x="20700" y="54326"/>
                  </a:lnTo>
                  <a:lnTo>
                    <a:pt x="17792" y="54326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object 5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1238" y="935166"/>
            <a:ext cx="1038090" cy="25830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55540" y="1303124"/>
            <a:ext cx="984363" cy="25728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 rotWithShape="1">
          <a:blip r:embed="rId27" cstate="print"/>
          <a:srcRect t="7075" b="-1"/>
          <a:stretch/>
        </p:blipFill>
        <p:spPr>
          <a:xfrm>
            <a:off x="1983125" y="1962150"/>
            <a:ext cx="5419799" cy="10621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7265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Work</a:t>
            </a:r>
            <a:r>
              <a:rPr spc="-90" dirty="0"/>
              <a:t> </a:t>
            </a:r>
            <a:r>
              <a:rPr spc="-5" dirty="0"/>
              <a:t>Plan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560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96240" algn="l"/>
                <a:tab pos="396875" algn="l"/>
              </a:tabLst>
            </a:pPr>
            <a:r>
              <a:rPr spc="35" dirty="0"/>
              <a:t>Learning</a:t>
            </a:r>
            <a:r>
              <a:rPr spc="50" dirty="0"/>
              <a:t> </a:t>
            </a:r>
            <a:r>
              <a:rPr spc="30" dirty="0"/>
              <a:t>modern</a:t>
            </a:r>
            <a:r>
              <a:rPr spc="55" dirty="0"/>
              <a:t> </a:t>
            </a:r>
            <a:r>
              <a:rPr dirty="0"/>
              <a:t>features</a:t>
            </a:r>
            <a:r>
              <a:rPr spc="50" dirty="0"/>
              <a:t> </a:t>
            </a:r>
            <a:r>
              <a:rPr spc="35" dirty="0"/>
              <a:t>of</a:t>
            </a:r>
            <a:r>
              <a:rPr spc="55" dirty="0"/>
              <a:t> </a:t>
            </a:r>
            <a:r>
              <a:rPr spc="114" dirty="0"/>
              <a:t>CSS</a:t>
            </a:r>
            <a:r>
              <a:rPr spc="55" dirty="0"/>
              <a:t> and</a:t>
            </a:r>
            <a:r>
              <a:rPr spc="50" dirty="0"/>
              <a:t> </a:t>
            </a:r>
            <a:r>
              <a:rPr spc="25" dirty="0"/>
              <a:t>Javascript.</a:t>
            </a:r>
          </a:p>
          <a:p>
            <a:pPr marL="395605" marR="774065" indent="-367030">
              <a:lnSpc>
                <a:spcPct val="114999"/>
              </a:lnSpc>
              <a:buFont typeface="Arial MT"/>
              <a:buChar char="●"/>
              <a:tabLst>
                <a:tab pos="396240" algn="l"/>
                <a:tab pos="396875" algn="l"/>
              </a:tabLst>
            </a:pPr>
            <a:r>
              <a:rPr spc="80" dirty="0"/>
              <a:t>Need</a:t>
            </a:r>
            <a:r>
              <a:rPr spc="50" dirty="0"/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spc="30" dirty="0"/>
              <a:t>implement</a:t>
            </a:r>
            <a:r>
              <a:rPr spc="55" dirty="0"/>
              <a:t> </a:t>
            </a:r>
            <a:r>
              <a:rPr spc="65" dirty="0"/>
              <a:t>CSS(add</a:t>
            </a:r>
            <a:r>
              <a:rPr spc="50" dirty="0"/>
              <a:t> </a:t>
            </a:r>
            <a:r>
              <a:rPr spc="5" dirty="0"/>
              <a:t>more</a:t>
            </a:r>
            <a:r>
              <a:rPr spc="55" dirty="0"/>
              <a:t> </a:t>
            </a:r>
            <a:r>
              <a:rPr spc="-10" dirty="0"/>
              <a:t>styles)</a:t>
            </a:r>
            <a:r>
              <a:rPr spc="50" dirty="0"/>
              <a:t> </a:t>
            </a:r>
            <a:r>
              <a:rPr spc="55" dirty="0"/>
              <a:t>and </a:t>
            </a:r>
            <a:r>
              <a:rPr spc="5" dirty="0"/>
              <a:t>javascript(make</a:t>
            </a:r>
            <a:r>
              <a:rPr spc="50" dirty="0"/>
              <a:t> </a:t>
            </a:r>
            <a:r>
              <a:rPr spc="-5" dirty="0"/>
              <a:t>it</a:t>
            </a:r>
            <a:r>
              <a:rPr spc="55" dirty="0"/>
              <a:t> </a:t>
            </a:r>
            <a:r>
              <a:rPr spc="5" dirty="0"/>
              <a:t>more </a:t>
            </a:r>
            <a:r>
              <a:rPr spc="-380" dirty="0"/>
              <a:t> </a:t>
            </a:r>
            <a:r>
              <a:rPr spc="10" dirty="0"/>
              <a:t>appropriate).</a:t>
            </a:r>
          </a:p>
          <a:p>
            <a:pPr marL="395605" marR="5080" indent="-367030">
              <a:lnSpc>
                <a:spcPct val="114999"/>
              </a:lnSpc>
              <a:spcBef>
                <a:spcPts val="5"/>
              </a:spcBef>
              <a:buFont typeface="Arial MT"/>
              <a:buChar char="●"/>
              <a:tabLst>
                <a:tab pos="396240" algn="l"/>
                <a:tab pos="396875" algn="l"/>
              </a:tabLst>
            </a:pPr>
            <a:r>
              <a:rPr spc="75" dirty="0"/>
              <a:t>Change</a:t>
            </a:r>
            <a:r>
              <a:rPr spc="55" dirty="0"/>
              <a:t> </a:t>
            </a:r>
            <a:r>
              <a:rPr spc="15" dirty="0"/>
              <a:t>some</a:t>
            </a:r>
            <a:r>
              <a:rPr spc="60" dirty="0"/>
              <a:t> </a:t>
            </a:r>
            <a:r>
              <a:rPr dirty="0"/>
              <a:t>orientations</a:t>
            </a:r>
            <a:r>
              <a:rPr spc="55" dirty="0"/>
              <a:t> </a:t>
            </a:r>
            <a:r>
              <a:rPr spc="35" dirty="0"/>
              <a:t>of</a:t>
            </a:r>
            <a:r>
              <a:rPr spc="60" dirty="0"/>
              <a:t> </a:t>
            </a:r>
            <a:r>
              <a:rPr spc="35" dirty="0"/>
              <a:t>webpage</a:t>
            </a:r>
            <a:r>
              <a:rPr spc="55" dirty="0"/>
              <a:t> </a:t>
            </a:r>
            <a:r>
              <a:rPr spc="20" dirty="0"/>
              <a:t>information</a:t>
            </a:r>
            <a:r>
              <a:rPr spc="60" dirty="0"/>
              <a:t> </a:t>
            </a:r>
            <a:r>
              <a:rPr spc="55" dirty="0"/>
              <a:t>and </a:t>
            </a:r>
            <a:r>
              <a:rPr spc="30" dirty="0"/>
              <a:t>make</a:t>
            </a:r>
            <a:r>
              <a:rPr spc="60" dirty="0"/>
              <a:t> </a:t>
            </a:r>
            <a:r>
              <a:rPr spc="-5" dirty="0"/>
              <a:t>it</a:t>
            </a:r>
            <a:r>
              <a:rPr spc="55" dirty="0"/>
              <a:t> handy</a:t>
            </a:r>
            <a:r>
              <a:rPr spc="60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dirty="0"/>
              <a:t>user </a:t>
            </a:r>
            <a:r>
              <a:rPr spc="-385" dirty="0"/>
              <a:t> </a:t>
            </a:r>
            <a:r>
              <a:rPr spc="30" dirty="0"/>
              <a:t>in</a:t>
            </a:r>
            <a:r>
              <a:rPr spc="45" dirty="0"/>
              <a:t> </a:t>
            </a:r>
            <a:r>
              <a:rPr spc="10" dirty="0"/>
              <a:t>both</a:t>
            </a:r>
            <a:r>
              <a:rPr spc="50" dirty="0"/>
              <a:t> </a:t>
            </a:r>
            <a:r>
              <a:rPr spc="20" dirty="0"/>
              <a:t>computer</a:t>
            </a:r>
            <a:r>
              <a:rPr spc="50" dirty="0"/>
              <a:t> </a:t>
            </a:r>
            <a:r>
              <a:rPr spc="55" dirty="0"/>
              <a:t>and</a:t>
            </a:r>
            <a:r>
              <a:rPr spc="50" dirty="0"/>
              <a:t> </a:t>
            </a:r>
            <a:r>
              <a:rPr spc="40" dirty="0"/>
              <a:t>phone.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2471" y="1160595"/>
            <a:ext cx="8112125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0795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People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Cambria"/>
                <a:cs typeface="Cambria"/>
              </a:rPr>
              <a:t>are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attracted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by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Webpage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Cambria"/>
                <a:cs typeface="Cambria"/>
              </a:rPr>
              <a:t>which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Cambria"/>
                <a:cs typeface="Cambria"/>
              </a:rPr>
              <a:t>are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more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Cambria"/>
                <a:cs typeface="Cambria"/>
              </a:rPr>
              <a:t>attractive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and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very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easy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use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and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it </a:t>
            </a:r>
            <a:r>
              <a:rPr sz="1600" spc="-33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should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be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very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handy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them.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Arial MT"/>
              <a:buChar char="●"/>
            </a:pPr>
            <a:endParaRPr sz="1850">
              <a:latin typeface="Cambria"/>
              <a:cs typeface="Cambria"/>
            </a:endParaRPr>
          </a:p>
          <a:p>
            <a:pPr marL="363855" marR="5080" indent="-351790">
              <a:lnSpc>
                <a:spcPct val="114999"/>
              </a:lnSpc>
              <a:spcBef>
                <a:spcPts val="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114" dirty="0">
                <a:solidFill>
                  <a:srgbClr val="595959"/>
                </a:solidFill>
                <a:latin typeface="Cambria"/>
                <a:cs typeface="Cambria"/>
              </a:rPr>
              <a:t>As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Cambria"/>
                <a:cs typeface="Cambria"/>
              </a:rPr>
              <a:t>this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is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a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Cambria"/>
                <a:cs typeface="Cambria"/>
              </a:rPr>
              <a:t>social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Cambria"/>
                <a:cs typeface="Cambria"/>
              </a:rPr>
              <a:t>media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webpage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and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information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gathering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and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sharing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is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done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on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mostly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in</a:t>
            </a:r>
            <a:r>
              <a:rPr sz="1600" spc="8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mobile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also</a:t>
            </a:r>
            <a:r>
              <a:rPr sz="1600" spc="9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it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is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carried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by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almost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every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Cambria"/>
                <a:cs typeface="Cambria"/>
              </a:rPr>
              <a:t>person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and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grab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Cambria"/>
                <a:cs typeface="Cambria"/>
              </a:rPr>
              <a:t>attention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of </a:t>
            </a:r>
            <a:r>
              <a:rPr sz="1600" spc="-3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mbria"/>
                <a:cs typeface="Cambria"/>
              </a:rPr>
              <a:t>these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people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also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Cambria"/>
                <a:cs typeface="Cambria"/>
              </a:rPr>
              <a:t>this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webpage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is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needed</a:t>
            </a:r>
            <a:r>
              <a:rPr sz="16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be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manipulated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work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on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mobile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too </a:t>
            </a:r>
            <a:r>
              <a:rPr sz="1600" spc="-3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that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is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making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it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compatible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mobile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devices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also.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Arial MT"/>
              <a:buChar char="●"/>
            </a:pPr>
            <a:endParaRPr sz="1850">
              <a:latin typeface="Cambria"/>
              <a:cs typeface="Cambria"/>
            </a:endParaRPr>
          </a:p>
          <a:p>
            <a:pPr marL="363855" marR="267335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So,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Cambria"/>
                <a:cs typeface="Cambria"/>
              </a:rPr>
              <a:t>we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need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make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the</a:t>
            </a:r>
            <a:r>
              <a:rPr sz="16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designed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webpage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a</a:t>
            </a:r>
            <a:r>
              <a:rPr sz="16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Cambria"/>
                <a:cs typeface="Cambria"/>
              </a:rPr>
              <a:t>responsive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webpage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and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Cambria"/>
                <a:cs typeface="Cambria"/>
              </a:rPr>
              <a:t>add</a:t>
            </a:r>
            <a:r>
              <a:rPr sz="16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more </a:t>
            </a:r>
            <a:r>
              <a:rPr sz="1600" spc="-33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modern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features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it.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881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83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Individual</a:t>
            </a:r>
            <a:r>
              <a:rPr spc="-80" dirty="0"/>
              <a:t> </a:t>
            </a:r>
            <a:r>
              <a:rPr spc="-5" dirty="0"/>
              <a:t>Contribution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6199" y="1250710"/>
          <a:ext cx="5727699" cy="845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854">
                <a:tc>
                  <a:txBody>
                    <a:bodyPr/>
                    <a:lstStyle/>
                    <a:p>
                      <a:pPr marL="398145" indent="-367030">
                        <a:lnSpc>
                          <a:spcPct val="100000"/>
                        </a:lnSpc>
                        <a:spcBef>
                          <a:spcPts val="130"/>
                        </a:spcBef>
                        <a:buClr>
                          <a:srgbClr val="595959"/>
                        </a:buClr>
                        <a:buSzPct val="120000"/>
                        <a:buFont typeface="Arial MT"/>
                        <a:buChar char="●"/>
                        <a:tabLst>
                          <a:tab pos="398145" algn="l"/>
                          <a:tab pos="398780" algn="l"/>
                        </a:tabLst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201CV170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PARSAPU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KAMAL</a:t>
                      </a:r>
                      <a:r>
                        <a:rPr sz="15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RAJ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CSS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94">
                <a:tc>
                  <a:txBody>
                    <a:bodyPr/>
                    <a:lstStyle/>
                    <a:p>
                      <a:pPr marL="398145" indent="-3670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595959"/>
                        </a:buClr>
                        <a:buSzPct val="120000"/>
                        <a:buFont typeface="Arial MT"/>
                        <a:buChar char="●"/>
                        <a:tabLst>
                          <a:tab pos="398145" algn="l"/>
                          <a:tab pos="398780" algn="l"/>
                        </a:tabLst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201EC269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500" spc="-19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AMS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 KRISHN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MANDEM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JAVASCRIPT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398145" indent="-367030">
                        <a:lnSpc>
                          <a:spcPts val="1780"/>
                        </a:lnSpc>
                        <a:spcBef>
                          <a:spcPts val="365"/>
                        </a:spcBef>
                        <a:buClr>
                          <a:srgbClr val="595959"/>
                        </a:buClr>
                        <a:buSzPct val="120000"/>
                        <a:buFont typeface="Arial MT"/>
                        <a:buChar char="●"/>
                        <a:tabLst>
                          <a:tab pos="398145" algn="l"/>
                          <a:tab pos="398780" algn="l"/>
                        </a:tabLst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201ME320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1780"/>
                        </a:lnSpc>
                        <a:spcBef>
                          <a:spcPts val="36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GEETH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SRIDHA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 M</a:t>
                      </a:r>
                      <a:r>
                        <a:rPr sz="1500" spc="-17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spc="-1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780"/>
                        </a:lnSpc>
                        <a:spcBef>
                          <a:spcPts val="36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HTML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8027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490675"/>
            <a:ext cx="5891530" cy="16027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5"/>
              </a:spcBef>
              <a:buClr>
                <a:srgbClr val="595959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u="heavy" spc="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ambria"/>
                <a:cs typeface="Cambria"/>
                <a:hlinkClick r:id="rId2"/>
              </a:rPr>
              <a:t>https://www.w3schools.com/htmL/html_css.asp</a:t>
            </a:r>
            <a:endParaRPr sz="1800" dirty="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u="heavy" spc="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ambria"/>
                <a:cs typeface="Cambria"/>
                <a:hlinkClick r:id="rId3"/>
              </a:rPr>
              <a:t>https://www.w3schools.com/htmL/html5_video.asp</a:t>
            </a:r>
            <a:endParaRPr sz="1800" dirty="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u="heavy" spc="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ambria"/>
                <a:cs typeface="Cambria"/>
                <a:hlinkClick r:id="rId4"/>
              </a:rPr>
              <a:t>https://websitesetup.org/website-coding-html-css/</a:t>
            </a:r>
            <a:endParaRPr sz="1800" dirty="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u="heavy" spc="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ambria"/>
                <a:cs typeface="Cambria"/>
                <a:hlinkClick r:id="rId5"/>
              </a:rPr>
              <a:t>https://www.youtube.com/watch?v=oNSX21dh6kw</a:t>
            </a:r>
            <a:endParaRPr sz="1800" dirty="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u="heavy" spc="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ambria"/>
                <a:cs typeface="Cambria"/>
                <a:hlinkClick r:id="rId6"/>
              </a:rPr>
              <a:t>https://ww</a:t>
            </a:r>
            <a:r>
              <a:rPr sz="1800" u="heavy" spc="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ambria"/>
                <a:cs typeface="Cambria"/>
              </a:rPr>
              <a:t>w</a:t>
            </a:r>
            <a:r>
              <a:rPr sz="1800" u="heavy" spc="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ambria"/>
                <a:cs typeface="Cambria"/>
                <a:hlinkClick r:id="rId6"/>
              </a:rPr>
              <a:t>.youtube.com/watch?v=zF6VSky4SIc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289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040458"/>
            <a:ext cx="6236335" cy="3495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Cambria"/>
                <a:cs typeface="Cambria"/>
              </a:rPr>
              <a:t>Intro</a:t>
            </a:r>
            <a:r>
              <a:rPr sz="1800" spc="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Cambria"/>
                <a:cs typeface="Cambria"/>
              </a:rPr>
              <a:t>(Project</a:t>
            </a:r>
            <a:r>
              <a:rPr sz="18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mbria"/>
                <a:cs typeface="Cambria"/>
              </a:rPr>
              <a:t>Preview)</a:t>
            </a: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595959"/>
                </a:solidFill>
                <a:latin typeface="Cambria"/>
                <a:cs typeface="Cambria"/>
              </a:rPr>
              <a:t>Project</a:t>
            </a:r>
            <a:r>
              <a:rPr sz="1800" spc="3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Cambria"/>
                <a:cs typeface="Cambria"/>
              </a:rPr>
              <a:t>Setup</a:t>
            </a:r>
            <a:r>
              <a:rPr sz="1800" spc="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160" dirty="0">
                <a:solidFill>
                  <a:srgbClr val="595959"/>
                </a:solidFill>
                <a:latin typeface="Cambria"/>
                <a:cs typeface="Cambria"/>
              </a:rPr>
              <a:t>&amp;</a:t>
            </a:r>
            <a:r>
              <a:rPr sz="1800" spc="3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Plugins</a:t>
            </a: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14" dirty="0">
                <a:solidFill>
                  <a:srgbClr val="595959"/>
                </a:solidFill>
                <a:latin typeface="Cambria"/>
                <a:cs typeface="Cambria"/>
              </a:rPr>
              <a:t>CSS</a:t>
            </a:r>
            <a:r>
              <a:rPr sz="18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Cambria"/>
                <a:cs typeface="Cambria"/>
              </a:rPr>
              <a:t>General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mbria"/>
                <a:cs typeface="Cambria"/>
              </a:rPr>
              <a:t>Styles</a:t>
            </a:r>
            <a:r>
              <a:rPr sz="18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595959"/>
                </a:solidFill>
                <a:latin typeface="Cambria"/>
                <a:cs typeface="Cambria"/>
              </a:rPr>
              <a:t>CSS</a:t>
            </a:r>
            <a:r>
              <a:rPr sz="18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mbria"/>
                <a:cs typeface="Cambria"/>
              </a:rPr>
              <a:t>Variables</a:t>
            </a: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55" dirty="0">
                <a:solidFill>
                  <a:srgbClr val="595959"/>
                </a:solidFill>
                <a:latin typeface="Cambria"/>
                <a:cs typeface="Cambria"/>
              </a:rPr>
              <a:t>Navigation</a:t>
            </a:r>
            <a:r>
              <a:rPr sz="1800" spc="2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mbria"/>
                <a:cs typeface="Cambria"/>
              </a:rPr>
              <a:t>Styles</a:t>
            </a: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595959"/>
                </a:solidFill>
                <a:latin typeface="Cambria"/>
                <a:cs typeface="Cambria"/>
              </a:rPr>
              <a:t>Responsive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Design</a:t>
            </a:r>
            <a:r>
              <a:rPr sz="18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520" dirty="0">
                <a:solidFill>
                  <a:srgbClr val="595959"/>
                </a:solidFill>
                <a:latin typeface="Cambria"/>
                <a:cs typeface="Cambria"/>
              </a:rPr>
              <a:t>|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595959"/>
                </a:solidFill>
                <a:latin typeface="Cambria"/>
                <a:cs typeface="Cambria"/>
              </a:rPr>
              <a:t>CSS</a:t>
            </a:r>
            <a:r>
              <a:rPr sz="18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95959"/>
                </a:solidFill>
                <a:latin typeface="Cambria"/>
                <a:cs typeface="Cambria"/>
              </a:rPr>
              <a:t>Media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Cambria"/>
                <a:cs typeface="Cambria"/>
              </a:rPr>
              <a:t>Queries</a:t>
            </a: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Cambria"/>
                <a:cs typeface="Cambria"/>
              </a:rPr>
              <a:t>Sidebar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Cambria"/>
                <a:cs typeface="Cambria"/>
              </a:rPr>
              <a:t>Menu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mbria"/>
                <a:cs typeface="Cambria"/>
              </a:rPr>
              <a:t>Items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mbria"/>
                <a:cs typeface="Cambria"/>
              </a:rPr>
              <a:t>Toggle</a:t>
            </a:r>
            <a:r>
              <a:rPr sz="18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Cambria"/>
                <a:cs typeface="Cambria"/>
              </a:rPr>
              <a:t>Functionality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Cambria"/>
                <a:cs typeface="Cambria"/>
              </a:rPr>
              <a:t>in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Cambria"/>
                <a:cs typeface="Cambria"/>
              </a:rPr>
              <a:t>JavaScript</a:t>
            </a: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Cambria"/>
                <a:cs typeface="Cambria"/>
              </a:rPr>
              <a:t>Filter</a:t>
            </a:r>
            <a:r>
              <a:rPr sz="1800" spc="3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mbria"/>
                <a:cs typeface="Cambria"/>
              </a:rPr>
              <a:t>messages</a:t>
            </a:r>
            <a:r>
              <a:rPr sz="1800" spc="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Cambria"/>
                <a:cs typeface="Cambria"/>
              </a:rPr>
              <a:t>using</a:t>
            </a:r>
            <a:r>
              <a:rPr sz="1800" spc="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Cambria"/>
                <a:cs typeface="Cambria"/>
              </a:rPr>
              <a:t>JavaScript</a:t>
            </a: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75" dirty="0">
                <a:solidFill>
                  <a:srgbClr val="595959"/>
                </a:solidFill>
                <a:latin typeface="Cambria"/>
                <a:cs typeface="Cambria"/>
              </a:rPr>
              <a:t>Modal</a:t>
            </a:r>
            <a:r>
              <a:rPr sz="18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Cambria"/>
                <a:cs typeface="Cambria"/>
              </a:rPr>
              <a:t>Open</a:t>
            </a:r>
            <a:r>
              <a:rPr sz="18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Cambria"/>
                <a:cs typeface="Cambria"/>
              </a:rPr>
              <a:t>Close</a:t>
            </a:r>
            <a:r>
              <a:rPr sz="18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Cambria"/>
                <a:cs typeface="Cambria"/>
              </a:rPr>
              <a:t>Functionality</a:t>
            </a:r>
            <a:r>
              <a:rPr sz="1800" spc="45" dirty="0">
                <a:solidFill>
                  <a:srgbClr val="595959"/>
                </a:solidFill>
                <a:latin typeface="Cambria"/>
                <a:cs typeface="Cambria"/>
              </a:rPr>
              <a:t> using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Cambria"/>
                <a:cs typeface="Cambria"/>
              </a:rPr>
              <a:t>JavaScript</a:t>
            </a: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Cambria"/>
                <a:cs typeface="Cambria"/>
              </a:rPr>
              <a:t>Font</a:t>
            </a:r>
            <a:r>
              <a:rPr sz="18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Cambria"/>
                <a:cs typeface="Cambria"/>
              </a:rPr>
              <a:t>Size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Cambria"/>
                <a:cs typeface="Cambria"/>
              </a:rPr>
              <a:t>Customization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Cambria"/>
                <a:cs typeface="Cambria"/>
              </a:rPr>
              <a:t>using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Cambria"/>
                <a:cs typeface="Cambria"/>
              </a:rPr>
              <a:t>JavaScript</a:t>
            </a: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595959"/>
                </a:solidFill>
                <a:latin typeface="Cambria"/>
                <a:cs typeface="Cambria"/>
              </a:rPr>
              <a:t>Primary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Cambria"/>
                <a:cs typeface="Cambria"/>
              </a:rPr>
              <a:t>Color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Cambria"/>
                <a:cs typeface="Cambria"/>
              </a:rPr>
              <a:t>Theme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Cambria"/>
                <a:cs typeface="Cambria"/>
              </a:rPr>
              <a:t>Customization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Cambria"/>
                <a:cs typeface="Cambria"/>
              </a:rPr>
              <a:t>using</a:t>
            </a:r>
            <a:r>
              <a:rPr sz="18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Cambria"/>
                <a:cs typeface="Cambria"/>
              </a:rPr>
              <a:t>JavaScript</a:t>
            </a:r>
            <a:endParaRPr sz="18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595959"/>
                </a:solidFill>
                <a:latin typeface="Cambria"/>
                <a:cs typeface="Cambria"/>
              </a:rPr>
              <a:t>Background</a:t>
            </a:r>
            <a:r>
              <a:rPr sz="18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Cambria"/>
                <a:cs typeface="Cambria"/>
              </a:rPr>
              <a:t>Theme</a:t>
            </a:r>
            <a:r>
              <a:rPr sz="18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Cambria"/>
                <a:cs typeface="Cambria"/>
              </a:rPr>
              <a:t>Color</a:t>
            </a:r>
            <a:r>
              <a:rPr sz="18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Cambria"/>
                <a:cs typeface="Cambria"/>
              </a:rPr>
              <a:t>Customization</a:t>
            </a:r>
            <a:r>
              <a:rPr sz="1800" spc="6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Cambria"/>
                <a:cs typeface="Cambria"/>
              </a:rPr>
              <a:t>using</a:t>
            </a:r>
            <a:r>
              <a:rPr sz="18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Cambria"/>
                <a:cs typeface="Cambria"/>
              </a:rPr>
              <a:t>JavaScript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47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846" y="976896"/>
            <a:ext cx="8180705" cy="226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Clr>
                <a:srgbClr val="595959"/>
              </a:buClr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20" dirty="0">
                <a:latin typeface="Cambria"/>
                <a:cs typeface="Cambria"/>
              </a:rPr>
              <a:t>Social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Media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plays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a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crucial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role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in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creation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as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well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as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exchange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of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content. 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However,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apart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from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this,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Social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Media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platform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aims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to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serve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and </a:t>
            </a:r>
            <a:r>
              <a:rPr sz="1600" spc="40" dirty="0">
                <a:latin typeface="Cambria"/>
                <a:cs typeface="Cambria"/>
              </a:rPr>
              <a:t>fulfill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its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core 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objectives</a:t>
            </a:r>
            <a:r>
              <a:rPr sz="1600" spc="40" dirty="0">
                <a:latin typeface="Cambria"/>
                <a:cs typeface="Cambria"/>
              </a:rPr>
              <a:t> along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with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objectives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of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business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or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brand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using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social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media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as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a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tool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to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market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their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brand</a:t>
            </a:r>
            <a:endParaRPr sz="1600">
              <a:latin typeface="Cambria"/>
              <a:cs typeface="Cambria"/>
            </a:endParaRPr>
          </a:p>
          <a:p>
            <a:pPr marL="363855" marR="66675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15" dirty="0">
                <a:latin typeface="Cambria"/>
                <a:cs typeface="Cambria"/>
              </a:rPr>
              <a:t>The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First</a:t>
            </a:r>
            <a:r>
              <a:rPr sz="1600" spc="45" dirty="0">
                <a:latin typeface="Cambria"/>
                <a:cs typeface="Cambria"/>
              </a:rPr>
              <a:t> and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Foremost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aim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of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Social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Media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like</a:t>
            </a:r>
            <a:r>
              <a:rPr sz="1600" spc="45" dirty="0">
                <a:latin typeface="Cambria"/>
                <a:cs typeface="Cambria"/>
              </a:rPr>
              <a:t> any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other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media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tool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is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to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Palatino Linotype"/>
                <a:cs typeface="Palatino Linotype"/>
              </a:rPr>
              <a:t>Educate </a:t>
            </a:r>
            <a:r>
              <a:rPr sz="1600" b="1" spc="-385" dirty="0">
                <a:latin typeface="Palatino Linotype"/>
                <a:cs typeface="Palatino Linotype"/>
              </a:rPr>
              <a:t> </a:t>
            </a:r>
            <a:r>
              <a:rPr sz="1600" b="1" spc="5" dirty="0">
                <a:latin typeface="Palatino Linotype"/>
                <a:cs typeface="Palatino Linotype"/>
              </a:rPr>
              <a:t>Society</a:t>
            </a:r>
            <a:r>
              <a:rPr sz="1600" spc="5" dirty="0">
                <a:latin typeface="Cambria"/>
                <a:cs typeface="Cambria"/>
              </a:rPr>
              <a:t>.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One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of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most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important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objectives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of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any </a:t>
            </a:r>
            <a:r>
              <a:rPr sz="1600" spc="35" dirty="0">
                <a:latin typeface="Cambria"/>
                <a:cs typeface="Cambria"/>
              </a:rPr>
              <a:t>media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tool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is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to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take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on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the 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initiative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to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educate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our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society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as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a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whole,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to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build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our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society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up,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and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spread 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awareness.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846" y="3256799"/>
            <a:ext cx="148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35" dirty="0">
                <a:solidFill>
                  <a:srgbClr val="595959"/>
                </a:solidFill>
                <a:latin typeface="Arial MT"/>
                <a:cs typeface="Arial MT"/>
              </a:rPr>
              <a:t>●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849" y="3277627"/>
            <a:ext cx="7392034" cy="24384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5" dirty="0">
                <a:solidFill>
                  <a:srgbClr val="030303"/>
                </a:solidFill>
                <a:latin typeface="Cambria"/>
                <a:cs typeface="Cambria"/>
              </a:rPr>
              <a:t>We'll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030303"/>
                </a:solidFill>
                <a:latin typeface="Cambria"/>
                <a:cs typeface="Cambria"/>
              </a:rPr>
              <a:t>use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030303"/>
                </a:solidFill>
                <a:latin typeface="Cambria"/>
                <a:cs typeface="Cambria"/>
              </a:rPr>
              <a:t>modern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030303"/>
                </a:solidFill>
                <a:latin typeface="Cambria"/>
                <a:cs typeface="Cambria"/>
              </a:rPr>
              <a:t>CSS</a:t>
            </a:r>
            <a:r>
              <a:rPr sz="1600" spc="4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30303"/>
                </a:solidFill>
                <a:latin typeface="Cambria"/>
                <a:cs typeface="Cambria"/>
              </a:rPr>
              <a:t>features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030303"/>
                </a:solidFill>
                <a:latin typeface="Cambria"/>
                <a:cs typeface="Cambria"/>
              </a:rPr>
              <a:t>like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030303"/>
                </a:solidFill>
                <a:latin typeface="Cambria"/>
                <a:cs typeface="Cambria"/>
              </a:rPr>
              <a:t>CSS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030303"/>
                </a:solidFill>
                <a:latin typeface="Cambria"/>
                <a:cs typeface="Cambria"/>
              </a:rPr>
              <a:t>Variables,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030303"/>
                </a:solidFill>
                <a:latin typeface="Cambria"/>
                <a:cs typeface="Cambria"/>
              </a:rPr>
              <a:t>CSS</a:t>
            </a:r>
            <a:r>
              <a:rPr sz="1600" spc="4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030303"/>
                </a:solidFill>
                <a:latin typeface="Cambria"/>
                <a:cs typeface="Cambria"/>
              </a:rPr>
              <a:t>Grid,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030303"/>
                </a:solidFill>
                <a:latin typeface="Cambria"/>
                <a:cs typeface="Cambria"/>
              </a:rPr>
              <a:t>CSS</a:t>
            </a:r>
            <a:r>
              <a:rPr sz="1600" spc="4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030303"/>
                </a:solidFill>
                <a:latin typeface="Cambria"/>
                <a:cs typeface="Cambria"/>
              </a:rPr>
              <a:t>Flexbox,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and </a:t>
            </a:r>
            <a:r>
              <a:rPr sz="1600" spc="100" dirty="0">
                <a:solidFill>
                  <a:srgbClr val="030303"/>
                </a:solidFill>
                <a:latin typeface="Cambria"/>
                <a:cs typeface="Cambria"/>
              </a:rPr>
              <a:t>CSS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849" y="3558043"/>
            <a:ext cx="5237480" cy="24384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40" dirty="0">
                <a:solidFill>
                  <a:srgbClr val="030303"/>
                </a:solidFill>
                <a:latin typeface="Cambria"/>
                <a:cs typeface="Cambria"/>
              </a:rPr>
              <a:t>Units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030303"/>
                </a:solidFill>
                <a:latin typeface="Cambria"/>
                <a:cs typeface="Cambria"/>
              </a:rPr>
              <a:t>like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030303"/>
                </a:solidFill>
                <a:latin typeface="Cambria"/>
                <a:cs typeface="Cambria"/>
              </a:rPr>
              <a:t>rem,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030303"/>
                </a:solidFill>
                <a:latin typeface="Cambria"/>
                <a:cs typeface="Cambria"/>
              </a:rPr>
              <a:t>vw,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and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030303"/>
                </a:solidFill>
                <a:latin typeface="Cambria"/>
                <a:cs typeface="Cambria"/>
              </a:rPr>
              <a:t>vh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30303"/>
                </a:solidFill>
                <a:latin typeface="Cambria"/>
                <a:cs typeface="Cambria"/>
              </a:rPr>
              <a:t>to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030303"/>
                </a:solidFill>
                <a:latin typeface="Cambria"/>
                <a:cs typeface="Cambria"/>
              </a:rPr>
              <a:t>achieve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030303"/>
                </a:solidFill>
                <a:latin typeface="Cambria"/>
                <a:cs typeface="Cambria"/>
              </a:rPr>
              <a:t>a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030303"/>
                </a:solidFill>
                <a:latin typeface="Cambria"/>
                <a:cs typeface="Cambria"/>
              </a:rPr>
              <a:t>Responsive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 Design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546" y="3838459"/>
            <a:ext cx="7503159" cy="24384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 marL="351155" indent="-351790">
              <a:lnSpc>
                <a:spcPts val="1855"/>
              </a:lnSpc>
              <a:buFont typeface="Arial MT"/>
              <a:buChar char="●"/>
              <a:tabLst>
                <a:tab pos="351155" algn="l"/>
                <a:tab pos="351790" algn="l"/>
              </a:tabLst>
            </a:pPr>
            <a:r>
              <a:rPr sz="1600" spc="20" dirty="0">
                <a:solidFill>
                  <a:srgbClr val="030303"/>
                </a:solidFill>
                <a:latin typeface="Cambria"/>
                <a:cs typeface="Cambria"/>
              </a:rPr>
              <a:t>I</a:t>
            </a:r>
            <a:r>
              <a:rPr sz="1600" spc="40" dirty="0">
                <a:solidFill>
                  <a:srgbClr val="030303"/>
                </a:solidFill>
                <a:latin typeface="Cambria"/>
                <a:cs typeface="Cambria"/>
              </a:rPr>
              <a:t> will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 walk </a:t>
            </a:r>
            <a:r>
              <a:rPr sz="1600" spc="55" dirty="0">
                <a:solidFill>
                  <a:srgbClr val="030303"/>
                </a:solidFill>
                <a:latin typeface="Cambria"/>
                <a:cs typeface="Cambria"/>
              </a:rPr>
              <a:t>you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030303"/>
                </a:solidFill>
                <a:latin typeface="Cambria"/>
                <a:cs typeface="Cambria"/>
              </a:rPr>
              <a:t>through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30303"/>
                </a:solidFill>
                <a:latin typeface="Cambria"/>
                <a:cs typeface="Cambria"/>
              </a:rPr>
              <a:t>creating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30303"/>
                </a:solidFill>
                <a:latin typeface="Cambria"/>
                <a:cs typeface="Cambria"/>
              </a:rPr>
              <a:t>the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030303"/>
                </a:solidFill>
                <a:latin typeface="Cambria"/>
                <a:cs typeface="Cambria"/>
              </a:rPr>
              <a:t>markup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030303"/>
                </a:solidFill>
                <a:latin typeface="Cambria"/>
                <a:cs typeface="Cambria"/>
              </a:rPr>
              <a:t>for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30303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30303"/>
                </a:solidFill>
                <a:latin typeface="Cambria"/>
                <a:cs typeface="Cambria"/>
              </a:rPr>
              <a:t>navigation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30303"/>
                </a:solidFill>
                <a:latin typeface="Cambria"/>
                <a:cs typeface="Cambria"/>
              </a:rPr>
              <a:t>bar,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30303"/>
                </a:solidFill>
                <a:latin typeface="Cambria"/>
                <a:cs typeface="Cambria"/>
              </a:rPr>
              <a:t>sidebar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and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8849" y="4118875"/>
            <a:ext cx="7527290" cy="24384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10" dirty="0">
                <a:solidFill>
                  <a:srgbClr val="030303"/>
                </a:solidFill>
                <a:latin typeface="Cambria"/>
                <a:cs typeface="Cambria"/>
              </a:rPr>
              <a:t>notifications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030303"/>
                </a:solidFill>
                <a:latin typeface="Cambria"/>
                <a:cs typeface="Cambria"/>
              </a:rPr>
              <a:t>popup,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30303"/>
                </a:solidFill>
                <a:latin typeface="Cambria"/>
                <a:cs typeface="Cambria"/>
              </a:rPr>
              <a:t>stories,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30303"/>
                </a:solidFill>
                <a:latin typeface="Cambria"/>
                <a:cs typeface="Cambria"/>
              </a:rPr>
              <a:t>create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030303"/>
                </a:solidFill>
                <a:latin typeface="Cambria"/>
                <a:cs typeface="Cambria"/>
              </a:rPr>
              <a:t>post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030303"/>
                </a:solidFill>
                <a:latin typeface="Cambria"/>
                <a:cs typeface="Cambria"/>
              </a:rPr>
              <a:t>section,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030303"/>
                </a:solidFill>
                <a:latin typeface="Cambria"/>
                <a:cs typeface="Cambria"/>
              </a:rPr>
              <a:t>feeds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30303"/>
                </a:solidFill>
                <a:latin typeface="Cambria"/>
                <a:cs typeface="Cambria"/>
              </a:rPr>
              <a:t>or</a:t>
            </a:r>
            <a:r>
              <a:rPr sz="1600" spc="4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030303"/>
                </a:solidFill>
                <a:latin typeface="Cambria"/>
                <a:cs typeface="Cambria"/>
              </a:rPr>
              <a:t>posts,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030303"/>
                </a:solidFill>
                <a:latin typeface="Cambria"/>
                <a:cs typeface="Cambria"/>
              </a:rPr>
              <a:t>messages,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and</a:t>
            </a:r>
            <a:r>
              <a:rPr sz="1600" spc="5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030303"/>
                </a:solidFill>
                <a:latin typeface="Cambria"/>
                <a:cs typeface="Cambria"/>
              </a:rPr>
              <a:t>friend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8849" y="4399291"/>
            <a:ext cx="809625" cy="24384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60" dirty="0">
                <a:solidFill>
                  <a:srgbClr val="030303"/>
                </a:solidFill>
                <a:latin typeface="Cambria"/>
                <a:cs typeface="Cambria"/>
              </a:rPr>
              <a:t>r</a:t>
            </a:r>
            <a:r>
              <a:rPr sz="1600" spc="10" dirty="0">
                <a:solidFill>
                  <a:srgbClr val="030303"/>
                </a:solidFill>
                <a:latin typeface="Cambria"/>
                <a:cs typeface="Cambria"/>
              </a:rPr>
              <a:t>equests.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763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621" y="1180796"/>
            <a:ext cx="8131175" cy="311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01600" indent="-35179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4490" algn="l"/>
              </a:tabLst>
            </a:pPr>
            <a:r>
              <a:rPr sz="1600" spc="80" dirty="0">
                <a:latin typeface="Cambria"/>
                <a:cs typeface="Cambria"/>
              </a:rPr>
              <a:t>Our </a:t>
            </a:r>
            <a:r>
              <a:rPr sz="1600" spc="35" dirty="0">
                <a:latin typeface="Cambria"/>
                <a:cs typeface="Cambria"/>
              </a:rPr>
              <a:t>main </a:t>
            </a:r>
            <a:r>
              <a:rPr sz="1600" spc="20" dirty="0">
                <a:latin typeface="Cambria"/>
                <a:cs typeface="Cambria"/>
              </a:rPr>
              <a:t>Objective </a:t>
            </a:r>
            <a:r>
              <a:rPr sz="1600" dirty="0">
                <a:latin typeface="Cambria"/>
                <a:cs typeface="Cambria"/>
              </a:rPr>
              <a:t>is </a:t>
            </a:r>
            <a:r>
              <a:rPr sz="1600" spc="-5" dirty="0">
                <a:latin typeface="Cambria"/>
                <a:cs typeface="Cambria"/>
              </a:rPr>
              <a:t>to </a:t>
            </a:r>
            <a:r>
              <a:rPr sz="1600" spc="-20" dirty="0">
                <a:latin typeface="Cambria"/>
                <a:cs typeface="Cambria"/>
              </a:rPr>
              <a:t>create </a:t>
            </a:r>
            <a:r>
              <a:rPr sz="1600" spc="15" dirty="0">
                <a:latin typeface="Cambria"/>
                <a:cs typeface="Cambria"/>
              </a:rPr>
              <a:t>a </a:t>
            </a:r>
            <a:r>
              <a:rPr sz="1600" spc="5" dirty="0">
                <a:latin typeface="Cambria"/>
                <a:cs typeface="Cambria"/>
              </a:rPr>
              <a:t>website </a:t>
            </a:r>
            <a:r>
              <a:rPr sz="1600" spc="35" dirty="0">
                <a:latin typeface="Cambria"/>
                <a:cs typeface="Cambria"/>
              </a:rPr>
              <a:t>which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gives </a:t>
            </a:r>
            <a:r>
              <a:rPr sz="1600" spc="-20" dirty="0">
                <a:latin typeface="Cambria"/>
                <a:cs typeface="Cambria"/>
              </a:rPr>
              <a:t>better </a:t>
            </a:r>
            <a:r>
              <a:rPr sz="1600" dirty="0">
                <a:latin typeface="Cambria"/>
                <a:cs typeface="Cambria"/>
              </a:rPr>
              <a:t>user </a:t>
            </a:r>
            <a:r>
              <a:rPr sz="1600" spc="10" dirty="0">
                <a:latin typeface="Cambria"/>
                <a:cs typeface="Cambria"/>
              </a:rPr>
              <a:t>experience </a:t>
            </a:r>
            <a:r>
              <a:rPr sz="1600" spc="-5" dirty="0">
                <a:latin typeface="Cambria"/>
                <a:cs typeface="Cambria"/>
              </a:rPr>
              <a:t>to </a:t>
            </a:r>
            <a:r>
              <a:rPr sz="1600" spc="10" dirty="0">
                <a:latin typeface="Cambria"/>
                <a:cs typeface="Cambria"/>
              </a:rPr>
              <a:t>users. 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030303"/>
                </a:solidFill>
                <a:latin typeface="Cambria"/>
                <a:cs typeface="Cambria"/>
              </a:rPr>
              <a:t>This </a:t>
            </a:r>
            <a:r>
              <a:rPr sz="1600" spc="5" dirty="0">
                <a:solidFill>
                  <a:srgbClr val="030303"/>
                </a:solidFill>
                <a:latin typeface="Cambria"/>
                <a:cs typeface="Cambria"/>
              </a:rPr>
              <a:t>website </a:t>
            </a:r>
            <a:r>
              <a:rPr sz="1600" dirty="0">
                <a:solidFill>
                  <a:srgbClr val="030303"/>
                </a:solidFill>
                <a:latin typeface="Cambria"/>
                <a:cs typeface="Cambria"/>
              </a:rPr>
              <a:t>is </a:t>
            </a:r>
            <a:r>
              <a:rPr sz="1600" spc="15" dirty="0">
                <a:solidFill>
                  <a:srgbClr val="030303"/>
                </a:solidFill>
                <a:latin typeface="Cambria"/>
                <a:cs typeface="Cambria"/>
              </a:rPr>
              <a:t>a </a:t>
            </a:r>
            <a:r>
              <a:rPr sz="1600" spc="20" dirty="0">
                <a:solidFill>
                  <a:srgbClr val="030303"/>
                </a:solidFill>
                <a:latin typeface="Cambria"/>
                <a:cs typeface="Cambria"/>
              </a:rPr>
              <a:t>Responsive Social </a:t>
            </a:r>
            <a:r>
              <a:rPr sz="1600" spc="60" dirty="0">
                <a:solidFill>
                  <a:srgbClr val="030303"/>
                </a:solidFill>
                <a:latin typeface="Cambria"/>
                <a:cs typeface="Cambria"/>
              </a:rPr>
              <a:t>Media </a:t>
            </a:r>
            <a:r>
              <a:rPr sz="1600" spc="-10" dirty="0">
                <a:solidFill>
                  <a:srgbClr val="030303"/>
                </a:solidFill>
                <a:latin typeface="Cambria"/>
                <a:cs typeface="Cambria"/>
              </a:rPr>
              <a:t>Website </a:t>
            </a:r>
            <a:r>
              <a:rPr sz="1600" spc="15" dirty="0">
                <a:solidFill>
                  <a:srgbClr val="030303"/>
                </a:solidFill>
                <a:latin typeface="Cambria"/>
                <a:cs typeface="Cambria"/>
              </a:rPr>
              <a:t>With </a:t>
            </a:r>
            <a:r>
              <a:rPr sz="1600" spc="20" dirty="0">
                <a:solidFill>
                  <a:srgbClr val="030303"/>
                </a:solidFill>
                <a:latin typeface="Cambria"/>
                <a:cs typeface="Cambria"/>
              </a:rPr>
              <a:t>Theme </a:t>
            </a:r>
            <a:r>
              <a:rPr sz="1600" spc="35" dirty="0">
                <a:solidFill>
                  <a:srgbClr val="030303"/>
                </a:solidFill>
                <a:latin typeface="Cambria"/>
                <a:cs typeface="Cambria"/>
              </a:rPr>
              <a:t>Customization </a:t>
            </a:r>
            <a:r>
              <a:rPr sz="1600" spc="65" dirty="0">
                <a:solidFill>
                  <a:srgbClr val="030303"/>
                </a:solidFill>
                <a:latin typeface="Cambria"/>
                <a:cs typeface="Cambria"/>
              </a:rPr>
              <a:t>Using </a:t>
            </a:r>
            <a:r>
              <a:rPr sz="1600" spc="7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40" dirty="0">
                <a:solidFill>
                  <a:srgbClr val="030303"/>
                </a:solidFill>
                <a:latin typeface="Cambria"/>
                <a:cs typeface="Cambria"/>
              </a:rPr>
              <a:t>HTML</a:t>
            </a:r>
            <a:r>
              <a:rPr sz="1600" spc="-2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030303"/>
                </a:solidFill>
                <a:latin typeface="Cambria"/>
                <a:cs typeface="Cambria"/>
              </a:rPr>
              <a:t>CSS</a:t>
            </a:r>
            <a:r>
              <a:rPr sz="1600" spc="40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140" dirty="0">
                <a:solidFill>
                  <a:srgbClr val="030303"/>
                </a:solidFill>
                <a:latin typeface="Cambria"/>
                <a:cs typeface="Cambria"/>
              </a:rPr>
              <a:t>&amp;</a:t>
            </a:r>
            <a:r>
              <a:rPr sz="1600" spc="45" dirty="0">
                <a:solidFill>
                  <a:srgbClr val="030303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30303"/>
                </a:solidFill>
                <a:latin typeface="Cambria"/>
                <a:cs typeface="Cambria"/>
              </a:rPr>
              <a:t>JavaScript.</a:t>
            </a:r>
            <a:endParaRPr sz="1600">
              <a:latin typeface="Cambria"/>
              <a:cs typeface="Cambria"/>
            </a:endParaRPr>
          </a:p>
          <a:p>
            <a:pPr marL="363855" marR="349885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245" dirty="0">
                <a:latin typeface="Cambria"/>
                <a:cs typeface="Cambria"/>
              </a:rPr>
              <a:t>A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responsive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website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means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website’s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design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responds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to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different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screen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sizes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across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a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variety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of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devices.</a:t>
            </a:r>
            <a:endParaRPr sz="1600">
              <a:latin typeface="Cambria"/>
              <a:cs typeface="Cambria"/>
            </a:endParaRPr>
          </a:p>
          <a:p>
            <a:pPr marL="363855" marR="66675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40" dirty="0">
                <a:latin typeface="Cambria"/>
                <a:cs typeface="Cambria"/>
              </a:rPr>
              <a:t>What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a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website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looks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like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on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a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desktop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computer</a:t>
            </a:r>
            <a:r>
              <a:rPr sz="1600" spc="40" dirty="0">
                <a:latin typeface="Cambria"/>
                <a:cs typeface="Cambria"/>
              </a:rPr>
              <a:t> won’t </a:t>
            </a:r>
            <a:r>
              <a:rPr sz="1600" spc="-5" dirty="0">
                <a:latin typeface="Cambria"/>
                <a:cs typeface="Cambria"/>
              </a:rPr>
              <a:t>be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same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for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a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mobile 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device.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It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is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also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referred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to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as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a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mobile-friendly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website.</a:t>
            </a:r>
            <a:r>
              <a:rPr sz="1600" spc="50" dirty="0">
                <a:latin typeface="Cambria"/>
                <a:cs typeface="Cambria"/>
              </a:rPr>
              <a:t> Depending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on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width</a:t>
            </a:r>
            <a:r>
              <a:rPr sz="1600" spc="45" dirty="0">
                <a:latin typeface="Cambria"/>
                <a:cs typeface="Cambria"/>
              </a:rPr>
              <a:t> and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orientation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of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your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device’s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screen,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a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responsive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website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will </a:t>
            </a:r>
            <a:r>
              <a:rPr sz="1600" spc="45" dirty="0">
                <a:latin typeface="Cambria"/>
                <a:cs typeface="Cambria"/>
              </a:rPr>
              <a:t>flow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and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respond 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accordingly.</a:t>
            </a:r>
            <a:endParaRPr sz="1600">
              <a:latin typeface="Cambria"/>
              <a:cs typeface="Cambria"/>
            </a:endParaRPr>
          </a:p>
          <a:p>
            <a:pPr marL="363855" marR="5080" indent="-351790">
              <a:lnSpc>
                <a:spcPct val="114999"/>
              </a:lnSpc>
              <a:buClr>
                <a:srgbClr val="000000"/>
              </a:buClr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15" dirty="0">
                <a:solidFill>
                  <a:srgbClr val="232323"/>
                </a:solidFill>
                <a:latin typeface="Cambria"/>
                <a:cs typeface="Cambria"/>
              </a:rPr>
              <a:t>Decreased</a:t>
            </a:r>
            <a:r>
              <a:rPr sz="1600" spc="5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232323"/>
                </a:solidFill>
                <a:latin typeface="Cambria"/>
                <a:cs typeface="Cambria"/>
              </a:rPr>
              <a:t>loading</a:t>
            </a:r>
            <a:r>
              <a:rPr sz="1600" spc="5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232323"/>
                </a:solidFill>
                <a:latin typeface="Cambria"/>
                <a:cs typeface="Cambria"/>
              </a:rPr>
              <a:t>times:Smaller</a:t>
            </a:r>
            <a:r>
              <a:rPr sz="1600" spc="5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232323"/>
                </a:solidFill>
                <a:latin typeface="Cambria"/>
                <a:cs typeface="Cambria"/>
              </a:rPr>
              <a:t>images</a:t>
            </a:r>
            <a:r>
              <a:rPr sz="1600" spc="5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232323"/>
                </a:solidFill>
                <a:latin typeface="Cambria"/>
                <a:cs typeface="Cambria"/>
              </a:rPr>
              <a:t>optimized</a:t>
            </a:r>
            <a:r>
              <a:rPr sz="1600" spc="4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232323"/>
                </a:solidFill>
                <a:latin typeface="Cambria"/>
                <a:cs typeface="Cambria"/>
              </a:rPr>
              <a:t>for</a:t>
            </a:r>
            <a:r>
              <a:rPr sz="1600" spc="5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232323"/>
                </a:solidFill>
                <a:latin typeface="Cambria"/>
                <a:cs typeface="Cambria"/>
              </a:rPr>
              <a:t>mobile</a:t>
            </a:r>
            <a:r>
              <a:rPr sz="1600" spc="5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232323"/>
                </a:solidFill>
                <a:latin typeface="Cambria"/>
                <a:cs typeface="Cambria"/>
              </a:rPr>
              <a:t>devices</a:t>
            </a:r>
            <a:r>
              <a:rPr sz="1600" spc="5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232323"/>
                </a:solidFill>
                <a:latin typeface="Cambria"/>
                <a:cs typeface="Cambria"/>
              </a:rPr>
              <a:t>means</a:t>
            </a:r>
            <a:r>
              <a:rPr sz="1600" spc="5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232323"/>
                </a:solidFill>
                <a:latin typeface="Cambria"/>
                <a:cs typeface="Cambria"/>
              </a:rPr>
              <a:t>your</a:t>
            </a:r>
            <a:r>
              <a:rPr sz="1600" spc="5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32323"/>
                </a:solidFill>
                <a:latin typeface="Cambria"/>
                <a:cs typeface="Cambria"/>
              </a:rPr>
              <a:t>site </a:t>
            </a:r>
            <a:r>
              <a:rPr sz="1600" spc="-34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232323"/>
                </a:solidFill>
                <a:latin typeface="Cambria"/>
                <a:cs typeface="Cambria"/>
              </a:rPr>
              <a:t>will</a:t>
            </a:r>
            <a:r>
              <a:rPr sz="1600" spc="35" dirty="0">
                <a:solidFill>
                  <a:srgbClr val="232323"/>
                </a:solidFill>
                <a:latin typeface="Cambria"/>
                <a:cs typeface="Cambria"/>
              </a:rPr>
              <a:t> load</a:t>
            </a:r>
            <a:r>
              <a:rPr sz="1600" spc="4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32323"/>
                </a:solidFill>
                <a:latin typeface="Cambria"/>
                <a:cs typeface="Cambria"/>
              </a:rPr>
              <a:t>faster</a:t>
            </a:r>
            <a:r>
              <a:rPr sz="1600" spc="4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232323"/>
                </a:solidFill>
                <a:latin typeface="Cambria"/>
                <a:cs typeface="Cambria"/>
              </a:rPr>
              <a:t>on</a:t>
            </a:r>
            <a:r>
              <a:rPr sz="1600" spc="4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232323"/>
                </a:solidFill>
                <a:latin typeface="Cambria"/>
                <a:cs typeface="Cambria"/>
              </a:rPr>
              <a:t>mobile</a:t>
            </a:r>
            <a:r>
              <a:rPr sz="1600" spc="4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232323"/>
                </a:solidFill>
                <a:latin typeface="Cambria"/>
                <a:cs typeface="Cambria"/>
              </a:rPr>
              <a:t>devices.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System</a:t>
            </a:r>
            <a:r>
              <a:rPr spc="-85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24" y="634273"/>
            <a:ext cx="6022975" cy="387604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1120"/>
              </a:spcBef>
              <a:buFont typeface="MS UI Gothic"/>
              <a:buChar char="❖"/>
              <a:tabLst>
                <a:tab pos="456565" algn="l"/>
                <a:tab pos="457200" algn="l"/>
              </a:tabLst>
            </a:pPr>
            <a:r>
              <a:rPr sz="1700" spc="50" dirty="0">
                <a:solidFill>
                  <a:srgbClr val="222222"/>
                </a:solidFill>
                <a:latin typeface="Cambria"/>
                <a:cs typeface="Cambria"/>
              </a:rPr>
              <a:t>Design</a:t>
            </a:r>
            <a:r>
              <a:rPr sz="1700" spc="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222222"/>
                </a:solidFill>
                <a:latin typeface="Cambria"/>
                <a:cs typeface="Cambria"/>
              </a:rPr>
              <a:t>Goals</a:t>
            </a:r>
            <a:endParaRPr sz="1700">
              <a:latin typeface="Cambria"/>
              <a:cs typeface="Cambria"/>
            </a:endParaRPr>
          </a:p>
          <a:p>
            <a:pPr marL="913765" lvl="1" indent="-444500">
              <a:lnSpc>
                <a:spcPct val="100000"/>
              </a:lnSpc>
              <a:spcBef>
                <a:spcPts val="1520"/>
              </a:spcBef>
              <a:buSzPct val="141666"/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35" dirty="0">
                <a:latin typeface="Cambria"/>
                <a:cs typeface="Cambria"/>
              </a:rPr>
              <a:t>Navigation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Bar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Markup</a:t>
            </a:r>
            <a:endParaRPr sz="1200">
              <a:latin typeface="Cambria"/>
              <a:cs typeface="Cambria"/>
            </a:endParaRPr>
          </a:p>
          <a:p>
            <a:pPr marL="913765" lvl="1" indent="-419734">
              <a:lnSpc>
                <a:spcPct val="100000"/>
              </a:lnSpc>
              <a:spcBef>
                <a:spcPts val="1425"/>
              </a:spcBef>
              <a:buSzPct val="125000"/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50" dirty="0">
                <a:latin typeface="Cambria"/>
                <a:cs typeface="Cambria"/>
              </a:rPr>
              <a:t>Main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and </a:t>
            </a:r>
            <a:r>
              <a:rPr sz="1200" spc="20" dirty="0">
                <a:latin typeface="Cambria"/>
                <a:cs typeface="Cambria"/>
              </a:rPr>
              <a:t>Left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(Profile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and </a:t>
            </a:r>
            <a:r>
              <a:rPr sz="1200" spc="10" dirty="0">
                <a:latin typeface="Cambria"/>
                <a:cs typeface="Cambria"/>
              </a:rPr>
              <a:t>Sidebar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Menus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and </a:t>
            </a:r>
            <a:r>
              <a:rPr sz="1200" spc="20" dirty="0">
                <a:latin typeface="Cambria"/>
                <a:cs typeface="Cambria"/>
              </a:rPr>
              <a:t>Notification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Popup)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Markup</a:t>
            </a:r>
            <a:endParaRPr sz="1200">
              <a:latin typeface="Cambria"/>
              <a:cs typeface="Cambria"/>
            </a:endParaRPr>
          </a:p>
          <a:p>
            <a:pPr marL="913765" lvl="1" indent="-419734">
              <a:lnSpc>
                <a:spcPct val="100000"/>
              </a:lnSpc>
              <a:spcBef>
                <a:spcPts val="1260"/>
              </a:spcBef>
              <a:buSzPct val="125000"/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50" dirty="0">
                <a:latin typeface="Cambria"/>
                <a:cs typeface="Cambria"/>
              </a:rPr>
              <a:t>Main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and </a:t>
            </a:r>
            <a:r>
              <a:rPr sz="1200" spc="20" dirty="0">
                <a:latin typeface="Cambria"/>
                <a:cs typeface="Cambria"/>
              </a:rPr>
              <a:t>Left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(Profile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and </a:t>
            </a:r>
            <a:r>
              <a:rPr sz="1200" spc="10" dirty="0">
                <a:latin typeface="Cambria"/>
                <a:cs typeface="Cambria"/>
              </a:rPr>
              <a:t>Sidebar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Menus</a:t>
            </a:r>
            <a:r>
              <a:rPr sz="1200" spc="35" dirty="0">
                <a:latin typeface="Cambria"/>
                <a:cs typeface="Cambria"/>
              </a:rPr>
              <a:t> and </a:t>
            </a:r>
            <a:r>
              <a:rPr sz="1200" spc="20" dirty="0">
                <a:latin typeface="Cambria"/>
                <a:cs typeface="Cambria"/>
              </a:rPr>
              <a:t>Notification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Popup)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5" dirty="0">
                <a:latin typeface="Cambria"/>
                <a:cs typeface="Cambria"/>
              </a:rPr>
              <a:t>Styles</a:t>
            </a:r>
            <a:endParaRPr sz="1200">
              <a:latin typeface="Cambria"/>
              <a:cs typeface="Cambria"/>
            </a:endParaRPr>
          </a:p>
          <a:p>
            <a:pPr marL="913765" lvl="1" indent="-419734">
              <a:lnSpc>
                <a:spcPct val="100000"/>
              </a:lnSpc>
              <a:spcBef>
                <a:spcPts val="1260"/>
              </a:spcBef>
              <a:buSzPct val="125000"/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-5" dirty="0">
                <a:latin typeface="Cambria"/>
                <a:cs typeface="Cambria"/>
              </a:rPr>
              <a:t>Stories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and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Create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Post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Markup</a:t>
            </a:r>
            <a:endParaRPr sz="1200">
              <a:latin typeface="Cambria"/>
              <a:cs typeface="Cambria"/>
            </a:endParaRPr>
          </a:p>
          <a:p>
            <a:pPr marL="913765" lvl="1" indent="-419734">
              <a:lnSpc>
                <a:spcPct val="100000"/>
              </a:lnSpc>
              <a:spcBef>
                <a:spcPts val="1260"/>
              </a:spcBef>
              <a:buSzPct val="125000"/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-5" dirty="0">
                <a:latin typeface="Cambria"/>
                <a:cs typeface="Cambria"/>
              </a:rPr>
              <a:t>Stories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and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Create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Post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5" dirty="0">
                <a:latin typeface="Cambria"/>
                <a:cs typeface="Cambria"/>
              </a:rPr>
              <a:t>Styles</a:t>
            </a:r>
            <a:endParaRPr sz="1200">
              <a:latin typeface="Cambria"/>
              <a:cs typeface="Cambria"/>
            </a:endParaRPr>
          </a:p>
          <a:p>
            <a:pPr marL="913765" lvl="1" indent="-419734">
              <a:lnSpc>
                <a:spcPct val="100000"/>
              </a:lnSpc>
              <a:spcBef>
                <a:spcPts val="1260"/>
              </a:spcBef>
              <a:buSzPct val="125000"/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15" dirty="0">
                <a:latin typeface="Cambria"/>
                <a:cs typeface="Cambria"/>
              </a:rPr>
              <a:t>Feeds/Posts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Markup</a:t>
            </a:r>
            <a:endParaRPr sz="1200">
              <a:latin typeface="Cambria"/>
              <a:cs typeface="Cambria"/>
            </a:endParaRPr>
          </a:p>
          <a:p>
            <a:pPr marL="913765" lvl="1" indent="-419734">
              <a:lnSpc>
                <a:spcPct val="100000"/>
              </a:lnSpc>
              <a:spcBef>
                <a:spcPts val="1260"/>
              </a:spcBef>
              <a:buSzPct val="125000"/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20" dirty="0">
                <a:latin typeface="Cambria"/>
                <a:cs typeface="Cambria"/>
              </a:rPr>
              <a:t>Messages </a:t>
            </a:r>
            <a:r>
              <a:rPr sz="1200" spc="35" dirty="0">
                <a:latin typeface="Cambria"/>
                <a:cs typeface="Cambria"/>
              </a:rPr>
              <a:t>and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Friend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5" dirty="0">
                <a:latin typeface="Cambria"/>
                <a:cs typeface="Cambria"/>
              </a:rPr>
              <a:t>Request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Markup</a:t>
            </a:r>
            <a:endParaRPr sz="1200">
              <a:latin typeface="Cambria"/>
              <a:cs typeface="Cambria"/>
            </a:endParaRPr>
          </a:p>
          <a:p>
            <a:pPr marL="913765" lvl="1" indent="-419734">
              <a:lnSpc>
                <a:spcPct val="100000"/>
              </a:lnSpc>
              <a:spcBef>
                <a:spcPts val="1260"/>
              </a:spcBef>
              <a:buSzPct val="125000"/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20" dirty="0">
                <a:latin typeface="Cambria"/>
                <a:cs typeface="Cambria"/>
              </a:rPr>
              <a:t>Messages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and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Friend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5" dirty="0">
                <a:latin typeface="Cambria"/>
                <a:cs typeface="Cambria"/>
              </a:rPr>
              <a:t>Request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5" dirty="0">
                <a:latin typeface="Cambria"/>
                <a:cs typeface="Cambria"/>
              </a:rPr>
              <a:t>Styles</a:t>
            </a:r>
            <a:endParaRPr sz="1200">
              <a:latin typeface="Cambria"/>
              <a:cs typeface="Cambria"/>
            </a:endParaRPr>
          </a:p>
          <a:p>
            <a:pPr marL="913765" lvl="1" indent="-419734">
              <a:lnSpc>
                <a:spcPct val="100000"/>
              </a:lnSpc>
              <a:spcBef>
                <a:spcPts val="1260"/>
              </a:spcBef>
              <a:buSzPct val="125000"/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15" dirty="0">
                <a:latin typeface="Cambria"/>
                <a:cs typeface="Cambria"/>
              </a:rPr>
              <a:t>Theme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Customization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Modal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Markup</a:t>
            </a:r>
            <a:endParaRPr sz="1200">
              <a:latin typeface="Cambria"/>
              <a:cs typeface="Cambria"/>
            </a:endParaRPr>
          </a:p>
          <a:p>
            <a:pPr marL="913765" lvl="1" indent="-391160">
              <a:lnSpc>
                <a:spcPct val="100000"/>
              </a:lnSpc>
              <a:spcBef>
                <a:spcPts val="1070"/>
              </a:spcBef>
              <a:buSzPct val="108333"/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15" dirty="0">
                <a:latin typeface="Cambria"/>
                <a:cs typeface="Cambria"/>
              </a:rPr>
              <a:t>Theme</a:t>
            </a:r>
            <a:r>
              <a:rPr sz="1200" spc="25" dirty="0">
                <a:latin typeface="Cambria"/>
                <a:cs typeface="Cambria"/>
              </a:rPr>
              <a:t> Customization </a:t>
            </a:r>
            <a:r>
              <a:rPr sz="1200" spc="50" dirty="0">
                <a:latin typeface="Cambria"/>
                <a:cs typeface="Cambria"/>
              </a:rPr>
              <a:t>Modal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5" dirty="0">
                <a:latin typeface="Cambria"/>
                <a:cs typeface="Cambria"/>
              </a:rPr>
              <a:t>Styles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375" y="321950"/>
            <a:ext cx="7706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</a:t>
            </a:r>
            <a:r>
              <a:rPr spc="-20" dirty="0"/>
              <a:t> </a:t>
            </a:r>
            <a:r>
              <a:rPr spc="-5" dirty="0"/>
              <a:t>Analysis</a:t>
            </a:r>
            <a:r>
              <a:rPr spc="-15" dirty="0"/>
              <a:t> </a:t>
            </a:r>
            <a:r>
              <a:rPr dirty="0"/>
              <a:t>(add</a:t>
            </a:r>
            <a:r>
              <a:rPr spc="-15" dirty="0"/>
              <a:t> </a:t>
            </a:r>
            <a:r>
              <a:rPr spc="-5" dirty="0"/>
              <a:t>slides</a:t>
            </a:r>
            <a:r>
              <a:rPr spc="-1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spc="-5" dirty="0"/>
              <a:t>required)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300" y="1115986"/>
            <a:ext cx="3479800" cy="29152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894"/>
              </a:spcBef>
              <a:buClr>
                <a:srgbClr val="595959"/>
              </a:buClr>
              <a:buFont typeface="MS UI Gothic"/>
              <a:buChar char="❖"/>
              <a:tabLst>
                <a:tab pos="440690" algn="l"/>
                <a:tab pos="441325" algn="l"/>
              </a:tabLst>
            </a:pPr>
            <a:r>
              <a:rPr sz="1600" spc="20" dirty="0">
                <a:solidFill>
                  <a:srgbClr val="222222"/>
                </a:solidFill>
                <a:latin typeface="Cambria"/>
                <a:cs typeface="Cambria"/>
              </a:rPr>
              <a:t>Functional</a:t>
            </a:r>
            <a:r>
              <a:rPr sz="16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222222"/>
                </a:solidFill>
                <a:latin typeface="Cambria"/>
                <a:cs typeface="Cambria"/>
              </a:rPr>
              <a:t>Requirements</a:t>
            </a:r>
            <a:endParaRPr sz="1600">
              <a:latin typeface="Cambria"/>
              <a:cs typeface="Cambria"/>
            </a:endParaRPr>
          </a:p>
          <a:p>
            <a:pPr marL="898525" lvl="1" indent="-469900">
              <a:lnSpc>
                <a:spcPct val="100000"/>
              </a:lnSpc>
              <a:spcBef>
                <a:spcPts val="1350"/>
              </a:spcBef>
              <a:buClr>
                <a:srgbClr val="595959"/>
              </a:buClr>
              <a:buSzPct val="126666"/>
              <a:buFont typeface="MS UI Gothic"/>
              <a:buChar char="➢"/>
              <a:tabLst>
                <a:tab pos="897890" algn="l"/>
                <a:tab pos="898525" algn="l"/>
              </a:tabLst>
            </a:pPr>
            <a:r>
              <a:rPr sz="1500" spc="10" dirty="0">
                <a:latin typeface="Cambria"/>
                <a:cs typeface="Cambria"/>
              </a:rPr>
              <a:t>Profile</a:t>
            </a:r>
            <a:endParaRPr sz="1500">
              <a:latin typeface="Cambria"/>
              <a:cs typeface="Cambria"/>
            </a:endParaRPr>
          </a:p>
          <a:p>
            <a:pPr marL="898525" lvl="1" indent="-469900">
              <a:lnSpc>
                <a:spcPct val="100000"/>
              </a:lnSpc>
              <a:spcBef>
                <a:spcPts val="1620"/>
              </a:spcBef>
              <a:buClr>
                <a:srgbClr val="595959"/>
              </a:buClr>
              <a:buSzPct val="126666"/>
              <a:buFont typeface="MS UI Gothic"/>
              <a:buChar char="➢"/>
              <a:tabLst>
                <a:tab pos="897890" algn="l"/>
                <a:tab pos="898525" algn="l"/>
              </a:tabLst>
            </a:pPr>
            <a:r>
              <a:rPr sz="1500" spc="45" dirty="0">
                <a:latin typeface="Cambria"/>
                <a:cs typeface="Cambria"/>
              </a:rPr>
              <a:t>Navigation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Bar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Markup</a:t>
            </a:r>
            <a:endParaRPr sz="1500">
              <a:latin typeface="Cambria"/>
              <a:cs typeface="Cambria"/>
            </a:endParaRPr>
          </a:p>
          <a:p>
            <a:pPr marL="898525" lvl="1" indent="-469900">
              <a:lnSpc>
                <a:spcPct val="100000"/>
              </a:lnSpc>
              <a:spcBef>
                <a:spcPts val="1620"/>
              </a:spcBef>
              <a:buClr>
                <a:srgbClr val="595959"/>
              </a:buClr>
              <a:buSzPct val="126666"/>
              <a:buFont typeface="MS UI Gothic"/>
              <a:buChar char="➢"/>
              <a:tabLst>
                <a:tab pos="897890" algn="l"/>
                <a:tab pos="898525" algn="l"/>
              </a:tabLst>
            </a:pPr>
            <a:r>
              <a:rPr sz="1500" spc="10" dirty="0">
                <a:latin typeface="Cambria"/>
                <a:cs typeface="Cambria"/>
              </a:rPr>
              <a:t>Sidebar</a:t>
            </a:r>
            <a:r>
              <a:rPr sz="1500" spc="1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Menus</a:t>
            </a:r>
            <a:endParaRPr sz="1500">
              <a:latin typeface="Cambria"/>
              <a:cs typeface="Cambria"/>
            </a:endParaRPr>
          </a:p>
          <a:p>
            <a:pPr marL="898525" lvl="1" indent="-469900">
              <a:lnSpc>
                <a:spcPct val="100000"/>
              </a:lnSpc>
              <a:spcBef>
                <a:spcPts val="1620"/>
              </a:spcBef>
              <a:buClr>
                <a:srgbClr val="595959"/>
              </a:buClr>
              <a:buSzPct val="126666"/>
              <a:buFont typeface="MS UI Gothic"/>
              <a:buChar char="➢"/>
              <a:tabLst>
                <a:tab pos="897890" algn="l"/>
                <a:tab pos="898525" algn="l"/>
              </a:tabLst>
            </a:pPr>
            <a:r>
              <a:rPr sz="1500" spc="25" dirty="0">
                <a:latin typeface="Cambria"/>
                <a:cs typeface="Cambria"/>
              </a:rPr>
              <a:t>Notification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Popup</a:t>
            </a:r>
            <a:endParaRPr sz="1500">
              <a:latin typeface="Cambria"/>
              <a:cs typeface="Cambria"/>
            </a:endParaRPr>
          </a:p>
          <a:p>
            <a:pPr marL="898525" lvl="1" indent="-457200">
              <a:lnSpc>
                <a:spcPct val="100000"/>
              </a:lnSpc>
              <a:spcBef>
                <a:spcPts val="1525"/>
              </a:spcBef>
              <a:buSzPct val="120000"/>
              <a:buFont typeface="MS UI Gothic"/>
              <a:buChar char="➢"/>
              <a:tabLst>
                <a:tab pos="897890" algn="l"/>
                <a:tab pos="898525" algn="l"/>
              </a:tabLst>
            </a:pPr>
            <a:r>
              <a:rPr sz="1500" spc="-5" dirty="0">
                <a:latin typeface="Cambria"/>
                <a:cs typeface="Cambria"/>
              </a:rPr>
              <a:t>Stories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,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Feeds</a:t>
            </a:r>
            <a:r>
              <a:rPr sz="1500" spc="35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and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20" dirty="0">
                <a:latin typeface="Cambria"/>
                <a:cs typeface="Cambria"/>
              </a:rPr>
              <a:t>Create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Post</a:t>
            </a:r>
            <a:endParaRPr sz="1500">
              <a:latin typeface="Cambria"/>
              <a:cs typeface="Cambria"/>
            </a:endParaRPr>
          </a:p>
          <a:p>
            <a:pPr marL="898525" lvl="1" indent="-457200">
              <a:lnSpc>
                <a:spcPct val="100000"/>
              </a:lnSpc>
              <a:spcBef>
                <a:spcPts val="1440"/>
              </a:spcBef>
              <a:buSzPct val="120000"/>
              <a:buFont typeface="MS UI Gothic"/>
              <a:buChar char="➢"/>
              <a:tabLst>
                <a:tab pos="897890" algn="l"/>
                <a:tab pos="898525" algn="l"/>
              </a:tabLst>
            </a:pPr>
            <a:r>
              <a:rPr sz="1500" spc="25" dirty="0">
                <a:latin typeface="Cambria"/>
                <a:cs typeface="Cambria"/>
              </a:rPr>
              <a:t>Messages </a:t>
            </a:r>
            <a:r>
              <a:rPr sz="1500" spc="45" dirty="0">
                <a:latin typeface="Cambria"/>
                <a:cs typeface="Cambria"/>
              </a:rPr>
              <a:t>and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5" dirty="0">
                <a:latin typeface="Cambria"/>
                <a:cs typeface="Cambria"/>
              </a:rPr>
              <a:t>Friend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Request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524" y="258088"/>
            <a:ext cx="24980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456565" algn="l"/>
                <a:tab pos="457200" algn="l"/>
              </a:tabLst>
            </a:pPr>
            <a:r>
              <a:rPr sz="1700" spc="25" dirty="0">
                <a:solidFill>
                  <a:srgbClr val="222222"/>
                </a:solidFill>
                <a:latin typeface="Cambria"/>
                <a:cs typeface="Cambria"/>
              </a:rPr>
              <a:t>System</a:t>
            </a:r>
            <a:r>
              <a:rPr sz="1700" spc="-5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222222"/>
                </a:solidFill>
                <a:latin typeface="Cambria"/>
                <a:cs typeface="Cambria"/>
              </a:rPr>
              <a:t>Architecture</a:t>
            </a:r>
            <a:r>
              <a:rPr sz="1700" spc="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700" spc="-25" dirty="0">
                <a:solidFill>
                  <a:srgbClr val="222222"/>
                </a:solidFill>
                <a:latin typeface="Cambria"/>
                <a:cs typeface="Cambria"/>
              </a:rPr>
              <a:t>: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38481-4E90-3945-174A-3536555BA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9638"/>
            <a:ext cx="6096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97524" y="281713"/>
            <a:ext cx="6022975" cy="396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456565" algn="l"/>
                <a:tab pos="457200" algn="l"/>
              </a:tabLst>
            </a:pPr>
            <a:r>
              <a:rPr sz="1700" spc="30" dirty="0">
                <a:solidFill>
                  <a:srgbClr val="222222"/>
                </a:solidFill>
                <a:latin typeface="Cambria"/>
                <a:cs typeface="Cambria"/>
              </a:rPr>
              <a:t>Detailed</a:t>
            </a:r>
            <a:r>
              <a:rPr sz="1700" spc="4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222222"/>
                </a:solidFill>
                <a:latin typeface="Cambria"/>
                <a:cs typeface="Cambria"/>
              </a:rPr>
              <a:t>Design</a:t>
            </a:r>
            <a:r>
              <a:rPr sz="1700" spc="4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222222"/>
                </a:solidFill>
                <a:latin typeface="Cambria"/>
                <a:cs typeface="Cambria"/>
              </a:rPr>
              <a:t>Methodologies</a:t>
            </a:r>
            <a:r>
              <a:rPr sz="1700" spc="11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700" i="1" dirty="0">
                <a:solidFill>
                  <a:srgbClr val="222222"/>
                </a:solidFill>
                <a:latin typeface="Palatino Linotype"/>
                <a:cs typeface="Palatino Linotype"/>
              </a:rPr>
              <a:t>(as</a:t>
            </a:r>
            <a:r>
              <a:rPr sz="1700" i="1" spc="-5" dirty="0">
                <a:solidFill>
                  <a:srgbClr val="222222"/>
                </a:solidFill>
                <a:latin typeface="Palatino Linotype"/>
                <a:cs typeface="Palatino Linotype"/>
              </a:rPr>
              <a:t> applicable)</a:t>
            </a:r>
            <a:endParaRPr sz="1700" dirty="0">
              <a:latin typeface="Palatino Linotype"/>
              <a:cs typeface="Palatino Linotype"/>
            </a:endParaRPr>
          </a:p>
          <a:p>
            <a:pPr marL="913765" lvl="1" indent="-381635">
              <a:lnSpc>
                <a:spcPct val="100000"/>
              </a:lnSpc>
              <a:spcBef>
                <a:spcPts val="1040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50" dirty="0">
                <a:solidFill>
                  <a:srgbClr val="222222"/>
                </a:solidFill>
                <a:latin typeface="Cambria"/>
                <a:cs typeface="Cambria"/>
              </a:rPr>
              <a:t>Main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and 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Left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222222"/>
                </a:solidFill>
                <a:latin typeface="Cambria"/>
                <a:cs typeface="Cambria"/>
              </a:rPr>
              <a:t>(Profile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and </a:t>
            </a:r>
            <a:r>
              <a:rPr sz="1200" spc="10" dirty="0">
                <a:solidFill>
                  <a:srgbClr val="222222"/>
                </a:solidFill>
                <a:latin typeface="Cambria"/>
                <a:cs typeface="Cambria"/>
              </a:rPr>
              <a:t>Sidebar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222222"/>
                </a:solidFill>
                <a:latin typeface="Cambria"/>
                <a:cs typeface="Cambria"/>
              </a:rPr>
              <a:t>Menus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and 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Notification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Popup)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222222"/>
                </a:solidFill>
                <a:latin typeface="Cambria"/>
                <a:cs typeface="Cambria"/>
              </a:rPr>
              <a:t>Markup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5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50" dirty="0">
                <a:solidFill>
                  <a:srgbClr val="222222"/>
                </a:solidFill>
                <a:latin typeface="Cambria"/>
                <a:cs typeface="Cambria"/>
              </a:rPr>
              <a:t>Main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and 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Left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222222"/>
                </a:solidFill>
                <a:latin typeface="Cambria"/>
                <a:cs typeface="Cambria"/>
              </a:rPr>
              <a:t>(Profile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and </a:t>
            </a:r>
            <a:r>
              <a:rPr sz="1200" spc="10" dirty="0">
                <a:solidFill>
                  <a:srgbClr val="222222"/>
                </a:solidFill>
                <a:latin typeface="Cambria"/>
                <a:cs typeface="Cambria"/>
              </a:rPr>
              <a:t>Sidebar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222222"/>
                </a:solidFill>
                <a:latin typeface="Cambria"/>
                <a:cs typeface="Cambria"/>
              </a:rPr>
              <a:t>Menus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 and 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Notification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Popup)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222222"/>
                </a:solidFill>
                <a:latin typeface="Cambria"/>
                <a:cs typeface="Cambria"/>
              </a:rPr>
              <a:t>Styles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5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-5" dirty="0">
                <a:solidFill>
                  <a:srgbClr val="222222"/>
                </a:solidFill>
                <a:latin typeface="Cambria"/>
                <a:cs typeface="Cambria"/>
              </a:rPr>
              <a:t>Stories</a:t>
            </a:r>
            <a:r>
              <a:rPr sz="1200" spc="1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and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15" dirty="0">
                <a:solidFill>
                  <a:srgbClr val="222222"/>
                </a:solidFill>
                <a:latin typeface="Cambria"/>
                <a:cs typeface="Cambria"/>
              </a:rPr>
              <a:t>Create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10" dirty="0">
                <a:solidFill>
                  <a:srgbClr val="222222"/>
                </a:solidFill>
                <a:latin typeface="Cambria"/>
                <a:cs typeface="Cambria"/>
              </a:rPr>
              <a:t>Post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222222"/>
                </a:solidFill>
                <a:latin typeface="Cambria"/>
                <a:cs typeface="Cambria"/>
              </a:rPr>
              <a:t>Markup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5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-5" dirty="0">
                <a:solidFill>
                  <a:srgbClr val="222222"/>
                </a:solidFill>
                <a:latin typeface="Cambria"/>
                <a:cs typeface="Cambria"/>
              </a:rPr>
              <a:t>Stories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and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15" dirty="0">
                <a:solidFill>
                  <a:srgbClr val="222222"/>
                </a:solidFill>
                <a:latin typeface="Cambria"/>
                <a:cs typeface="Cambria"/>
              </a:rPr>
              <a:t>Create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10" dirty="0">
                <a:solidFill>
                  <a:srgbClr val="222222"/>
                </a:solidFill>
                <a:latin typeface="Cambria"/>
                <a:cs typeface="Cambria"/>
              </a:rPr>
              <a:t>Post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222222"/>
                </a:solidFill>
                <a:latin typeface="Cambria"/>
                <a:cs typeface="Cambria"/>
              </a:rPr>
              <a:t>Styles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9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15" dirty="0">
                <a:solidFill>
                  <a:srgbClr val="222222"/>
                </a:solidFill>
                <a:latin typeface="Cambria"/>
                <a:cs typeface="Cambria"/>
              </a:rPr>
              <a:t>Feeds/Posts</a:t>
            </a:r>
            <a:r>
              <a:rPr sz="120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222222"/>
                </a:solidFill>
                <a:latin typeface="Cambria"/>
                <a:cs typeface="Cambria"/>
              </a:rPr>
              <a:t>Markup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5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15" dirty="0">
                <a:solidFill>
                  <a:srgbClr val="222222"/>
                </a:solidFill>
                <a:latin typeface="Cambria"/>
                <a:cs typeface="Cambria"/>
              </a:rPr>
              <a:t>Feeds/Posts</a:t>
            </a:r>
            <a:r>
              <a:rPr sz="1200" spc="1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222222"/>
                </a:solidFill>
                <a:latin typeface="Cambria"/>
                <a:cs typeface="Cambria"/>
              </a:rPr>
              <a:t>Styles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5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Messages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and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10" dirty="0">
                <a:solidFill>
                  <a:srgbClr val="222222"/>
                </a:solidFill>
                <a:latin typeface="Cambria"/>
                <a:cs typeface="Cambria"/>
              </a:rPr>
              <a:t>Friend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222222"/>
                </a:solidFill>
                <a:latin typeface="Cambria"/>
                <a:cs typeface="Cambria"/>
              </a:rPr>
              <a:t>Request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222222"/>
                </a:solidFill>
                <a:latin typeface="Cambria"/>
                <a:cs typeface="Cambria"/>
              </a:rPr>
              <a:t>Markup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5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Messages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and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10" dirty="0">
                <a:solidFill>
                  <a:srgbClr val="222222"/>
                </a:solidFill>
                <a:latin typeface="Cambria"/>
                <a:cs typeface="Cambria"/>
              </a:rPr>
              <a:t>Friend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222222"/>
                </a:solidFill>
                <a:latin typeface="Cambria"/>
                <a:cs typeface="Cambria"/>
              </a:rPr>
              <a:t>Request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222222"/>
                </a:solidFill>
                <a:latin typeface="Cambria"/>
                <a:cs typeface="Cambria"/>
              </a:rPr>
              <a:t>Styles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5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15" dirty="0">
                <a:solidFill>
                  <a:srgbClr val="222222"/>
                </a:solidFill>
                <a:latin typeface="Cambria"/>
                <a:cs typeface="Cambria"/>
              </a:rPr>
              <a:t>Theme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Customization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222222"/>
                </a:solidFill>
                <a:latin typeface="Cambria"/>
                <a:cs typeface="Cambria"/>
              </a:rPr>
              <a:t>Modal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222222"/>
                </a:solidFill>
                <a:latin typeface="Cambria"/>
                <a:cs typeface="Cambria"/>
              </a:rPr>
              <a:t>Markup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9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15" dirty="0">
                <a:solidFill>
                  <a:srgbClr val="222222"/>
                </a:solidFill>
                <a:latin typeface="Cambria"/>
                <a:cs typeface="Cambria"/>
              </a:rPr>
              <a:t>Theme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Customization </a:t>
            </a:r>
            <a:r>
              <a:rPr sz="1200" spc="50" dirty="0">
                <a:solidFill>
                  <a:srgbClr val="222222"/>
                </a:solidFill>
                <a:latin typeface="Cambria"/>
                <a:cs typeface="Cambria"/>
              </a:rPr>
              <a:t>Modal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222222"/>
                </a:solidFill>
                <a:latin typeface="Cambria"/>
                <a:cs typeface="Cambria"/>
              </a:rPr>
              <a:t>Styles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5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15" dirty="0">
                <a:solidFill>
                  <a:srgbClr val="222222"/>
                </a:solidFill>
                <a:latin typeface="Cambria"/>
                <a:cs typeface="Cambria"/>
              </a:rPr>
              <a:t>Responsive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Design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45" dirty="0">
                <a:solidFill>
                  <a:srgbClr val="222222"/>
                </a:solidFill>
                <a:latin typeface="Cambria"/>
                <a:cs typeface="Cambria"/>
              </a:rPr>
              <a:t>|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222222"/>
                </a:solidFill>
                <a:latin typeface="Cambria"/>
                <a:cs typeface="Cambria"/>
              </a:rPr>
              <a:t>CSS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222222"/>
                </a:solidFill>
                <a:latin typeface="Cambria"/>
                <a:cs typeface="Cambria"/>
              </a:rPr>
              <a:t>Media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Queries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5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10" dirty="0">
                <a:solidFill>
                  <a:srgbClr val="222222"/>
                </a:solidFill>
                <a:latin typeface="Cambria"/>
                <a:cs typeface="Cambria"/>
              </a:rPr>
              <a:t>Sidebar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222222"/>
                </a:solidFill>
                <a:latin typeface="Cambria"/>
                <a:cs typeface="Cambria"/>
              </a:rPr>
              <a:t>Menu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222222"/>
                </a:solidFill>
                <a:latin typeface="Cambria"/>
                <a:cs typeface="Cambria"/>
              </a:rPr>
              <a:t>Items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10" dirty="0">
                <a:solidFill>
                  <a:srgbClr val="222222"/>
                </a:solidFill>
                <a:latin typeface="Cambria"/>
                <a:cs typeface="Cambria"/>
              </a:rPr>
              <a:t>Toggle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15" dirty="0">
                <a:solidFill>
                  <a:srgbClr val="222222"/>
                </a:solidFill>
                <a:latin typeface="Cambria"/>
                <a:cs typeface="Cambria"/>
              </a:rPr>
              <a:t>Functionality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in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JavaScript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5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-5" dirty="0">
                <a:solidFill>
                  <a:srgbClr val="222222"/>
                </a:solidFill>
                <a:latin typeface="Cambria"/>
                <a:cs typeface="Cambria"/>
              </a:rPr>
              <a:t>Filter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222222"/>
                </a:solidFill>
                <a:latin typeface="Cambria"/>
                <a:cs typeface="Cambria"/>
              </a:rPr>
              <a:t>messages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using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JavaScript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5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50" dirty="0">
                <a:solidFill>
                  <a:srgbClr val="222222"/>
                </a:solidFill>
                <a:latin typeface="Cambria"/>
                <a:cs typeface="Cambria"/>
              </a:rPr>
              <a:t>Modal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222222"/>
                </a:solidFill>
                <a:latin typeface="Cambria"/>
                <a:cs typeface="Cambria"/>
              </a:rPr>
              <a:t>Open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and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Close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15" dirty="0">
                <a:solidFill>
                  <a:srgbClr val="222222"/>
                </a:solidFill>
                <a:latin typeface="Cambria"/>
                <a:cs typeface="Cambria"/>
              </a:rPr>
              <a:t>Functionality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using 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JavaScript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5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10" dirty="0">
                <a:solidFill>
                  <a:srgbClr val="222222"/>
                </a:solidFill>
                <a:latin typeface="Cambria"/>
                <a:cs typeface="Cambria"/>
              </a:rPr>
              <a:t>Font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15" dirty="0">
                <a:solidFill>
                  <a:srgbClr val="222222"/>
                </a:solidFill>
                <a:latin typeface="Cambria"/>
                <a:cs typeface="Cambria"/>
              </a:rPr>
              <a:t>Size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Customization 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using 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JavaScript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9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Primary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Color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15" dirty="0">
                <a:solidFill>
                  <a:srgbClr val="222222"/>
                </a:solidFill>
                <a:latin typeface="Cambria"/>
                <a:cs typeface="Cambria"/>
              </a:rPr>
              <a:t>Theme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Customization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using 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JavaScript</a:t>
            </a:r>
            <a:endParaRPr sz="1200" dirty="0">
              <a:latin typeface="Cambria"/>
              <a:cs typeface="Cambria"/>
            </a:endParaRPr>
          </a:p>
          <a:p>
            <a:pPr marL="913765" lvl="1" indent="-381635">
              <a:lnSpc>
                <a:spcPct val="100000"/>
              </a:lnSpc>
              <a:spcBef>
                <a:spcPts val="215"/>
              </a:spcBef>
              <a:buFont typeface="MS UI Gothic"/>
              <a:buChar char="➢"/>
              <a:tabLst>
                <a:tab pos="913765" algn="l"/>
                <a:tab pos="914400" algn="l"/>
              </a:tabLst>
            </a:pP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Background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15" dirty="0">
                <a:solidFill>
                  <a:srgbClr val="222222"/>
                </a:solidFill>
                <a:latin typeface="Cambria"/>
                <a:cs typeface="Cambria"/>
              </a:rPr>
              <a:t>Theme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Color</a:t>
            </a:r>
            <a:r>
              <a:rPr sz="1200" spc="25" dirty="0">
                <a:solidFill>
                  <a:srgbClr val="222222"/>
                </a:solidFill>
                <a:latin typeface="Cambria"/>
                <a:cs typeface="Cambria"/>
              </a:rPr>
              <a:t> Customization</a:t>
            </a:r>
            <a:r>
              <a:rPr sz="1200" spc="30" dirty="0">
                <a:solidFill>
                  <a:srgbClr val="222222"/>
                </a:solidFill>
                <a:latin typeface="Cambria"/>
                <a:cs typeface="Cambria"/>
              </a:rPr>
              <a:t> using</a:t>
            </a:r>
            <a:r>
              <a:rPr sz="1200" spc="35" dirty="0">
                <a:solidFill>
                  <a:srgbClr val="222222"/>
                </a:solidFill>
                <a:latin typeface="Cambria"/>
                <a:cs typeface="Cambria"/>
              </a:rPr>
              <a:t> </a:t>
            </a:r>
            <a:r>
              <a:rPr sz="1200" spc="20" dirty="0">
                <a:solidFill>
                  <a:srgbClr val="222222"/>
                </a:solidFill>
                <a:latin typeface="Cambria"/>
                <a:cs typeface="Cambria"/>
              </a:rPr>
              <a:t>JavaScript</a:t>
            </a:r>
            <a:endParaRPr sz="1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997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Any</a:t>
            </a:r>
            <a:r>
              <a:rPr spc="-25" dirty="0"/>
              <a:t> </a:t>
            </a:r>
            <a:r>
              <a:rPr spc="-5" dirty="0"/>
              <a:t>Relevant</a:t>
            </a:r>
            <a:r>
              <a:rPr spc="-25" dirty="0"/>
              <a:t> </a:t>
            </a:r>
            <a:r>
              <a:rPr spc="-5" dirty="0"/>
              <a:t>Information</a:t>
            </a:r>
            <a:r>
              <a:rPr spc="-25" dirty="0"/>
              <a:t> </a:t>
            </a:r>
            <a:r>
              <a:rPr dirty="0"/>
              <a:t>(optional)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621" y="1180796"/>
            <a:ext cx="825944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solidFill>
                  <a:srgbClr val="595959"/>
                </a:solidFill>
                <a:latin typeface="Cambria"/>
                <a:cs typeface="Cambria"/>
              </a:rPr>
              <a:t>You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 only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need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Cambria"/>
                <a:cs typeface="Cambria"/>
              </a:rPr>
              <a:t>take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a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look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at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success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of</a:t>
            </a:r>
            <a:r>
              <a:rPr sz="1600" spc="-1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Cambria"/>
                <a:cs typeface="Cambria"/>
              </a:rPr>
              <a:t>Amazon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Cambria"/>
                <a:cs typeface="Cambria"/>
              </a:rPr>
              <a:t>see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just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how much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people</a:t>
            </a:r>
            <a:r>
              <a:rPr sz="1600" spc="13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love </a:t>
            </a:r>
            <a:r>
              <a:rPr sz="1600" spc="-3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shop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online.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In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the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modern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day,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thousands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of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people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do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their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shopping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on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their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mobile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device.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If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Cambria"/>
                <a:cs typeface="Cambria"/>
              </a:rPr>
              <a:t>you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run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an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online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Cambria"/>
                <a:cs typeface="Cambria"/>
              </a:rPr>
              <a:t>store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and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Cambria"/>
                <a:cs typeface="Cambria"/>
              </a:rPr>
              <a:t>your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Cambria"/>
                <a:cs typeface="Cambria"/>
              </a:rPr>
              <a:t>website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isn’t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mobile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friendly,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Cambria"/>
                <a:cs typeface="Cambria"/>
              </a:rPr>
              <a:t>you </a:t>
            </a:r>
            <a:r>
              <a:rPr sz="1600" spc="6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could</a:t>
            </a:r>
            <a:r>
              <a:rPr sz="1600" spc="8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be</a:t>
            </a:r>
            <a:r>
              <a:rPr sz="1600" spc="9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missing</a:t>
            </a:r>
            <a:r>
              <a:rPr sz="1600" spc="8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out</a:t>
            </a:r>
            <a:r>
              <a:rPr sz="1600" spc="8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on</a:t>
            </a:r>
            <a:r>
              <a:rPr sz="1600" spc="8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thousands</a:t>
            </a:r>
            <a:r>
              <a:rPr sz="1600" spc="9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of</a:t>
            </a:r>
            <a:r>
              <a:rPr sz="1600" spc="8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dollars</a:t>
            </a:r>
            <a:r>
              <a:rPr sz="1600" spc="8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in</a:t>
            </a:r>
            <a:r>
              <a:rPr sz="1600" spc="9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revenue.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45" dirty="0">
                <a:solidFill>
                  <a:srgbClr val="595959"/>
                </a:solidFill>
                <a:latin typeface="Cambria"/>
                <a:cs typeface="Cambria"/>
              </a:rPr>
              <a:t>A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mobile</a:t>
            </a:r>
            <a:r>
              <a:rPr sz="1600" spc="8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mbria"/>
                <a:cs typeface="Cambria"/>
              </a:rPr>
              <a:t>site</a:t>
            </a:r>
            <a:r>
              <a:rPr sz="1600" spc="9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is</a:t>
            </a:r>
            <a:r>
              <a:rPr sz="1600" spc="9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Cambria"/>
                <a:cs typeface="Cambria"/>
              </a:rPr>
              <a:t>one</a:t>
            </a:r>
            <a:r>
              <a:rPr sz="1600" spc="8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that </a:t>
            </a:r>
            <a:r>
              <a:rPr sz="1600" spc="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makes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more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Cambria"/>
                <a:cs typeface="Cambria"/>
              </a:rPr>
              <a:t>money</a:t>
            </a:r>
            <a:endParaRPr sz="1600">
              <a:latin typeface="Cambria"/>
              <a:cs typeface="Cambria"/>
            </a:endParaRPr>
          </a:p>
          <a:p>
            <a:pPr marL="363855" marR="104775" indent="-351790">
              <a:lnSpc>
                <a:spcPct val="114999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Facebook.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You’ve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probably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Cambria"/>
                <a:cs typeface="Cambria"/>
              </a:rPr>
              <a:t>heard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of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it.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YouTube. 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You’ve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probably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Cambria"/>
                <a:cs typeface="Cambria"/>
              </a:rPr>
              <a:t>heard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of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that </a:t>
            </a:r>
            <a:r>
              <a:rPr sz="1600" spc="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too.Social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Cambria"/>
                <a:cs typeface="Cambria"/>
              </a:rPr>
              <a:t>media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595959"/>
                </a:solidFill>
                <a:latin typeface="Cambria"/>
                <a:cs typeface="Cambria"/>
              </a:rPr>
              <a:t>sites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bring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Cambria"/>
                <a:cs typeface="Cambria"/>
              </a:rPr>
              <a:t>millions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of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people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their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mobile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devices,.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That’s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mbria"/>
                <a:cs typeface="Cambria"/>
              </a:rPr>
              <a:t>free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Cambria"/>
                <a:cs typeface="Cambria"/>
              </a:rPr>
              <a:t>traffic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Cambria"/>
                <a:cs typeface="Cambria"/>
              </a:rPr>
              <a:t>you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can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Cambria"/>
                <a:cs typeface="Cambria"/>
              </a:rPr>
              <a:t>take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Cambria"/>
                <a:cs typeface="Cambria"/>
              </a:rPr>
              <a:t>advantage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of,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IF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Cambria"/>
                <a:cs typeface="Cambria"/>
              </a:rPr>
              <a:t>your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Cambria"/>
                <a:cs typeface="Cambria"/>
              </a:rPr>
              <a:t>site’s</a:t>
            </a:r>
            <a:r>
              <a:rPr sz="16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built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mbria"/>
                <a:cs typeface="Cambria"/>
              </a:rPr>
              <a:t>to</a:t>
            </a:r>
            <a:r>
              <a:rPr sz="1600" spc="5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mbria"/>
                <a:cs typeface="Cambria"/>
              </a:rPr>
              <a:t>attract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Cambria"/>
                <a:cs typeface="Cambria"/>
              </a:rPr>
              <a:t>mobile</a:t>
            </a:r>
            <a:r>
              <a:rPr sz="1600" spc="5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Cambria"/>
                <a:cs typeface="Cambria"/>
              </a:rPr>
              <a:t>users.Responsive </a:t>
            </a:r>
            <a:r>
              <a:rPr sz="1600" spc="-33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Cambria"/>
                <a:cs typeface="Cambria"/>
              </a:rPr>
              <a:t>design</a:t>
            </a:r>
            <a:r>
              <a:rPr sz="1600" spc="4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is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95959"/>
                </a:solidFill>
                <a:latin typeface="Cambria"/>
                <a:cs typeface="Cambria"/>
              </a:rPr>
              <a:t>the</a:t>
            </a:r>
            <a:r>
              <a:rPr sz="1600" spc="45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Cambria"/>
                <a:cs typeface="Cambria"/>
              </a:rPr>
              <a:t>answer.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961</Words>
  <Application>Microsoft Office PowerPoint</Application>
  <PresentationFormat>On-screen Show (16:9)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MS UI Gothic</vt:lpstr>
      <vt:lpstr>Arial</vt:lpstr>
      <vt:lpstr>Arial MT</vt:lpstr>
      <vt:lpstr>Calibri</vt:lpstr>
      <vt:lpstr>Cambria</vt:lpstr>
      <vt:lpstr>Palatino Linotype</vt:lpstr>
      <vt:lpstr>Roboto</vt:lpstr>
      <vt:lpstr>Times New Roman</vt:lpstr>
      <vt:lpstr>Office Theme</vt:lpstr>
      <vt:lpstr>PowerPoint Presentation</vt:lpstr>
      <vt:lpstr>Outline</vt:lpstr>
      <vt:lpstr>INTRODUCTION</vt:lpstr>
      <vt:lpstr>Objectives</vt:lpstr>
      <vt:lpstr>System Design</vt:lpstr>
      <vt:lpstr>Requirements Analysis (add slides as required)</vt:lpstr>
      <vt:lpstr>PowerPoint Presentation</vt:lpstr>
      <vt:lpstr>PowerPoint Presentation</vt:lpstr>
      <vt:lpstr>Any Relevant Information (optional)</vt:lpstr>
      <vt:lpstr>Work Plan</vt:lpstr>
      <vt:lpstr>Conclusion</vt:lpstr>
      <vt:lpstr>Individual Contribution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TEAM-19: Mini_Project_Mid_Evaluation.pptx</dc:title>
  <dc:creator>Vamsi Krishna Mandem</dc:creator>
  <cp:lastModifiedBy>Vamsi Krishna Mandem</cp:lastModifiedBy>
  <cp:revision>2</cp:revision>
  <dcterms:created xsi:type="dcterms:W3CDTF">2022-11-22T04:47:02Z</dcterms:created>
  <dcterms:modified xsi:type="dcterms:W3CDTF">2022-11-22T05:12:44Z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