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C3A4E-38FE-4FFF-8AE5-525F54C2E428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D44BE-2977-4EED-BF4D-7CA9E36506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3962AC-0781-4FE5-8FCA-8214F535660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652F8-75B0-462B-BAD5-F5BB74F03577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0C7053-FD57-481D-B850-253B4BE8B954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A1535B-2932-4813-8362-6C8EB9D2580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i="1" smtClean="0"/>
              <a:t>Result </a:t>
            </a:r>
            <a:r>
              <a:rPr lang="en-US" smtClean="0"/>
              <a:t>relation can be the </a:t>
            </a:r>
            <a:r>
              <a:rPr lang="en-US" i="1" smtClean="0"/>
              <a:t>input </a:t>
            </a:r>
            <a:r>
              <a:rPr lang="en-US" smtClean="0"/>
              <a:t>for another relational algebra operation!  (</a:t>
            </a:r>
            <a:r>
              <a:rPr lang="en-US" i="1" smtClean="0"/>
              <a:t>Operator</a:t>
            </a:r>
            <a:r>
              <a:rPr lang="en-US" smtClean="0"/>
              <a:t> </a:t>
            </a:r>
            <a:r>
              <a:rPr lang="en-US" i="1" smtClean="0"/>
              <a:t>composition.</a:t>
            </a:r>
            <a:r>
              <a:rPr lang="en-US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FEE722-EC1D-49A3-ACE6-7CA2C23752A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i="1" smtClean="0"/>
              <a:t>Result </a:t>
            </a:r>
            <a:r>
              <a:rPr lang="en-US" smtClean="0"/>
              <a:t>relation can be the </a:t>
            </a:r>
            <a:r>
              <a:rPr lang="en-US" i="1" smtClean="0"/>
              <a:t>input </a:t>
            </a:r>
            <a:r>
              <a:rPr lang="en-US" smtClean="0"/>
              <a:t>for another relational algebra operation!  (</a:t>
            </a:r>
            <a:r>
              <a:rPr lang="en-US" i="1" smtClean="0"/>
              <a:t>Operator</a:t>
            </a:r>
            <a:r>
              <a:rPr lang="en-US" smtClean="0"/>
              <a:t> </a:t>
            </a:r>
            <a:r>
              <a:rPr lang="en-US" i="1" smtClean="0"/>
              <a:t>composition.</a:t>
            </a:r>
            <a:r>
              <a:rPr lang="en-US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144E11-A050-418C-9B3C-6B7704EBF8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92266F-6F78-4450-8311-1ECC4B7FEC3C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0FC2-E21C-467A-91AD-2F157D9BE05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ECD5F-4AC2-4955-88C2-F29CEA7340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Course – DBMS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u="sng" smtClean="0"/>
              <a:t>Course Instructor </a:t>
            </a:r>
          </a:p>
          <a:p>
            <a:pPr eaLnBrk="1" hangingPunct="1"/>
            <a:r>
              <a:rPr lang="en-US" smtClean="0"/>
              <a:t>	Dr. K. Subrahmanyam</a:t>
            </a:r>
          </a:p>
          <a:p>
            <a:pPr eaLnBrk="1" hangingPunct="1"/>
            <a:r>
              <a:rPr lang="en-US" smtClean="0"/>
              <a:t>	Department of CSE</a:t>
            </a:r>
          </a:p>
          <a:p>
            <a:pPr eaLnBrk="1" hangingPunct="1"/>
            <a:r>
              <a:rPr lang="en-US" sz="2000" smtClean="0"/>
              <a:t> </a:t>
            </a:r>
          </a:p>
          <a:p>
            <a:pPr eaLnBrk="1" hangingPunct="1"/>
            <a:endParaRPr lang="en-US" smtClean="0"/>
          </a:p>
        </p:txBody>
      </p:sp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30BCB2-A0D4-4EBA-8C09-6F1EC9EED2D2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65850"/>
            <a:ext cx="1905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86DCC5-074B-4598-9BEB-9EF2C131224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“Algebra”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smtClean="0"/>
              <a:t>Mathematical system consisting of: </a:t>
            </a:r>
          </a:p>
          <a:p>
            <a:pPr lvl="1" algn="just" eaLnBrk="1" hangingPunct="1"/>
            <a:r>
              <a:rPr lang="en-US" sz="2000" smtClean="0">
                <a:solidFill>
                  <a:srgbClr val="C00000"/>
                </a:solidFill>
              </a:rPr>
              <a:t>Operands: </a:t>
            </a:r>
            <a:r>
              <a:rPr lang="en-US" sz="2000" smtClean="0"/>
              <a:t>variables or values from which new values can be constructed. </a:t>
            </a:r>
          </a:p>
          <a:p>
            <a:pPr lvl="1" algn="just" eaLnBrk="1" hangingPunct="1"/>
            <a:r>
              <a:rPr lang="en-US" sz="2000" smtClean="0">
                <a:solidFill>
                  <a:srgbClr val="C00000"/>
                </a:solidFill>
              </a:rPr>
              <a:t>Operators: </a:t>
            </a:r>
            <a:r>
              <a:rPr lang="en-US" sz="2000" smtClean="0"/>
              <a:t>symbols denoting procedures that construct new values from given values.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9F7EB1-704C-4ACF-8D20-E8B9DC5C9F0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765734-FD18-4548-A1D8-B3A9F0E65E5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Relational Algebra (RA) 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000" smtClean="0"/>
              <a:t>An algebra whose </a:t>
            </a:r>
            <a:r>
              <a:rPr lang="en-US" sz="2000" b="1" smtClean="0">
                <a:solidFill>
                  <a:srgbClr val="C00000"/>
                </a:solidFill>
              </a:rPr>
              <a:t>operands</a:t>
            </a:r>
            <a:r>
              <a:rPr lang="en-US" sz="2000" smtClean="0"/>
              <a:t> are database </a:t>
            </a:r>
            <a:r>
              <a:rPr lang="en-US" sz="2000" b="1" smtClean="0"/>
              <a:t>tables</a:t>
            </a:r>
            <a:r>
              <a:rPr lang="en-US" sz="2000" smtClean="0"/>
              <a:t> or </a:t>
            </a:r>
            <a:r>
              <a:rPr lang="en-US" sz="2000" b="1" smtClean="0"/>
              <a:t>relations</a:t>
            </a:r>
            <a:r>
              <a:rPr lang="en-US" sz="2000" smtClean="0"/>
              <a:t> or variables that represent relations. </a:t>
            </a:r>
          </a:p>
          <a:p>
            <a:pPr algn="just" eaLnBrk="1" hangingPunct="1"/>
            <a:r>
              <a:rPr lang="en-US" sz="2000" b="1" smtClean="0">
                <a:solidFill>
                  <a:srgbClr val="C00000"/>
                </a:solidFill>
              </a:rPr>
              <a:t>Operators</a:t>
            </a:r>
            <a:r>
              <a:rPr lang="en-US" sz="2000" smtClean="0"/>
              <a:t> are designed to do the most common things that we need to do with relations in a database. </a:t>
            </a:r>
          </a:p>
          <a:p>
            <a:pPr lvl="1" algn="just" eaLnBrk="1" hangingPunct="1"/>
            <a:r>
              <a:rPr lang="en-US" sz="1800" smtClean="0"/>
              <a:t>The result is an algebra that can be used as a query language for relations.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0CFEA3-AA37-4436-A2ED-2DAA01D325C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7C43B0-C8CE-44B8-A3DC-F0E06A60FEE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67125"/>
            <a:ext cx="45815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TextBox 6"/>
          <p:cNvSpPr txBox="1">
            <a:spLocks noChangeArrowheads="1"/>
          </p:cNvSpPr>
          <p:nvPr/>
        </p:nvSpPr>
        <p:spPr bwMode="auto">
          <a:xfrm>
            <a:off x="2322513" y="3276600"/>
            <a:ext cx="36210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Relational Algebra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 in mind: RA operates on sets!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RDBMSs use </a:t>
            </a:r>
            <a:r>
              <a:rPr lang="en-US" sz="2000" i="1" smtClean="0"/>
              <a:t>multisets</a:t>
            </a:r>
            <a:r>
              <a:rPr lang="en-US" sz="2000" smtClean="0"/>
              <a:t>, however in relational algebra formalism we will consider </a:t>
            </a:r>
            <a:r>
              <a:rPr lang="en-US" sz="2000" b="1" u="sng" smtClean="0"/>
              <a:t>sets!</a:t>
            </a:r>
          </a:p>
          <a:p>
            <a:pPr eaLnBrk="1" hangingPunct="1"/>
            <a:endParaRPr lang="en-US" sz="2000" b="1" u="sng" smtClean="0"/>
          </a:p>
          <a:p>
            <a:pPr eaLnBrk="1" hangingPunct="1"/>
            <a:r>
              <a:rPr lang="en-US" sz="2000" smtClean="0"/>
              <a:t>Also: we will consider the </a:t>
            </a:r>
            <a:r>
              <a:rPr lang="en-US" sz="2000" b="1" i="1" smtClean="0"/>
              <a:t>named perspective</a:t>
            </a:r>
            <a:r>
              <a:rPr lang="en-US" sz="2000" smtClean="0"/>
              <a:t>, where every attribute must have a </a:t>
            </a:r>
            <a:r>
              <a:rPr lang="en-US" sz="2000" u="sng" smtClean="0"/>
              <a:t>unique name</a:t>
            </a:r>
            <a:endParaRPr lang="en-US" sz="2000" smtClean="0"/>
          </a:p>
          <a:p>
            <a:pPr lvl="1" eaLnBrk="1" hangingPunct="1"/>
            <a:r>
              <a:rPr lang="en-US" sz="1800" smtClean="0">
                <a:sym typeface="Wingdings" pitchFamily="2" charset="2"/>
              </a:rPr>
              <a:t></a:t>
            </a:r>
            <a:r>
              <a:rPr lang="en-US" sz="1800" smtClean="0"/>
              <a:t>attribute order does not matter…</a:t>
            </a:r>
          </a:p>
          <a:p>
            <a:pPr eaLnBrk="1" hangingPunct="1"/>
            <a:endParaRPr lang="en-US" sz="200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62B6A3-849D-49BE-9F69-1E53C2CB11D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2CCE8C-3370-4DC1-96F9-E8D7867EF92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343400"/>
            <a:ext cx="6810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Unary Relational Operations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Operation (</a:t>
            </a:r>
            <a:r>
              <a:rPr lang="el-GR" smtClean="0"/>
              <a:t>σ</a:t>
            </a:r>
            <a:r>
              <a:rPr lang="en-US" smtClean="0"/>
              <a:t> sigma</a:t>
            </a:r>
            <a:r>
              <a:rPr lang="el-GR" smtClean="0"/>
              <a:t>)</a:t>
            </a:r>
          </a:p>
          <a:p>
            <a:pPr eaLnBrk="1" hangingPunct="1"/>
            <a:r>
              <a:rPr lang="en-US" smtClean="0"/>
              <a:t>Project Operation (∏ phi)</a:t>
            </a:r>
          </a:p>
          <a:p>
            <a:pPr eaLnBrk="1" hangingPunct="1"/>
            <a:endParaRPr lang="en-US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3E860-3011-4E37-9937-1A66C940EB3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EAEC48-4FEF-4797-B260-D9F6EE76287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Operation (</a:t>
            </a:r>
            <a:r>
              <a:rPr lang="el-GR" smtClean="0"/>
              <a:t>σ</a:t>
            </a:r>
            <a:r>
              <a:rPr lang="en-US" smtClean="0"/>
              <a:t> sigma</a:t>
            </a:r>
            <a:r>
              <a:rPr lang="el-GR" smtClean="0"/>
              <a:t>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It selects tuples that satisfy the given predicate from a relation</a:t>
            </a:r>
            <a:r>
              <a:rPr lang="en-US" sz="2000" dirty="0" smtClean="0"/>
              <a:t>.</a:t>
            </a:r>
          </a:p>
          <a:p>
            <a:pPr eaLnBrk="1" hangingPunct="1">
              <a:defRPr/>
            </a:pPr>
            <a:r>
              <a:rPr lang="en-US" sz="2000" dirty="0" smtClean="0"/>
              <a:t>Select written as </a:t>
            </a:r>
            <a:endParaRPr lang="en-US" sz="20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b="1" dirty="0"/>
              <a:t>Notation</a:t>
            </a:r>
            <a:r>
              <a:rPr lang="en-US" sz="2000" dirty="0"/>
              <a:t> </a:t>
            </a:r>
            <a:r>
              <a:rPr lang="en-US" sz="2000" dirty="0" smtClean="0"/>
              <a:t>      </a:t>
            </a:r>
            <a:r>
              <a:rPr lang="en-US" sz="3600" dirty="0" err="1" smtClean="0">
                <a:solidFill>
                  <a:srgbClr val="FF00FF"/>
                </a:solidFill>
              </a:rPr>
              <a:t>σ</a:t>
            </a:r>
            <a:r>
              <a:rPr lang="en-US" sz="3600" i="1" baseline="-25000" dirty="0" err="1" smtClean="0">
                <a:solidFill>
                  <a:srgbClr val="C00000"/>
                </a:solidFill>
              </a:rPr>
              <a:t>selection</a:t>
            </a:r>
            <a:r>
              <a:rPr lang="en-US" sz="3600" i="1" baseline="-25000" dirty="0" smtClean="0">
                <a:solidFill>
                  <a:srgbClr val="C00000"/>
                </a:solidFill>
              </a:rPr>
              <a:t> condition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000FF"/>
                </a:solidFill>
              </a:rPr>
              <a:t>R</a:t>
            </a:r>
            <a:r>
              <a:rPr lang="en-US" sz="3600" dirty="0" smtClean="0"/>
              <a:t>)</a:t>
            </a:r>
            <a:endParaRPr lang="en-US" sz="3600" dirty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r>
              <a:rPr lang="en-US" sz="2000" dirty="0" smtClean="0"/>
              <a:t>Where</a:t>
            </a:r>
            <a:r>
              <a:rPr lang="en-US" sz="2000" dirty="0"/>
              <a:t> </a:t>
            </a:r>
            <a:r>
              <a:rPr lang="en-US" sz="2000" b="1" dirty="0">
                <a:solidFill>
                  <a:srgbClr val="FF00FF"/>
                </a:solidFill>
              </a:rPr>
              <a:t>σ</a:t>
            </a:r>
            <a:r>
              <a:rPr lang="en-US" sz="2000" dirty="0"/>
              <a:t> stands for selection predicate 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b="1" dirty="0" smtClean="0">
                <a:solidFill>
                  <a:srgbClr val="0000FF"/>
                </a:solidFill>
              </a:rPr>
              <a:t>R</a:t>
            </a:r>
            <a:r>
              <a:rPr lang="en-US" sz="2000" dirty="0"/>
              <a:t> stands for </a:t>
            </a:r>
            <a:r>
              <a:rPr lang="en-US" sz="2000" dirty="0" smtClean="0"/>
              <a:t>relation / table name</a:t>
            </a:r>
          </a:p>
          <a:p>
            <a:pPr eaLnBrk="1" hangingPunct="1">
              <a:defRPr/>
            </a:pPr>
            <a:r>
              <a:rPr lang="en-US" sz="2000" i="1" dirty="0" smtClean="0">
                <a:solidFill>
                  <a:srgbClr val="C00000"/>
                </a:solidFill>
              </a:rPr>
              <a:t>Selection condition </a:t>
            </a:r>
            <a:r>
              <a:rPr lang="en-US" sz="2000" dirty="0"/>
              <a:t> is prepositional logic formula which may use connectors like and, or, and not. These terms may use relational operators like − =, ≠, ≥, &lt; ,  &gt;,  ≤.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FEEFB8-D892-466B-85C0-13C0A7C5939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940025-6858-4696-BAEC-6F63E8B86AF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Operation (</a:t>
            </a:r>
            <a:r>
              <a:rPr lang="el-GR" smtClean="0"/>
              <a:t>σ)</a:t>
            </a:r>
            <a:endParaRPr lang="en-US" smtClean="0"/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718632-E088-48BB-B0F0-7D1CA3E12E4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D306EC-FCA1-4834-A8DA-0675CAC4D32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412750" y="1243013"/>
            <a:ext cx="5146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Operation (</a:t>
            </a:r>
            <a:r>
              <a:rPr lang="el-GR">
                <a:latin typeface="Verdana" pitchFamily="34" charset="0"/>
              </a:rPr>
              <a:t>σ)</a:t>
            </a:r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Returns all tuples which satisfy a condition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105400" y="2263775"/>
            <a:ext cx="3776663" cy="1089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FF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3963" y="1738313"/>
            <a:ext cx="9477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j-lt"/>
                <a:cs typeface="+mn-cs"/>
              </a:rPr>
              <a:t>SQL:</a:t>
            </a:r>
          </a:p>
        </p:txBody>
      </p:sp>
      <p:sp>
        <p:nvSpPr>
          <p:cNvPr id="17417" name="TextBox 13"/>
          <p:cNvSpPr txBox="1">
            <a:spLocks noChangeArrowheads="1"/>
          </p:cNvSpPr>
          <p:nvPr/>
        </p:nvSpPr>
        <p:spPr bwMode="auto">
          <a:xfrm>
            <a:off x="790575" y="2043113"/>
            <a:ext cx="27876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i="1" baseline="-25000">
                <a:solidFill>
                  <a:srgbClr val="C00000"/>
                </a:solidFill>
                <a:latin typeface="Verdana" pitchFamily="34" charset="0"/>
              </a:rPr>
              <a:t>selection condition</a:t>
            </a:r>
            <a:r>
              <a:rPr lang="en-US" sz="2400">
                <a:latin typeface="Verdana" pitchFamily="34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Verdana" pitchFamily="34" charset="0"/>
              </a:rPr>
              <a:t>R</a:t>
            </a:r>
            <a:r>
              <a:rPr lang="en-US" sz="2400">
                <a:latin typeface="Verdana" pitchFamily="34" charset="0"/>
              </a:rPr>
              <a:t>)</a:t>
            </a:r>
          </a:p>
        </p:txBody>
      </p:sp>
      <p:sp>
        <p:nvSpPr>
          <p:cNvPr id="17418" name="TextBox 14"/>
          <p:cNvSpPr txBox="1">
            <a:spLocks noChangeArrowheads="1"/>
          </p:cNvSpPr>
          <p:nvPr/>
        </p:nvSpPr>
        <p:spPr bwMode="auto">
          <a:xfrm>
            <a:off x="854075" y="2971800"/>
            <a:ext cx="120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174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210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5250" y="4953000"/>
            <a:ext cx="32051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1" name="Down Arrow 16"/>
          <p:cNvSpPr>
            <a:spLocks noChangeArrowheads="1"/>
          </p:cNvSpPr>
          <p:nvPr/>
        </p:nvSpPr>
        <p:spPr bwMode="auto">
          <a:xfrm>
            <a:off x="6629400" y="3352800"/>
            <a:ext cx="365125" cy="561975"/>
          </a:xfrm>
          <a:prstGeom prst="downArrow">
            <a:avLst>
              <a:gd name="adj1" fmla="val 50000"/>
              <a:gd name="adj2" fmla="val 498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17422" name="TextBox 15"/>
          <p:cNvSpPr txBox="1">
            <a:spLocks noChangeArrowheads="1"/>
          </p:cNvSpPr>
          <p:nvPr/>
        </p:nvSpPr>
        <p:spPr bwMode="auto">
          <a:xfrm>
            <a:off x="7072313" y="3357563"/>
            <a:ext cx="181927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 sz="1400">
                <a:latin typeface="Verdana" pitchFamily="34" charset="0"/>
              </a:rPr>
              <a:t>Equivalent</a:t>
            </a:r>
          </a:p>
          <a:p>
            <a:r>
              <a:rPr lang="en-IN" sz="1400">
                <a:latin typeface="Verdana" pitchFamily="34" charset="0"/>
              </a:rPr>
              <a:t>Relational Algebra</a:t>
            </a:r>
          </a:p>
          <a:p>
            <a:r>
              <a:rPr lang="en-IN" sz="1400">
                <a:latin typeface="Verdana" pitchFamily="34" charset="0"/>
              </a:rPr>
              <a:t>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Operation (</a:t>
            </a:r>
            <a:r>
              <a:rPr lang="el-GR" smtClean="0"/>
              <a:t>σ)</a:t>
            </a:r>
            <a:endParaRPr lang="en-US" smtClean="0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BD43A2-0BD7-47A7-9696-B742CB130AE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84098C-2159-4653-92EC-5B26AE2F569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412750" y="1243013"/>
            <a:ext cx="5146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Operation (</a:t>
            </a:r>
            <a:r>
              <a:rPr lang="el-GR">
                <a:latin typeface="Verdana" pitchFamily="34" charset="0"/>
              </a:rPr>
              <a:t>σ)</a:t>
            </a:r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Returns all tuples which satisfy a condition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105400" y="2263775"/>
            <a:ext cx="3776663" cy="1089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FF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3963" y="1738313"/>
            <a:ext cx="9477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j-lt"/>
                <a:cs typeface="+mn-cs"/>
              </a:rPr>
              <a:t>SQL: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7113" y="3943350"/>
            <a:ext cx="4002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Relational Algebra Expression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4322776"/>
            <a:ext cx="3148233" cy="430887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8443" name="TextBox 13"/>
          <p:cNvSpPr txBox="1">
            <a:spLocks noChangeArrowheads="1"/>
          </p:cNvSpPr>
          <p:nvPr/>
        </p:nvSpPr>
        <p:spPr bwMode="auto">
          <a:xfrm>
            <a:off x="790575" y="2043113"/>
            <a:ext cx="27876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i="1" baseline="-25000">
                <a:solidFill>
                  <a:srgbClr val="C00000"/>
                </a:solidFill>
                <a:latin typeface="Verdana" pitchFamily="34" charset="0"/>
              </a:rPr>
              <a:t>selection condition</a:t>
            </a:r>
            <a:r>
              <a:rPr lang="en-US" sz="2400">
                <a:latin typeface="Verdana" pitchFamily="34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Verdana" pitchFamily="34" charset="0"/>
              </a:rPr>
              <a:t>R</a:t>
            </a:r>
            <a:r>
              <a:rPr lang="en-US" sz="2400">
                <a:latin typeface="Verdana" pitchFamily="34" charset="0"/>
              </a:rPr>
              <a:t>)</a:t>
            </a:r>
          </a:p>
        </p:txBody>
      </p:sp>
      <p:sp>
        <p:nvSpPr>
          <p:cNvPr id="18444" name="TextBox 14"/>
          <p:cNvSpPr txBox="1">
            <a:spLocks noChangeArrowheads="1"/>
          </p:cNvSpPr>
          <p:nvPr/>
        </p:nvSpPr>
        <p:spPr bwMode="auto">
          <a:xfrm>
            <a:off x="854075" y="2971800"/>
            <a:ext cx="120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1844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210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5250" y="4953000"/>
            <a:ext cx="3205163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7" name="Down Arrow 16"/>
          <p:cNvSpPr>
            <a:spLocks noChangeArrowheads="1"/>
          </p:cNvSpPr>
          <p:nvPr/>
        </p:nvSpPr>
        <p:spPr bwMode="auto">
          <a:xfrm>
            <a:off x="6629400" y="3352800"/>
            <a:ext cx="365125" cy="561975"/>
          </a:xfrm>
          <a:prstGeom prst="downArrow">
            <a:avLst>
              <a:gd name="adj1" fmla="val 50000"/>
              <a:gd name="adj2" fmla="val 498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 Operation (</a:t>
            </a:r>
            <a:r>
              <a:rPr lang="el-GR" smtClean="0"/>
              <a:t>σ)</a:t>
            </a:r>
            <a:endParaRPr lang="en-US" smtClean="0"/>
          </a:p>
        </p:txBody>
      </p:sp>
      <p:sp>
        <p:nvSpPr>
          <p:cNvPr id="194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D57098-5C9A-48B5-AD83-69656F8847A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3D8CBC-CB2D-4393-9D78-B4B2896A191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9462" name="TextBox 7"/>
          <p:cNvSpPr txBox="1">
            <a:spLocks noChangeArrowheads="1"/>
          </p:cNvSpPr>
          <p:nvPr/>
        </p:nvSpPr>
        <p:spPr bwMode="auto">
          <a:xfrm>
            <a:off x="412750" y="1243013"/>
            <a:ext cx="5146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Operation (</a:t>
            </a:r>
            <a:r>
              <a:rPr lang="el-GR">
                <a:latin typeface="Verdana" pitchFamily="34" charset="0"/>
              </a:rPr>
              <a:t>σ)</a:t>
            </a:r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Returns all tuples which satisfy a condition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105400" y="2263775"/>
            <a:ext cx="3776663" cy="1089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FF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*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name=‘</a:t>
            </a:r>
            <a:r>
              <a:rPr lang="en-US" sz="24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Avinash</a:t>
            </a:r>
            <a:r>
              <a:rPr lang="en-US" sz="24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’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3963" y="1738313"/>
            <a:ext cx="9477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latin typeface="+mj-lt"/>
                <a:cs typeface="+mn-cs"/>
              </a:rPr>
              <a:t>SQL: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4322776"/>
            <a:ext cx="3505703" cy="430887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790575" y="2043113"/>
            <a:ext cx="2787650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i="1" baseline="-25000">
                <a:solidFill>
                  <a:srgbClr val="C00000"/>
                </a:solidFill>
                <a:latin typeface="Verdana" pitchFamily="34" charset="0"/>
              </a:rPr>
              <a:t>selection condition</a:t>
            </a:r>
            <a:r>
              <a:rPr lang="en-US" sz="2400">
                <a:latin typeface="Verdana" pitchFamily="34" charset="0"/>
              </a:rPr>
              <a:t>(</a:t>
            </a:r>
            <a:r>
              <a:rPr lang="en-US" sz="2400">
                <a:solidFill>
                  <a:srgbClr val="0000FF"/>
                </a:solidFill>
                <a:latin typeface="Verdana" pitchFamily="34" charset="0"/>
              </a:rPr>
              <a:t>R</a:t>
            </a:r>
            <a:r>
              <a:rPr lang="en-US" sz="2400">
                <a:latin typeface="Verdana" pitchFamily="34" charset="0"/>
              </a:rPr>
              <a:t>)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854075" y="2971800"/>
            <a:ext cx="120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194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210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9" name="Down Arrow 16"/>
          <p:cNvSpPr>
            <a:spLocks noChangeArrowheads="1"/>
          </p:cNvSpPr>
          <p:nvPr/>
        </p:nvSpPr>
        <p:spPr bwMode="auto">
          <a:xfrm>
            <a:off x="6629400" y="3352800"/>
            <a:ext cx="365125" cy="561975"/>
          </a:xfrm>
          <a:prstGeom prst="downArrow">
            <a:avLst>
              <a:gd name="adj1" fmla="val 50000"/>
              <a:gd name="adj2" fmla="val 498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194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922838"/>
            <a:ext cx="3810000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837113" y="3943350"/>
            <a:ext cx="4002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Relational Algebra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Operation (∏ phi)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It </a:t>
            </a:r>
            <a:r>
              <a:rPr lang="en-US" sz="2400" dirty="0"/>
              <a:t>projects column(s) that satisfy a given predicate.</a:t>
            </a:r>
          </a:p>
          <a:p>
            <a:pPr eaLnBrk="1" hangingPunct="1">
              <a:defRPr/>
            </a:pPr>
            <a:r>
              <a:rPr lang="en-US" sz="2400" dirty="0" smtClean="0"/>
              <a:t>Written as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Notation</a:t>
            </a:r>
            <a:r>
              <a:rPr lang="en-US" sz="2400" dirty="0" smtClean="0"/>
              <a:t>  </a:t>
            </a:r>
            <a:r>
              <a:rPr lang="en-US" sz="3600" dirty="0">
                <a:solidFill>
                  <a:srgbClr val="FF00FF"/>
                </a:solidFill>
              </a:rPr>
              <a:t>∏</a:t>
            </a:r>
            <a:r>
              <a:rPr lang="en-US" sz="3600" baseline="-25000" dirty="0">
                <a:solidFill>
                  <a:srgbClr val="C00000"/>
                </a:solidFill>
              </a:rPr>
              <a:t>A1</a:t>
            </a:r>
            <a:r>
              <a:rPr lang="en-US" sz="3600" baseline="-25000" dirty="0" smtClean="0">
                <a:solidFill>
                  <a:srgbClr val="C00000"/>
                </a:solidFill>
              </a:rPr>
              <a:t>,…., </a:t>
            </a:r>
            <a:r>
              <a:rPr lang="en-US" sz="3600" baseline="-25000" dirty="0">
                <a:solidFill>
                  <a:srgbClr val="C00000"/>
                </a:solidFill>
              </a:rPr>
              <a:t>An</a:t>
            </a:r>
            <a:r>
              <a:rPr lang="en-US" sz="3600" dirty="0"/>
              <a:t> </a:t>
            </a:r>
            <a:r>
              <a:rPr lang="en-US" sz="3600" dirty="0" smtClean="0"/>
              <a:t>(</a:t>
            </a:r>
            <a:r>
              <a:rPr lang="en-US" sz="3600" dirty="0" smtClean="0">
                <a:solidFill>
                  <a:srgbClr val="0000FF"/>
                </a:solidFill>
              </a:rPr>
              <a:t>R</a:t>
            </a:r>
            <a:r>
              <a:rPr lang="en-US" sz="3600" dirty="0" smtClean="0"/>
              <a:t>)</a:t>
            </a:r>
            <a:endParaRPr lang="en-US" sz="3600" dirty="0"/>
          </a:p>
          <a:p>
            <a:pPr eaLnBrk="1" hangingPunct="1">
              <a:defRPr/>
            </a:pPr>
            <a:r>
              <a:rPr lang="en-US" sz="2400" dirty="0"/>
              <a:t>Where 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 A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 , A</a:t>
            </a:r>
            <a:r>
              <a:rPr lang="en-US" sz="2400" baseline="-250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 are attribute names of relation </a:t>
            </a:r>
            <a:r>
              <a:rPr lang="en-US" sz="2400" b="1" dirty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.</a:t>
            </a:r>
            <a:endParaRPr lang="en-US" sz="2400" dirty="0"/>
          </a:p>
          <a:p>
            <a:pPr eaLnBrk="1" hangingPunct="1">
              <a:defRPr/>
            </a:pPr>
            <a:r>
              <a:rPr lang="en-US" sz="2400" b="1" dirty="0">
                <a:solidFill>
                  <a:srgbClr val="7030A0"/>
                </a:solidFill>
              </a:rPr>
              <a:t>Duplicate rows are automatically eliminated</a:t>
            </a:r>
            <a:r>
              <a:rPr lang="en-US" sz="2400" dirty="0"/>
              <a:t>, as relation is a set.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B477B6-F24A-4208-88BE-45D9FA1FC09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C12F8C-42A0-4AC7-9D1C-64BD542CAD1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Operation (∏ phi)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Eliminates columns, then removes duplicates</a:t>
            </a:r>
          </a:p>
          <a:p>
            <a:pPr eaLnBrk="1" hangingPunct="1">
              <a:defRPr/>
            </a:pPr>
            <a:r>
              <a:rPr lang="en-US" sz="2000" dirty="0" smtClean="0"/>
              <a:t>Written as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b="1" dirty="0" smtClean="0"/>
              <a:t>Notation</a:t>
            </a:r>
            <a:r>
              <a:rPr lang="en-US" sz="2000" dirty="0" smtClean="0"/>
              <a:t>  </a:t>
            </a:r>
            <a:r>
              <a:rPr lang="en-US" sz="2400" dirty="0">
                <a:solidFill>
                  <a:srgbClr val="FF00FF"/>
                </a:solidFill>
              </a:rPr>
              <a:t>∏</a:t>
            </a:r>
            <a:r>
              <a:rPr lang="en-US" sz="2400" baseline="-25000" dirty="0">
                <a:solidFill>
                  <a:srgbClr val="C00000"/>
                </a:solidFill>
              </a:rPr>
              <a:t>A1</a:t>
            </a:r>
            <a:r>
              <a:rPr lang="en-US" sz="2400" baseline="-25000" dirty="0" smtClean="0">
                <a:solidFill>
                  <a:srgbClr val="C00000"/>
                </a:solidFill>
              </a:rPr>
              <a:t>,…., </a:t>
            </a:r>
            <a:r>
              <a:rPr lang="en-US" sz="2400" baseline="-25000" dirty="0">
                <a:solidFill>
                  <a:srgbClr val="C00000"/>
                </a:solidFill>
              </a:rPr>
              <a:t>An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)</a:t>
            </a:r>
            <a:endParaRPr lang="en-US" sz="2400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F5C817-4DC3-4ADF-8591-1B5DF9F5194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15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7E82B-F9DE-4422-B02C-7281C12A5D5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105400" y="2217738"/>
            <a:ext cx="3124200" cy="1089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rgbClr val="FF00FF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DISTINCT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dep_num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9050" y="1693863"/>
            <a:ext cx="8683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+mj-lt"/>
                <a:cs typeface="+mn-cs"/>
              </a:rPr>
              <a:t>SQL</a:t>
            </a:r>
            <a:r>
              <a:rPr lang="en-US" sz="2800" i="1" dirty="0">
                <a:latin typeface="+mj-lt"/>
                <a:cs typeface="+mn-cs"/>
              </a:rPr>
              <a:t>: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4261408"/>
            <a:ext cx="3066160" cy="469231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1514" name="TextBox 11"/>
          <p:cNvSpPr txBox="1">
            <a:spLocks noChangeArrowheads="1"/>
          </p:cNvSpPr>
          <p:nvPr/>
        </p:nvSpPr>
        <p:spPr bwMode="auto">
          <a:xfrm>
            <a:off x="854075" y="2971800"/>
            <a:ext cx="120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2151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210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Down Arrow 13"/>
          <p:cNvSpPr>
            <a:spLocks noChangeArrowheads="1"/>
          </p:cNvSpPr>
          <p:nvPr/>
        </p:nvSpPr>
        <p:spPr bwMode="auto">
          <a:xfrm>
            <a:off x="6534150" y="3376613"/>
            <a:ext cx="363538" cy="561975"/>
          </a:xfrm>
          <a:prstGeom prst="downArrow">
            <a:avLst>
              <a:gd name="adj1" fmla="val 50000"/>
              <a:gd name="adj2" fmla="val 500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5983288" y="4867275"/>
          <a:ext cx="9144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47256">
                <a:tc>
                  <a:txBody>
                    <a:bodyPr/>
                    <a:lstStyle/>
                    <a:p>
                      <a:r>
                        <a:rPr lang="en-US" u="none" dirty="0" err="1" smtClean="0">
                          <a:solidFill>
                            <a:schemeClr val="tx1"/>
                          </a:solidFill>
                        </a:rPr>
                        <a:t>dep_num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37113" y="3814763"/>
            <a:ext cx="4002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Relational Algebra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Instruction to Students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0104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Apart from the contents presented in the slides students should read through the text book also.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4100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8EA84A-0504-425D-A188-0BEABE107D9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10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4B79DE-81DC-47F3-91B6-12912524745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Operation (∏ phi)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/>
              <a:t>Eliminates columns, then removes duplicates</a:t>
            </a:r>
          </a:p>
          <a:p>
            <a:pPr eaLnBrk="1" hangingPunct="1">
              <a:defRPr/>
            </a:pPr>
            <a:r>
              <a:rPr lang="en-US" sz="2000" dirty="0" smtClean="0"/>
              <a:t>Written as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b="1" dirty="0" smtClean="0"/>
              <a:t>Notation</a:t>
            </a:r>
            <a:r>
              <a:rPr lang="en-US" sz="2000" dirty="0" smtClean="0"/>
              <a:t>  </a:t>
            </a:r>
            <a:r>
              <a:rPr lang="en-US" sz="2400" dirty="0">
                <a:solidFill>
                  <a:srgbClr val="FF00FF"/>
                </a:solidFill>
              </a:rPr>
              <a:t>∏</a:t>
            </a:r>
            <a:r>
              <a:rPr lang="en-US" sz="2400" baseline="-25000" dirty="0">
                <a:solidFill>
                  <a:srgbClr val="C00000"/>
                </a:solidFill>
              </a:rPr>
              <a:t>A1</a:t>
            </a:r>
            <a:r>
              <a:rPr lang="en-US" sz="2400" baseline="-25000" dirty="0" smtClean="0">
                <a:solidFill>
                  <a:srgbClr val="C00000"/>
                </a:solidFill>
              </a:rPr>
              <a:t>,…., </a:t>
            </a:r>
            <a:r>
              <a:rPr lang="en-US" sz="2400" baseline="-25000" dirty="0">
                <a:solidFill>
                  <a:srgbClr val="C00000"/>
                </a:solidFill>
              </a:rPr>
              <a:t>An</a:t>
            </a:r>
            <a:r>
              <a:rPr lang="en-US" sz="2400" dirty="0"/>
              <a:t> 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R</a:t>
            </a:r>
            <a:r>
              <a:rPr lang="en-US" sz="2400" dirty="0" smtClean="0"/>
              <a:t>)</a:t>
            </a:r>
            <a:endParaRPr lang="en-US" sz="2400" dirty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778ED-E56F-4A24-99AA-F97A18A9034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DC362-149F-4F6C-912C-11DB146A423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105400" y="2346325"/>
            <a:ext cx="3124200" cy="1089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name, </a:t>
            </a:r>
            <a:r>
              <a:rPr lang="en-US" sz="24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dep_num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9050" y="1822450"/>
            <a:ext cx="86836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+mj-lt"/>
                <a:cs typeface="+mn-cs"/>
              </a:rPr>
              <a:t>SQL</a:t>
            </a:r>
            <a:r>
              <a:rPr lang="en-US" sz="2800" i="1" dirty="0">
                <a:latin typeface="+mj-lt"/>
                <a:cs typeface="+mn-cs"/>
              </a:rPr>
              <a:t>:</a:t>
            </a:r>
          </a:p>
        </p:txBody>
      </p:sp>
      <p:sp>
        <p:nvSpPr>
          <p:cNvPr id="10" name="TextBox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4261408"/>
            <a:ext cx="3501984" cy="412805"/>
          </a:xfrm>
          <a:prstGeom prst="rect">
            <a:avLst/>
          </a:prstGeom>
          <a:blipFill rotWithShape="1">
            <a:blip r:embed="rId2" cstate="print"/>
            <a:stretch>
              <a:fillRect l="-523" r="-1568" b="-2794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2538" name="TextBox 11"/>
          <p:cNvSpPr txBox="1">
            <a:spLocks noChangeArrowheads="1"/>
          </p:cNvSpPr>
          <p:nvPr/>
        </p:nvSpPr>
        <p:spPr bwMode="auto">
          <a:xfrm>
            <a:off x="854075" y="2971800"/>
            <a:ext cx="1206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225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210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Down Arrow 13"/>
          <p:cNvSpPr>
            <a:spLocks noChangeArrowheads="1"/>
          </p:cNvSpPr>
          <p:nvPr/>
        </p:nvSpPr>
        <p:spPr bwMode="auto">
          <a:xfrm>
            <a:off x="6534150" y="3505200"/>
            <a:ext cx="252413" cy="423863"/>
          </a:xfrm>
          <a:prstGeom prst="downArrow">
            <a:avLst>
              <a:gd name="adj1" fmla="val 50000"/>
              <a:gd name="adj2" fmla="val 5015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254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8388" y="4822825"/>
            <a:ext cx="1319212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4929188" y="3857625"/>
            <a:ext cx="36163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Relational Algebra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Note that RA Operators are Compositional!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B4CB8-75C2-4247-939A-4D38B4FECA6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876944-0729-4792-AF07-505CC7F65DC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909638" y="3067050"/>
            <a:ext cx="2900362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175" y="4637088"/>
            <a:ext cx="3519488" cy="64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j-lt"/>
                <a:cs typeface="+mn-cs"/>
              </a:rPr>
              <a:t>How do we represent this query in Relational Algebra?</a:t>
            </a:r>
          </a:p>
        </p:txBody>
      </p:sp>
      <p:sp>
        <p:nvSpPr>
          <p:cNvPr id="23560" name="TextBox 13"/>
          <p:cNvSpPr txBox="1">
            <a:spLocks noChangeArrowheads="1"/>
          </p:cNvSpPr>
          <p:nvPr/>
        </p:nvSpPr>
        <p:spPr bwMode="auto">
          <a:xfrm>
            <a:off x="923925" y="9906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235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13398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6913" y="1487488"/>
            <a:ext cx="1930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Note that RA Operators are Compositional!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B21C85-EA37-4EB6-852B-F49BA1FB02F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519103-7D08-41B6-9CC8-B2374908090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909638" y="3067050"/>
            <a:ext cx="2900362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075" y="4637088"/>
            <a:ext cx="3519488" cy="64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How do we represent this query in Relational Algebra?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47309" y="3351457"/>
            <a:ext cx="4589269" cy="385555"/>
          </a:xfrm>
          <a:prstGeom prst="rect">
            <a:avLst/>
          </a:prstGeom>
          <a:blipFill rotWithShape="1">
            <a:blip r:embed="rId2" cstate="print"/>
            <a:stretch>
              <a:fillRect r="-532" b="-3015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4585" name="TextBox 13"/>
          <p:cNvSpPr txBox="1">
            <a:spLocks noChangeArrowheads="1"/>
          </p:cNvSpPr>
          <p:nvPr/>
        </p:nvSpPr>
        <p:spPr bwMode="auto">
          <a:xfrm>
            <a:off x="923925" y="9906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24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" y="13398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7" name="Right Arrow 17"/>
          <p:cNvSpPr>
            <a:spLocks noChangeArrowheads="1"/>
          </p:cNvSpPr>
          <p:nvPr/>
        </p:nvSpPr>
        <p:spPr bwMode="auto">
          <a:xfrm>
            <a:off x="3929063" y="3352800"/>
            <a:ext cx="490537" cy="393700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458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76913" y="1487488"/>
            <a:ext cx="1930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Note that RA Operators are Compositional!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0977C7-F2CC-419A-BAF2-438B109C426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F7933-3C6D-4FEC-955F-DE9EFC4B0AB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909638" y="3067050"/>
            <a:ext cx="2900362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47309" y="3351457"/>
            <a:ext cx="4589269" cy="385555"/>
          </a:xfrm>
          <a:prstGeom prst="rect">
            <a:avLst/>
          </a:prstGeom>
          <a:blipFill rotWithShape="1">
            <a:blip r:embed="rId3" cstate="print"/>
            <a:stretch>
              <a:fillRect r="-532" b="-3015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64781" y="4330685"/>
            <a:ext cx="4384855" cy="429605"/>
          </a:xfrm>
          <a:prstGeom prst="rect">
            <a:avLst/>
          </a:prstGeom>
          <a:blipFill rotWithShape="1">
            <a:blip r:embed="rId4" cstate="print"/>
            <a:stretch>
              <a:fillRect r="-833" b="-1690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9313" y="5267325"/>
            <a:ext cx="4191000" cy="40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Are these logically equivalent?</a:t>
            </a:r>
          </a:p>
        </p:txBody>
      </p:sp>
      <p:sp>
        <p:nvSpPr>
          <p:cNvPr id="25610" name="TextBox 13"/>
          <p:cNvSpPr txBox="1">
            <a:spLocks noChangeArrowheads="1"/>
          </p:cNvSpPr>
          <p:nvPr/>
        </p:nvSpPr>
        <p:spPr bwMode="auto">
          <a:xfrm>
            <a:off x="923925" y="9906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650" y="13398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2" name="Right Arrow 17"/>
          <p:cNvSpPr>
            <a:spLocks noChangeArrowheads="1"/>
          </p:cNvSpPr>
          <p:nvPr/>
        </p:nvSpPr>
        <p:spPr bwMode="auto">
          <a:xfrm>
            <a:off x="3929063" y="3352800"/>
            <a:ext cx="490537" cy="393700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5613" name="Up-Down Arrow 18"/>
          <p:cNvSpPr>
            <a:spLocks noChangeArrowheads="1"/>
          </p:cNvSpPr>
          <p:nvPr/>
        </p:nvSpPr>
        <p:spPr bwMode="auto">
          <a:xfrm>
            <a:off x="6019800" y="3810000"/>
            <a:ext cx="304800" cy="520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561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76913" y="1487488"/>
            <a:ext cx="1930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79425" y="4637088"/>
            <a:ext cx="3519488" cy="64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How do we represent this query in Relational Algebra?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Note that RA Operators are Compositional!</a:t>
            </a:r>
          </a:p>
        </p:txBody>
      </p:sp>
      <p:sp>
        <p:nvSpPr>
          <p:cNvPr id="266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A686CF-4650-4F46-B48E-CC675983070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DF2A35-D34A-42DC-80E7-090C456C2CC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909638" y="3067050"/>
            <a:ext cx="2900362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47309" y="3351457"/>
            <a:ext cx="4589269" cy="385555"/>
          </a:xfrm>
          <a:prstGeom prst="rect">
            <a:avLst/>
          </a:prstGeom>
          <a:blipFill rotWithShape="1">
            <a:blip r:embed="rId3" cstate="print"/>
            <a:stretch>
              <a:fillRect r="-532" b="-3015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64781" y="4330685"/>
            <a:ext cx="4384855" cy="429605"/>
          </a:xfrm>
          <a:prstGeom prst="rect">
            <a:avLst/>
          </a:prstGeom>
          <a:blipFill rotWithShape="1">
            <a:blip r:embed="rId4" cstate="print"/>
            <a:stretch>
              <a:fillRect r="-833" b="-16901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59313" y="5267325"/>
            <a:ext cx="4191000" cy="40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Are these logically equivalent?</a:t>
            </a:r>
          </a:p>
        </p:txBody>
      </p:sp>
      <p:sp>
        <p:nvSpPr>
          <p:cNvPr id="26634" name="TextBox 13"/>
          <p:cNvSpPr txBox="1">
            <a:spLocks noChangeArrowheads="1"/>
          </p:cNvSpPr>
          <p:nvPr/>
        </p:nvSpPr>
        <p:spPr bwMode="auto">
          <a:xfrm>
            <a:off x="923925" y="9906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26635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4650" y="1339850"/>
            <a:ext cx="313055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6" name="Right Arrow 17"/>
          <p:cNvSpPr>
            <a:spLocks noChangeArrowheads="1"/>
          </p:cNvSpPr>
          <p:nvPr/>
        </p:nvSpPr>
        <p:spPr bwMode="auto">
          <a:xfrm>
            <a:off x="3929063" y="3352800"/>
            <a:ext cx="490537" cy="393700"/>
          </a:xfrm>
          <a:prstGeom prst="rightArrow">
            <a:avLst>
              <a:gd name="adj1" fmla="val 50000"/>
              <a:gd name="adj2" fmla="val 4994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6637" name="Up-Down Arrow 18"/>
          <p:cNvSpPr>
            <a:spLocks noChangeArrowheads="1"/>
          </p:cNvSpPr>
          <p:nvPr/>
        </p:nvSpPr>
        <p:spPr bwMode="auto">
          <a:xfrm>
            <a:off x="6019800" y="3810000"/>
            <a:ext cx="304800" cy="520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6638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76913" y="1487488"/>
            <a:ext cx="19304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79425" y="4637088"/>
            <a:ext cx="3519488" cy="64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How do we represent this query in Relational Algebra?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491387-A0E2-4B06-9AC9-9AFC3BBB784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ACD639-9C67-45EC-9880-C471FBA5515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33400" y="3295650"/>
            <a:ext cx="29003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70575" y="3580057"/>
            <a:ext cx="4589269" cy="385555"/>
          </a:xfrm>
          <a:prstGeom prst="rect">
            <a:avLst/>
          </a:prstGeom>
          <a:blipFill rotWithShape="1">
            <a:blip r:embed="rId2" cstate="print"/>
            <a:stretch>
              <a:fillRect r="-398" b="-296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7656" name="TextBox 13"/>
          <p:cNvSpPr txBox="1">
            <a:spLocks noChangeArrowheads="1"/>
          </p:cNvSpPr>
          <p:nvPr/>
        </p:nvSpPr>
        <p:spPr bwMode="auto">
          <a:xfrm>
            <a:off x="923925" y="1139825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27657" name="Right Arrow 17"/>
          <p:cNvSpPr>
            <a:spLocks noChangeArrowheads="1"/>
          </p:cNvSpPr>
          <p:nvPr/>
        </p:nvSpPr>
        <p:spPr bwMode="auto">
          <a:xfrm>
            <a:off x="3552825" y="3581400"/>
            <a:ext cx="490538" cy="393700"/>
          </a:xfrm>
          <a:prstGeom prst="right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7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1509713"/>
            <a:ext cx="3008312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TextBox 2"/>
          <p:cNvSpPr txBox="1">
            <a:spLocks noChangeArrowheads="1"/>
          </p:cNvSpPr>
          <p:nvPr/>
        </p:nvSpPr>
        <p:spPr bwMode="auto">
          <a:xfrm>
            <a:off x="4343400" y="2601913"/>
            <a:ext cx="3849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What is the output of following </a:t>
            </a:r>
          </a:p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relational algebra query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BED8CB-02AC-4E92-A16B-554ACEC4244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2666DE-7B67-438A-9757-48BC3D7CD573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33400" y="3295650"/>
            <a:ext cx="29003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70575" y="3580057"/>
            <a:ext cx="4589269" cy="385555"/>
          </a:xfrm>
          <a:prstGeom prst="rect">
            <a:avLst/>
          </a:prstGeom>
          <a:blipFill rotWithShape="1">
            <a:blip r:embed="rId2" cstate="print"/>
            <a:stretch>
              <a:fillRect r="-398" b="-296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8680" name="TextBox 13"/>
          <p:cNvSpPr txBox="1">
            <a:spLocks noChangeArrowheads="1"/>
          </p:cNvSpPr>
          <p:nvPr/>
        </p:nvSpPr>
        <p:spPr bwMode="auto">
          <a:xfrm>
            <a:off x="923925" y="1139825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28681" name="Right Arrow 17"/>
          <p:cNvSpPr>
            <a:spLocks noChangeArrowheads="1"/>
          </p:cNvSpPr>
          <p:nvPr/>
        </p:nvSpPr>
        <p:spPr bwMode="auto">
          <a:xfrm>
            <a:off x="3552825" y="3581400"/>
            <a:ext cx="490538" cy="393700"/>
          </a:xfrm>
          <a:prstGeom prst="right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28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1509713"/>
            <a:ext cx="3008312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3" name="TextBox 2"/>
          <p:cNvSpPr txBox="1">
            <a:spLocks noChangeArrowheads="1"/>
          </p:cNvSpPr>
          <p:nvPr/>
        </p:nvSpPr>
        <p:spPr bwMode="auto">
          <a:xfrm>
            <a:off x="4440238" y="2649538"/>
            <a:ext cx="38496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What is the output of following </a:t>
            </a:r>
          </a:p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relational algebra query ? </a:t>
            </a:r>
          </a:p>
        </p:txBody>
      </p:sp>
      <p:pic>
        <p:nvPicPr>
          <p:cNvPr id="2868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95800"/>
            <a:ext cx="1738313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B1E5E1-7343-4695-9911-2CBA3621EBE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591980-C212-42BA-B390-A7A81107339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33400" y="3295650"/>
            <a:ext cx="29003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usn</a:t>
            </a: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70575" y="3580057"/>
            <a:ext cx="4847353" cy="385555"/>
          </a:xfrm>
          <a:prstGeom prst="rect">
            <a:avLst/>
          </a:prstGeom>
          <a:blipFill rotWithShape="1">
            <a:blip r:embed="rId2" cstate="print"/>
            <a:stretch>
              <a:fillRect l="-1509" r="-2264" b="-296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29704" name="TextBox 13"/>
          <p:cNvSpPr txBox="1">
            <a:spLocks noChangeArrowheads="1"/>
          </p:cNvSpPr>
          <p:nvPr/>
        </p:nvSpPr>
        <p:spPr bwMode="auto">
          <a:xfrm>
            <a:off x="923925" y="1139825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29705" name="Right Arrow 17"/>
          <p:cNvSpPr>
            <a:spLocks noChangeArrowheads="1"/>
          </p:cNvSpPr>
          <p:nvPr/>
        </p:nvSpPr>
        <p:spPr bwMode="auto">
          <a:xfrm>
            <a:off x="3552825" y="3581400"/>
            <a:ext cx="490538" cy="393700"/>
          </a:xfrm>
          <a:prstGeom prst="right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9706" name="TextBox 2"/>
          <p:cNvSpPr txBox="1">
            <a:spLocks noChangeArrowheads="1"/>
          </p:cNvSpPr>
          <p:nvPr/>
        </p:nvSpPr>
        <p:spPr bwMode="auto">
          <a:xfrm>
            <a:off x="4570413" y="2601913"/>
            <a:ext cx="3848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What is the output of following </a:t>
            </a:r>
          </a:p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relational algebra query ? </a:t>
            </a:r>
          </a:p>
        </p:txBody>
      </p:sp>
      <p:pic>
        <p:nvPicPr>
          <p:cNvPr id="2970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1447800"/>
            <a:ext cx="3008312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8BF90C-EAEE-4F7F-BFE8-EBC60B729D0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296855-C30F-42A2-86F6-41A3D240B26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533400" y="3295650"/>
            <a:ext cx="2900363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SELECT DISTINCT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usn</a:t>
            </a:r>
            <a:r>
              <a:rPr lang="en-US" sz="2000" dirty="0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, name,  marks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000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marks &gt; 60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70575" y="3580057"/>
            <a:ext cx="4847353" cy="385555"/>
          </a:xfrm>
          <a:prstGeom prst="rect">
            <a:avLst/>
          </a:prstGeom>
          <a:blipFill rotWithShape="1">
            <a:blip r:embed="rId2" cstate="print"/>
            <a:stretch>
              <a:fillRect l="-1509" r="-2264" b="-29688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0728" name="TextBox 13"/>
          <p:cNvSpPr txBox="1">
            <a:spLocks noChangeArrowheads="1"/>
          </p:cNvSpPr>
          <p:nvPr/>
        </p:nvSpPr>
        <p:spPr bwMode="auto">
          <a:xfrm>
            <a:off x="923925" y="1139825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sp>
        <p:nvSpPr>
          <p:cNvPr id="30729" name="Right Arrow 17"/>
          <p:cNvSpPr>
            <a:spLocks noChangeArrowheads="1"/>
          </p:cNvSpPr>
          <p:nvPr/>
        </p:nvSpPr>
        <p:spPr bwMode="auto">
          <a:xfrm>
            <a:off x="3552825" y="3581400"/>
            <a:ext cx="490538" cy="393700"/>
          </a:xfrm>
          <a:prstGeom prst="rightArrow">
            <a:avLst>
              <a:gd name="adj1" fmla="val 50000"/>
              <a:gd name="adj2" fmla="val 499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088" y="1509713"/>
            <a:ext cx="3008312" cy="153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TextBox 2"/>
          <p:cNvSpPr txBox="1">
            <a:spLocks noChangeArrowheads="1"/>
          </p:cNvSpPr>
          <p:nvPr/>
        </p:nvSpPr>
        <p:spPr bwMode="auto">
          <a:xfrm>
            <a:off x="4570413" y="2640013"/>
            <a:ext cx="38481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What is the output of following </a:t>
            </a:r>
          </a:p>
          <a:p>
            <a:r>
              <a:rPr lang="en-US">
                <a:solidFill>
                  <a:srgbClr val="FF0000"/>
                </a:solidFill>
                <a:latin typeface="Verdana" pitchFamily="34" charset="0"/>
              </a:rPr>
              <a:t>relational algebra query ? </a:t>
            </a:r>
          </a:p>
        </p:txBody>
      </p:sp>
      <p:pic>
        <p:nvPicPr>
          <p:cNvPr id="3073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9025" y="4267200"/>
            <a:ext cx="29337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Consider the relational schema </a:t>
            </a:r>
            <a:r>
              <a:rPr lang="en-US" sz="2000" dirty="0" smtClean="0">
                <a:solidFill>
                  <a:srgbClr val="0000FF"/>
                </a:solidFill>
              </a:rPr>
              <a:t>Schedule</a:t>
            </a:r>
            <a:r>
              <a:rPr lang="en-US" sz="2000" dirty="0" smtClean="0"/>
              <a:t> containing Theater name, Movie Title and timing at which movie will be played. Time in the Schedule table is stored in 24Hr format i.e., 6:00pm will be stored as 18:00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en-US" sz="2400" dirty="0" smtClean="0"/>
              <a:t>(Theater, </a:t>
            </a:r>
            <a:r>
              <a:rPr lang="en-US" sz="2400" dirty="0" err="1" smtClean="0"/>
              <a:t>MovieTitle</a:t>
            </a:r>
            <a:r>
              <a:rPr lang="en-US" sz="2400" dirty="0"/>
              <a:t>, Time</a:t>
            </a:r>
            <a:r>
              <a:rPr lang="en-US" sz="2400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Write </a:t>
            </a:r>
            <a:r>
              <a:rPr lang="en-US" sz="1800" dirty="0"/>
              <a:t>the following </a:t>
            </a:r>
            <a:r>
              <a:rPr lang="en-US" sz="1800" dirty="0" smtClean="0"/>
              <a:t>query both in Relational </a:t>
            </a:r>
            <a:r>
              <a:rPr lang="en-US" sz="1800" dirty="0"/>
              <a:t>Algebra and </a:t>
            </a:r>
            <a:r>
              <a:rPr lang="en-US" sz="1800" dirty="0" smtClean="0"/>
              <a:t>SQL.</a:t>
            </a:r>
            <a:endParaRPr lang="en-US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List </a:t>
            </a:r>
            <a:r>
              <a:rPr lang="en-US" sz="1800" dirty="0"/>
              <a:t>the theater name and time where </a:t>
            </a:r>
            <a:r>
              <a:rPr lang="en-US" sz="1800" dirty="0" smtClean="0"/>
              <a:t>we </a:t>
            </a:r>
            <a:r>
              <a:rPr lang="en-US" sz="1800" dirty="0"/>
              <a:t>can </a:t>
            </a:r>
            <a:r>
              <a:rPr lang="en-US" sz="1800" dirty="0" smtClean="0"/>
              <a:t>watch </a:t>
            </a:r>
            <a:r>
              <a:rPr lang="en-US" sz="1800" dirty="0"/>
              <a:t>the movie </a:t>
            </a:r>
            <a:r>
              <a:rPr lang="en-US" sz="1800" dirty="0" smtClean="0"/>
              <a:t>“</a:t>
            </a:r>
            <a:r>
              <a:rPr lang="en-US" sz="1800" dirty="0" err="1" smtClean="0"/>
              <a:t>FndingNemo</a:t>
            </a:r>
            <a:r>
              <a:rPr lang="en-US" sz="1800" dirty="0" smtClean="0"/>
              <a:t>" after 3pm.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CD6C3F-B9FF-4354-8118-D60F7AC1518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1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0FE398-46D5-47AF-8CE6-815D8922B52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51" name="AutoShape 2" descr="Image result for finding nem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latin typeface="Verdana" pitchFamily="34" charset="0"/>
            </a:endParaRPr>
          </a:p>
        </p:txBody>
      </p:sp>
      <p:pic>
        <p:nvPicPr>
          <p:cNvPr id="317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4087813"/>
            <a:ext cx="2124075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Topics Covered in Todays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0104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Unit 2: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smtClean="0"/>
              <a:t>Introduction to Relational Algebra</a:t>
            </a:r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0CA46A-C381-4AF4-AE11-7EAC6D86AC5D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1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12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A07395-B7BD-49FD-B9A1-DF9F4954559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Consider the relational schema </a:t>
            </a:r>
            <a:r>
              <a:rPr lang="en-US" sz="2000" dirty="0" smtClean="0">
                <a:solidFill>
                  <a:srgbClr val="0000FF"/>
                </a:solidFill>
              </a:rPr>
              <a:t>Schedule</a:t>
            </a:r>
            <a:r>
              <a:rPr lang="en-US" sz="2000" dirty="0" smtClean="0"/>
              <a:t> containing Theater name, Movie Title and timing at which movie will be played. Time in the Schedule table is stored in 24Hr format i.e., 6:00pm will be stored as 18:00</a:t>
            </a:r>
          </a:p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en-US" sz="2400" dirty="0" smtClean="0"/>
              <a:t>(Theater, </a:t>
            </a:r>
            <a:r>
              <a:rPr lang="en-US" sz="2400" dirty="0" err="1" smtClean="0"/>
              <a:t>MovieTitle</a:t>
            </a:r>
            <a:r>
              <a:rPr lang="en-US" sz="2400" dirty="0"/>
              <a:t>, Time</a:t>
            </a:r>
            <a:r>
              <a:rPr lang="en-US" sz="2400" dirty="0" smtClean="0"/>
              <a:t>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Write </a:t>
            </a:r>
            <a:r>
              <a:rPr lang="en-US" sz="1800" dirty="0"/>
              <a:t>the following </a:t>
            </a:r>
            <a:r>
              <a:rPr lang="en-US" sz="1800" dirty="0" smtClean="0"/>
              <a:t>query both in Relational </a:t>
            </a:r>
            <a:r>
              <a:rPr lang="en-US" sz="1800" dirty="0"/>
              <a:t>Algebra and </a:t>
            </a:r>
            <a:r>
              <a:rPr lang="en-US" sz="1800" dirty="0" smtClean="0"/>
              <a:t>SQL.</a:t>
            </a:r>
            <a:endParaRPr lang="en-US" sz="1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List </a:t>
            </a:r>
            <a:r>
              <a:rPr lang="en-US" sz="1800" dirty="0"/>
              <a:t>the theater name and time where </a:t>
            </a:r>
            <a:r>
              <a:rPr lang="en-US" sz="1800" dirty="0" smtClean="0"/>
              <a:t>we </a:t>
            </a:r>
            <a:r>
              <a:rPr lang="en-US" sz="1800" dirty="0"/>
              <a:t>can </a:t>
            </a:r>
            <a:r>
              <a:rPr lang="en-US" sz="1800" dirty="0" smtClean="0"/>
              <a:t>watch </a:t>
            </a:r>
            <a:r>
              <a:rPr lang="en-US" sz="1800" dirty="0"/>
              <a:t>the movie </a:t>
            </a:r>
            <a:r>
              <a:rPr lang="en-US" sz="1800" dirty="0" smtClean="0"/>
              <a:t>“</a:t>
            </a:r>
            <a:r>
              <a:rPr lang="en-US" sz="1800" dirty="0" err="1" smtClean="0"/>
              <a:t>FndingNemo</a:t>
            </a:r>
            <a:r>
              <a:rPr lang="en-US" sz="1800" dirty="0" smtClean="0"/>
              <a:t>" after 3pm.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AAD222-867B-4C3A-8B49-2143D81021D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2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5BFC57-7D78-4D5D-9818-09177E645B8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980424" y="5562600"/>
            <a:ext cx="7333161" cy="377539"/>
          </a:xfrm>
          <a:prstGeom prst="rect">
            <a:avLst/>
          </a:prstGeom>
          <a:blipFill rotWithShape="1">
            <a:blip r:embed="rId2" cstate="print"/>
            <a:stretch>
              <a:fillRect l="-333" r="-748" b="-2459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1066800" y="4419600"/>
            <a:ext cx="68865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  <a:latin typeface="Verdana" pitchFamily="34" charset="0"/>
              </a:rPr>
              <a:t>SELECT</a:t>
            </a:r>
            <a:r>
              <a:rPr lang="en-US">
                <a:latin typeface="Verdana" pitchFamily="34" charset="0"/>
              </a:rPr>
              <a:t> </a:t>
            </a:r>
            <a:r>
              <a:rPr lang="en-US">
                <a:solidFill>
                  <a:srgbClr val="006600"/>
                </a:solidFill>
                <a:latin typeface="Verdana" pitchFamily="34" charset="0"/>
              </a:rPr>
              <a:t>Theater, Time </a:t>
            </a:r>
          </a:p>
          <a:p>
            <a:r>
              <a:rPr lang="en-US">
                <a:latin typeface="Verdana" pitchFamily="34" charset="0"/>
              </a:rPr>
              <a:t>FROM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Schedule</a:t>
            </a:r>
            <a:r>
              <a:rPr lang="en-US">
                <a:latin typeface="Verdana" pitchFamily="34" charset="0"/>
              </a:rPr>
              <a:t> </a:t>
            </a:r>
          </a:p>
          <a:p>
            <a:r>
              <a:rPr lang="en-US">
                <a:latin typeface="Verdana" pitchFamily="34" charset="0"/>
              </a:rPr>
              <a:t>WHERE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MovieTitle = ’FindingNemo’ AND time &gt;= 15:00;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Philosophy</a:t>
            </a:r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F2BB20-33B6-4E3F-878A-05BB290388C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E879C5-6259-406B-8A53-E2C5531CA07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337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428750"/>
            <a:ext cx="6029325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9" name="Picture 2" descr="File:Edgar F Cod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4963" y="4437063"/>
            <a:ext cx="1209675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777038" y="4676775"/>
            <a:ext cx="2105025" cy="830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+mn-cs"/>
              </a:rPr>
              <a:t>Won Turing award 1981</a:t>
            </a:r>
          </a:p>
        </p:txBody>
      </p:sp>
      <p:sp>
        <p:nvSpPr>
          <p:cNvPr id="33801" name="TextBox 6"/>
          <p:cNvSpPr txBox="1">
            <a:spLocks noChangeArrowheads="1"/>
          </p:cNvSpPr>
          <p:nvPr/>
        </p:nvSpPr>
        <p:spPr bwMode="auto">
          <a:xfrm>
            <a:off x="5003800" y="5853113"/>
            <a:ext cx="2214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Verdana" pitchFamily="34" charset="0"/>
              </a:rPr>
              <a:t>Edgar Ted Codd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Rename Operation (</a:t>
            </a:r>
            <a:r>
              <a:rPr lang="en-US" i="1" smtClean="0"/>
              <a:t>ρ </a:t>
            </a:r>
            <a:r>
              <a:rPr lang="en-US" smtClean="0"/>
              <a:t>rho)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/>
              <a:t>The rename operation allows us to rename the </a:t>
            </a:r>
            <a:r>
              <a:rPr lang="en-US" sz="2400" dirty="0" smtClean="0"/>
              <a:t>either relation name or attribute names or both. </a:t>
            </a:r>
          </a:p>
          <a:p>
            <a:pPr eaLnBrk="1" hangingPunct="1">
              <a:defRPr/>
            </a:pPr>
            <a:r>
              <a:rPr lang="en-US" sz="2400" dirty="0" smtClean="0"/>
              <a:t>Written as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b="1" dirty="0" smtClean="0"/>
              <a:t>Notation</a:t>
            </a:r>
            <a:r>
              <a:rPr lang="en-US" sz="2400" dirty="0" smtClean="0"/>
              <a:t> 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800" i="1" dirty="0" err="1" smtClean="0">
                <a:solidFill>
                  <a:srgbClr val="FF00FF"/>
                </a:solidFill>
              </a:rPr>
              <a:t>ρ</a:t>
            </a:r>
            <a:r>
              <a:rPr lang="en-US" sz="2800" i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800" i="1" baseline="-25000" dirty="0" smtClean="0"/>
              <a:t>(</a:t>
            </a:r>
            <a:r>
              <a:rPr lang="en-US" sz="2800" baseline="-25000" dirty="0" smtClean="0">
                <a:solidFill>
                  <a:srgbClr val="C00000"/>
                </a:solidFill>
              </a:rPr>
              <a:t>B1,…., </a:t>
            </a:r>
            <a:r>
              <a:rPr lang="en-US" sz="2800" baseline="-25000" dirty="0" err="1" smtClean="0">
                <a:solidFill>
                  <a:srgbClr val="C00000"/>
                </a:solidFill>
              </a:rPr>
              <a:t>Bn</a:t>
            </a:r>
            <a:r>
              <a:rPr lang="en-US" sz="2800" baseline="-25000" dirty="0" smtClean="0">
                <a:solidFill>
                  <a:srgbClr val="C00000"/>
                </a:solidFill>
              </a:rPr>
              <a:t>)</a:t>
            </a:r>
            <a:r>
              <a:rPr lang="en-US" sz="2800" dirty="0"/>
              <a:t> 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dirty="0" smtClean="0"/>
              <a:t>) or  </a:t>
            </a:r>
            <a:r>
              <a:rPr lang="en-US" sz="2800" i="1" dirty="0" err="1" smtClean="0">
                <a:solidFill>
                  <a:srgbClr val="FF00FF"/>
                </a:solidFill>
              </a:rPr>
              <a:t>ρ</a:t>
            </a:r>
            <a:r>
              <a:rPr lang="en-US" sz="2800" i="1" baseline="-25000" dirty="0" err="1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R</a:t>
            </a:r>
            <a:r>
              <a:rPr lang="en-US" sz="2800" dirty="0" smtClean="0"/>
              <a:t>) or </a:t>
            </a:r>
            <a:r>
              <a:rPr lang="en-US" sz="2800" i="1" dirty="0" smtClean="0">
                <a:solidFill>
                  <a:srgbClr val="FF00FF"/>
                </a:solidFill>
              </a:rPr>
              <a:t>ρ</a:t>
            </a:r>
            <a:r>
              <a:rPr lang="en-US" sz="2800" i="1" baseline="-25000" dirty="0" smtClean="0"/>
              <a:t>(</a:t>
            </a:r>
            <a:r>
              <a:rPr lang="en-US" sz="2800" baseline="-25000" dirty="0" smtClean="0">
                <a:solidFill>
                  <a:srgbClr val="C00000"/>
                </a:solidFill>
              </a:rPr>
              <a:t>B1</a:t>
            </a:r>
            <a:r>
              <a:rPr lang="en-US" sz="2800" baseline="-25000" dirty="0">
                <a:solidFill>
                  <a:srgbClr val="C00000"/>
                </a:solidFill>
              </a:rPr>
              <a:t>,…., </a:t>
            </a:r>
            <a:r>
              <a:rPr lang="en-US" sz="2800" baseline="-25000" dirty="0" err="1" smtClean="0">
                <a:solidFill>
                  <a:srgbClr val="C00000"/>
                </a:solidFill>
              </a:rPr>
              <a:t>Bn</a:t>
            </a:r>
            <a:r>
              <a:rPr lang="en-US" sz="2800" baseline="-25000" dirty="0">
                <a:solidFill>
                  <a:srgbClr val="C00000"/>
                </a:solidFill>
              </a:rPr>
              <a:t>)</a:t>
            </a:r>
            <a:r>
              <a:rPr lang="en-US" sz="2800" dirty="0"/>
              <a:t> (</a:t>
            </a:r>
            <a:r>
              <a:rPr lang="en-US" sz="2800" dirty="0">
                <a:solidFill>
                  <a:srgbClr val="0000FF"/>
                </a:solidFill>
              </a:rPr>
              <a:t>R</a:t>
            </a:r>
            <a:r>
              <a:rPr lang="en-US" sz="2800" dirty="0"/>
              <a:t>) 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 is the new relation name and  </a:t>
            </a:r>
            <a:r>
              <a:rPr lang="en-US" sz="2400" dirty="0" smtClean="0">
                <a:solidFill>
                  <a:srgbClr val="C00000"/>
                </a:solidFill>
              </a:rPr>
              <a:t>B</a:t>
            </a:r>
            <a:r>
              <a:rPr lang="en-US" sz="2400" baseline="-25000" dirty="0" smtClean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smtClean="0">
                <a:solidFill>
                  <a:srgbClr val="C00000"/>
                </a:solidFill>
              </a:rPr>
              <a:t>B</a:t>
            </a:r>
            <a:r>
              <a:rPr lang="en-US" sz="2400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dirty="0" smtClean="0">
                <a:solidFill>
                  <a:srgbClr val="C00000"/>
                </a:solidFill>
              </a:rPr>
              <a:t>….</a:t>
            </a:r>
            <a:r>
              <a:rPr lang="en-US" sz="2400" dirty="0" err="1" smtClean="0">
                <a:solidFill>
                  <a:srgbClr val="C00000"/>
                </a:solidFill>
              </a:rPr>
              <a:t>B</a:t>
            </a:r>
            <a:r>
              <a:rPr lang="en-US" sz="2400" baseline="-25000" dirty="0" err="1" smtClean="0">
                <a:solidFill>
                  <a:srgbClr val="C00000"/>
                </a:solidFill>
              </a:rPr>
              <a:t>n</a:t>
            </a:r>
            <a:r>
              <a:rPr lang="en-US" sz="2400" dirty="0"/>
              <a:t> are </a:t>
            </a:r>
            <a:r>
              <a:rPr lang="en-US" sz="2400" dirty="0" smtClean="0"/>
              <a:t>new attribute names.</a:t>
            </a: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4219FC-9BD0-4629-9390-F2C47C65F42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6EBAC1-61CA-4C44-9175-0DEF6F08DFB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Rename Operation (</a:t>
            </a:r>
            <a:r>
              <a:rPr lang="en-US" i="1" smtClean="0"/>
              <a:t>ρ </a:t>
            </a:r>
            <a:r>
              <a:rPr lang="en-US" smtClean="0"/>
              <a:t>rho)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smtClean="0"/>
              <a:t>The rename operation allows us to rename the either relation name or attribute names or both. </a:t>
            </a:r>
          </a:p>
          <a:p>
            <a:pPr eaLnBrk="1" hangingPunct="1"/>
            <a:endParaRPr lang="en-US" sz="2000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DF0659-BF45-4C5C-B44C-7E89194F095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58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AF0272-A392-4FA3-903F-DA5AAE13613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4287838" y="1843088"/>
            <a:ext cx="4122737" cy="1477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FF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usn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Student_USN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Student_Name</a:t>
            </a:r>
            <a:endParaRPr lang="en-US" sz="2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dep_num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Menlo" charset="0"/>
                <a:ea typeface="Menlo" charset="0"/>
                <a:cs typeface="Menlo" charset="0"/>
              </a:rPr>
              <a:t>as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rgbClr val="C00000"/>
                </a:solidFill>
                <a:latin typeface="Menlo" charset="0"/>
                <a:ea typeface="Menlo" charset="0"/>
                <a:cs typeface="Menlo" charset="0"/>
              </a:rPr>
              <a:t>Department_Number</a:t>
            </a:r>
            <a:endParaRPr lang="en-US" sz="2000" dirty="0">
              <a:solidFill>
                <a:srgbClr val="C00000"/>
              </a:solidFill>
              <a:latin typeface="Menlo" charset="0"/>
              <a:ea typeface="Menlo" charset="0"/>
              <a:cs typeface="Menlo" charset="0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solidFill>
                  <a:srgbClr val="0000FF"/>
                </a:solidFill>
                <a:latin typeface="Menlo" charset="0"/>
                <a:ea typeface="Menlo" charset="0"/>
                <a:cs typeface="Menlo" charset="0"/>
              </a:rPr>
              <a:t>Student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70600" y="1341438"/>
            <a:ext cx="868363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 dirty="0">
                <a:latin typeface="+mj-lt"/>
                <a:cs typeface="+mn-cs"/>
              </a:rPr>
              <a:t>SQL</a:t>
            </a:r>
            <a:r>
              <a:rPr lang="en-US" sz="2800" i="1" dirty="0">
                <a:latin typeface="+mj-lt"/>
                <a:cs typeface="+mn-cs"/>
              </a:rPr>
              <a:t>:</a:t>
            </a:r>
          </a:p>
        </p:txBody>
      </p:sp>
      <p:sp>
        <p:nvSpPr>
          <p:cNvPr id="35849" name="TextBox 11"/>
          <p:cNvSpPr txBox="1">
            <a:spLocks noChangeArrowheads="1"/>
          </p:cNvSpPr>
          <p:nvPr/>
        </p:nvSpPr>
        <p:spPr bwMode="auto">
          <a:xfrm>
            <a:off x="854075" y="1838325"/>
            <a:ext cx="1098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  <p:pic>
        <p:nvPicPr>
          <p:cNvPr id="35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89163"/>
            <a:ext cx="31305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1" name="Down Arrow 13"/>
          <p:cNvSpPr>
            <a:spLocks noChangeArrowheads="1"/>
          </p:cNvSpPr>
          <p:nvPr/>
        </p:nvSpPr>
        <p:spPr bwMode="auto">
          <a:xfrm>
            <a:off x="5989638" y="3381375"/>
            <a:ext cx="365125" cy="376238"/>
          </a:xfrm>
          <a:prstGeom prst="downArrow">
            <a:avLst>
              <a:gd name="adj1" fmla="val 50000"/>
              <a:gd name="adj2" fmla="val 4995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35852" name="TextBox 8"/>
          <p:cNvSpPr txBox="1">
            <a:spLocks noChangeArrowheads="1"/>
          </p:cNvSpPr>
          <p:nvPr/>
        </p:nvSpPr>
        <p:spPr bwMode="auto">
          <a:xfrm>
            <a:off x="3613150" y="3500438"/>
            <a:ext cx="56388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srgbClr val="FF00FF"/>
                </a:solidFill>
                <a:latin typeface="Verdana" pitchFamily="34" charset="0"/>
              </a:rPr>
              <a:t>ρ</a:t>
            </a:r>
            <a:r>
              <a:rPr lang="en-US" sz="2000" baseline="-25000">
                <a:solidFill>
                  <a:srgbClr val="C00000"/>
                </a:solidFill>
                <a:latin typeface="Verdana" pitchFamily="34" charset="0"/>
              </a:rPr>
              <a:t>Student_USN</a:t>
            </a:r>
            <a:r>
              <a:rPr lang="en-US" sz="2000" b="1" baseline="-25000">
                <a:solidFill>
                  <a:srgbClr val="C00000"/>
                </a:solidFill>
                <a:latin typeface="Verdana" pitchFamily="34" charset="0"/>
              </a:rPr>
              <a:t>,</a:t>
            </a:r>
            <a:r>
              <a:rPr lang="en-US" sz="2000" b="1" baseline="-25000">
                <a:solidFill>
                  <a:srgbClr val="C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2000" baseline="-25000">
                <a:solidFill>
                  <a:srgbClr val="C00000"/>
                </a:solidFill>
                <a:latin typeface="Menlo"/>
                <a:ea typeface="Menlo"/>
                <a:cs typeface="Menlo"/>
              </a:rPr>
              <a:t>Student_Name, Department_Number</a:t>
            </a:r>
            <a:r>
              <a:rPr lang="en-US" sz="2000" baseline="30000">
                <a:solidFill>
                  <a:srgbClr val="C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2000">
                <a:solidFill>
                  <a:srgbClr val="C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2000">
                <a:solidFill>
                  <a:srgbClr val="0000FF"/>
                </a:solidFill>
                <a:latin typeface="Menlo"/>
                <a:ea typeface="Menlo"/>
                <a:cs typeface="Menlo"/>
              </a:rPr>
              <a:t>Student</a:t>
            </a:r>
            <a:r>
              <a:rPr lang="en-US" sz="2000">
                <a:solidFill>
                  <a:srgbClr val="C00000"/>
                </a:solidFill>
                <a:latin typeface="Menlo"/>
                <a:ea typeface="Menlo"/>
                <a:cs typeface="Menlo"/>
              </a:rPr>
              <a:t>)</a:t>
            </a:r>
            <a:endParaRPr lang="en-US" sz="2000">
              <a:latin typeface="Verdana" pitchFamily="34" charset="0"/>
            </a:endParaRPr>
          </a:p>
        </p:txBody>
      </p:sp>
      <p:pic>
        <p:nvPicPr>
          <p:cNvPr id="3585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0463" y="4437063"/>
            <a:ext cx="4943475" cy="167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4" name="TextBox 17"/>
          <p:cNvSpPr txBox="1">
            <a:spLocks noChangeArrowheads="1"/>
          </p:cNvSpPr>
          <p:nvPr/>
        </p:nvSpPr>
        <p:spPr bwMode="auto">
          <a:xfrm>
            <a:off x="2609850" y="4446588"/>
            <a:ext cx="109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Binary Operations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200400"/>
            <a:ext cx="8382000" cy="16002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3686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5C4D1F-7896-44AA-99E4-08C44CED4B3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686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687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76C7EA-9590-48F6-9BCA-BD19335E58A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1">
            <a:blip r:embed="rId2" cstate="print"/>
            <a:stretch>
              <a:fillRect l="-762" b="-14400"/>
            </a:stretch>
          </a:blipFill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600" smtClean="0"/>
              <a:t>The </a:t>
            </a:r>
            <a:r>
              <a:rPr lang="en-US" sz="1600" b="1" smtClean="0"/>
              <a:t>CARTESIAN  PRODUCT </a:t>
            </a:r>
            <a:r>
              <a:rPr lang="en-US" sz="1600" smtClean="0"/>
              <a:t>or </a:t>
            </a:r>
            <a:r>
              <a:rPr lang="en-US" sz="1600" b="1" smtClean="0"/>
              <a:t>CROSS JOIN</a:t>
            </a:r>
            <a:r>
              <a:rPr lang="en-US" sz="1600" smtClean="0"/>
              <a:t> returns the Cartesian product of the sets of records from the two or more joined tables. </a:t>
            </a:r>
          </a:p>
          <a:p>
            <a:pPr eaLnBrk="1" hangingPunct="1"/>
            <a:r>
              <a:rPr lang="en-US" sz="1600" smtClean="0"/>
              <a:t>Notation: table1 </a:t>
            </a:r>
            <a:r>
              <a:rPr lang="en-US" sz="1600" smtClean="0">
                <a:solidFill>
                  <a:srgbClr val="FF00FF"/>
                </a:solidFill>
                <a:sym typeface="Symbol" pitchFamily="18" charset="2"/>
              </a:rPr>
              <a:t></a:t>
            </a:r>
            <a:r>
              <a:rPr lang="en-US" sz="1600" smtClean="0">
                <a:solidFill>
                  <a:srgbClr val="FF00FF"/>
                </a:solidFill>
              </a:rPr>
              <a:t> </a:t>
            </a:r>
            <a:r>
              <a:rPr lang="en-US" sz="1600" smtClean="0">
                <a:solidFill>
                  <a:schemeClr val="tx1"/>
                </a:solidFill>
              </a:rPr>
              <a:t>table2</a:t>
            </a:r>
          </a:p>
          <a:p>
            <a:pPr eaLnBrk="1" hangingPunct="1"/>
            <a:endParaRPr lang="en-US" sz="2000" smtClean="0"/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71D879-A816-4121-B961-2A03C41BB80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78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78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5DF943-8EF0-492D-B3A3-A804A675A2B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4213" y="2717800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912" name="TextBox 7"/>
          <p:cNvSpPr txBox="1">
            <a:spLocks noChangeArrowheads="1"/>
          </p:cNvSpPr>
          <p:nvPr/>
        </p:nvSpPr>
        <p:spPr bwMode="auto">
          <a:xfrm>
            <a:off x="977900" y="2349500"/>
            <a:ext cx="10017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table1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27313" y="2717800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930" name="TextBox 9"/>
          <p:cNvSpPr txBox="1">
            <a:spLocks noChangeArrowheads="1"/>
          </p:cNvSpPr>
          <p:nvPr/>
        </p:nvSpPr>
        <p:spPr bwMode="auto">
          <a:xfrm>
            <a:off x="2921000" y="2349500"/>
            <a:ext cx="1003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table2</a:t>
            </a:r>
          </a:p>
        </p:txBody>
      </p:sp>
      <p:pic>
        <p:nvPicPr>
          <p:cNvPr id="379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5" y="2236788"/>
            <a:ext cx="3781425" cy="29686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00775" y="3638550"/>
            <a:ext cx="1243013" cy="2505075"/>
            <a:chOff x="4876800" y="3820199"/>
            <a:chExt cx="1243803" cy="2505075"/>
          </a:xfrm>
        </p:grpSpPr>
        <p:pic>
          <p:nvPicPr>
            <p:cNvPr id="3793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76800" y="3848321"/>
              <a:ext cx="609600" cy="2447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936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01478" y="3820199"/>
              <a:ext cx="6191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933" name="TextBox 15"/>
          <p:cNvSpPr txBox="1">
            <a:spLocks noChangeArrowheads="1"/>
          </p:cNvSpPr>
          <p:nvPr/>
        </p:nvSpPr>
        <p:spPr bwMode="auto">
          <a:xfrm>
            <a:off x="5741988" y="3143250"/>
            <a:ext cx="19304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table1 </a:t>
            </a:r>
            <a:r>
              <a:rPr lang="en-US">
                <a:solidFill>
                  <a:srgbClr val="FF00FF"/>
                </a:solidFill>
                <a:latin typeface="Verdana" pitchFamily="34" charset="0"/>
              </a:rPr>
              <a:t>x</a:t>
            </a:r>
            <a:r>
              <a:rPr lang="en-US">
                <a:latin typeface="Verdana" pitchFamily="34" charset="0"/>
              </a:rPr>
              <a:t> table2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6175" y="2786063"/>
            <a:ext cx="36163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Relational Algebra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1">
            <a:blip r:embed="rId2" cstate="print"/>
            <a:stretch>
              <a:fillRect l="-1904" b="-25600"/>
            </a:stretch>
          </a:blipFill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E5BA89-801A-48A4-AF53-47E178EEB2F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909A1-052B-4385-B604-659E2E5A71C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847850" y="1220788"/>
            <a:ext cx="4872038" cy="95408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3366"/>
                </a:solidFill>
                <a:latin typeface="Verdana" pitchFamily="34" charset="0"/>
              </a:rPr>
              <a:t>Join Operation</a:t>
            </a:r>
          </a:p>
          <a:p>
            <a:r>
              <a:rPr lang="en-US" sz="2800">
                <a:solidFill>
                  <a:srgbClr val="003366"/>
                </a:solidFill>
                <a:latin typeface="Verdana" pitchFamily="34" charset="0"/>
              </a:rPr>
              <a:t>Written as  </a:t>
            </a:r>
            <a:r>
              <a:rPr lang="en-US" sz="2800">
                <a:solidFill>
                  <a:srgbClr val="0000FF"/>
                </a:solidFill>
                <a:latin typeface="Verdana" pitchFamily="34" charset="0"/>
              </a:rPr>
              <a:t>R</a:t>
            </a:r>
            <a:r>
              <a:rPr lang="en-US" sz="2800">
                <a:latin typeface="Verdana" pitchFamily="34" charset="0"/>
              </a:rPr>
              <a:t> </a:t>
            </a:r>
            <a:r>
              <a:rPr lang="en-US" sz="2800">
                <a:solidFill>
                  <a:srgbClr val="FF00FF"/>
                </a:solidFill>
                <a:latin typeface="Verdana" pitchFamily="34" charset="0"/>
              </a:rPr>
              <a:t>⋈</a:t>
            </a:r>
            <a:r>
              <a:rPr lang="en-US" sz="2800" baseline="-25000">
                <a:solidFill>
                  <a:srgbClr val="FF0000"/>
                </a:solidFill>
                <a:latin typeface="Verdana" pitchFamily="34" charset="0"/>
              </a:rPr>
              <a:t>joincondition</a:t>
            </a:r>
            <a:r>
              <a:rPr lang="en-US" sz="2800">
                <a:latin typeface="Verdana" pitchFamily="34" charset="0"/>
              </a:rPr>
              <a:t> </a:t>
            </a:r>
            <a:r>
              <a:rPr lang="en-US" sz="2800">
                <a:solidFill>
                  <a:srgbClr val="006600"/>
                </a:solidFill>
                <a:latin typeface="Verdana" pitchFamily="34" charset="0"/>
              </a:rPr>
              <a:t>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00113" y="2894013"/>
          <a:ext cx="27705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330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933" name="TextBox 8"/>
          <p:cNvSpPr txBox="1">
            <a:spLocks noChangeArrowheads="1"/>
          </p:cNvSpPr>
          <p:nvPr/>
        </p:nvSpPr>
        <p:spPr bwMode="auto">
          <a:xfrm>
            <a:off x="971550" y="2420938"/>
            <a:ext cx="1398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Emp_Dept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89600" y="2878138"/>
          <a:ext cx="27705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13303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D_num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Sale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951" name="TextBox 10"/>
          <p:cNvSpPr txBox="1">
            <a:spLocks noChangeArrowheads="1"/>
          </p:cNvSpPr>
          <p:nvPr/>
        </p:nvSpPr>
        <p:spPr bwMode="auto">
          <a:xfrm>
            <a:off x="5762625" y="2405063"/>
            <a:ext cx="7985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6600"/>
                </a:solidFill>
                <a:latin typeface="Verdana" pitchFamily="34" charset="0"/>
              </a:rPr>
              <a:t>Dept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42988" y="5053013"/>
          <a:ext cx="561662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04"/>
                <a:gridCol w="1375773"/>
                <a:gridCol w="1375773"/>
                <a:gridCol w="13757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Emp_ID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D_ID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D_num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121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240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974" name="TextBox 12"/>
          <p:cNvSpPr txBox="1">
            <a:spLocks noChangeArrowheads="1"/>
          </p:cNvSpPr>
          <p:nvPr/>
        </p:nvSpPr>
        <p:spPr bwMode="auto">
          <a:xfrm>
            <a:off x="1000125" y="4429125"/>
            <a:ext cx="4529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FF"/>
                </a:solidFill>
                <a:latin typeface="Verdana" pitchFamily="34" charset="0"/>
              </a:rPr>
              <a:t>Emp_Dept</a:t>
            </a:r>
            <a:r>
              <a:rPr lang="en-US" sz="2400">
                <a:latin typeface="Verdana" pitchFamily="34" charset="0"/>
              </a:rPr>
              <a:t> </a:t>
            </a:r>
            <a:r>
              <a:rPr lang="en-US" sz="2400">
                <a:solidFill>
                  <a:srgbClr val="FF00FF"/>
                </a:solidFill>
                <a:latin typeface="Verdana" pitchFamily="34" charset="0"/>
              </a:rPr>
              <a:t>⋈</a:t>
            </a:r>
            <a:r>
              <a:rPr lang="en-US" sz="2400" baseline="-25000">
                <a:solidFill>
                  <a:srgbClr val="FF0000"/>
                </a:solidFill>
                <a:latin typeface="Verdana" pitchFamily="34" charset="0"/>
              </a:rPr>
              <a:t>D_ID=D_num</a:t>
            </a:r>
            <a:r>
              <a:rPr lang="en-US" sz="2400">
                <a:latin typeface="Verdana" pitchFamily="34" charset="0"/>
              </a:rPr>
              <a:t> </a:t>
            </a:r>
            <a:r>
              <a:rPr lang="en-US" sz="2400">
                <a:solidFill>
                  <a:srgbClr val="006600"/>
                </a:solidFill>
                <a:latin typeface="Verdana" pitchFamily="34" charset="0"/>
              </a:rPr>
              <a:t>Dept</a:t>
            </a:r>
            <a:endParaRPr lang="en-US" sz="24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Rot="1" noChangeAspect="1" noMove="1" noResize="1" noEditPoints="1" noAdjustHandles="1" noChangeArrowheads="1" noChangeShapeType="1" noTextEdit="1"/>
          </p:cNvSpPr>
          <p:nvPr>
            <p:ph type="title"/>
          </p:nvPr>
        </p:nvSpPr>
        <p:spPr>
          <a:blipFill rotWithShape="1">
            <a:blip r:embed="rId2" cstate="print"/>
            <a:stretch>
              <a:fillRect l="-1904" b="-25600"/>
            </a:stretch>
          </a:blipFill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Join Written</a:t>
            </a:r>
            <a:r>
              <a:rPr lang="en-US" sz="1800" dirty="0"/>
              <a:t> </a:t>
            </a:r>
            <a:r>
              <a:rPr lang="en-US" sz="1800" dirty="0" smtClean="0"/>
              <a:t>as  R </a:t>
            </a:r>
            <a:r>
              <a:rPr lang="en-US" sz="1800" dirty="0" smtClean="0">
                <a:solidFill>
                  <a:srgbClr val="FF00FF"/>
                </a:solidFill>
              </a:rPr>
              <a:t>⋈</a:t>
            </a:r>
            <a:r>
              <a:rPr lang="en-US" sz="1800" baseline="-25000" dirty="0" err="1" smtClean="0">
                <a:solidFill>
                  <a:srgbClr val="FF0000"/>
                </a:solidFill>
              </a:rPr>
              <a:t>joincondition</a:t>
            </a:r>
            <a:r>
              <a:rPr lang="en-US" sz="1800" dirty="0"/>
              <a:t> </a:t>
            </a:r>
            <a:r>
              <a:rPr lang="en-US" sz="1800" dirty="0" smtClean="0"/>
              <a:t>S</a:t>
            </a:r>
            <a:endParaRPr lang="en-US" sz="1800" baseline="-25000" dirty="0" smtClean="0"/>
          </a:p>
          <a:p>
            <a:pPr eaLnBrk="1" hangingPunct="1">
              <a:defRPr/>
            </a:pPr>
            <a:r>
              <a:rPr lang="en-US" sz="1800" dirty="0" smtClean="0"/>
              <a:t>JOIN operation is used to combine related records from two tables into a single records</a:t>
            </a:r>
          </a:p>
          <a:p>
            <a:pPr eaLnBrk="1" hangingPunct="1">
              <a:defRPr/>
            </a:pPr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0000FF"/>
                </a:solidFill>
              </a:rPr>
              <a:t>general join condition </a:t>
            </a:r>
            <a:r>
              <a:rPr lang="en-US" sz="1800" dirty="0" smtClean="0"/>
              <a:t>is of the form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1800" dirty="0" smtClean="0"/>
              <a:t>      </a:t>
            </a:r>
            <a:r>
              <a:rPr lang="en-US" sz="1800" b="1" dirty="0" smtClean="0"/>
              <a:t>&lt;condition&gt; AND &lt;condition&gt; AND……AND &lt;condition&gt;</a:t>
            </a:r>
          </a:p>
          <a:p>
            <a:pPr eaLnBrk="1" hangingPunct="1">
              <a:defRPr/>
            </a:pPr>
            <a:r>
              <a:rPr lang="en-US" sz="1800" dirty="0" smtClean="0"/>
              <a:t>Where each condition is of the form 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θ </a:t>
            </a:r>
            <a:r>
              <a:rPr lang="en-US" sz="1800" dirty="0" err="1" smtClean="0"/>
              <a:t>B</a:t>
            </a:r>
            <a:r>
              <a:rPr lang="en-US" sz="1800" baseline="-25000" dirty="0" err="1" smtClean="0"/>
              <a:t>j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is an attribute in relation R and </a:t>
            </a:r>
            <a:r>
              <a:rPr lang="en-US" sz="1800" dirty="0" err="1" smtClean="0"/>
              <a:t>B</a:t>
            </a:r>
            <a:r>
              <a:rPr lang="en-US" sz="1800" baseline="-25000" dirty="0" err="1" smtClean="0"/>
              <a:t>j</a:t>
            </a:r>
            <a:r>
              <a:rPr lang="en-US" sz="1800" dirty="0" smtClean="0"/>
              <a:t> is an attribute in relation S, Ai and </a:t>
            </a:r>
            <a:r>
              <a:rPr lang="en-US" sz="1800" dirty="0" err="1" smtClean="0"/>
              <a:t>Bj</a:t>
            </a:r>
            <a:r>
              <a:rPr lang="en-US" sz="1800" dirty="0" smtClean="0"/>
              <a:t> have same domain</a:t>
            </a:r>
          </a:p>
          <a:p>
            <a:pPr lvl="1" eaLnBrk="1" hangingPunct="1">
              <a:defRPr/>
            </a:pPr>
            <a:r>
              <a:rPr lang="en-US" sz="1600" dirty="0" smtClean="0"/>
              <a:t>It is </a:t>
            </a:r>
            <a:r>
              <a:rPr lang="en-US" sz="1600" dirty="0"/>
              <a:t>called a </a:t>
            </a:r>
            <a:r>
              <a:rPr lang="en-US" sz="1600" b="1" i="1" dirty="0"/>
              <a:t>theta join</a:t>
            </a:r>
            <a:r>
              <a:rPr lang="en-US" sz="1600" dirty="0"/>
              <a:t>, </a:t>
            </a:r>
            <a:r>
              <a:rPr lang="en-US" sz="1600" dirty="0" smtClean="0"/>
              <a:t>if θ is one of the comparison </a:t>
            </a:r>
            <a:r>
              <a:rPr lang="en-US" sz="1600" dirty="0"/>
              <a:t>operators {</a:t>
            </a:r>
            <a:r>
              <a:rPr lang="en-US" sz="1600" b="1" dirty="0"/>
              <a:t>&lt; </a:t>
            </a:r>
            <a:r>
              <a:rPr lang="en-US" sz="1600" b="1" dirty="0" smtClean="0"/>
              <a:t>, &gt; , = , ≠ , ≤ ,  </a:t>
            </a:r>
            <a:r>
              <a:rPr lang="en-US" sz="1600" b="1" dirty="0"/>
              <a:t>≥</a:t>
            </a:r>
            <a:r>
              <a:rPr lang="en-US" sz="1600" dirty="0"/>
              <a:t>}. </a:t>
            </a:r>
            <a:endParaRPr lang="en-US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Once </a:t>
            </a:r>
            <a:r>
              <a:rPr lang="en-US" sz="1600" dirty="0"/>
              <a:t>again, if θ is </a:t>
            </a:r>
            <a:r>
              <a:rPr lang="en-US" sz="1600" b="1" dirty="0"/>
              <a:t>=</a:t>
            </a:r>
            <a:r>
              <a:rPr lang="en-US" sz="1600" dirty="0"/>
              <a:t> it's called an </a:t>
            </a:r>
            <a:r>
              <a:rPr lang="en-US" sz="1600" b="1" dirty="0"/>
              <a:t>equijoin</a:t>
            </a:r>
            <a:r>
              <a:rPr lang="en-US" sz="1600" dirty="0"/>
              <a:t>, and </a:t>
            </a:r>
            <a:endParaRPr lang="en-US" sz="1600" dirty="0" smtClean="0"/>
          </a:p>
          <a:p>
            <a:pPr lvl="1" eaLnBrk="1" hangingPunct="1">
              <a:defRPr/>
            </a:pPr>
            <a:r>
              <a:rPr lang="en-US" sz="1600" dirty="0" smtClean="0"/>
              <a:t>if </a:t>
            </a:r>
            <a:r>
              <a:rPr lang="en-US" sz="1600" dirty="0"/>
              <a:t>the equijoin is on same-named attributes it's called a </a:t>
            </a:r>
            <a:r>
              <a:rPr lang="en-US" sz="1600" b="1" dirty="0"/>
              <a:t>natural join</a:t>
            </a:r>
            <a:r>
              <a:rPr lang="en-US" sz="1600" dirty="0"/>
              <a:t> and written as </a:t>
            </a:r>
            <a:r>
              <a:rPr lang="en-US" sz="1600" b="1" dirty="0"/>
              <a:t>*</a:t>
            </a:r>
            <a:r>
              <a:rPr lang="en-US" sz="1600" dirty="0"/>
              <a:t>. </a:t>
            </a:r>
            <a:endParaRPr lang="en-US" sz="1600" dirty="0" smtClean="0"/>
          </a:p>
          <a:p>
            <a:pPr eaLnBrk="1" hangingPunct="1">
              <a:defRPr/>
            </a:pPr>
            <a:r>
              <a:rPr lang="en-US" sz="2000" dirty="0" smtClean="0"/>
              <a:t>Similarly</a:t>
            </a:r>
            <a:r>
              <a:rPr lang="en-US" sz="2000" dirty="0"/>
              <a:t>, there are </a:t>
            </a:r>
            <a:r>
              <a:rPr lang="en-US" sz="2000" b="1" dirty="0"/>
              <a:t>left, right, and full outer joins</a:t>
            </a:r>
            <a:r>
              <a:rPr lang="en-US" sz="2000" dirty="0"/>
              <a:t>; written as ⟕, ⟖, and ⟗ respectively.</a:t>
            </a:r>
            <a:endParaRPr lang="en-US" sz="2000" dirty="0">
              <a:solidFill>
                <a:srgbClr val="0000FF"/>
              </a:solidFill>
              <a:ea typeface="Arial Unicode MS" pitchFamily="-111" charset="0"/>
              <a:cs typeface="Arial Unicode MS" pitchFamily="-111" charset="0"/>
            </a:endParaRPr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B35D56-B348-4436-8B6D-EF41FAE8AD2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399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399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D66129-5FCC-412E-85A2-E40E5C0DFBC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Join Operations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1E2985-FBA9-4626-B992-15436D54EBD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C80152-8DE3-4164-B923-33051EFFC8A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40966" name="TextBox 6"/>
          <p:cNvSpPr txBox="1">
            <a:spLocks noChangeArrowheads="1"/>
          </p:cNvSpPr>
          <p:nvPr/>
        </p:nvSpPr>
        <p:spPr bwMode="auto">
          <a:xfrm>
            <a:off x="3027363" y="1516063"/>
            <a:ext cx="715962" cy="369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Join</a:t>
            </a:r>
          </a:p>
        </p:txBody>
      </p:sp>
      <p:cxnSp>
        <p:nvCxnSpPr>
          <p:cNvPr id="40967" name="Straight Arrow Connector 8"/>
          <p:cNvCxnSpPr>
            <a:cxnSpLocks noChangeShapeType="1"/>
          </p:cNvCxnSpPr>
          <p:nvPr/>
        </p:nvCxnSpPr>
        <p:spPr bwMode="auto">
          <a:xfrm flipH="1">
            <a:off x="1443038" y="1885950"/>
            <a:ext cx="1903412" cy="3508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0968" name="Straight Arrow Connector 10"/>
          <p:cNvCxnSpPr>
            <a:cxnSpLocks noChangeShapeType="1"/>
          </p:cNvCxnSpPr>
          <p:nvPr/>
        </p:nvCxnSpPr>
        <p:spPr bwMode="auto">
          <a:xfrm>
            <a:off x="3346450" y="1885950"/>
            <a:ext cx="2338388" cy="382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69" name="TextBox 11"/>
          <p:cNvSpPr txBox="1">
            <a:spLocks noChangeArrowheads="1"/>
          </p:cNvSpPr>
          <p:nvPr/>
        </p:nvSpPr>
        <p:spPr bwMode="auto">
          <a:xfrm>
            <a:off x="250825" y="2268538"/>
            <a:ext cx="1346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Inner Join</a:t>
            </a:r>
          </a:p>
        </p:txBody>
      </p:sp>
      <p:cxnSp>
        <p:nvCxnSpPr>
          <p:cNvPr id="40970" name="Straight Arrow Connector 15"/>
          <p:cNvCxnSpPr>
            <a:cxnSpLocks noChangeShapeType="1"/>
          </p:cNvCxnSpPr>
          <p:nvPr/>
        </p:nvCxnSpPr>
        <p:spPr bwMode="auto">
          <a:xfrm>
            <a:off x="923925" y="2884488"/>
            <a:ext cx="3349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29268" y="2711822"/>
            <a:ext cx="2731838" cy="892552"/>
          </a:xfrm>
          <a:prstGeom prst="rect">
            <a:avLst/>
          </a:prstGeom>
          <a:blipFill rotWithShape="1">
            <a:blip r:embed="rId2" cstate="print"/>
            <a:stretch>
              <a:fillRect l="-1786" t="-3425" r="-44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40972" name="Straight Arrow Connector 20"/>
          <p:cNvCxnSpPr>
            <a:cxnSpLocks noChangeShapeType="1"/>
          </p:cNvCxnSpPr>
          <p:nvPr/>
        </p:nvCxnSpPr>
        <p:spPr bwMode="auto">
          <a:xfrm>
            <a:off x="923925" y="3746500"/>
            <a:ext cx="3349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2" name="TextBox 2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37175" y="3561060"/>
            <a:ext cx="2626040" cy="369332"/>
          </a:xfrm>
          <a:prstGeom prst="rect">
            <a:avLst/>
          </a:prstGeom>
          <a:blipFill rotWithShape="1">
            <a:blip r:embed="rId3" cstate="print"/>
            <a:stretch>
              <a:fillRect l="-2088" t="-8197" r="-928" b="-24590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cxnSp>
        <p:nvCxnSpPr>
          <p:cNvPr id="40974" name="Straight Arrow Connector 22"/>
          <p:cNvCxnSpPr>
            <a:cxnSpLocks noChangeShapeType="1"/>
          </p:cNvCxnSpPr>
          <p:nvPr/>
        </p:nvCxnSpPr>
        <p:spPr bwMode="auto">
          <a:xfrm>
            <a:off x="927100" y="4395788"/>
            <a:ext cx="336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5" name="TextBox 23"/>
          <p:cNvSpPr txBox="1">
            <a:spLocks noChangeArrowheads="1"/>
          </p:cNvSpPr>
          <p:nvPr/>
        </p:nvSpPr>
        <p:spPr bwMode="auto">
          <a:xfrm>
            <a:off x="1201738" y="4211638"/>
            <a:ext cx="43799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Natural Join</a:t>
            </a:r>
            <a:r>
              <a:rPr lang="en-US">
                <a:latin typeface="Verdana" pitchFamily="34" charset="0"/>
              </a:rPr>
              <a:t>(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*</a:t>
            </a:r>
            <a:r>
              <a:rPr lang="en-US">
                <a:latin typeface="Verdana" pitchFamily="34" charset="0"/>
              </a:rPr>
              <a:t>) (common attribute</a:t>
            </a:r>
          </a:p>
          <a:p>
            <a:r>
              <a:rPr lang="en-US">
                <a:latin typeface="Verdana" pitchFamily="34" charset="0"/>
              </a:rPr>
              <a:t>                    names and domain</a:t>
            </a:r>
          </a:p>
          <a:p>
            <a:r>
              <a:rPr lang="en-US">
                <a:latin typeface="Verdana" pitchFamily="34" charset="0"/>
              </a:rPr>
              <a:t>                    should exist between</a:t>
            </a:r>
          </a:p>
          <a:p>
            <a:r>
              <a:rPr lang="en-US">
                <a:latin typeface="Verdana" pitchFamily="34" charset="0"/>
              </a:rPr>
              <a:t>                    two tables)</a:t>
            </a:r>
          </a:p>
        </p:txBody>
      </p:sp>
      <p:sp>
        <p:nvSpPr>
          <p:cNvPr id="40976" name="TextBox 24"/>
          <p:cNvSpPr txBox="1">
            <a:spLocks noChangeArrowheads="1"/>
          </p:cNvSpPr>
          <p:nvPr/>
        </p:nvSpPr>
        <p:spPr bwMode="auto">
          <a:xfrm>
            <a:off x="5148263" y="2325688"/>
            <a:ext cx="1373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Outer Join</a:t>
            </a:r>
          </a:p>
        </p:txBody>
      </p:sp>
      <p:cxnSp>
        <p:nvCxnSpPr>
          <p:cNvPr id="40977" name="Straight Arrow Connector 27"/>
          <p:cNvCxnSpPr>
            <a:cxnSpLocks noChangeShapeType="1"/>
          </p:cNvCxnSpPr>
          <p:nvPr/>
        </p:nvCxnSpPr>
        <p:spPr bwMode="auto">
          <a:xfrm>
            <a:off x="5867400" y="3057525"/>
            <a:ext cx="336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78" name="TextBox 30"/>
          <p:cNvSpPr txBox="1">
            <a:spLocks noChangeArrowheads="1"/>
          </p:cNvSpPr>
          <p:nvPr/>
        </p:nvSpPr>
        <p:spPr bwMode="auto">
          <a:xfrm>
            <a:off x="6189663" y="2884488"/>
            <a:ext cx="2212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Left Outer Join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⟕</a:t>
            </a:r>
          </a:p>
        </p:txBody>
      </p:sp>
      <p:cxnSp>
        <p:nvCxnSpPr>
          <p:cNvPr id="40979" name="Straight Arrow Connector 31"/>
          <p:cNvCxnSpPr>
            <a:cxnSpLocks noChangeShapeType="1"/>
          </p:cNvCxnSpPr>
          <p:nvPr/>
        </p:nvCxnSpPr>
        <p:spPr bwMode="auto">
          <a:xfrm>
            <a:off x="5829300" y="3695700"/>
            <a:ext cx="3349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80" name="TextBox 32"/>
          <p:cNvSpPr txBox="1">
            <a:spLocks noChangeArrowheads="1"/>
          </p:cNvSpPr>
          <p:nvPr/>
        </p:nvSpPr>
        <p:spPr bwMode="auto">
          <a:xfrm>
            <a:off x="6110288" y="3522663"/>
            <a:ext cx="23796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Right Outer Join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⟖</a:t>
            </a:r>
          </a:p>
        </p:txBody>
      </p:sp>
      <p:cxnSp>
        <p:nvCxnSpPr>
          <p:cNvPr id="40981" name="Straight Arrow Connector 33"/>
          <p:cNvCxnSpPr>
            <a:cxnSpLocks noChangeShapeType="1"/>
          </p:cNvCxnSpPr>
          <p:nvPr/>
        </p:nvCxnSpPr>
        <p:spPr bwMode="auto">
          <a:xfrm>
            <a:off x="5795963" y="4384675"/>
            <a:ext cx="4333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0982" name="TextBox 34"/>
          <p:cNvSpPr txBox="1">
            <a:spLocks noChangeArrowheads="1"/>
          </p:cNvSpPr>
          <p:nvPr/>
        </p:nvSpPr>
        <p:spPr bwMode="auto">
          <a:xfrm>
            <a:off x="6216650" y="4211638"/>
            <a:ext cx="2209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Full Outer Join </a:t>
            </a:r>
            <a:r>
              <a:rPr lang="en-US">
                <a:solidFill>
                  <a:srgbClr val="C00000"/>
                </a:solidFill>
                <a:latin typeface="Verdana" pitchFamily="34" charset="0"/>
              </a:rPr>
              <a:t>⟗</a:t>
            </a:r>
          </a:p>
        </p:txBody>
      </p:sp>
      <p:cxnSp>
        <p:nvCxnSpPr>
          <p:cNvPr id="40983" name="Straight Connector 40"/>
          <p:cNvCxnSpPr>
            <a:cxnSpLocks noChangeShapeType="1"/>
            <a:stCxn id="40976" idx="2"/>
          </p:cNvCxnSpPr>
          <p:nvPr/>
        </p:nvCxnSpPr>
        <p:spPr bwMode="auto">
          <a:xfrm>
            <a:off x="5835650" y="2695575"/>
            <a:ext cx="0" cy="17002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984" name="Straight Connector 42"/>
          <p:cNvCxnSpPr>
            <a:cxnSpLocks noChangeShapeType="1"/>
          </p:cNvCxnSpPr>
          <p:nvPr/>
        </p:nvCxnSpPr>
        <p:spPr bwMode="auto">
          <a:xfrm>
            <a:off x="923925" y="2711450"/>
            <a:ext cx="3175" cy="16843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 Join</a:t>
            </a:r>
          </a:p>
        </p:txBody>
      </p:sp>
      <p:sp>
        <p:nvSpPr>
          <p:cNvPr id="4198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F4840C-536C-4998-AE95-9D4AEDBEA76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19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25948E-79C0-4F2C-A522-C338DA1C2F3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850" y="22145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07" name="TextBox 7"/>
          <p:cNvSpPr txBox="1">
            <a:spLocks noChangeArrowheads="1"/>
          </p:cNvSpPr>
          <p:nvPr/>
        </p:nvSpPr>
        <p:spPr bwMode="auto">
          <a:xfrm>
            <a:off x="617538" y="1844675"/>
            <a:ext cx="1001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Verdana" pitchFamily="34" charset="0"/>
              </a:rPr>
              <a:t>table1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68538" y="22145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25" name="TextBox 9"/>
          <p:cNvSpPr txBox="1">
            <a:spLocks noChangeArrowheads="1"/>
          </p:cNvSpPr>
          <p:nvPr/>
        </p:nvSpPr>
        <p:spPr bwMode="auto">
          <a:xfrm>
            <a:off x="2562225" y="1844675"/>
            <a:ext cx="1001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Verdana" pitchFamily="34" charset="0"/>
              </a:rPr>
              <a:t>table2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26038" y="2428875"/>
          <a:ext cx="255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49"/>
                <a:gridCol w="722360"/>
                <a:gridCol w="589444"/>
                <a:gridCol w="4912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043" name="TextBox 17"/>
          <p:cNvSpPr txBox="1">
            <a:spLocks noChangeArrowheads="1"/>
          </p:cNvSpPr>
          <p:nvPr/>
        </p:nvSpPr>
        <p:spPr bwMode="auto">
          <a:xfrm>
            <a:off x="5143500" y="3643313"/>
            <a:ext cx="2554288" cy="9239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*</a:t>
            </a:r>
          </a:p>
          <a:p>
            <a:r>
              <a:rPr lang="en-US">
                <a:latin typeface="Verdana" pitchFamily="34" charset="0"/>
              </a:rPr>
              <a:t>From table1, table 2</a:t>
            </a:r>
          </a:p>
          <a:p>
            <a:r>
              <a:rPr lang="en-US">
                <a:latin typeface="Verdana" pitchFamily="34" charset="0"/>
              </a:rPr>
              <a:t>Where num=id;</a:t>
            </a:r>
          </a:p>
        </p:txBody>
      </p:sp>
      <p:sp>
        <p:nvSpPr>
          <p:cNvPr id="42044" name="TextBox 15"/>
          <p:cNvSpPr txBox="1">
            <a:spLocks noChangeArrowheads="1"/>
          </p:cNvSpPr>
          <p:nvPr/>
        </p:nvSpPr>
        <p:spPr bwMode="auto">
          <a:xfrm>
            <a:off x="4500563" y="4786313"/>
            <a:ext cx="38227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N">
                <a:solidFill>
                  <a:srgbClr val="FF3300"/>
                </a:solidFill>
                <a:latin typeface="Verdana" pitchFamily="34" charset="0"/>
              </a:rPr>
              <a:t>What is the equivalent</a:t>
            </a:r>
          </a:p>
          <a:p>
            <a:r>
              <a:rPr lang="en-IN">
                <a:solidFill>
                  <a:srgbClr val="FF3300"/>
                </a:solidFill>
                <a:latin typeface="Verdana" pitchFamily="34" charset="0"/>
              </a:rPr>
              <a:t>relational algebra expression ?</a:t>
            </a:r>
          </a:p>
        </p:txBody>
      </p:sp>
      <p:cxnSp>
        <p:nvCxnSpPr>
          <p:cNvPr id="42045" name="Straight Arrow Connector 23"/>
          <p:cNvCxnSpPr>
            <a:cxnSpLocks noChangeShapeType="1"/>
            <a:stCxn id="42043" idx="0"/>
          </p:cNvCxnSpPr>
          <p:nvPr/>
        </p:nvCxnSpPr>
        <p:spPr bwMode="auto">
          <a:xfrm rot="5400000" flipH="1" flipV="1">
            <a:off x="6210300" y="3424238"/>
            <a:ext cx="428625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Why you should Learn “Relational Algebra” 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0104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  <p:sp>
        <p:nvSpPr>
          <p:cNvPr id="6148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180F64-205B-486F-B8DE-3180E7B464C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61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615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AF6A4F-EBEA-437A-81D6-4A95C26C9FE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 Join</a:t>
            </a:r>
          </a:p>
        </p:txBody>
      </p:sp>
      <p:sp>
        <p:nvSpPr>
          <p:cNvPr id="430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1AF49-71DF-4BD2-82D4-42B258DA886B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9E76EA-60AB-4E31-8953-C7E4D36F6CE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850" y="22145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031" name="TextBox 7"/>
          <p:cNvSpPr txBox="1">
            <a:spLocks noChangeArrowheads="1"/>
          </p:cNvSpPr>
          <p:nvPr/>
        </p:nvSpPr>
        <p:spPr bwMode="auto">
          <a:xfrm>
            <a:off x="617538" y="1844675"/>
            <a:ext cx="1001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Verdana" pitchFamily="34" charset="0"/>
              </a:rPr>
              <a:t>table1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68538" y="22145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049" name="TextBox 9"/>
          <p:cNvSpPr txBox="1">
            <a:spLocks noChangeArrowheads="1"/>
          </p:cNvSpPr>
          <p:nvPr/>
        </p:nvSpPr>
        <p:spPr bwMode="auto">
          <a:xfrm>
            <a:off x="2562225" y="1844675"/>
            <a:ext cx="1001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Verdana" pitchFamily="34" charset="0"/>
              </a:rPr>
              <a:t>table2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126038" y="2709863"/>
          <a:ext cx="255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49"/>
                <a:gridCol w="722360"/>
                <a:gridCol w="589444"/>
                <a:gridCol w="4912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43067" name="Straight Arrow Connector 13"/>
          <p:cNvCxnSpPr>
            <a:cxnSpLocks noChangeShapeType="1"/>
          </p:cNvCxnSpPr>
          <p:nvPr/>
        </p:nvCxnSpPr>
        <p:spPr bwMode="auto">
          <a:xfrm>
            <a:off x="6402388" y="2347913"/>
            <a:ext cx="0" cy="346075"/>
          </a:xfrm>
          <a:prstGeom prst="straightConnector1">
            <a:avLst/>
          </a:prstGeom>
          <a:noFill/>
          <a:ln w="38100" algn="ctr">
            <a:solidFill>
              <a:srgbClr val="FF9900"/>
            </a:solidFill>
            <a:round/>
            <a:headEnd/>
            <a:tailEnd type="arrow" w="med" len="med"/>
          </a:ln>
        </p:spPr>
      </p:cxn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40265" y="3975667"/>
            <a:ext cx="5315879" cy="461665"/>
          </a:xfrm>
          <a:prstGeom prst="rect">
            <a:avLst/>
          </a:prstGeom>
          <a:blipFill rotWithShape="1">
            <a:blip r:embed="rId2" cstate="print"/>
            <a:stretch>
              <a:fillRect l="-1835" t="-11842" r="-688" b="-27632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3069" name="TextBox 17"/>
          <p:cNvSpPr txBox="1">
            <a:spLocks noChangeArrowheads="1"/>
          </p:cNvSpPr>
          <p:nvPr/>
        </p:nvSpPr>
        <p:spPr bwMode="auto">
          <a:xfrm>
            <a:off x="5126038" y="1338263"/>
            <a:ext cx="2554287" cy="9239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*</a:t>
            </a:r>
          </a:p>
          <a:p>
            <a:r>
              <a:rPr lang="en-US">
                <a:latin typeface="Verdana" pitchFamily="34" charset="0"/>
              </a:rPr>
              <a:t>From table1, table 2</a:t>
            </a:r>
          </a:p>
          <a:p>
            <a:r>
              <a:rPr lang="en-US">
                <a:latin typeface="Verdana" pitchFamily="34" charset="0"/>
              </a:rPr>
              <a:t>Where num=id;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859338" y="5126038"/>
          <a:ext cx="255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49"/>
                <a:gridCol w="722360"/>
                <a:gridCol w="589444"/>
                <a:gridCol w="491203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3087" name="TextBox 20"/>
          <p:cNvSpPr txBox="1">
            <a:spLocks noChangeArrowheads="1"/>
          </p:cNvSpPr>
          <p:nvPr/>
        </p:nvSpPr>
        <p:spPr bwMode="auto">
          <a:xfrm>
            <a:off x="5135563" y="4797425"/>
            <a:ext cx="841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result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440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CA6029-59B4-4488-BC0D-CAAEB3D4D90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98C9AF-8D2B-4034-9314-C2F726B44F5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5638" y="5332413"/>
            <a:ext cx="4191000" cy="40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Are these logically equivalent?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850" y="1422400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056" name="TextBox 8"/>
          <p:cNvSpPr txBox="1">
            <a:spLocks noChangeArrowheads="1"/>
          </p:cNvSpPr>
          <p:nvPr/>
        </p:nvSpPr>
        <p:spPr bwMode="auto">
          <a:xfrm>
            <a:off x="617538" y="1052513"/>
            <a:ext cx="1001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Verdana" pitchFamily="34" charset="0"/>
              </a:rPr>
              <a:t>table1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68538" y="1422400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074" name="TextBox 10"/>
          <p:cNvSpPr txBox="1">
            <a:spLocks noChangeArrowheads="1"/>
          </p:cNvSpPr>
          <p:nvPr/>
        </p:nvSpPr>
        <p:spPr bwMode="auto">
          <a:xfrm>
            <a:off x="2562225" y="1052513"/>
            <a:ext cx="1001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FF"/>
                </a:solidFill>
                <a:latin typeface="Verdana" pitchFamily="34" charset="0"/>
              </a:rPr>
              <a:t>table2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476875" y="1557338"/>
          <a:ext cx="255425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49"/>
                <a:gridCol w="722360"/>
                <a:gridCol w="589444"/>
                <a:gridCol w="4912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35896" y="3249251"/>
            <a:ext cx="5315879" cy="461665"/>
          </a:xfrm>
          <a:prstGeom prst="rect">
            <a:avLst/>
          </a:prstGeom>
          <a:blipFill rotWithShape="1">
            <a:blip r:embed="rId2" cstate="print"/>
            <a:stretch>
              <a:fillRect l="-1602" t="-10256" r="-686" b="-25641"/>
            </a:stretch>
          </a:blipFill>
          <a:ln w="12700">
            <a:solidFill>
              <a:srgbClr val="FF33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8791" y="4214752"/>
            <a:ext cx="4241867" cy="830997"/>
          </a:xfrm>
          <a:prstGeom prst="rect">
            <a:avLst/>
          </a:prstGeom>
          <a:blipFill rotWithShape="1">
            <a:blip r:embed="rId3" cstate="print"/>
            <a:stretch>
              <a:fillRect l="-2146" t="-5000" r="-858" b="-12857"/>
            </a:stretch>
          </a:blipFill>
          <a:ln w="19050">
            <a:solidFill>
              <a:srgbClr val="FF33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44094" name="TextBox 15"/>
          <p:cNvSpPr txBox="1">
            <a:spLocks noChangeArrowheads="1"/>
          </p:cNvSpPr>
          <p:nvPr/>
        </p:nvSpPr>
        <p:spPr bwMode="auto">
          <a:xfrm>
            <a:off x="6140450" y="1111250"/>
            <a:ext cx="1062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Verdana" pitchFamily="34" charset="0"/>
              </a:rPr>
              <a:t>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Natural Join</a:t>
            </a:r>
          </a:p>
        </p:txBody>
      </p:sp>
      <p:sp>
        <p:nvSpPr>
          <p:cNvPr id="450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3E5BAF3-345D-4DF6-9391-EC0DF50A727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50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FAFA79-A7DE-4F75-BBB4-F98839047C7F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850" y="17827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079" name="TextBox 7"/>
          <p:cNvSpPr txBox="1">
            <a:spLocks noChangeArrowheads="1"/>
          </p:cNvSpPr>
          <p:nvPr/>
        </p:nvSpPr>
        <p:spPr bwMode="auto">
          <a:xfrm>
            <a:off x="617538" y="1412875"/>
            <a:ext cx="1001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table1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68538" y="17827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097" name="TextBox 9"/>
          <p:cNvSpPr txBox="1">
            <a:spLocks noChangeArrowheads="1"/>
          </p:cNvSpPr>
          <p:nvPr/>
        </p:nvSpPr>
        <p:spPr bwMode="auto">
          <a:xfrm>
            <a:off x="2562225" y="1412875"/>
            <a:ext cx="1001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table2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630863" y="2979738"/>
          <a:ext cx="19648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49"/>
                <a:gridCol w="722360"/>
                <a:gridCol w="491203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5112" name="TextBox 20"/>
          <p:cNvSpPr txBox="1">
            <a:spLocks noChangeArrowheads="1"/>
          </p:cNvSpPr>
          <p:nvPr/>
        </p:nvSpPr>
        <p:spPr bwMode="auto">
          <a:xfrm>
            <a:off x="5584825" y="2611438"/>
            <a:ext cx="841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result</a:t>
            </a:r>
            <a:endParaRPr lang="en-US">
              <a:latin typeface="Verdana" pitchFamily="34" charset="0"/>
            </a:endParaRP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2373" y="1789237"/>
            <a:ext cx="4094391" cy="513282"/>
          </a:xfrm>
          <a:prstGeom prst="rect">
            <a:avLst/>
          </a:prstGeom>
          <a:blipFill rotWithShape="1">
            <a:blip r:embed="rId2" cstate="print"/>
            <a:stretch>
              <a:fillRect l="-2381" t="-3571" r="-1190" b="-22619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Question</a:t>
            </a:r>
          </a:p>
        </p:txBody>
      </p:sp>
      <p:sp>
        <p:nvSpPr>
          <p:cNvPr id="4608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F39F2F-BC93-468D-BD82-B0FB29A6515C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CE6040-E999-467A-9F29-92878A0972B2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65638" y="5332413"/>
            <a:ext cx="4191000" cy="40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j-lt"/>
                <a:cs typeface="+mn-cs"/>
              </a:rPr>
              <a:t>Are these logically equivalent?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850" y="1422400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04" name="TextBox 8"/>
          <p:cNvSpPr txBox="1">
            <a:spLocks noChangeArrowheads="1"/>
          </p:cNvSpPr>
          <p:nvPr/>
        </p:nvSpPr>
        <p:spPr bwMode="auto">
          <a:xfrm>
            <a:off x="617538" y="1052513"/>
            <a:ext cx="1001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table1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68538" y="1422400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22" name="TextBox 10"/>
          <p:cNvSpPr txBox="1">
            <a:spLocks noChangeArrowheads="1"/>
          </p:cNvSpPr>
          <p:nvPr/>
        </p:nvSpPr>
        <p:spPr bwMode="auto">
          <a:xfrm>
            <a:off x="2562225" y="1052513"/>
            <a:ext cx="10017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  <a:latin typeface="Verdana" pitchFamily="34" charset="0"/>
              </a:rPr>
              <a:t>table2</a:t>
            </a: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7864" y="3866376"/>
            <a:ext cx="5622052" cy="1200329"/>
          </a:xfrm>
          <a:prstGeom prst="rect">
            <a:avLst/>
          </a:prstGeom>
          <a:blipFill rotWithShape="1">
            <a:blip r:embed="rId2" cstate="print"/>
            <a:stretch>
              <a:fillRect l="-1514" t="-3500" r="-757" b="-9000"/>
            </a:stretch>
          </a:blipFill>
          <a:ln w="19050">
            <a:solidFill>
              <a:srgbClr val="FF33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76743" y="3068960"/>
            <a:ext cx="4120039" cy="573427"/>
          </a:xfrm>
          <a:prstGeom prst="rect">
            <a:avLst/>
          </a:prstGeom>
          <a:blipFill rotWithShape="1">
            <a:blip r:embed="rId3" cstate="print"/>
            <a:stretch>
              <a:fillRect l="-2212" r="-1032" b="-15464"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87988" y="1454150"/>
          <a:ext cx="19648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49"/>
                <a:gridCol w="722360"/>
                <a:gridCol w="491203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139" name="TextBox 18"/>
          <p:cNvSpPr txBox="1">
            <a:spLocks noChangeArrowheads="1"/>
          </p:cNvSpPr>
          <p:nvPr/>
        </p:nvSpPr>
        <p:spPr bwMode="auto">
          <a:xfrm>
            <a:off x="5487988" y="1125538"/>
            <a:ext cx="8413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result</a:t>
            </a:r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What will be the output of following Relational Algebra Expression</a:t>
            </a:r>
          </a:p>
        </p:txBody>
      </p:sp>
      <p:sp>
        <p:nvSpPr>
          <p:cNvPr id="4710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476E06-0D72-46E2-B037-ACD5AF2E4D0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D7FC7E-DB5C-4442-9DAB-C9465CB5D9E7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2133600"/>
            <a:ext cx="52101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2133600"/>
            <a:ext cx="3267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02430" y="1297791"/>
            <a:ext cx="2545890" cy="461665"/>
          </a:xfrm>
          <a:prstGeom prst="rect">
            <a:avLst/>
          </a:prstGeom>
          <a:blipFill rotWithShape="1">
            <a:blip r:embed="rId4" cstate="print"/>
            <a:stretch>
              <a:fillRect l="-3828" t="-11842" r="-957" b="-27632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What will be the output of following Relational Algebra Expression</a:t>
            </a:r>
          </a:p>
        </p:txBody>
      </p:sp>
      <p:sp>
        <p:nvSpPr>
          <p:cNvPr id="4813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C5C8C-DEF4-44D9-BDF0-E177FA4B9700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8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FD15F2-07AE-4868-B944-825F270148E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481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2133600"/>
            <a:ext cx="52101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2133600"/>
            <a:ext cx="3267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02430" y="1297791"/>
            <a:ext cx="2545890" cy="461665"/>
          </a:xfrm>
          <a:prstGeom prst="rect">
            <a:avLst/>
          </a:prstGeom>
          <a:blipFill rotWithShape="1">
            <a:blip r:embed="rId4" cstate="print"/>
            <a:stretch>
              <a:fillRect l="-3828" t="-11842" r="-957" b="-27632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pic>
        <p:nvPicPr>
          <p:cNvPr id="4813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63750" y="4268788"/>
            <a:ext cx="52387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Natural Join</a:t>
            </a:r>
          </a:p>
        </p:txBody>
      </p:sp>
      <p:sp>
        <p:nvSpPr>
          <p:cNvPr id="491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BD935-B6A0-4CC6-907E-87180BC8B29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491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5125A0-125E-458B-A14A-A5FB5EC2E77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850" y="17827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175" name="TextBox 7"/>
          <p:cNvSpPr txBox="1">
            <a:spLocks noChangeArrowheads="1"/>
          </p:cNvSpPr>
          <p:nvPr/>
        </p:nvSpPr>
        <p:spPr bwMode="auto">
          <a:xfrm>
            <a:off x="617538" y="1412875"/>
            <a:ext cx="10017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table1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68538" y="1782763"/>
          <a:ext cx="15121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093"/>
                <a:gridCol w="6720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193" name="TextBox 9"/>
          <p:cNvSpPr txBox="1">
            <a:spLocks noChangeArrowheads="1"/>
          </p:cNvSpPr>
          <p:nvPr/>
        </p:nvSpPr>
        <p:spPr bwMode="auto">
          <a:xfrm>
            <a:off x="2562225" y="1412875"/>
            <a:ext cx="1001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CC"/>
                </a:solidFill>
                <a:latin typeface="Verdana" pitchFamily="34" charset="0"/>
              </a:rPr>
              <a:t>table2</a:t>
            </a:r>
          </a:p>
        </p:txBody>
      </p:sp>
      <p:sp>
        <p:nvSpPr>
          <p:cNvPr id="17" name="TextBox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0195" y="1181943"/>
            <a:ext cx="4067139" cy="830997"/>
          </a:xfrm>
          <a:prstGeom prst="rect">
            <a:avLst/>
          </a:prstGeom>
          <a:blipFill rotWithShape="1">
            <a:blip r:embed="rId2" cstate="print"/>
            <a:stretch>
              <a:fillRect l="-2249" t="-6618" r="-1649" b="-16176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203825" y="2763838"/>
          <a:ext cx="19648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49"/>
                <a:gridCol w="722360"/>
                <a:gridCol w="491203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209" name="TextBox 20"/>
          <p:cNvSpPr txBox="1">
            <a:spLocks noChangeArrowheads="1"/>
          </p:cNvSpPr>
          <p:nvPr/>
        </p:nvSpPr>
        <p:spPr bwMode="auto">
          <a:xfrm>
            <a:off x="5203825" y="2435225"/>
            <a:ext cx="841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Verdana" pitchFamily="34" charset="0"/>
              </a:rPr>
              <a:t>result</a:t>
            </a:r>
            <a:endParaRPr lang="en-US">
              <a:latin typeface="Verdana" pitchFamily="34" charset="0"/>
            </a:endParaRPr>
          </a:p>
        </p:txBody>
      </p:sp>
      <p:sp>
        <p:nvSpPr>
          <p:cNvPr id="49210" name="TextBox 2"/>
          <p:cNvSpPr txBox="1">
            <a:spLocks noChangeArrowheads="1"/>
          </p:cNvSpPr>
          <p:nvPr/>
        </p:nvSpPr>
        <p:spPr bwMode="auto">
          <a:xfrm>
            <a:off x="323850" y="4479925"/>
            <a:ext cx="84566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>
                <a:latin typeface="Verdana" pitchFamily="34" charset="0"/>
              </a:rPr>
              <a:t>Natural join does not use any comparison operator. It does not </a:t>
            </a:r>
          </a:p>
          <a:p>
            <a:pPr algn="just"/>
            <a:r>
              <a:rPr lang="en-US">
                <a:latin typeface="Verdana" pitchFamily="34" charset="0"/>
              </a:rPr>
              <a:t>concatenate the way a Cartesian product does. We can perform a </a:t>
            </a:r>
          </a:p>
          <a:p>
            <a:pPr algn="just"/>
            <a:r>
              <a:rPr lang="en-US">
                <a:latin typeface="Verdana" pitchFamily="34" charset="0"/>
              </a:rPr>
              <a:t>Natural Join only if there is at least one common attribute that exists </a:t>
            </a:r>
          </a:p>
          <a:p>
            <a:pPr algn="just"/>
            <a:r>
              <a:rPr lang="en-US">
                <a:latin typeface="Verdana" pitchFamily="34" charset="0"/>
              </a:rPr>
              <a:t>between two relations. In addition, the attributes must have the same </a:t>
            </a:r>
          </a:p>
          <a:p>
            <a:pPr algn="just"/>
            <a:r>
              <a:rPr lang="en-US">
                <a:latin typeface="Verdana" pitchFamily="34" charset="0"/>
              </a:rPr>
              <a:t>name and domain. Natural join acts on those matching attributes </a:t>
            </a:r>
          </a:p>
          <a:p>
            <a:pPr algn="just"/>
            <a:r>
              <a:rPr lang="en-US">
                <a:latin typeface="Verdana" pitchFamily="34" charset="0"/>
              </a:rPr>
              <a:t>where the values of attributes in both the relations are same.</a:t>
            </a:r>
          </a:p>
        </p:txBody>
      </p:sp>
      <p:sp>
        <p:nvSpPr>
          <p:cNvPr id="19" name="TextBox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2373" y="1973089"/>
            <a:ext cx="4070345" cy="461665"/>
          </a:xfrm>
          <a:prstGeom prst="rect">
            <a:avLst/>
          </a:prstGeom>
          <a:blipFill rotWithShape="1">
            <a:blip r:embed="rId3" cstate="print"/>
            <a:stretch>
              <a:fillRect l="-2395" t="-12000" r="-1198" b="-29333"/>
            </a:stretch>
          </a:blipFill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noFill/>
                <a:latin typeface="+mn-lt"/>
                <a:cs typeface="+mn-cs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Consider three tables</a:t>
            </a:r>
          </a:p>
          <a:p>
            <a:pPr eaLnBrk="1" hangingPunct="1">
              <a:defRPr/>
            </a:pPr>
            <a:r>
              <a:rPr lang="en-US" sz="2000" dirty="0" smtClean="0"/>
              <a:t>SAILORS(</a:t>
            </a:r>
            <a:r>
              <a:rPr lang="en-US" sz="2000" dirty="0" err="1" smtClean="0"/>
              <a:t>Sal_ID</a:t>
            </a:r>
            <a:r>
              <a:rPr lang="en-US" sz="2000" dirty="0" smtClean="0"/>
              <a:t>, </a:t>
            </a:r>
            <a:r>
              <a:rPr lang="en-US" sz="2000" dirty="0" err="1" smtClean="0"/>
              <a:t>SalName</a:t>
            </a:r>
            <a:r>
              <a:rPr lang="en-US" sz="2000" dirty="0" smtClean="0"/>
              <a:t>, Rating, Age)</a:t>
            </a:r>
          </a:p>
          <a:p>
            <a:pPr eaLnBrk="1" hangingPunct="1">
              <a:defRPr/>
            </a:pPr>
            <a:r>
              <a:rPr lang="en-US" sz="2000" dirty="0" smtClean="0"/>
              <a:t>RESERVES(</a:t>
            </a:r>
            <a:r>
              <a:rPr lang="en-US" sz="2000" dirty="0" err="1" smtClean="0"/>
              <a:t>Sal_ID</a:t>
            </a:r>
            <a:r>
              <a:rPr lang="en-US" sz="2000" dirty="0" smtClean="0"/>
              <a:t> , Boat-ID, </a:t>
            </a:r>
            <a:r>
              <a:rPr lang="en-US" sz="2000" dirty="0" err="1" smtClean="0"/>
              <a:t>Rdate</a:t>
            </a:r>
            <a:r>
              <a:rPr lang="en-US" sz="2000" dirty="0" smtClean="0"/>
              <a:t>)</a:t>
            </a:r>
          </a:p>
          <a:p>
            <a:pPr eaLnBrk="1" hangingPunct="1">
              <a:defRPr/>
            </a:pPr>
            <a:r>
              <a:rPr lang="en-US" sz="2000" dirty="0" smtClean="0"/>
              <a:t>BOATS(Boat-ID, </a:t>
            </a:r>
            <a:r>
              <a:rPr lang="en-US" sz="2000" dirty="0" err="1" smtClean="0"/>
              <a:t>BoatName</a:t>
            </a:r>
            <a:r>
              <a:rPr lang="en-US" sz="2000" dirty="0" smtClean="0"/>
              <a:t>, Color)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0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 smtClean="0"/>
              <a:t>Write Relational Algebra express for the following</a:t>
            </a:r>
          </a:p>
          <a:p>
            <a:pPr marL="514350" indent="-514350" eaLnBrk="1" hangingPunct="1">
              <a:buFont typeface="+mj-lt"/>
              <a:buAutoNum type="romanLcPeriod"/>
              <a:defRPr/>
            </a:pPr>
            <a:r>
              <a:rPr lang="en-US" sz="2000" dirty="0" smtClean="0"/>
              <a:t>Find all the names of Sailors who have reserved boat with </a:t>
            </a:r>
            <a:r>
              <a:rPr lang="en-US" sz="2000" b="1" dirty="0" smtClean="0"/>
              <a:t>ID 2</a:t>
            </a:r>
          </a:p>
          <a:p>
            <a:pPr marL="514350" indent="-514350" eaLnBrk="1" hangingPunct="1">
              <a:buFont typeface="+mj-lt"/>
              <a:buAutoNum type="romanLcPeriod"/>
              <a:defRPr/>
            </a:pPr>
            <a:r>
              <a:rPr lang="en-US" sz="2000" dirty="0" smtClean="0"/>
              <a:t>Find names of </a:t>
            </a:r>
            <a:r>
              <a:rPr lang="en-US" sz="2000" dirty="0" err="1" smtClean="0"/>
              <a:t>sialors</a:t>
            </a:r>
            <a:r>
              <a:rPr lang="en-US" sz="2000" dirty="0" smtClean="0"/>
              <a:t> who have reserved </a:t>
            </a:r>
            <a:r>
              <a:rPr lang="en-US" sz="2000" dirty="0" smtClean="0">
                <a:solidFill>
                  <a:srgbClr val="FF0000"/>
                </a:solidFill>
              </a:rPr>
              <a:t>RED</a:t>
            </a:r>
            <a:r>
              <a:rPr lang="en-US" sz="2000" dirty="0" smtClean="0"/>
              <a:t> boat</a:t>
            </a:r>
          </a:p>
          <a:p>
            <a:pPr marL="514350" indent="-514350" eaLnBrk="1" hangingPunct="1">
              <a:buFont typeface="+mj-lt"/>
              <a:buAutoNum type="romanLcPeriod"/>
              <a:defRPr/>
            </a:pPr>
            <a:r>
              <a:rPr lang="en-US" sz="2000" dirty="0" smtClean="0"/>
              <a:t>Find the colors of the boat reserved by </a:t>
            </a:r>
            <a:r>
              <a:rPr lang="en-US" sz="2000" b="1" dirty="0" err="1" smtClean="0"/>
              <a:t>Avinash</a:t>
            </a:r>
            <a:endParaRPr lang="en-US" sz="2000" b="1" dirty="0" smtClean="0"/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B4C57B-982E-4EC8-8E2D-67E59C20801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01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B3DD38-A5A6-458C-81E9-629614E06C5C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  <a:endParaRPr lang="en-US" smtClean="0"/>
          </a:p>
        </p:txBody>
      </p:sp>
      <p:sp>
        <p:nvSpPr>
          <p:cNvPr id="5120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5BF4A3-F7A7-4197-AC4E-394A12BE786E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12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12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A5915C-2A45-4D67-8233-942236D9265A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500188"/>
            <a:ext cx="625792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925" y="3201988"/>
            <a:ext cx="43338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463" y="4921250"/>
            <a:ext cx="36290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  <a:endParaRPr lang="en-US" smtClean="0"/>
          </a:p>
        </p:txBody>
      </p:sp>
      <p:sp>
        <p:nvSpPr>
          <p:cNvPr id="5222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021216-E050-4828-BEEE-A6302DA6141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22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0CD5AC-598C-4418-AE5D-02494A936C21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3170238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8913" y="1049338"/>
            <a:ext cx="8101012" cy="20304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Consider three tables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SAILORS(</a:t>
            </a:r>
            <a:r>
              <a:rPr lang="en-US" dirty="0" err="1">
                <a:solidFill>
                  <a:srgbClr val="0000FF"/>
                </a:solidFill>
                <a:latin typeface="+mn-lt"/>
                <a:cs typeface="+mn-cs"/>
              </a:rPr>
              <a:t>Sal_ID</a:t>
            </a: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+mn-lt"/>
                <a:cs typeface="+mn-cs"/>
              </a:rPr>
              <a:t>SalName</a:t>
            </a: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, Rating, Age)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RESERVES(</a:t>
            </a:r>
            <a:r>
              <a:rPr lang="en-US" dirty="0" err="1">
                <a:solidFill>
                  <a:srgbClr val="0000FF"/>
                </a:solidFill>
                <a:latin typeface="+mn-lt"/>
                <a:cs typeface="+mn-cs"/>
              </a:rPr>
              <a:t>Sal_ID</a:t>
            </a: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 , Boat-ID, </a:t>
            </a:r>
            <a:r>
              <a:rPr lang="en-US" dirty="0" err="1">
                <a:solidFill>
                  <a:srgbClr val="0000FF"/>
                </a:solidFill>
                <a:latin typeface="+mn-lt"/>
                <a:cs typeface="+mn-cs"/>
              </a:rPr>
              <a:t>Rdate</a:t>
            </a: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BOATS(Boat-ID, </a:t>
            </a:r>
            <a:r>
              <a:rPr lang="en-US" dirty="0" err="1">
                <a:solidFill>
                  <a:srgbClr val="0000FF"/>
                </a:solidFill>
                <a:latin typeface="+mn-lt"/>
                <a:cs typeface="+mn-cs"/>
              </a:rPr>
              <a:t>BoatName</a:t>
            </a: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, Color)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FF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Write Relational Algebra express for the following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Find all the names of Sailors who have reserved boat with </a:t>
            </a:r>
            <a:r>
              <a:rPr lang="en-US" b="1" dirty="0">
                <a:solidFill>
                  <a:srgbClr val="0000FF"/>
                </a:solidFill>
                <a:latin typeface="+mn-lt"/>
                <a:cs typeface="+mn-cs"/>
              </a:rPr>
              <a:t>ID 2</a:t>
            </a:r>
            <a:endParaRPr lang="en-US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pic>
        <p:nvPicPr>
          <p:cNvPr id="5223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3189288"/>
            <a:ext cx="4352925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2233" name="TextBox 2"/>
          <p:cNvSpPr txBox="1">
            <a:spLocks noChangeArrowheads="1"/>
          </p:cNvSpPr>
          <p:nvPr/>
        </p:nvSpPr>
        <p:spPr bwMode="auto">
          <a:xfrm>
            <a:off x="4021138" y="4941888"/>
            <a:ext cx="112712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Verdana" pitchFamily="34" charset="0"/>
              </a:rPr>
              <a:t>OUTPUT</a:t>
            </a:r>
          </a:p>
          <a:p>
            <a:pPr algn="ctr"/>
            <a:r>
              <a:rPr lang="en-US">
                <a:latin typeface="Verdana" pitchFamily="34" charset="0"/>
              </a:rPr>
              <a:t>--------</a:t>
            </a:r>
          </a:p>
          <a:p>
            <a:pPr algn="ctr"/>
            <a:r>
              <a:rPr lang="en-US">
                <a:latin typeface="Verdana" pitchFamily="34" charset="0"/>
              </a:rPr>
              <a:t>Balaji</a:t>
            </a:r>
          </a:p>
          <a:p>
            <a:pPr algn="ctr"/>
            <a:r>
              <a:rPr lang="en-US">
                <a:latin typeface="Verdana" pitchFamily="34" charset="0"/>
              </a:rPr>
              <a:t>Dinesh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Why you should Learn “Relational Algebra” ?</a:t>
            </a:r>
            <a:endParaRPr lang="en-US" sz="24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000" dirty="0"/>
              <a:t>Relational </a:t>
            </a:r>
            <a:r>
              <a:rPr lang="en-US" sz="2000" dirty="0" smtClean="0"/>
              <a:t>Algebra is</a:t>
            </a:r>
            <a:endParaRPr lang="en-US" sz="2000" dirty="0"/>
          </a:p>
          <a:p>
            <a:pPr eaLnBrk="1" hangingPunct="1">
              <a:defRPr/>
            </a:pPr>
            <a:r>
              <a:rPr lang="en-US" sz="2000" b="1" dirty="0"/>
              <a:t>Core of </a:t>
            </a:r>
            <a:r>
              <a:rPr lang="en-US" sz="2000" dirty="0" smtClean="0"/>
              <a:t>Relational </a:t>
            </a:r>
            <a:r>
              <a:rPr lang="en-US" sz="2000" dirty="0"/>
              <a:t>Query </a:t>
            </a:r>
            <a:r>
              <a:rPr lang="en-US" sz="2000" dirty="0" smtClean="0"/>
              <a:t>Language, Example</a:t>
            </a:r>
            <a:r>
              <a:rPr lang="en-US" sz="2000" dirty="0"/>
              <a:t>: </a:t>
            </a:r>
            <a:r>
              <a:rPr lang="en-US" sz="2000" b="1" dirty="0"/>
              <a:t>SQL</a:t>
            </a:r>
          </a:p>
          <a:p>
            <a:pPr eaLnBrk="1" hangingPunct="1">
              <a:defRPr/>
            </a:pPr>
            <a:r>
              <a:rPr lang="en-US" sz="2000" dirty="0"/>
              <a:t>Provides framework for Query implementation and </a:t>
            </a:r>
            <a:r>
              <a:rPr lang="en-US" sz="2000" dirty="0" smtClean="0"/>
              <a:t>optimization</a:t>
            </a:r>
          </a:p>
          <a:p>
            <a:pPr eaLnBrk="1" hangingPunct="1">
              <a:defRPr/>
            </a:pPr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dirty="0"/>
              <a:t>a </a:t>
            </a:r>
            <a:r>
              <a:rPr lang="en-US" sz="2000" b="1" i="1" dirty="0"/>
              <a:t>mathematical language</a:t>
            </a:r>
            <a:r>
              <a:rPr lang="en-US" sz="2000" dirty="0"/>
              <a:t> for manipulating </a:t>
            </a:r>
            <a:r>
              <a:rPr lang="en-US" sz="2000" dirty="0" smtClean="0"/>
              <a:t>relations.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E7B70B-6202-4824-A8AC-612249B09F2A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DCC37A-C4D5-47D6-BC70-D87E5FC53A2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  <a:endParaRPr lang="en-US" smtClean="0"/>
          </a:p>
        </p:txBody>
      </p:sp>
      <p:sp>
        <p:nvSpPr>
          <p:cNvPr id="5325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EBED83-2752-411E-9494-263ED1AE1577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32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32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691DE8-ABC6-44ED-AD25-31CC98729D5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2708275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8913" y="1049338"/>
            <a:ext cx="7278687" cy="1568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Consider three tables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SAILORS(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Sal_ID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SalName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, Rating, Age)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RESERVES(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Sal_ID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, Boat-ID,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Rdate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BOATS(Boat-ID,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BoatName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, Color)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Write Relational Algebra express for the following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Find all the names of Sailors who have reserved boat with </a:t>
            </a:r>
            <a:r>
              <a:rPr lang="en-US" sz="1600" b="1" dirty="0">
                <a:solidFill>
                  <a:srgbClr val="0000FF"/>
                </a:solidFill>
                <a:latin typeface="+mn-lt"/>
                <a:cs typeface="+mn-cs"/>
              </a:rPr>
              <a:t>ID 2</a:t>
            </a:r>
            <a:endParaRPr lang="en-US" sz="160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53256" name="TextBox 7"/>
          <p:cNvSpPr txBox="1">
            <a:spLocks noChangeArrowheads="1"/>
          </p:cNvSpPr>
          <p:nvPr/>
        </p:nvSpPr>
        <p:spPr bwMode="auto">
          <a:xfrm>
            <a:off x="366713" y="4186238"/>
            <a:ext cx="4241800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Verdana" pitchFamily="34" charset="0"/>
              </a:rPr>
              <a:t>temp1 &lt;- </a:t>
            </a:r>
            <a:r>
              <a:rPr lang="el-GR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baseline="-25000">
                <a:latin typeface="Verdana" pitchFamily="34" charset="0"/>
              </a:rPr>
              <a:t>Boat_ID=2 </a:t>
            </a:r>
            <a:r>
              <a:rPr lang="en-US" sz="2400" baseline="30000">
                <a:latin typeface="Verdana" pitchFamily="34" charset="0"/>
              </a:rPr>
              <a:t>(RESERVES)</a:t>
            </a:r>
            <a:endParaRPr lang="en-US" sz="2400">
              <a:latin typeface="Verdana" pitchFamily="34" charset="0"/>
            </a:endParaRPr>
          </a:p>
        </p:txBody>
      </p:sp>
      <p:sp>
        <p:nvSpPr>
          <p:cNvPr id="53257" name="TextBox 8"/>
          <p:cNvSpPr txBox="1">
            <a:spLocks noChangeArrowheads="1"/>
          </p:cNvSpPr>
          <p:nvPr/>
        </p:nvSpPr>
        <p:spPr bwMode="auto">
          <a:xfrm>
            <a:off x="4932363" y="4110038"/>
            <a:ext cx="267335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* </a:t>
            </a:r>
          </a:p>
          <a:p>
            <a:r>
              <a:rPr lang="en-US">
                <a:latin typeface="Verdana" pitchFamily="34" charset="0"/>
              </a:rPr>
              <a:t>FROM RESERVES </a:t>
            </a:r>
          </a:p>
          <a:p>
            <a:r>
              <a:rPr lang="en-US">
                <a:latin typeface="Verdana" pitchFamily="34" charset="0"/>
              </a:rPr>
              <a:t>WHERE Boat_ID = 2;</a:t>
            </a:r>
          </a:p>
        </p:txBody>
      </p:sp>
      <p:pic>
        <p:nvPicPr>
          <p:cNvPr id="532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232400"/>
            <a:ext cx="26860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9" name="TextBox 10"/>
          <p:cNvSpPr txBox="1">
            <a:spLocks noChangeArrowheads="1"/>
          </p:cNvSpPr>
          <p:nvPr/>
        </p:nvSpPr>
        <p:spPr bwMode="auto">
          <a:xfrm>
            <a:off x="865188" y="4862513"/>
            <a:ext cx="9302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temp1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  <a:endParaRPr lang="en-US" smtClean="0"/>
          </a:p>
        </p:txBody>
      </p:sp>
      <p:sp>
        <p:nvSpPr>
          <p:cNvPr id="5427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F68910-CE14-41D8-A194-414EA74F6845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42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42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8E543E-EDA3-44E9-A291-B3BC3FA724F0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427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2708275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8913" y="1049338"/>
            <a:ext cx="7278687" cy="1568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Consider three tables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SAILORS(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Sal_ID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SalName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, Rating, Age)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RESERVES(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Sal_ID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 , Boat-ID,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Rdate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BOATS(Boat-ID, </a:t>
            </a:r>
            <a:r>
              <a:rPr lang="en-US" sz="1600" dirty="0" err="1">
                <a:solidFill>
                  <a:srgbClr val="0000FF"/>
                </a:solidFill>
                <a:latin typeface="+mn-lt"/>
                <a:cs typeface="+mn-cs"/>
              </a:rPr>
              <a:t>BoatName</a:t>
            </a: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, Color)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Write Relational Algebra express for the following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1600" dirty="0">
                <a:solidFill>
                  <a:srgbClr val="0000FF"/>
                </a:solidFill>
                <a:latin typeface="+mn-lt"/>
                <a:cs typeface="+mn-cs"/>
              </a:rPr>
              <a:t>Find all the names of Sailors who have reserved boat with </a:t>
            </a:r>
            <a:r>
              <a:rPr lang="en-US" sz="1600" b="1" dirty="0">
                <a:solidFill>
                  <a:srgbClr val="0000FF"/>
                </a:solidFill>
                <a:latin typeface="+mn-lt"/>
                <a:cs typeface="+mn-cs"/>
              </a:rPr>
              <a:t>ID 2</a:t>
            </a:r>
            <a:endParaRPr lang="en-US" sz="1600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54280" name="TextBox 7"/>
          <p:cNvSpPr txBox="1">
            <a:spLocks noChangeArrowheads="1"/>
          </p:cNvSpPr>
          <p:nvPr/>
        </p:nvSpPr>
        <p:spPr bwMode="auto">
          <a:xfrm>
            <a:off x="366713" y="4186238"/>
            <a:ext cx="4211637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Verdana" pitchFamily="34" charset="0"/>
              </a:rPr>
              <a:t>temp1 &lt;- </a:t>
            </a:r>
            <a:r>
              <a:rPr lang="el-GR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baseline="-25000">
                <a:latin typeface="Verdana" pitchFamily="34" charset="0"/>
              </a:rPr>
              <a:t>Boat_ID=2 </a:t>
            </a:r>
            <a:r>
              <a:rPr lang="en-US" sz="2400" baseline="30000">
                <a:latin typeface="Verdana" pitchFamily="34" charset="0"/>
              </a:rPr>
              <a:t>(RESERVES)</a:t>
            </a:r>
          </a:p>
          <a:p>
            <a:r>
              <a:rPr lang="en-US" sz="2000">
                <a:latin typeface="Verdana" pitchFamily="34" charset="0"/>
              </a:rPr>
              <a:t>temp2 &lt;- </a:t>
            </a:r>
            <a:r>
              <a:rPr lang="el-GR" sz="2400">
                <a:solidFill>
                  <a:srgbClr val="FF00FF"/>
                </a:solidFill>
                <a:latin typeface="Cambria Math" pitchFamily="18" charset="0"/>
              </a:rPr>
              <a:t>𝞹</a:t>
            </a:r>
            <a:r>
              <a:rPr lang="en-US" sz="2400" baseline="-25000">
                <a:latin typeface="Verdana" pitchFamily="34" charset="0"/>
              </a:rPr>
              <a:t>SAL_ID</a:t>
            </a:r>
            <a:r>
              <a:rPr lang="en-US">
                <a:latin typeface="Verdana" pitchFamily="34" charset="0"/>
              </a:rPr>
              <a:t>(temp1)</a:t>
            </a:r>
            <a:endParaRPr lang="en-US" sz="2400">
              <a:latin typeface="Verdana" pitchFamily="34" charset="0"/>
            </a:endParaRPr>
          </a:p>
        </p:txBody>
      </p:sp>
      <p:sp>
        <p:nvSpPr>
          <p:cNvPr id="54281" name="TextBox 8"/>
          <p:cNvSpPr txBox="1">
            <a:spLocks noChangeArrowheads="1"/>
          </p:cNvSpPr>
          <p:nvPr/>
        </p:nvSpPr>
        <p:spPr bwMode="auto">
          <a:xfrm>
            <a:off x="4932363" y="4110038"/>
            <a:ext cx="267335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SAIL_ID</a:t>
            </a:r>
          </a:p>
          <a:p>
            <a:r>
              <a:rPr lang="en-US">
                <a:latin typeface="Verdana" pitchFamily="34" charset="0"/>
              </a:rPr>
              <a:t>FROM RESERVES </a:t>
            </a:r>
          </a:p>
          <a:p>
            <a:r>
              <a:rPr lang="en-US">
                <a:latin typeface="Verdana" pitchFamily="34" charset="0"/>
              </a:rPr>
              <a:t>WHERE Boat_ID = 2;</a:t>
            </a:r>
          </a:p>
        </p:txBody>
      </p:sp>
      <p:sp>
        <p:nvSpPr>
          <p:cNvPr id="54282" name="TextBox 10"/>
          <p:cNvSpPr txBox="1">
            <a:spLocks noChangeArrowheads="1"/>
          </p:cNvSpPr>
          <p:nvPr/>
        </p:nvSpPr>
        <p:spPr bwMode="auto">
          <a:xfrm>
            <a:off x="868363" y="5118100"/>
            <a:ext cx="930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temp2</a:t>
            </a:r>
          </a:p>
        </p:txBody>
      </p:sp>
      <p:pic>
        <p:nvPicPr>
          <p:cNvPr id="542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5363" y="5454650"/>
            <a:ext cx="677862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  <a:endParaRPr lang="en-US" smtClean="0"/>
          </a:p>
        </p:txBody>
      </p:sp>
      <p:sp>
        <p:nvSpPr>
          <p:cNvPr id="5529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74D9AF-541D-400E-A56D-5B78FD162E31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53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53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15BC7-17EF-4CC5-ACAA-4A0E92F4BD95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530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3" y="1536700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03" name="TextBox 6"/>
          <p:cNvSpPr txBox="1">
            <a:spLocks noChangeArrowheads="1"/>
          </p:cNvSpPr>
          <p:nvPr/>
        </p:nvSpPr>
        <p:spPr bwMode="auto">
          <a:xfrm>
            <a:off x="188913" y="1101725"/>
            <a:ext cx="6962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Verdana" pitchFamily="34" charset="0"/>
              </a:rPr>
              <a:t>i. Find all the names of Sailors who have reserved boat with </a:t>
            </a:r>
            <a:r>
              <a:rPr lang="en-US" sz="1600" b="1">
                <a:solidFill>
                  <a:srgbClr val="0000FF"/>
                </a:solidFill>
                <a:latin typeface="Verdana" pitchFamily="34" charset="0"/>
              </a:rPr>
              <a:t>ID 2</a:t>
            </a:r>
            <a:endParaRPr lang="en-US" sz="1600">
              <a:solidFill>
                <a:srgbClr val="0000FF"/>
              </a:solidFill>
              <a:latin typeface="Verdana" pitchFamily="34" charset="0"/>
            </a:endParaRPr>
          </a:p>
        </p:txBody>
      </p:sp>
      <p:pic>
        <p:nvPicPr>
          <p:cNvPr id="553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625" y="1555750"/>
            <a:ext cx="4352925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5305" name="TextBox 7"/>
          <p:cNvSpPr txBox="1">
            <a:spLocks noChangeArrowheads="1"/>
          </p:cNvSpPr>
          <p:nvPr/>
        </p:nvSpPr>
        <p:spPr bwMode="auto">
          <a:xfrm>
            <a:off x="188913" y="2997200"/>
            <a:ext cx="7088187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Verdana" pitchFamily="34" charset="0"/>
              </a:rPr>
              <a:t>temp1 &lt;- </a:t>
            </a:r>
            <a:r>
              <a:rPr lang="el-GR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baseline="-25000">
                <a:latin typeface="Verdana" pitchFamily="34" charset="0"/>
              </a:rPr>
              <a:t>Boat_ID=2 </a:t>
            </a:r>
            <a:r>
              <a:rPr lang="en-US" sz="2400" baseline="30000">
                <a:latin typeface="Verdana" pitchFamily="34" charset="0"/>
              </a:rPr>
              <a:t>(RESERVES)</a:t>
            </a:r>
          </a:p>
          <a:p>
            <a:r>
              <a:rPr lang="en-US" sz="2000">
                <a:latin typeface="Verdana" pitchFamily="34" charset="0"/>
              </a:rPr>
              <a:t>temp2 &lt;- </a:t>
            </a:r>
            <a:r>
              <a:rPr lang="el-GR" sz="2400">
                <a:solidFill>
                  <a:srgbClr val="FF00FF"/>
                </a:solidFill>
                <a:latin typeface="Cambria Math" pitchFamily="18" charset="0"/>
              </a:rPr>
              <a:t>𝞹</a:t>
            </a:r>
            <a:r>
              <a:rPr lang="en-US" sz="2400" baseline="-25000">
                <a:latin typeface="Verdana" pitchFamily="34" charset="0"/>
              </a:rPr>
              <a:t>SAL_ID</a:t>
            </a:r>
            <a:r>
              <a:rPr lang="en-US">
                <a:latin typeface="Verdana" pitchFamily="34" charset="0"/>
              </a:rPr>
              <a:t>(temp1)</a:t>
            </a:r>
          </a:p>
          <a:p>
            <a:r>
              <a:rPr lang="en-US" sz="2000">
                <a:latin typeface="Verdana" pitchFamily="34" charset="0"/>
              </a:rPr>
              <a:t>temp3 &lt;- SAILORS </a:t>
            </a:r>
            <a:r>
              <a:rPr lang="en-US" sz="2400">
                <a:solidFill>
                  <a:srgbClr val="FF00FF"/>
                </a:solidFill>
                <a:latin typeface="Verdana" pitchFamily="34" charset="0"/>
              </a:rPr>
              <a:t>⋈ </a:t>
            </a:r>
            <a:r>
              <a:rPr lang="en-US" sz="1400">
                <a:latin typeface="Verdana" pitchFamily="34" charset="0"/>
              </a:rPr>
              <a:t>SAILORS.Sal_ID=temp2.Sal_ID (</a:t>
            </a:r>
            <a:r>
              <a:rPr lang="en-US" sz="2000">
                <a:latin typeface="Verdana" pitchFamily="34" charset="0"/>
              </a:rPr>
              <a:t>temp2)</a:t>
            </a:r>
            <a:endParaRPr lang="en-US" sz="2400">
              <a:latin typeface="Verdana" pitchFamily="34" charset="0"/>
            </a:endParaRPr>
          </a:p>
        </p:txBody>
      </p:sp>
      <p:sp>
        <p:nvSpPr>
          <p:cNvPr id="55306" name="TextBox 8"/>
          <p:cNvSpPr txBox="1">
            <a:spLocks noChangeArrowheads="1"/>
          </p:cNvSpPr>
          <p:nvPr/>
        </p:nvSpPr>
        <p:spPr bwMode="auto">
          <a:xfrm>
            <a:off x="5940425" y="4425950"/>
            <a:ext cx="2778125" cy="1754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* </a:t>
            </a:r>
          </a:p>
          <a:p>
            <a:r>
              <a:rPr lang="en-US">
                <a:latin typeface="Verdana" pitchFamily="34" charset="0"/>
              </a:rPr>
              <a:t>FROM SAILORS </a:t>
            </a:r>
          </a:p>
          <a:p>
            <a:r>
              <a:rPr lang="en-US" b="1">
                <a:latin typeface="Verdana" pitchFamily="34" charset="0"/>
              </a:rPr>
              <a:t>NATURAL JOIN</a:t>
            </a:r>
            <a:r>
              <a:rPr lang="en-US">
                <a:latin typeface="Verdana" pitchFamily="34" charset="0"/>
              </a:rPr>
              <a:t> </a:t>
            </a:r>
          </a:p>
          <a:p>
            <a:r>
              <a:rPr lang="en-US">
                <a:latin typeface="Verdana" pitchFamily="34" charset="0"/>
              </a:rPr>
              <a:t>(SELECT SAL_ID </a:t>
            </a:r>
          </a:p>
          <a:p>
            <a:r>
              <a:rPr lang="en-US">
                <a:latin typeface="Verdana" pitchFamily="34" charset="0"/>
              </a:rPr>
              <a:t>FROM RESERVES </a:t>
            </a:r>
          </a:p>
          <a:p>
            <a:r>
              <a:rPr lang="en-US">
                <a:latin typeface="Verdana" pitchFamily="34" charset="0"/>
              </a:rPr>
              <a:t>WHERE Boat_ID = 2);</a:t>
            </a:r>
          </a:p>
        </p:txBody>
      </p:sp>
      <p:sp>
        <p:nvSpPr>
          <p:cNvPr id="55307" name="TextBox 10"/>
          <p:cNvSpPr txBox="1">
            <a:spLocks noChangeArrowheads="1"/>
          </p:cNvSpPr>
          <p:nvPr/>
        </p:nvSpPr>
        <p:spPr bwMode="auto">
          <a:xfrm>
            <a:off x="438150" y="4581525"/>
            <a:ext cx="930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temp3</a:t>
            </a:r>
          </a:p>
        </p:txBody>
      </p:sp>
      <p:pic>
        <p:nvPicPr>
          <p:cNvPr id="5530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" y="5011738"/>
            <a:ext cx="46926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  <a:endParaRPr lang="en-US" smtClean="0"/>
          </a:p>
        </p:txBody>
      </p:sp>
      <p:sp>
        <p:nvSpPr>
          <p:cNvPr id="5632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ABF494-B934-48AE-BFB6-B7029BE6651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63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63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84FAC4-B56E-42FF-A9D7-15C082B0FCEB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632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3" y="1536700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327" name="TextBox 6"/>
          <p:cNvSpPr txBox="1">
            <a:spLocks noChangeArrowheads="1"/>
          </p:cNvSpPr>
          <p:nvPr/>
        </p:nvSpPr>
        <p:spPr bwMode="auto">
          <a:xfrm>
            <a:off x="188913" y="1101725"/>
            <a:ext cx="6962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Verdana" pitchFamily="34" charset="0"/>
              </a:rPr>
              <a:t>i. Find all the names of Sailors who have reserved boat with </a:t>
            </a:r>
            <a:r>
              <a:rPr lang="en-US" sz="1600" b="1">
                <a:solidFill>
                  <a:srgbClr val="0000FF"/>
                </a:solidFill>
                <a:latin typeface="Verdana" pitchFamily="34" charset="0"/>
              </a:rPr>
              <a:t>ID 2</a:t>
            </a:r>
            <a:endParaRPr lang="en-US" sz="1600">
              <a:solidFill>
                <a:srgbClr val="0000FF"/>
              </a:solidFill>
              <a:latin typeface="Verdana" pitchFamily="34" charset="0"/>
            </a:endParaRPr>
          </a:p>
        </p:txBody>
      </p:sp>
      <p:pic>
        <p:nvPicPr>
          <p:cNvPr id="5632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625" y="1555750"/>
            <a:ext cx="4352925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6329" name="TextBox 7"/>
          <p:cNvSpPr txBox="1">
            <a:spLocks noChangeArrowheads="1"/>
          </p:cNvSpPr>
          <p:nvPr/>
        </p:nvSpPr>
        <p:spPr bwMode="auto">
          <a:xfrm>
            <a:off x="107950" y="2867025"/>
            <a:ext cx="7088188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Verdana" pitchFamily="34" charset="0"/>
              </a:rPr>
              <a:t>temp1 &lt;- </a:t>
            </a:r>
            <a:r>
              <a:rPr lang="el-GR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baseline="-25000">
                <a:latin typeface="Verdana" pitchFamily="34" charset="0"/>
              </a:rPr>
              <a:t>Boat_ID=2 </a:t>
            </a:r>
            <a:r>
              <a:rPr lang="en-US" sz="2400" baseline="30000">
                <a:latin typeface="Verdana" pitchFamily="34" charset="0"/>
              </a:rPr>
              <a:t>(RESERVES)</a:t>
            </a:r>
          </a:p>
          <a:p>
            <a:r>
              <a:rPr lang="en-US" sz="2000">
                <a:latin typeface="Verdana" pitchFamily="34" charset="0"/>
              </a:rPr>
              <a:t>temp2 &lt;- </a:t>
            </a:r>
            <a:r>
              <a:rPr lang="el-GR" sz="2400">
                <a:solidFill>
                  <a:srgbClr val="FF00FF"/>
                </a:solidFill>
                <a:latin typeface="Cambria Math" pitchFamily="18" charset="0"/>
              </a:rPr>
              <a:t>𝞹</a:t>
            </a:r>
            <a:r>
              <a:rPr lang="en-US" sz="2400" baseline="-25000">
                <a:latin typeface="Verdana" pitchFamily="34" charset="0"/>
              </a:rPr>
              <a:t>SAL_ID</a:t>
            </a:r>
            <a:r>
              <a:rPr lang="en-US">
                <a:latin typeface="Verdana" pitchFamily="34" charset="0"/>
              </a:rPr>
              <a:t>(temp1)</a:t>
            </a:r>
          </a:p>
          <a:p>
            <a:r>
              <a:rPr lang="en-US" sz="2000">
                <a:latin typeface="Verdana" pitchFamily="34" charset="0"/>
              </a:rPr>
              <a:t>temp3 &lt;- SAILORS </a:t>
            </a:r>
            <a:r>
              <a:rPr lang="en-US" sz="2400">
                <a:solidFill>
                  <a:srgbClr val="FF00FF"/>
                </a:solidFill>
                <a:latin typeface="Verdana" pitchFamily="34" charset="0"/>
              </a:rPr>
              <a:t>⋈ </a:t>
            </a:r>
            <a:r>
              <a:rPr lang="en-US" sz="1400">
                <a:latin typeface="Verdana" pitchFamily="34" charset="0"/>
              </a:rPr>
              <a:t>SAILORS.Sal_ID=temp2.Sal_ID (</a:t>
            </a:r>
            <a:r>
              <a:rPr lang="en-US" sz="2000">
                <a:latin typeface="Verdana" pitchFamily="34" charset="0"/>
              </a:rPr>
              <a:t>temp2)</a:t>
            </a:r>
          </a:p>
          <a:p>
            <a:r>
              <a:rPr lang="en-US" sz="2000" b="1">
                <a:latin typeface="Verdana" pitchFamily="34" charset="0"/>
              </a:rPr>
              <a:t>result</a:t>
            </a:r>
            <a:r>
              <a:rPr lang="en-US" sz="2000">
                <a:latin typeface="Verdana" pitchFamily="34" charset="0"/>
              </a:rPr>
              <a:t>  &lt;- </a:t>
            </a:r>
            <a:r>
              <a:rPr lang="el-GR" sz="2400">
                <a:solidFill>
                  <a:srgbClr val="FF00FF"/>
                </a:solidFill>
                <a:latin typeface="Cambria Math" pitchFamily="18" charset="0"/>
              </a:rPr>
              <a:t>𝞹</a:t>
            </a:r>
            <a:r>
              <a:rPr lang="en-US" sz="2400" baseline="-25000">
                <a:latin typeface="Verdana" pitchFamily="34" charset="0"/>
              </a:rPr>
              <a:t>SAL_Name</a:t>
            </a:r>
            <a:r>
              <a:rPr lang="en-US" sz="2400" baseline="30000">
                <a:latin typeface="Verdana" pitchFamily="34" charset="0"/>
              </a:rPr>
              <a:t>(temp3)</a:t>
            </a:r>
          </a:p>
        </p:txBody>
      </p:sp>
      <p:sp>
        <p:nvSpPr>
          <p:cNvPr id="56330" name="TextBox 8"/>
          <p:cNvSpPr txBox="1">
            <a:spLocks noChangeArrowheads="1"/>
          </p:cNvSpPr>
          <p:nvPr/>
        </p:nvSpPr>
        <p:spPr bwMode="auto">
          <a:xfrm>
            <a:off x="5940425" y="4554538"/>
            <a:ext cx="2778125" cy="17541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SELECT SalName </a:t>
            </a:r>
          </a:p>
          <a:p>
            <a:r>
              <a:rPr lang="en-US">
                <a:latin typeface="Verdana" pitchFamily="34" charset="0"/>
              </a:rPr>
              <a:t>FROM SAILORS </a:t>
            </a:r>
          </a:p>
          <a:p>
            <a:r>
              <a:rPr lang="en-US" b="1">
                <a:latin typeface="Verdana" pitchFamily="34" charset="0"/>
              </a:rPr>
              <a:t>NATURAL JOIN</a:t>
            </a:r>
            <a:r>
              <a:rPr lang="en-US">
                <a:latin typeface="Verdana" pitchFamily="34" charset="0"/>
              </a:rPr>
              <a:t> </a:t>
            </a:r>
          </a:p>
          <a:p>
            <a:r>
              <a:rPr lang="en-US">
                <a:latin typeface="Verdana" pitchFamily="34" charset="0"/>
              </a:rPr>
              <a:t>(SELECT SAL_ID </a:t>
            </a:r>
          </a:p>
          <a:p>
            <a:r>
              <a:rPr lang="en-US">
                <a:latin typeface="Verdana" pitchFamily="34" charset="0"/>
              </a:rPr>
              <a:t>FROM RESERVES </a:t>
            </a:r>
          </a:p>
          <a:p>
            <a:r>
              <a:rPr lang="en-US">
                <a:latin typeface="Verdana" pitchFamily="34" charset="0"/>
              </a:rPr>
              <a:t>WHERE Boat_ID = 2);</a:t>
            </a:r>
          </a:p>
        </p:txBody>
      </p:sp>
      <p:sp>
        <p:nvSpPr>
          <p:cNvPr id="56331" name="TextBox 10"/>
          <p:cNvSpPr txBox="1">
            <a:spLocks noChangeArrowheads="1"/>
          </p:cNvSpPr>
          <p:nvPr/>
        </p:nvSpPr>
        <p:spPr bwMode="auto">
          <a:xfrm>
            <a:off x="1042988" y="4581525"/>
            <a:ext cx="9398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Verdana" pitchFamily="34" charset="0"/>
              </a:rPr>
              <a:t>result</a:t>
            </a:r>
          </a:p>
        </p:txBody>
      </p:sp>
      <p:pic>
        <p:nvPicPr>
          <p:cNvPr id="5633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3475" y="4949825"/>
            <a:ext cx="12096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Problem to solve</a:t>
            </a:r>
            <a:endParaRPr lang="en-US" smtClean="0"/>
          </a:p>
        </p:txBody>
      </p:sp>
      <p:sp>
        <p:nvSpPr>
          <p:cNvPr id="573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F04193-B980-4AB6-8E1B-1CAA41468F0F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73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8B691-3722-4B39-BD04-156B5D411444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735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3" y="1536700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51" name="TextBox 6"/>
          <p:cNvSpPr txBox="1">
            <a:spLocks noChangeArrowheads="1"/>
          </p:cNvSpPr>
          <p:nvPr/>
        </p:nvSpPr>
        <p:spPr bwMode="auto">
          <a:xfrm>
            <a:off x="188913" y="1101725"/>
            <a:ext cx="69627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Verdana" pitchFamily="34" charset="0"/>
              </a:rPr>
              <a:t>i. Find all the names of Sailors who have reserved boat with </a:t>
            </a:r>
            <a:r>
              <a:rPr lang="en-US" sz="1600" b="1">
                <a:solidFill>
                  <a:srgbClr val="0000FF"/>
                </a:solidFill>
                <a:latin typeface="Verdana" pitchFamily="34" charset="0"/>
              </a:rPr>
              <a:t>ID 2</a:t>
            </a:r>
            <a:endParaRPr lang="en-US" sz="1600">
              <a:solidFill>
                <a:srgbClr val="0000FF"/>
              </a:solidFill>
              <a:latin typeface="Verdana" pitchFamily="34" charset="0"/>
            </a:endParaRPr>
          </a:p>
        </p:txBody>
      </p:sp>
      <p:pic>
        <p:nvPicPr>
          <p:cNvPr id="573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5625" y="1555750"/>
            <a:ext cx="4352925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7353" name="TextBox 7"/>
          <p:cNvSpPr txBox="1">
            <a:spLocks noChangeArrowheads="1"/>
          </p:cNvSpPr>
          <p:nvPr/>
        </p:nvSpPr>
        <p:spPr bwMode="auto">
          <a:xfrm>
            <a:off x="107950" y="2867025"/>
            <a:ext cx="7088188" cy="15700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Verdana" pitchFamily="34" charset="0"/>
              </a:rPr>
              <a:t>temp1 &lt;- </a:t>
            </a:r>
            <a:r>
              <a:rPr lang="el-GR" sz="2400">
                <a:solidFill>
                  <a:srgbClr val="FF00FF"/>
                </a:solidFill>
                <a:latin typeface="Verdana" pitchFamily="34" charset="0"/>
              </a:rPr>
              <a:t>σ</a:t>
            </a:r>
            <a:r>
              <a:rPr lang="en-US" sz="2400" baseline="-25000">
                <a:latin typeface="Verdana" pitchFamily="34" charset="0"/>
              </a:rPr>
              <a:t>Boat_ID=2 </a:t>
            </a:r>
            <a:r>
              <a:rPr lang="en-US" sz="2400" baseline="30000">
                <a:latin typeface="Verdana" pitchFamily="34" charset="0"/>
              </a:rPr>
              <a:t>(RESERVES)</a:t>
            </a:r>
          </a:p>
          <a:p>
            <a:r>
              <a:rPr lang="en-US" sz="2000">
                <a:latin typeface="Verdana" pitchFamily="34" charset="0"/>
              </a:rPr>
              <a:t>temp2 &lt;- </a:t>
            </a:r>
            <a:r>
              <a:rPr lang="el-GR" sz="2400">
                <a:solidFill>
                  <a:srgbClr val="FF00FF"/>
                </a:solidFill>
                <a:latin typeface="Cambria Math" pitchFamily="18" charset="0"/>
              </a:rPr>
              <a:t>𝞹</a:t>
            </a:r>
            <a:r>
              <a:rPr lang="en-US" sz="2400" baseline="-25000">
                <a:latin typeface="Verdana" pitchFamily="34" charset="0"/>
              </a:rPr>
              <a:t>SAL_ID</a:t>
            </a:r>
            <a:r>
              <a:rPr lang="en-US">
                <a:latin typeface="Verdana" pitchFamily="34" charset="0"/>
              </a:rPr>
              <a:t>(temp1)</a:t>
            </a:r>
          </a:p>
          <a:p>
            <a:r>
              <a:rPr lang="en-US" sz="2000">
                <a:latin typeface="Verdana" pitchFamily="34" charset="0"/>
              </a:rPr>
              <a:t>temp3 &lt;- SAILORS </a:t>
            </a:r>
            <a:r>
              <a:rPr lang="en-US" sz="2400">
                <a:solidFill>
                  <a:srgbClr val="FF00FF"/>
                </a:solidFill>
                <a:latin typeface="Verdana" pitchFamily="34" charset="0"/>
              </a:rPr>
              <a:t>⋈ </a:t>
            </a:r>
            <a:r>
              <a:rPr lang="en-US" sz="1400">
                <a:latin typeface="Verdana" pitchFamily="34" charset="0"/>
              </a:rPr>
              <a:t>SAILORS.Sal_ID=temp2.Sal_ID (</a:t>
            </a:r>
            <a:r>
              <a:rPr lang="en-US" sz="2000">
                <a:latin typeface="Verdana" pitchFamily="34" charset="0"/>
              </a:rPr>
              <a:t>temp2)</a:t>
            </a:r>
          </a:p>
          <a:p>
            <a:r>
              <a:rPr lang="en-US" sz="2000" b="1">
                <a:latin typeface="Verdana" pitchFamily="34" charset="0"/>
              </a:rPr>
              <a:t>result</a:t>
            </a:r>
            <a:r>
              <a:rPr lang="en-US" sz="2000">
                <a:latin typeface="Verdana" pitchFamily="34" charset="0"/>
              </a:rPr>
              <a:t>  &lt;- </a:t>
            </a:r>
            <a:r>
              <a:rPr lang="el-GR" sz="2400">
                <a:solidFill>
                  <a:srgbClr val="FF00FF"/>
                </a:solidFill>
                <a:latin typeface="Cambria Math" pitchFamily="18" charset="0"/>
              </a:rPr>
              <a:t>𝞹</a:t>
            </a:r>
            <a:r>
              <a:rPr lang="en-US" sz="2400" baseline="-25000">
                <a:latin typeface="Verdana" pitchFamily="34" charset="0"/>
              </a:rPr>
              <a:t>SAL_Name</a:t>
            </a:r>
            <a:r>
              <a:rPr lang="en-US" sz="2400" baseline="30000">
                <a:latin typeface="Verdana" pitchFamily="34" charset="0"/>
              </a:rPr>
              <a:t>(temp3)</a:t>
            </a:r>
          </a:p>
        </p:txBody>
      </p:sp>
      <p:pic>
        <p:nvPicPr>
          <p:cNvPr id="5735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" y="4797425"/>
            <a:ext cx="9077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solidFill>
                  <a:srgbClr val="0000FF"/>
                </a:solidFill>
              </a:rPr>
              <a:t>SAILORS(Sal_ID, SalName, Rating, Age), RESERVES(Sal_ID , Boat-ID, Rdate), BOATS(Boat-ID, BoatName, Color)</a:t>
            </a:r>
          </a:p>
        </p:txBody>
      </p:sp>
      <p:sp>
        <p:nvSpPr>
          <p:cNvPr id="5837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63DAC-5499-48AB-9F37-D02DE250CE43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83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BCD3BC-FEF2-4FB9-8170-678149C2158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3" y="1928813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8913" y="1049338"/>
            <a:ext cx="638333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  <a:latin typeface="+mn-lt"/>
                <a:cs typeface="+mn-cs"/>
              </a:rPr>
              <a:t>Write Relational Algebra express for the following</a:t>
            </a: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ii. Find names of sailors who have reserved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RED</a:t>
            </a:r>
            <a:r>
              <a:rPr lang="en-US" dirty="0">
                <a:latin typeface="+mn-lt"/>
                <a:cs typeface="+mn-cs"/>
              </a:rPr>
              <a:t> boat</a:t>
            </a:r>
          </a:p>
        </p:txBody>
      </p:sp>
      <p:pic>
        <p:nvPicPr>
          <p:cNvPr id="583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3429000"/>
            <a:ext cx="4352925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8377" name="TextBox 2"/>
          <p:cNvSpPr txBox="1">
            <a:spLocks noChangeArrowheads="1"/>
          </p:cNvSpPr>
          <p:nvPr/>
        </p:nvSpPr>
        <p:spPr bwMode="auto">
          <a:xfrm>
            <a:off x="6286500" y="5072063"/>
            <a:ext cx="112712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Verdana" pitchFamily="34" charset="0"/>
              </a:rPr>
              <a:t>OUTPUT</a:t>
            </a:r>
          </a:p>
          <a:p>
            <a:pPr algn="ctr"/>
            <a:r>
              <a:rPr lang="en-US">
                <a:latin typeface="Verdana" pitchFamily="34" charset="0"/>
              </a:rPr>
              <a:t>--------</a:t>
            </a:r>
          </a:p>
          <a:p>
            <a:pPr algn="ctr"/>
            <a:r>
              <a:rPr lang="en-US">
                <a:latin typeface="Verdana" pitchFamily="34" charset="0"/>
              </a:rPr>
              <a:t>Balaji</a:t>
            </a:r>
          </a:p>
          <a:p>
            <a:pPr algn="ctr"/>
            <a:r>
              <a:rPr lang="en-US">
                <a:latin typeface="Verdana" pitchFamily="34" charset="0"/>
              </a:rPr>
              <a:t>Dinesh</a:t>
            </a:r>
          </a:p>
        </p:txBody>
      </p:sp>
      <p:pic>
        <p:nvPicPr>
          <p:cNvPr id="5837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1928813"/>
            <a:ext cx="4333875" cy="1233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solidFill>
                  <a:srgbClr val="0000FF"/>
                </a:solidFill>
              </a:rPr>
              <a:t>SAILORS(Sal_ID, SalName, Rating, Age), RESERVES(Sal_ID , Boat-ID, Rdate), BOATS(Boat-ID, BoatName, Color)</a:t>
            </a:r>
          </a:p>
        </p:txBody>
      </p:sp>
      <p:sp>
        <p:nvSpPr>
          <p:cNvPr id="593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84EB07-1F57-4AB9-A261-D87CE24B7789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593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82F16A-1AEE-4D85-AF19-6CCD0CA32CBE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>
              <a:latin typeface="Arial" pitchFamily="34" charset="0"/>
            </a:endParaRPr>
          </a:p>
        </p:txBody>
      </p:sp>
      <p:pic>
        <p:nvPicPr>
          <p:cNvPr id="5939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3" y="1928813"/>
            <a:ext cx="3629025" cy="1171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399" name="TextBox 6"/>
          <p:cNvSpPr txBox="1">
            <a:spLocks noChangeArrowheads="1"/>
          </p:cNvSpPr>
          <p:nvPr/>
        </p:nvSpPr>
        <p:spPr bwMode="auto">
          <a:xfrm>
            <a:off x="188913" y="1049338"/>
            <a:ext cx="6102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Write Relational Algebra express for the following</a:t>
            </a:r>
          </a:p>
          <a:p>
            <a:r>
              <a:rPr lang="en-US">
                <a:latin typeface="Verdana" pitchFamily="34" charset="0"/>
              </a:rPr>
              <a:t>ii. Find the colors of the boat reserved by </a:t>
            </a:r>
            <a:r>
              <a:rPr lang="en-US" b="1">
                <a:latin typeface="Verdana" pitchFamily="34" charset="0"/>
              </a:rPr>
              <a:t>Avinash</a:t>
            </a:r>
          </a:p>
        </p:txBody>
      </p:sp>
      <p:pic>
        <p:nvPicPr>
          <p:cNvPr id="5940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1928813"/>
            <a:ext cx="4352925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9401" name="TextBox 2"/>
          <p:cNvSpPr txBox="1">
            <a:spLocks noChangeArrowheads="1"/>
          </p:cNvSpPr>
          <p:nvPr/>
        </p:nvSpPr>
        <p:spPr bwMode="auto">
          <a:xfrm>
            <a:off x="6286500" y="5072063"/>
            <a:ext cx="1127125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Verdana" pitchFamily="34" charset="0"/>
              </a:rPr>
              <a:t>OUTPUT</a:t>
            </a:r>
          </a:p>
          <a:p>
            <a:pPr algn="ctr"/>
            <a:r>
              <a:rPr lang="en-US">
                <a:latin typeface="Verdana" pitchFamily="34" charset="0"/>
              </a:rPr>
              <a:t>--------</a:t>
            </a:r>
          </a:p>
          <a:p>
            <a:pPr algn="ctr"/>
            <a:r>
              <a:rPr lang="en-US">
                <a:latin typeface="Verdana" pitchFamily="34" charset="0"/>
              </a:rPr>
              <a:t>Red</a:t>
            </a:r>
          </a:p>
        </p:txBody>
      </p:sp>
      <p:pic>
        <p:nvPicPr>
          <p:cNvPr id="5940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4750" y="3500438"/>
            <a:ext cx="4333875" cy="12334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Relational Algebra based on Relational Model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AF5D6C-C9D4-42D2-820B-F3D0354EF16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A2706A-7ACE-4938-96B3-5C1ABE82D2D6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>
              <a:latin typeface="Arial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1858963"/>
          <a:ext cx="3098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Arjun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Balaji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212" name="TextBox 16"/>
          <p:cNvSpPr txBox="1">
            <a:spLocks noChangeArrowheads="1"/>
          </p:cNvSpPr>
          <p:nvPr/>
        </p:nvSpPr>
        <p:spPr bwMode="auto">
          <a:xfrm>
            <a:off x="1208088" y="1465263"/>
            <a:ext cx="1639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student_info</a:t>
            </a:r>
            <a:endParaRPr lang="en-US">
              <a:latin typeface="Verdana" pitchFamily="34" charset="0"/>
            </a:endParaRPr>
          </a:p>
        </p:txBody>
      </p:sp>
      <p:sp>
        <p:nvSpPr>
          <p:cNvPr id="8213" name="TextBox 17"/>
          <p:cNvSpPr txBox="1">
            <a:spLocks noChangeArrowheads="1"/>
          </p:cNvSpPr>
          <p:nvPr/>
        </p:nvSpPr>
        <p:spPr bwMode="auto">
          <a:xfrm>
            <a:off x="3887788" y="2622550"/>
            <a:ext cx="4802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  <a:latin typeface="Verdana" pitchFamily="34" charset="0"/>
              </a:rPr>
              <a:t>Relational model </a:t>
            </a:r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due to </a:t>
            </a:r>
            <a:r>
              <a:rPr lang="en-US" sz="1600">
                <a:solidFill>
                  <a:srgbClr val="00B050"/>
                </a:solidFill>
                <a:latin typeface="Verdana" pitchFamily="34" charset="0"/>
              </a:rPr>
              <a:t>Edgar Teds Codd</a:t>
            </a:r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, </a:t>
            </a:r>
          </a:p>
          <a:p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a mathematician at IBM in 1970</a:t>
            </a:r>
          </a:p>
        </p:txBody>
      </p:sp>
      <p:pic>
        <p:nvPicPr>
          <p:cNvPr id="19" name="Picture 2" descr="File:Edgar F Cod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5" y="1173163"/>
            <a:ext cx="1209675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172200" y="1411288"/>
            <a:ext cx="2105025" cy="831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+mn-cs"/>
              </a:rPr>
              <a:t>Won Turing award 1981</a:t>
            </a:r>
          </a:p>
        </p:txBody>
      </p:sp>
      <p:sp>
        <p:nvSpPr>
          <p:cNvPr id="8216" name="Rectangle 20"/>
          <p:cNvSpPr>
            <a:spLocks noChangeArrowheads="1"/>
          </p:cNvSpPr>
          <p:nvPr/>
        </p:nvSpPr>
        <p:spPr bwMode="auto">
          <a:xfrm>
            <a:off x="358775" y="1358900"/>
            <a:ext cx="3298825" cy="1841500"/>
          </a:xfrm>
          <a:prstGeom prst="rect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cxnSp>
        <p:nvCxnSpPr>
          <p:cNvPr id="8217" name="Straight Arrow Connector 22"/>
          <p:cNvCxnSpPr>
            <a:cxnSpLocks noChangeShapeType="1"/>
          </p:cNvCxnSpPr>
          <p:nvPr/>
        </p:nvCxnSpPr>
        <p:spPr bwMode="auto">
          <a:xfrm>
            <a:off x="3657600" y="2438400"/>
            <a:ext cx="66992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Relational Algebra based on Relational Model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82952A-0159-4080-83F6-EB680095CA84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E50871-F578-4000-9DD0-3A97044AD0F9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222" name="TextBox 6"/>
          <p:cNvSpPr txBox="1">
            <a:spLocks noChangeArrowheads="1"/>
          </p:cNvSpPr>
          <p:nvPr/>
        </p:nvSpPr>
        <p:spPr bwMode="auto">
          <a:xfrm>
            <a:off x="819150" y="4570413"/>
            <a:ext cx="9779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Row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or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Tuple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or</a:t>
            </a:r>
          </a:p>
          <a:p>
            <a:pPr algn="ctr"/>
            <a:r>
              <a:rPr lang="en-US">
                <a:solidFill>
                  <a:srgbClr val="A50021"/>
                </a:solidFill>
                <a:latin typeface="Verdana" pitchFamily="34" charset="0"/>
              </a:rPr>
              <a:t>Record</a:t>
            </a:r>
          </a:p>
          <a:p>
            <a:pPr algn="ctr"/>
            <a:endParaRPr lang="en-US">
              <a:solidFill>
                <a:srgbClr val="A50021"/>
              </a:solidFill>
              <a:latin typeface="Verdana" pitchFamily="34" charset="0"/>
            </a:endParaRPr>
          </a:p>
        </p:txBody>
      </p:sp>
      <p:sp>
        <p:nvSpPr>
          <p:cNvPr id="9223" name="Right Arrow 7"/>
          <p:cNvSpPr>
            <a:spLocks noChangeArrowheads="1"/>
          </p:cNvSpPr>
          <p:nvPr/>
        </p:nvSpPr>
        <p:spPr bwMode="auto">
          <a:xfrm>
            <a:off x="1836738" y="5149850"/>
            <a:ext cx="558800" cy="185738"/>
          </a:xfrm>
          <a:prstGeom prst="rightArrow">
            <a:avLst>
              <a:gd name="adj1" fmla="val 50000"/>
              <a:gd name="adj2" fmla="val 4962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9224" name="Down Arrow 8"/>
          <p:cNvSpPr>
            <a:spLocks noChangeArrowheads="1"/>
          </p:cNvSpPr>
          <p:nvPr/>
        </p:nvSpPr>
        <p:spPr bwMode="auto">
          <a:xfrm>
            <a:off x="4832350" y="4032250"/>
            <a:ext cx="173038" cy="409575"/>
          </a:xfrm>
          <a:prstGeom prst="downArrow">
            <a:avLst>
              <a:gd name="adj1" fmla="val 50000"/>
              <a:gd name="adj2" fmla="val 497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9225" name="TextBox 9"/>
          <p:cNvSpPr txBox="1">
            <a:spLocks noChangeArrowheads="1"/>
          </p:cNvSpPr>
          <p:nvPr/>
        </p:nvSpPr>
        <p:spPr bwMode="auto">
          <a:xfrm>
            <a:off x="2154238" y="5856288"/>
            <a:ext cx="43227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Database table Name: </a:t>
            </a:r>
            <a:r>
              <a:rPr lang="en-US">
                <a:solidFill>
                  <a:srgbClr val="0000FF"/>
                </a:solidFill>
                <a:latin typeface="Verdana" pitchFamily="34" charset="0"/>
              </a:rPr>
              <a:t>student_info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66988" y="4646613"/>
          <a:ext cx="3098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Arjun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Balaji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40" name="TextBox 11"/>
          <p:cNvSpPr txBox="1">
            <a:spLocks noChangeArrowheads="1"/>
          </p:cNvSpPr>
          <p:nvPr/>
        </p:nvSpPr>
        <p:spPr bwMode="auto">
          <a:xfrm>
            <a:off x="3786188" y="3727450"/>
            <a:ext cx="2484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CC"/>
                </a:solidFill>
                <a:latin typeface="Verdana" pitchFamily="34" charset="0"/>
              </a:rPr>
              <a:t>Column or Attribute</a:t>
            </a:r>
          </a:p>
        </p:txBody>
      </p:sp>
      <p:sp>
        <p:nvSpPr>
          <p:cNvPr id="9241" name="Rectangle 12"/>
          <p:cNvSpPr>
            <a:spLocks noChangeArrowheads="1"/>
          </p:cNvSpPr>
          <p:nvPr/>
        </p:nvSpPr>
        <p:spPr bwMode="auto">
          <a:xfrm>
            <a:off x="2406650" y="4946650"/>
            <a:ext cx="3263900" cy="457200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9242" name="Rectangle 13"/>
          <p:cNvSpPr>
            <a:spLocks noChangeArrowheads="1"/>
          </p:cNvSpPr>
          <p:nvPr/>
        </p:nvSpPr>
        <p:spPr bwMode="auto">
          <a:xfrm>
            <a:off x="4291013" y="4489450"/>
            <a:ext cx="1379537" cy="1366838"/>
          </a:xfrm>
          <a:prstGeom prst="rect">
            <a:avLst/>
          </a:prstGeom>
          <a:noFill/>
          <a:ln w="38100" algn="ctr">
            <a:solidFill>
              <a:srgbClr val="FF33CC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sp>
        <p:nvSpPr>
          <p:cNvPr id="9243" name="TextBox 14"/>
          <p:cNvSpPr txBox="1">
            <a:spLocks noChangeArrowheads="1"/>
          </p:cNvSpPr>
          <p:nvPr/>
        </p:nvSpPr>
        <p:spPr bwMode="auto">
          <a:xfrm>
            <a:off x="6270625" y="4689475"/>
            <a:ext cx="11207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CC"/>
                </a:solidFill>
                <a:latin typeface="Verdana" pitchFamily="34" charset="0"/>
              </a:rPr>
              <a:t>Table 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Verdana" pitchFamily="34" charset="0"/>
              </a:rPr>
              <a:t>or </a:t>
            </a:r>
          </a:p>
          <a:p>
            <a:pPr algn="ctr"/>
            <a:r>
              <a:rPr lang="en-US">
                <a:solidFill>
                  <a:srgbClr val="0000CC"/>
                </a:solidFill>
                <a:latin typeface="Verdana" pitchFamily="34" charset="0"/>
              </a:rPr>
              <a:t>Relation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7200" y="1858963"/>
          <a:ext cx="30988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672"/>
                <a:gridCol w="13681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USN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1BM14CS001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Arjun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1BM14CS002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ysClr val="windowText" lastClr="000000"/>
                          </a:solidFill>
                        </a:rPr>
                        <a:t>Balaji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58" name="TextBox 16"/>
          <p:cNvSpPr txBox="1">
            <a:spLocks noChangeArrowheads="1"/>
          </p:cNvSpPr>
          <p:nvPr/>
        </p:nvSpPr>
        <p:spPr bwMode="auto">
          <a:xfrm>
            <a:off x="1208088" y="1465263"/>
            <a:ext cx="16398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Verdana" pitchFamily="34" charset="0"/>
              </a:rPr>
              <a:t>student_info</a:t>
            </a:r>
            <a:endParaRPr lang="en-US">
              <a:latin typeface="Verdana" pitchFamily="34" charset="0"/>
            </a:endParaRPr>
          </a:p>
        </p:txBody>
      </p:sp>
      <p:sp>
        <p:nvSpPr>
          <p:cNvPr id="9259" name="TextBox 17"/>
          <p:cNvSpPr txBox="1">
            <a:spLocks noChangeArrowheads="1"/>
          </p:cNvSpPr>
          <p:nvPr/>
        </p:nvSpPr>
        <p:spPr bwMode="auto">
          <a:xfrm>
            <a:off x="3887788" y="2622550"/>
            <a:ext cx="48847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B050"/>
                </a:solidFill>
                <a:latin typeface="Verdana" pitchFamily="34" charset="0"/>
              </a:rPr>
              <a:t>Relational model </a:t>
            </a:r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due to </a:t>
            </a:r>
            <a:r>
              <a:rPr lang="en-US" sz="1600">
                <a:solidFill>
                  <a:srgbClr val="00B050"/>
                </a:solidFill>
                <a:latin typeface="Verdana" pitchFamily="34" charset="0"/>
              </a:rPr>
              <a:t>Edgar “Ted” Codd</a:t>
            </a:r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, </a:t>
            </a:r>
          </a:p>
          <a:p>
            <a:r>
              <a:rPr lang="en-US" sz="1600">
                <a:solidFill>
                  <a:srgbClr val="000000"/>
                </a:solidFill>
                <a:latin typeface="Verdana" pitchFamily="34" charset="0"/>
              </a:rPr>
              <a:t>a mathematician at IBM in 1970</a:t>
            </a:r>
          </a:p>
        </p:txBody>
      </p:sp>
      <p:pic>
        <p:nvPicPr>
          <p:cNvPr id="9260" name="Picture 2" descr="File:Edgar F Cod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5" y="1173163"/>
            <a:ext cx="1209675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172200" y="1411288"/>
            <a:ext cx="2105025" cy="8318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  <a:cs typeface="+mn-cs"/>
              </a:rPr>
              <a:t>Won Turing award 1981</a:t>
            </a:r>
          </a:p>
        </p:txBody>
      </p:sp>
      <p:sp>
        <p:nvSpPr>
          <p:cNvPr id="9262" name="Rectangle 20"/>
          <p:cNvSpPr>
            <a:spLocks noChangeArrowheads="1"/>
          </p:cNvSpPr>
          <p:nvPr/>
        </p:nvSpPr>
        <p:spPr bwMode="auto">
          <a:xfrm>
            <a:off x="358775" y="1358900"/>
            <a:ext cx="3298825" cy="1841500"/>
          </a:xfrm>
          <a:prstGeom prst="rect">
            <a:avLst/>
          </a:prstGeom>
          <a:noFill/>
          <a:ln w="38100" algn="ctr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>
              <a:latin typeface="Verdana" pitchFamily="34" charset="0"/>
            </a:endParaRPr>
          </a:p>
        </p:txBody>
      </p:sp>
      <p:cxnSp>
        <p:nvCxnSpPr>
          <p:cNvPr id="9263" name="Straight Arrow Connector 22"/>
          <p:cNvCxnSpPr>
            <a:cxnSpLocks noChangeShapeType="1"/>
          </p:cNvCxnSpPr>
          <p:nvPr/>
        </p:nvCxnSpPr>
        <p:spPr bwMode="auto">
          <a:xfrm>
            <a:off x="3657600" y="2438400"/>
            <a:ext cx="66992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RDBMS Architecture</a:t>
            </a:r>
          </a:p>
        </p:txBody>
      </p:sp>
      <p:sp>
        <p:nvSpPr>
          <p:cNvPr id="102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50D95C-1B33-4BCB-BD93-9CADF679F038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B71CAF-D298-41A2-ADDE-A69ADE0F967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246" name="TextBox 7"/>
          <p:cNvSpPr txBox="1">
            <a:spLocks noChangeArrowheads="1"/>
          </p:cNvSpPr>
          <p:nvPr/>
        </p:nvSpPr>
        <p:spPr bwMode="auto">
          <a:xfrm>
            <a:off x="609600" y="1295400"/>
            <a:ext cx="6151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Relational Database Management System (RDBMS)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How does a SQL engine work ?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04800" y="2667000"/>
            <a:ext cx="8528050" cy="1252538"/>
            <a:chOff x="304800" y="2667000"/>
            <a:chExt cx="8528339" cy="1252536"/>
          </a:xfrm>
        </p:grpSpPr>
        <p:sp>
          <p:nvSpPr>
            <p:cNvPr id="9" name="Right Arrow 8"/>
            <p:cNvSpPr/>
            <p:nvPr/>
          </p:nvSpPr>
          <p:spPr>
            <a:xfrm>
              <a:off x="1676446" y="3063874"/>
              <a:ext cx="576283" cy="4810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04800" y="2794000"/>
              <a:ext cx="1371646" cy="81121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+mj-lt"/>
                </a:rPr>
                <a:t>SQL Query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79717" y="2667000"/>
              <a:ext cx="1976505" cy="125253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Relational Algebra (RA) Plan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260984" y="3047999"/>
              <a:ext cx="576283" cy="4794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70605" y="2667000"/>
              <a:ext cx="1600254" cy="12001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i="1" dirty="0">
                  <a:latin typeface="+mj-lt"/>
                </a:rPr>
                <a:t>Optimized</a:t>
              </a:r>
              <a:r>
                <a:rPr lang="en-US" sz="2000" dirty="0">
                  <a:latin typeface="+mj-lt"/>
                </a:rPr>
                <a:t> RA Plan</a:t>
              </a: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547062" y="3047999"/>
              <a:ext cx="576283" cy="4794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156682" y="2667000"/>
              <a:ext cx="1676457" cy="118586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Execution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44463" y="3962400"/>
            <a:ext cx="1819275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Declarative query (from user)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9475" y="4105275"/>
            <a:ext cx="24003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j-lt"/>
                <a:cs typeface="+mn-cs"/>
              </a:rPr>
              <a:t>Translate</a:t>
            </a:r>
            <a:r>
              <a:rPr lang="en-US" dirty="0">
                <a:latin typeface="+mj-lt"/>
                <a:cs typeface="+mn-cs"/>
              </a:rPr>
              <a:t> to relational algebra expression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3981450"/>
            <a:ext cx="23844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Find logically equivalent- but </a:t>
            </a:r>
            <a:r>
              <a:rPr lang="en-US" b="1" dirty="0">
                <a:latin typeface="+mj-lt"/>
                <a:cs typeface="+mn-cs"/>
              </a:rPr>
              <a:t>more efficient</a:t>
            </a:r>
            <a:r>
              <a:rPr lang="en-US" dirty="0">
                <a:latin typeface="+mj-lt"/>
                <a:cs typeface="+mn-cs"/>
              </a:rPr>
              <a:t>- RA expression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8825" y="4040188"/>
            <a:ext cx="2035175" cy="12017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cs typeface="+mn-cs"/>
              </a:rPr>
              <a:t>Execute each operator of the </a:t>
            </a:r>
            <a:r>
              <a:rPr lang="en-US" b="1" dirty="0">
                <a:latin typeface="+mj-lt"/>
                <a:cs typeface="+mn-cs"/>
              </a:rPr>
              <a:t>optimized</a:t>
            </a:r>
            <a:r>
              <a:rPr lang="en-US" dirty="0">
                <a:latin typeface="+mj-lt"/>
                <a:cs typeface="+mn-cs"/>
              </a:rPr>
              <a:t> plan!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RDBMS Architecture</a:t>
            </a:r>
          </a:p>
        </p:txBody>
      </p:sp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7FBC3D-2483-4B0F-ADEE-833AE854A7A6}" type="datetime3">
              <a:rPr lang="en-US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 September 2020</a:t>
            </a:fld>
            <a:endParaRPr lang="en-US">
              <a:latin typeface="Arial" pitchFamily="34" charset="0"/>
            </a:endParaRP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itchFamily="34" charset="0"/>
              </a:rPr>
              <a:t>CSE, KL University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C89765-8901-4A9B-A777-534F2C1F1D18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270" name="TextBox 7"/>
          <p:cNvSpPr txBox="1">
            <a:spLocks noChangeArrowheads="1"/>
          </p:cNvSpPr>
          <p:nvPr/>
        </p:nvSpPr>
        <p:spPr bwMode="auto">
          <a:xfrm>
            <a:off x="609600" y="1295400"/>
            <a:ext cx="61515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Verdana" pitchFamily="34" charset="0"/>
              </a:rPr>
              <a:t>Relational Database Management System (RDBMS)</a:t>
            </a:r>
          </a:p>
          <a:p>
            <a:endParaRPr lang="en-US">
              <a:latin typeface="Verdana" pitchFamily="34" charset="0"/>
            </a:endParaRPr>
          </a:p>
          <a:p>
            <a:r>
              <a:rPr lang="en-US">
                <a:latin typeface="Verdana" pitchFamily="34" charset="0"/>
              </a:rPr>
              <a:t>How does a SQL engine work ?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77152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2" name="TextBox 20"/>
          <p:cNvSpPr txBox="1">
            <a:spLocks noChangeArrowheads="1"/>
          </p:cNvSpPr>
          <p:nvPr/>
        </p:nvSpPr>
        <p:spPr bwMode="auto">
          <a:xfrm>
            <a:off x="660400" y="4389438"/>
            <a:ext cx="787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Verdana" pitchFamily="34" charset="0"/>
              </a:rPr>
              <a:t>Relational Algebra allows us to translate declarative (SQL) queries</a:t>
            </a:r>
          </a:p>
          <a:p>
            <a:pPr algn="ctr"/>
            <a:r>
              <a:rPr lang="en-US">
                <a:solidFill>
                  <a:srgbClr val="C00000"/>
                </a:solidFill>
                <a:latin typeface="Verdana" pitchFamily="34" charset="0"/>
              </a:rPr>
              <a:t> into precise and optimizable expressions!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2381</Words>
  <Application>Microsoft Office PowerPoint</Application>
  <PresentationFormat>On-screen Show (4:3)</PresentationFormat>
  <Paragraphs>815</Paragraphs>
  <Slides>56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Course – DBMS</vt:lpstr>
      <vt:lpstr>Instruction to Students</vt:lpstr>
      <vt:lpstr>Topics Covered in Todays Class</vt:lpstr>
      <vt:lpstr>Why you should Learn “Relational Algebra” ?</vt:lpstr>
      <vt:lpstr>Why you should Learn “Relational Algebra” ?</vt:lpstr>
      <vt:lpstr>Relational Algebra based on Relational Model</vt:lpstr>
      <vt:lpstr>Relational Algebra based on Relational Model</vt:lpstr>
      <vt:lpstr>RDBMS Architecture</vt:lpstr>
      <vt:lpstr>RDBMS Architecture</vt:lpstr>
      <vt:lpstr>What is an “Algebra”</vt:lpstr>
      <vt:lpstr>What is Relational Algebra (RA) ?</vt:lpstr>
      <vt:lpstr>Keep in mind: RA operates on sets!</vt:lpstr>
      <vt:lpstr>Unary Relational Operations</vt:lpstr>
      <vt:lpstr>Select Operation (σ sigma)</vt:lpstr>
      <vt:lpstr>Select Operation (σ)</vt:lpstr>
      <vt:lpstr>Select Operation (σ)</vt:lpstr>
      <vt:lpstr>Select Operation (σ)</vt:lpstr>
      <vt:lpstr>Project Operation (∏ phi)</vt:lpstr>
      <vt:lpstr>Project Operation (∏ phi)</vt:lpstr>
      <vt:lpstr>Project Operation (∏ phi)</vt:lpstr>
      <vt:lpstr>Note that RA Operators are Compositional!</vt:lpstr>
      <vt:lpstr>Note that RA Operators are Compositional!</vt:lpstr>
      <vt:lpstr>Note that RA Operators are Compositional!</vt:lpstr>
      <vt:lpstr>Note that RA Operators are Compositional!</vt:lpstr>
      <vt:lpstr>Question</vt:lpstr>
      <vt:lpstr>Question</vt:lpstr>
      <vt:lpstr>Question</vt:lpstr>
      <vt:lpstr>Question</vt:lpstr>
      <vt:lpstr>Question</vt:lpstr>
      <vt:lpstr>Question</vt:lpstr>
      <vt:lpstr>Database Philosophy</vt:lpstr>
      <vt:lpstr>Rename Operation (ρ rho)</vt:lpstr>
      <vt:lpstr>Rename Operation (ρ rho)</vt:lpstr>
      <vt:lpstr>Binary Operations</vt:lpstr>
      <vt:lpstr> </vt:lpstr>
      <vt:lpstr> </vt:lpstr>
      <vt:lpstr> </vt:lpstr>
      <vt:lpstr>Join Operations</vt:lpstr>
      <vt:lpstr>Equi Join</vt:lpstr>
      <vt:lpstr>Equi Join</vt:lpstr>
      <vt:lpstr>Question</vt:lpstr>
      <vt:lpstr>Natural Join</vt:lpstr>
      <vt:lpstr>Question</vt:lpstr>
      <vt:lpstr>What will be the output of following Relational Algebra Expression</vt:lpstr>
      <vt:lpstr>What will be the output of following Relational Algebra Expression</vt:lpstr>
      <vt:lpstr>Natural Join</vt:lpstr>
      <vt:lpstr>Problem to solve</vt:lpstr>
      <vt:lpstr>Problem to solve</vt:lpstr>
      <vt:lpstr>Problem to solve</vt:lpstr>
      <vt:lpstr>Problem to solve</vt:lpstr>
      <vt:lpstr>Problem to solve</vt:lpstr>
      <vt:lpstr>Problem to solve</vt:lpstr>
      <vt:lpstr>Problem to solve</vt:lpstr>
      <vt:lpstr>Problem to solve</vt:lpstr>
      <vt:lpstr>SAILORS(Sal_ID, SalName, Rating, Age), RESERVES(Sal_ID , Boat-ID, Rdate), BOATS(Boat-ID, BoatName, Color)</vt:lpstr>
      <vt:lpstr>SAILORS(Sal_ID, SalName, Rating, Age), RESERVES(Sal_ID , Boat-ID, Rdate), BOATS(Boat-ID, BoatName, Color)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– DBMS</dc:title>
  <dc:creator>Mallieswari</dc:creator>
  <cp:lastModifiedBy>Mallieswari</cp:lastModifiedBy>
  <cp:revision>1</cp:revision>
  <dcterms:created xsi:type="dcterms:W3CDTF">2020-09-14T06:22:33Z</dcterms:created>
  <dcterms:modified xsi:type="dcterms:W3CDTF">2020-09-14T06:22:54Z</dcterms:modified>
</cp:coreProperties>
</file>