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F5903-1F39-4010-A10A-75745FDCFC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559F3-6A4F-47DF-850D-D2DCCCD7D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/phpmyadmin/url.php?url=http://dev.mysql.com/doc/refman/5.5/en/drop-table.html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t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/phpmyadmin/url.php?url=http://dev.mysql.com/doc/refman/5.5/en/drop-table.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F53EF7-BCA8-483B-9062-48C9119B1E29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dropped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Mysql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0;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drop table department;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1;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 = 0;# MySQL returned an empty result set (i.e. zero rows). </a:t>
            </a:r>
            <a:r>
              <a:rPr lang="en-US" smtClean="0">
                <a:hlinkClick r:id="rId4"/>
              </a:rPr>
              <a:t>drop</a:t>
            </a:r>
            <a:r>
              <a:rPr lang="en-US" smtClean="0"/>
              <a:t> </a:t>
            </a:r>
            <a:r>
              <a:rPr lang="en-US" smtClean="0">
                <a:hlinkClick r:id="rId4"/>
              </a:rPr>
              <a:t>table</a:t>
            </a:r>
            <a:r>
              <a:rPr lang="en-US" smtClean="0"/>
              <a:t> department;# MySQL returned an empty result set (i.e. zero rows). </a:t>
            </a: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foreign_key_checks= 1;#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133EB-E2F0-445F-BD20-D5743B2135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dropped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Mysql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0;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drop table department;</a:t>
            </a:r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SET foreign_key_checks = 1;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 = 0;# MySQL returned an empty result set (i.e. zero rows). </a:t>
            </a:r>
            <a:r>
              <a:rPr lang="en-US" smtClean="0">
                <a:hlinkClick r:id="rId4"/>
              </a:rPr>
              <a:t>drop</a:t>
            </a:r>
            <a:r>
              <a:rPr lang="en-US" smtClean="0"/>
              <a:t> </a:t>
            </a:r>
            <a:r>
              <a:rPr lang="en-US" smtClean="0">
                <a:hlinkClick r:id="rId4"/>
              </a:rPr>
              <a:t>table</a:t>
            </a:r>
            <a:r>
              <a:rPr lang="en-US" smtClean="0"/>
              <a:t> department;# MySQL returned an empty result set (i.e. zero rows). </a:t>
            </a:r>
            <a:r>
              <a:rPr lang="en-US" smtClean="0">
                <a:hlinkClick r:id="rId3"/>
              </a:rPr>
              <a:t>SET</a:t>
            </a:r>
            <a:r>
              <a:rPr lang="en-US" smtClean="0"/>
              <a:t> foreign_key_checks= 1;# MySQL returned an empty result set (i.e. zero rows).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9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C982A-4960-421D-8F9F-4532F6AB73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Row inserted</a:t>
            </a:r>
          </a:p>
        </p:txBody>
      </p:sp>
      <p:sp>
        <p:nvSpPr>
          <p:cNvPr id="300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E1BE5-E09E-405C-9246-856245101F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Row inserted</a:t>
            </a:r>
          </a:p>
        </p:txBody>
      </p:sp>
      <p:sp>
        <p:nvSpPr>
          <p:cNvPr id="301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6AB792-C0BA-4F29-BAF0-782F1F8BF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altered, dep_num column will be deleted</a:t>
            </a:r>
          </a:p>
        </p:txBody>
      </p:sp>
      <p:sp>
        <p:nvSpPr>
          <p:cNvPr id="302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3926A-A1C5-4E00-9F8B-47D2E86E19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Table altered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6D723D-EFCF-4931-B95B-9172F0B6F9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4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79407-2FB3-4809-B490-53A5878606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</a:t>
            </a:r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CF9FB4-EB3D-4251-A9ED-D55CAA0342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</a:t>
            </a:r>
          </a:p>
        </p:txBody>
      </p:sp>
      <p:sp>
        <p:nvSpPr>
          <p:cNvPr id="306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C38958-7440-4595-8C99-A480D1D9FE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</a:t>
            </a:r>
          </a:p>
        </p:txBody>
      </p:sp>
      <p:sp>
        <p:nvSpPr>
          <p:cNvPr id="307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EF842E-08C9-4986-8E9A-DCD1FC5BD4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9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CEFE3-AFE1-462D-AAE5-712CC6F7E2D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select usn from student as s, department as d where s.dep_num=d.d_id and d.dep_name=‘CSE’;</a:t>
            </a:r>
          </a:p>
        </p:txBody>
      </p:sp>
      <p:sp>
        <p:nvSpPr>
          <p:cNvPr id="308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0EF6C-9090-4A94-A73B-DC363A29A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List usn, name of the students who belong to department number 10 ordered by ascending order of their marks ?</a:t>
            </a:r>
          </a:p>
        </p:txBody>
      </p:sp>
      <p:sp>
        <p:nvSpPr>
          <p:cNvPr id="309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B2CFF8-6E41-4707-9FF1-644AAF2052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List usn, name of the students who belong to department number 10 ordered by ascending order of their marks ?</a:t>
            </a:r>
          </a:p>
        </p:txBody>
      </p:sp>
      <p:sp>
        <p:nvSpPr>
          <p:cNvPr id="310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FFB0A6-CB63-4563-A619-037A4D7082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Display all the information of the EMP table?</a:t>
            </a:r>
            <a:endParaRPr lang="en-US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A) select *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Display unique Jobs from EMP table?</a:t>
            </a:r>
            <a:endParaRPr lang="en-US" b="1" dirty="0" smtClean="0"/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select  distinct job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/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select unique job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b="1" u="dotted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 the </a:t>
            </a:r>
            <a:r>
              <a:rPr lang="en-US" dirty="0" err="1" smtClean="0"/>
              <a:t>emps</a:t>
            </a:r>
            <a:r>
              <a:rPr lang="en-US" dirty="0" smtClean="0"/>
              <a:t> in the </a:t>
            </a:r>
            <a:r>
              <a:rPr lang="en-US" dirty="0" err="1" smtClean="0"/>
              <a:t>asc</a:t>
            </a:r>
            <a:r>
              <a:rPr lang="en-US" dirty="0" smtClean="0"/>
              <a:t> order of their Salaries?</a:t>
            </a:r>
            <a:endParaRPr lang="en-US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A) select  * from </a:t>
            </a:r>
            <a:r>
              <a:rPr lang="en-US" dirty="0" err="1" smtClean="0"/>
              <a:t>emp</a:t>
            </a:r>
            <a:r>
              <a:rPr lang="en-US" dirty="0" smtClean="0"/>
              <a:t>  order by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11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893D8-8F0E-479C-B6F3-502748A921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2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A001C-5922-4E33-97FC-7A65A1D1156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smtClean="0"/>
              <a:t>Case Sensitivity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Case is significant in all conditions comparing character expressions that the LIKE condition and the equality (=) operators. You can use the UPPER function to perform a case-insensitive match, as in this condition: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UPPER(last_name) LIKE 'SM%' </a:t>
            </a:r>
            <a:br>
              <a:rPr lang="en-US" smtClean="0"/>
            </a:br>
            <a:endParaRPr lang="en-US" smtClean="0"/>
          </a:p>
        </p:txBody>
      </p:sp>
      <p:sp>
        <p:nvSpPr>
          <p:cNvPr id="313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102F75-02EE-4289-A3A9-5D6C99F50B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pattern can contain special pattern-matching characters: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 underscore (_) in the pattern matches exactly one character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 percent sign (%) in the pattern can match zero or more characters </a:t>
            </a:r>
          </a:p>
        </p:txBody>
      </p:sp>
      <p:sp>
        <p:nvSpPr>
          <p:cNvPr id="314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7E034-2CC1-4D7C-B604-BCBFCCA9E6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5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0F7B8F-B6EA-4F94-B945-B0E6AF2D493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create table department (D_ID integer, Dep_name varchar(3),primary key (D_ID));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create table student (USN varchar(10),Name varchar(2),Dep_num integer,primary key(usn),foreign key (Dep_num) references department(D_ID));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insert into department values(10,'CSE'); insert into department values(20,'ISE');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8D4C7-048C-4725-A832-C926B96FC1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add or update a child row: a foreign key constraint fails (`dbms_jan_2016`.`student`, CONSTRAINT `student_ibfk_1` FOREIGN KEY (`Dep_num`) REFERENCES `department` (`D_ID`)) </a:t>
            </a:r>
          </a:p>
        </p:txBody>
      </p:sp>
      <p:sp>
        <p:nvSpPr>
          <p:cNvPr id="291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C01647-2E21-4B29-B606-A425948908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add or update a child row: a foreign key constraint fails (`dbms_jan_2016`.`student`, CONSTRAINT `student_ibfk_1` FOREIGN KEY (`Dep_num`) REFERENCES `department` (`D_ID`)) </a:t>
            </a:r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C671-4EC9-47AC-93A3-9B8A4CE941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932D-821C-436A-9BD3-B5DCBA4924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53804-9B8B-464F-88AD-6300278850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CF80D-55E8-44E2-892D-AC79838A9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Cannot delete or update a parent row: a foreign key constraint fails </a:t>
            </a:r>
          </a:p>
        </p:txBody>
      </p:sp>
      <p:sp>
        <p:nvSpPr>
          <p:cNvPr id="296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1BD08E-4BD8-4054-9FC7-77B3FDED6F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D418-AAD7-4EEC-B795-0CD22B2F3A3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8F39-C810-48B4-B8BB-310BD8A62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Course – Database Management Systems (DBMS)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u="sng" smtClean="0"/>
              <a:t>Course Instructor </a:t>
            </a:r>
          </a:p>
          <a:p>
            <a:pPr eaLnBrk="1" hangingPunct="1"/>
            <a:r>
              <a:rPr lang="en-US" smtClean="0"/>
              <a:t>	Dr. K. Subrahmanyam</a:t>
            </a:r>
          </a:p>
          <a:p>
            <a:pPr eaLnBrk="1" hangingPunct="1"/>
            <a:r>
              <a:rPr lang="en-US" smtClean="0"/>
              <a:t>	Department of CSE,KLU</a:t>
            </a:r>
          </a:p>
          <a:p>
            <a:pPr eaLnBrk="1" hangingPunct="1"/>
            <a:r>
              <a:rPr lang="en-US" sz="2000" smtClean="0"/>
              <a:t> </a:t>
            </a:r>
          </a:p>
          <a:p>
            <a:pPr eaLnBrk="1" hangingPunct="1"/>
            <a:endParaRPr lang="en-US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30E58F-23A8-4B7C-9ABD-689078F29FF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65850"/>
            <a:ext cx="1905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4888FC-C579-418D-90A9-62946125236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2C29D6-D8A4-4A55-BE1B-59738D583EB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B0AFF-8586-42EE-AA06-07194AC07BB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09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2310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2311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343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9FBE5E-6B91-4C04-AE51-0A851A56FA8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F4902-4C4D-4FBB-992E-6C973E11E79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33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3334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3335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6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367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13369" name="TextBox 6"/>
          <p:cNvSpPr txBox="1">
            <a:spLocks noChangeArrowheads="1"/>
          </p:cNvSpPr>
          <p:nvPr/>
        </p:nvSpPr>
        <p:spPr bwMode="auto">
          <a:xfrm>
            <a:off x="492125" y="5873750"/>
            <a:ext cx="8421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 Table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will not be deleted because of foreign key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8D2F2F-9887-4986-A885-F9CBACBBA03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5596C2-418E-4042-9826-5E8E68C0004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57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4358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4359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0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391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student;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16A429-C2E6-46A9-8C33-645A7E7F269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674888-B0BD-4CE2-A49F-067D1046B44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81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5382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5383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4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415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student;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15417" name="TextBox 6"/>
          <p:cNvSpPr txBox="1">
            <a:spLocks noChangeArrowheads="1"/>
          </p:cNvSpPr>
          <p:nvPr/>
        </p:nvSpPr>
        <p:spPr bwMode="auto">
          <a:xfrm>
            <a:off x="492125" y="5873750"/>
            <a:ext cx="3590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will be deleted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1717F1-2C9D-47F9-A0AE-DC8A2544CE8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005FB-1321-4AD3-9283-4FB6A9A59E9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05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6406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6407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8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439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1D6F4D-BFEB-4751-AAFC-2556A709A1A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FF67D4-6341-4E09-8FEC-CC7AB77FE72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29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7430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7431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2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463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17465" name="TextBox 15"/>
          <p:cNvSpPr txBox="1">
            <a:spLocks noChangeArrowheads="1"/>
          </p:cNvSpPr>
          <p:nvPr/>
        </p:nvSpPr>
        <p:spPr bwMode="auto">
          <a:xfrm>
            <a:off x="381000" y="5715000"/>
            <a:ext cx="8415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Department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will be deleted and foreign key constraint to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Table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will be dropped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AE42E9-81E1-431F-935A-F9CF698018E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0217C3-68CA-4F0C-B3C0-A86F0ADFD48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53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8454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8455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6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487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959725" cy="2062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Whether the following two SQL commands will be executed successfully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CA2EA-4976-4232-B6AC-39874F40B65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A9E136-807E-45AD-8C39-B2C491D7C18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77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9478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9479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0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511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959725" cy="1816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Whether the following two SQL commands will be executed successfully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drop table department cascade constraints;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19513" name="TextBox 15"/>
          <p:cNvSpPr txBox="1">
            <a:spLocks noChangeArrowheads="1"/>
          </p:cNvSpPr>
          <p:nvPr/>
        </p:nvSpPr>
        <p:spPr bwMode="auto">
          <a:xfrm>
            <a:off x="381000" y="5715000"/>
            <a:ext cx="814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Into the </a:t>
            </a:r>
            <a:r>
              <a:rPr lang="en-US">
                <a:solidFill>
                  <a:srgbClr val="0000CC"/>
                </a:solidFill>
                <a:latin typeface="Verdana" pitchFamily="34" charset="0"/>
              </a:rPr>
              <a:t>student table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 new row will be inserted with dep_num 50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Drop Command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General syntax: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drop table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 [</a:t>
            </a:r>
            <a:r>
              <a:rPr lang="en-US" sz="2000" dirty="0" err="1" smtClean="0"/>
              <a:t>drop_behavior</a:t>
            </a:r>
            <a:r>
              <a:rPr lang="en-US" sz="2000" dirty="0" smtClean="0"/>
              <a:t>]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There are two drop behavior options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1. </a:t>
            </a:r>
            <a:r>
              <a:rPr lang="en-US" sz="2000" b="1" dirty="0" smtClean="0"/>
              <a:t>Cascade</a:t>
            </a:r>
            <a:r>
              <a:rPr lang="en-US" sz="2000" dirty="0" smtClean="0"/>
              <a:t>: All </a:t>
            </a:r>
            <a:r>
              <a:rPr lang="en-US" sz="2000" b="1" dirty="0" smtClean="0"/>
              <a:t>constraints</a:t>
            </a:r>
            <a:r>
              <a:rPr lang="en-US" sz="2000" dirty="0" smtClean="0"/>
              <a:t> that references the table are </a:t>
            </a:r>
            <a:r>
              <a:rPr lang="en-US" sz="2000" b="1" dirty="0" smtClean="0"/>
              <a:t>dropped automatically  </a:t>
            </a:r>
            <a:r>
              <a:rPr lang="en-US" sz="2000" dirty="0" smtClean="0"/>
              <a:t>along with the table itself.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2. </a:t>
            </a:r>
            <a:r>
              <a:rPr lang="en-US" sz="2000" b="1" dirty="0" smtClean="0"/>
              <a:t>Restrict</a:t>
            </a:r>
            <a:r>
              <a:rPr lang="en-US" sz="2000" dirty="0" smtClean="0"/>
              <a:t>: Table is dropped only it is </a:t>
            </a:r>
            <a:r>
              <a:rPr lang="en-US" sz="2000" b="1" dirty="0" smtClean="0"/>
              <a:t>not referenced</a:t>
            </a:r>
            <a:r>
              <a:rPr lang="en-US" sz="2000" dirty="0" smtClean="0"/>
              <a:t> in any constraints.</a:t>
            </a:r>
            <a:endParaRPr lang="en-US" sz="2000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29B9-C38B-466F-B3AB-CBDBAE66590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EE493-BAE3-4F00-9A04-CFCB079F0F6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Alter</a:t>
            </a:r>
            <a:r>
              <a:rPr lang="en-US" dirty="0" smtClean="0"/>
              <a:t> command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General Syntax: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r>
              <a:rPr lang="en-US" dirty="0" smtClean="0"/>
              <a:t> [</a:t>
            </a:r>
            <a:r>
              <a:rPr lang="en-US" dirty="0" err="1" smtClean="0"/>
              <a:t>add|drop|alter</a:t>
            </a:r>
            <a:r>
              <a:rPr lang="en-US" dirty="0" smtClean="0"/>
              <a:t>] column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Adding or dropping column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Changing column definition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Adding or dropping table constraints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F8CB57-0511-48B1-9A7E-41A7C7DC28F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C94F6-64B4-4F29-BF75-7D2339D8353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DML statements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- extracts data from a database</a:t>
            </a:r>
          </a:p>
          <a:p>
            <a:pPr eaLnBrk="1" hangingPunct="1"/>
            <a:r>
              <a:rPr lang="it-IT" smtClean="0"/>
              <a:t>UPDATE - updates data in a database</a:t>
            </a:r>
          </a:p>
          <a:p>
            <a:pPr eaLnBrk="1" hangingPunct="1"/>
            <a:r>
              <a:rPr lang="en-US" smtClean="0"/>
              <a:t>DELETE - deletes data from a database</a:t>
            </a:r>
          </a:p>
          <a:p>
            <a:pPr eaLnBrk="1" hangingPunct="1"/>
            <a:r>
              <a:rPr lang="en-US" smtClean="0"/>
              <a:t>INSERT INTO - inserts new data into a database</a:t>
            </a:r>
          </a:p>
        </p:txBody>
      </p:sp>
      <p:sp>
        <p:nvSpPr>
          <p:cNvPr id="1372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A08EBE-2E91-44A6-960A-4BDB251339F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37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37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74CBAC-3683-4D2A-B11A-AB9ADC2FE8D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22C2B-B1D0-4D69-B68D-AF032DA9309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73C584-1116-4A34-B4BF-4CA68570224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5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5181600"/>
            <a:ext cx="72929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D1BA5B-DB2D-4467-8435-914E27DD8FB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69376-13FF-43C2-B710-2CF5EAB2FCC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5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5105400"/>
            <a:ext cx="75977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EA013-8479-4F1E-970E-38D2EFAF475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26E2C8-BC55-465D-AADE-1EE38FD22BF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2317750" y="1643063"/>
            <a:ext cx="199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038350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46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91150"/>
            <a:ext cx="454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6069013"/>
            <a:ext cx="2647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-17463" y="4562475"/>
            <a:ext cx="78374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What will be the contents of the student table when the following SQL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commands  are executed  ? </a:t>
            </a:r>
          </a:p>
        </p:txBody>
      </p:sp>
      <p:pic>
        <p:nvPicPr>
          <p:cNvPr id="246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697538"/>
            <a:ext cx="7334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command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DCC999-2BC0-40D2-BAA4-79357C70FCA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8301AC-4820-4A8D-97A3-C88ED902A17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2317750" y="1758950"/>
            <a:ext cx="199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154238"/>
          <a:ext cx="640079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76400"/>
                <a:gridCol w="1371600"/>
                <a:gridCol w="1447799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Ragu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patel@gmail.com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429250"/>
            <a:ext cx="454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863" y="6108700"/>
            <a:ext cx="2647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762625"/>
            <a:ext cx="7334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retrieve data from database table, basic SQL statement is </a:t>
            </a:r>
            <a:r>
              <a:rPr lang="en-US" b="1" dirty="0" smtClean="0"/>
              <a:t>SELECT</a:t>
            </a:r>
          </a:p>
          <a:p>
            <a:pPr eaLnBrk="1" hangingPunct="1">
              <a:defRPr/>
            </a:pPr>
            <a:r>
              <a:rPr lang="en-US" dirty="0" smtClean="0"/>
              <a:t>Syntax: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column_name_list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from </a:t>
            </a:r>
            <a:r>
              <a:rPr lang="en-US" dirty="0" err="1" smtClean="0">
                <a:solidFill>
                  <a:srgbClr val="C00000"/>
                </a:solidFill>
              </a:rPr>
              <a:t>table_name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where condition;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EA345E-4EBF-4E38-99AA-E593A150D0E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87C44-955D-469E-ABD5-C163403ABF1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B04989-03C1-46A4-A3A2-4345BA40339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7AB65-F12E-449D-B90B-F1143E24057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769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4724400"/>
            <a:ext cx="2619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77F9C4-455C-4792-A419-D596C035684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BCD38F-BEA0-4F7E-A303-1051D5FCE6B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87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953000"/>
            <a:ext cx="5143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18" name="Down Arrow 8"/>
          <p:cNvSpPr>
            <a:spLocks noChangeArrowheads="1"/>
          </p:cNvSpPr>
          <p:nvPr/>
        </p:nvSpPr>
        <p:spPr bwMode="auto">
          <a:xfrm>
            <a:off x="3257550" y="4648200"/>
            <a:ext cx="24765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87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4410075"/>
            <a:ext cx="2619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5E880-CE59-45E2-97BF-56AB335A871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0D540-DA5F-438B-9B36-EA44F2956A4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41" name="Down Arrow 8"/>
          <p:cNvSpPr>
            <a:spLocks noChangeArrowheads="1"/>
          </p:cNvSpPr>
          <p:nvPr/>
        </p:nvSpPr>
        <p:spPr bwMode="auto">
          <a:xfrm>
            <a:off x="3257550" y="4648200"/>
            <a:ext cx="24765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97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4391025"/>
            <a:ext cx="2800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6550" y="4953000"/>
            <a:ext cx="1009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4764C-2F93-40A6-B0B4-F15298EF0E3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8C423B-863C-4EE7-B5ED-320643EDFC4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765" name="Down Arrow 8"/>
          <p:cNvSpPr>
            <a:spLocks noChangeArrowheads="1"/>
          </p:cNvSpPr>
          <p:nvPr/>
        </p:nvSpPr>
        <p:spPr bwMode="auto">
          <a:xfrm>
            <a:off x="3257550" y="4648200"/>
            <a:ext cx="24765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307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4425" y="4381500"/>
            <a:ext cx="4600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3" y="4953000"/>
            <a:ext cx="5143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77D5D9-DF6B-41FE-8C78-541288E568A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5686E-9D50-464C-A997-9C868D32FDD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89" name="Down Arrow 8"/>
          <p:cNvSpPr>
            <a:spLocks noChangeArrowheads="1"/>
          </p:cNvSpPr>
          <p:nvPr/>
        </p:nvSpPr>
        <p:spPr bwMode="auto">
          <a:xfrm>
            <a:off x="3257550" y="4648200"/>
            <a:ext cx="24765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317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57700"/>
            <a:ext cx="5915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4953000"/>
            <a:ext cx="10763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INSERT INTO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The INSERT INTO statement is used to insert a new row in a table.</a:t>
            </a:r>
          </a:p>
          <a:p>
            <a:pPr eaLnBrk="1" hangingPunct="1">
              <a:defRPr/>
            </a:pPr>
            <a:r>
              <a:rPr lang="en-US" sz="1800" b="1" dirty="0"/>
              <a:t>SQL INSERT INTO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It is possible to write the INSERT INTO statement in two forms.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The </a:t>
            </a:r>
            <a:r>
              <a:rPr lang="en-US" sz="1800" dirty="0"/>
              <a:t>first form doesn't specify the column names where the data will be inserted, only their values: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INSERT INTO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VALUES (value1, value2, value3,...)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The </a:t>
            </a:r>
            <a:r>
              <a:rPr lang="en-US" sz="1800" dirty="0"/>
              <a:t>second form specifies both the column names and the values to be inserted: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INSERT INTO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r>
              <a:rPr lang="en-US" sz="1800" dirty="0">
                <a:solidFill>
                  <a:srgbClr val="C00000"/>
                </a:solidFill>
              </a:rPr>
              <a:t> (column1, column2, column3,...)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VALUES (value1, value2, value3,...)</a:t>
            </a:r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FE9789-C103-44A4-BBB3-F7BA319EF19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230FE1-1A59-4289-AD41-1607C23B48A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Where clause conditions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=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!=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&lt;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&lt;=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&gt;=</a:t>
            </a:r>
            <a:endParaRPr lang="en-US" dirty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EB8E6-8DFE-44C6-9508-2A8EAECDE9E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8588C-6887-4F7F-9C5E-C64D326583E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AF7F19-2359-449C-9EC7-2C24736986E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DA0D6B-B35F-47D8-A5E7-494F6E91951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1960563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13" name="TextBox 7"/>
          <p:cNvSpPr txBox="1">
            <a:spLocks noChangeArrowheads="1"/>
          </p:cNvSpPr>
          <p:nvPr/>
        </p:nvSpPr>
        <p:spPr bwMode="auto">
          <a:xfrm>
            <a:off x="304800" y="1566863"/>
            <a:ext cx="248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3814" name="TextBox 8"/>
          <p:cNvSpPr txBox="1">
            <a:spLocks noChangeArrowheads="1"/>
          </p:cNvSpPr>
          <p:nvPr/>
        </p:nvSpPr>
        <p:spPr bwMode="auto">
          <a:xfrm>
            <a:off x="4572000" y="9906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3815" name="Straight Connector 9"/>
          <p:cNvCxnSpPr>
            <a:cxnSpLocks noChangeShapeType="1"/>
          </p:cNvCxnSpPr>
          <p:nvPr/>
        </p:nvCxnSpPr>
        <p:spPr bwMode="auto">
          <a:xfrm>
            <a:off x="1074738" y="4114800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6" name="Straight Arrow Connector 10"/>
          <p:cNvCxnSpPr>
            <a:cxnSpLocks noChangeShapeType="1"/>
          </p:cNvCxnSpPr>
          <p:nvPr/>
        </p:nvCxnSpPr>
        <p:spPr bwMode="auto">
          <a:xfrm flipV="1">
            <a:off x="1074738" y="3270250"/>
            <a:ext cx="0" cy="844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3462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854" name="Straight Connector 12"/>
          <p:cNvCxnSpPr>
            <a:cxnSpLocks noChangeShapeType="1"/>
          </p:cNvCxnSpPr>
          <p:nvPr/>
        </p:nvCxnSpPr>
        <p:spPr bwMode="auto">
          <a:xfrm>
            <a:off x="6934200" y="3846513"/>
            <a:ext cx="0" cy="2682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55" name="TextBox 13"/>
          <p:cNvSpPr txBox="1">
            <a:spLocks noChangeArrowheads="1"/>
          </p:cNvSpPr>
          <p:nvPr/>
        </p:nvSpPr>
        <p:spPr bwMode="auto">
          <a:xfrm>
            <a:off x="401638" y="4600575"/>
            <a:ext cx="8340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>
                <a:latin typeface="Verdana" pitchFamily="34" charset="0"/>
              </a:rPr>
              <a:t>List out the USN’s of the students who belong to  department  number 10?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B33F4-647F-4699-BA20-35991B0A306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C44EEA-BD63-4A5C-801A-FCE5A665037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1960563"/>
          <a:ext cx="2138368" cy="128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D-Name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837" name="TextBox 7"/>
          <p:cNvSpPr txBox="1">
            <a:spLocks noChangeArrowheads="1"/>
          </p:cNvSpPr>
          <p:nvPr/>
        </p:nvSpPr>
        <p:spPr bwMode="auto">
          <a:xfrm>
            <a:off x="304800" y="1566863"/>
            <a:ext cx="248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4838" name="TextBox 8"/>
          <p:cNvSpPr txBox="1">
            <a:spLocks noChangeArrowheads="1"/>
          </p:cNvSpPr>
          <p:nvPr/>
        </p:nvSpPr>
        <p:spPr bwMode="auto">
          <a:xfrm>
            <a:off x="4572000" y="9906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4839" name="Straight Connector 9"/>
          <p:cNvCxnSpPr>
            <a:cxnSpLocks noChangeShapeType="1"/>
          </p:cNvCxnSpPr>
          <p:nvPr/>
        </p:nvCxnSpPr>
        <p:spPr bwMode="auto">
          <a:xfrm>
            <a:off x="1074738" y="4114800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Straight Arrow Connector 10"/>
          <p:cNvCxnSpPr>
            <a:cxnSpLocks noChangeShapeType="1"/>
          </p:cNvCxnSpPr>
          <p:nvPr/>
        </p:nvCxnSpPr>
        <p:spPr bwMode="auto">
          <a:xfrm flipV="1">
            <a:off x="1074738" y="3270250"/>
            <a:ext cx="0" cy="844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3462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4878" name="Straight Connector 12"/>
          <p:cNvCxnSpPr>
            <a:cxnSpLocks noChangeShapeType="1"/>
          </p:cNvCxnSpPr>
          <p:nvPr/>
        </p:nvCxnSpPr>
        <p:spPr bwMode="auto">
          <a:xfrm>
            <a:off x="6934200" y="3846513"/>
            <a:ext cx="0" cy="2682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79" name="TextBox 13"/>
          <p:cNvSpPr txBox="1">
            <a:spLocks noChangeArrowheads="1"/>
          </p:cNvSpPr>
          <p:nvPr/>
        </p:nvSpPr>
        <p:spPr bwMode="auto">
          <a:xfrm>
            <a:off x="401638" y="4600575"/>
            <a:ext cx="8340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>
                <a:latin typeface="Verdana" pitchFamily="34" charset="0"/>
              </a:rPr>
              <a:t>List out the USN’s of the students who belong to  department  number 10? </a:t>
            </a:r>
          </a:p>
        </p:txBody>
      </p:sp>
      <p:pic>
        <p:nvPicPr>
          <p:cNvPr id="348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5048250"/>
            <a:ext cx="4352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181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82" name="Down Arrow 16"/>
          <p:cNvSpPr>
            <a:spLocks noChangeArrowheads="1"/>
          </p:cNvSpPr>
          <p:nvPr/>
        </p:nvSpPr>
        <p:spPr bwMode="auto">
          <a:xfrm>
            <a:off x="2905125" y="52578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E0C1B-B481-42FB-8AD6-B90C248C5BA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43EE3-7D76-46D4-A338-9B3907CA2D1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861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5862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5863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4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902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304800" y="4367213"/>
            <a:ext cx="76977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List out the USN’s of the students who belong to  CSE  department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1D7EDB-F671-4081-BFC1-BC5977624AC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33A3B-BCD0-4EC3-B7E6-C4AC8D6F8B5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85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6886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6887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926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304800" y="4367213"/>
            <a:ext cx="76977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List out the USN’s of the students who belong to  CSE  department ? </a:t>
            </a:r>
          </a:p>
        </p:txBody>
      </p:sp>
      <p:pic>
        <p:nvPicPr>
          <p:cNvPr id="369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4981575"/>
            <a:ext cx="7400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9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6475" y="56705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30" name="Down Arrow 13"/>
          <p:cNvSpPr>
            <a:spLocks noChangeArrowheads="1"/>
          </p:cNvSpPr>
          <p:nvPr/>
        </p:nvSpPr>
        <p:spPr bwMode="auto">
          <a:xfrm>
            <a:off x="6400800" y="54102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42033E-C6BC-4B57-BA83-39D556A18C5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852C9-2E87-4753-99D9-8C84A62C436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909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7910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7911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950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79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0482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52" name="Down Arrow 13"/>
          <p:cNvSpPr>
            <a:spLocks noChangeArrowheads="1"/>
          </p:cNvSpPr>
          <p:nvPr/>
        </p:nvSpPr>
        <p:spPr bwMode="auto">
          <a:xfrm>
            <a:off x="4048125" y="47879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3795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495800"/>
            <a:ext cx="7486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Aliasing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C95C8-AE49-4105-9554-E6A56FAED1F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82362-79B7-4BF9-9C34-C1F9BB536FC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2925" y="2030413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33" name="TextBox 7"/>
          <p:cNvSpPr txBox="1">
            <a:spLocks noChangeArrowheads="1"/>
          </p:cNvSpPr>
          <p:nvPr/>
        </p:nvSpPr>
        <p:spPr bwMode="auto">
          <a:xfrm>
            <a:off x="304800" y="163512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38934" name="TextBox 8"/>
          <p:cNvSpPr txBox="1">
            <a:spLocks noChangeArrowheads="1"/>
          </p:cNvSpPr>
          <p:nvPr/>
        </p:nvSpPr>
        <p:spPr bwMode="auto">
          <a:xfrm>
            <a:off x="4572000" y="1058863"/>
            <a:ext cx="196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38935" name="Straight Connector 9"/>
          <p:cNvCxnSpPr>
            <a:cxnSpLocks noChangeShapeType="1"/>
          </p:cNvCxnSpPr>
          <p:nvPr/>
        </p:nvCxnSpPr>
        <p:spPr bwMode="auto">
          <a:xfrm>
            <a:off x="1074738" y="4183063"/>
            <a:ext cx="5859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6" name="Straight Arrow Connector 10"/>
          <p:cNvCxnSpPr>
            <a:cxnSpLocks noChangeShapeType="1"/>
          </p:cNvCxnSpPr>
          <p:nvPr/>
        </p:nvCxnSpPr>
        <p:spPr bwMode="auto">
          <a:xfrm flipV="1">
            <a:off x="1074738" y="3340100"/>
            <a:ext cx="0" cy="842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73438" y="141605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974" name="Straight Connector 12"/>
          <p:cNvCxnSpPr>
            <a:cxnSpLocks noChangeShapeType="1"/>
          </p:cNvCxnSpPr>
          <p:nvPr/>
        </p:nvCxnSpPr>
        <p:spPr bwMode="auto">
          <a:xfrm>
            <a:off x="6934200" y="3916363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89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048250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76" name="Down Arrow 13"/>
          <p:cNvSpPr>
            <a:spLocks noChangeArrowheads="1"/>
          </p:cNvSpPr>
          <p:nvPr/>
        </p:nvSpPr>
        <p:spPr bwMode="auto">
          <a:xfrm>
            <a:off x="4048125" y="4787900"/>
            <a:ext cx="381000" cy="260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3897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4491038"/>
            <a:ext cx="8429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Distinct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E81103-B509-442B-8EE4-B9541FC928B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D848A4-1221-4F20-A9FC-E3F06942AC4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9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419600"/>
            <a:ext cx="2914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82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39983" name="TextBox 11"/>
          <p:cNvSpPr txBox="1">
            <a:spLocks noChangeArrowheads="1"/>
          </p:cNvSpPr>
          <p:nvPr/>
        </p:nvSpPr>
        <p:spPr bwMode="auto">
          <a:xfrm>
            <a:off x="3114675" y="4876800"/>
            <a:ext cx="12033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Avinash</a:t>
            </a:r>
          </a:p>
          <a:p>
            <a:r>
              <a:rPr lang="en-US">
                <a:latin typeface="Verdana" pitchFamily="34" charset="0"/>
              </a:rPr>
              <a:t>Balaji</a:t>
            </a:r>
          </a:p>
          <a:p>
            <a:r>
              <a:rPr lang="en-US">
                <a:latin typeface="Verdana" pitchFamily="34" charset="0"/>
              </a:rPr>
              <a:t>Chandan</a:t>
            </a:r>
          </a:p>
          <a:p>
            <a:r>
              <a:rPr lang="en-US">
                <a:latin typeface="Verdana" pitchFamily="34" charset="0"/>
              </a:rPr>
              <a:t>Dinesh</a:t>
            </a:r>
          </a:p>
          <a:p>
            <a:r>
              <a:rPr lang="en-US">
                <a:latin typeface="Verdana" pitchFamily="34" charset="0"/>
              </a:rPr>
              <a:t>Avinash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Distinct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6AFCB-1763-42EE-8CE5-31E4260BA21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705FDE-A273-4FDF-959B-AE4FEE6711B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005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410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4448175"/>
            <a:ext cx="37814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7" name="TextBox 9"/>
          <p:cNvSpPr txBox="1">
            <a:spLocks noChangeArrowheads="1"/>
          </p:cNvSpPr>
          <p:nvPr/>
        </p:nvSpPr>
        <p:spPr bwMode="auto">
          <a:xfrm>
            <a:off x="3114675" y="4876800"/>
            <a:ext cx="1203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Avinash</a:t>
            </a:r>
          </a:p>
          <a:p>
            <a:r>
              <a:rPr lang="en-US">
                <a:latin typeface="Verdana" pitchFamily="34" charset="0"/>
              </a:rPr>
              <a:t>Balaji</a:t>
            </a:r>
          </a:p>
          <a:p>
            <a:r>
              <a:rPr lang="en-US">
                <a:latin typeface="Verdana" pitchFamily="34" charset="0"/>
              </a:rPr>
              <a:t>Chandan</a:t>
            </a:r>
          </a:p>
          <a:p>
            <a:r>
              <a:rPr lang="en-US">
                <a:latin typeface="Verdana" pitchFamily="34" charset="0"/>
              </a:rPr>
              <a:t>Dinesh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18890-7F79-4313-B187-AB387EFA63E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B8528-D2AD-4236-BB6A-D2857C983BA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29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420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25950"/>
            <a:ext cx="5657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4876800"/>
            <a:ext cx="4076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1800" dirty="0"/>
              <a:t>The UPDATE statement is used to update existing records in a table.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b="1" dirty="0"/>
              <a:t>SQL UPDATE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C00000"/>
                </a:solidFill>
              </a:rPr>
              <a:t>UPDATE </a:t>
            </a:r>
            <a:r>
              <a:rPr lang="en-US" sz="1600" dirty="0" err="1">
                <a:solidFill>
                  <a:srgbClr val="C00000"/>
                </a:solidFill>
              </a:rPr>
              <a:t>table_name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C00000"/>
                </a:solidFill>
              </a:rPr>
              <a:t>SET column1=value, column2=value2,...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C00000"/>
                </a:solidFill>
              </a:rPr>
              <a:t>WHERE </a:t>
            </a:r>
            <a:r>
              <a:rPr lang="en-US" sz="1600" dirty="0" err="1" smtClean="0">
                <a:solidFill>
                  <a:srgbClr val="C00000"/>
                </a:solidFill>
              </a:rPr>
              <a:t>some_column</a:t>
            </a:r>
            <a:r>
              <a:rPr lang="en-US" sz="1600" dirty="0" smtClean="0">
                <a:solidFill>
                  <a:srgbClr val="C00000"/>
                </a:solidFill>
              </a:rPr>
              <a:t>=</a:t>
            </a:r>
            <a:r>
              <a:rPr lang="en-US" sz="1600" dirty="0" err="1" smtClean="0">
                <a:solidFill>
                  <a:srgbClr val="C00000"/>
                </a:solidFill>
              </a:rPr>
              <a:t>some_value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CC"/>
                </a:solidFill>
              </a:rPr>
              <a:t>u</a:t>
            </a:r>
            <a:r>
              <a:rPr lang="en-US" sz="2000" dirty="0" smtClean="0">
                <a:solidFill>
                  <a:srgbClr val="0000CC"/>
                </a:solidFill>
              </a:rPr>
              <a:t>pdate student1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set </a:t>
            </a:r>
            <a:r>
              <a:rPr lang="en-US" sz="2000" dirty="0" err="1" smtClean="0">
                <a:solidFill>
                  <a:srgbClr val="0000CC"/>
                </a:solidFill>
              </a:rPr>
              <a:t>emailid</a:t>
            </a:r>
            <a:r>
              <a:rPr lang="en-US" sz="2000" dirty="0" smtClean="0">
                <a:solidFill>
                  <a:srgbClr val="0000CC"/>
                </a:solidFill>
              </a:rPr>
              <a:t>=‘dinesh@gmail.com’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where name=‘</a:t>
            </a:r>
            <a:r>
              <a:rPr lang="en-US" sz="2000" dirty="0">
                <a:solidFill>
                  <a:srgbClr val="0000CC"/>
                </a:solidFill>
              </a:rPr>
              <a:t>D</a:t>
            </a:r>
            <a:r>
              <a:rPr lang="en-US" sz="2000" dirty="0" smtClean="0">
                <a:solidFill>
                  <a:srgbClr val="0000CC"/>
                </a:solidFill>
              </a:rPr>
              <a:t>inesh’;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392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5F9395-398B-491A-8352-4263444CA89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39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39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20991B-96C8-4BF0-9015-B30A6C7D8B4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1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075" y="3284538"/>
            <a:ext cx="522446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CAE1AA-5D7C-4432-A841-E1A85EC9FCA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4B90A1-D6C1-4542-B007-050179CFB6B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2722563" y="12954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510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53" name="Down Arrow 8"/>
          <p:cNvSpPr>
            <a:spLocks noChangeArrowheads="1"/>
          </p:cNvSpPr>
          <p:nvPr/>
        </p:nvSpPr>
        <p:spPr bwMode="auto">
          <a:xfrm>
            <a:off x="3581400" y="4667250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430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5" y="4397375"/>
            <a:ext cx="5734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4876800"/>
            <a:ext cx="4086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680AC-3356-4DD9-BA9B-9A1C4A9D894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924B1-88DD-4DDE-B1A5-7556D685335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2722563" y="11430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986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077" name="TextBox 11"/>
          <p:cNvSpPr txBox="1">
            <a:spLocks noChangeArrowheads="1"/>
          </p:cNvSpPr>
          <p:nvPr/>
        </p:nvSpPr>
        <p:spPr bwMode="auto">
          <a:xfrm>
            <a:off x="260350" y="4038600"/>
            <a:ext cx="861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List usn, name of the students who belong to department number 10 ordered by </a:t>
            </a:r>
          </a:p>
          <a:p>
            <a:r>
              <a:rPr lang="en-US" sz="1600">
                <a:latin typeface="Verdana" pitchFamily="34" charset="0"/>
              </a:rPr>
              <a:t>ascending order of their marks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 statement: Order By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6B7829-5D82-4EC8-B474-7C83EF64AD8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2EB9F-826F-4D2E-9CB0-702C107316C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2722563" y="1143000"/>
            <a:ext cx="1989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98600"/>
          <a:ext cx="5105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09"/>
                <a:gridCol w="1263691"/>
                <a:gridCol w="914400"/>
                <a:gridCol w="11430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1BM14IS001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101" name="Down Arrow 8"/>
          <p:cNvSpPr>
            <a:spLocks noChangeArrowheads="1"/>
          </p:cNvSpPr>
          <p:nvPr/>
        </p:nvSpPr>
        <p:spPr bwMode="auto">
          <a:xfrm>
            <a:off x="3581400" y="5045075"/>
            <a:ext cx="238125" cy="2095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5102" name="TextBox 11"/>
          <p:cNvSpPr txBox="1">
            <a:spLocks noChangeArrowheads="1"/>
          </p:cNvSpPr>
          <p:nvPr/>
        </p:nvSpPr>
        <p:spPr bwMode="auto">
          <a:xfrm>
            <a:off x="260350" y="4038600"/>
            <a:ext cx="861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List usn, name of the students who belong to department number 10 ordered by </a:t>
            </a:r>
          </a:p>
          <a:p>
            <a:r>
              <a:rPr lang="en-US" sz="1600">
                <a:latin typeface="Verdana" pitchFamily="34" charset="0"/>
              </a:rPr>
              <a:t>ascending order of their marks ?</a:t>
            </a:r>
          </a:p>
        </p:txBody>
      </p:sp>
      <p:pic>
        <p:nvPicPr>
          <p:cNvPr id="451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846638"/>
            <a:ext cx="727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1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50" y="5232400"/>
            <a:ext cx="4095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Activity: To do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0772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191"/>
                <a:gridCol w="1170385"/>
                <a:gridCol w="1385983"/>
                <a:gridCol w="1031787"/>
                <a:gridCol w="1462982"/>
                <a:gridCol w="739191"/>
                <a:gridCol w="739191"/>
                <a:gridCol w="808490"/>
              </a:tblGrid>
              <a:tr h="2235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EMPNO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ENAME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MGR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HIREDATE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7369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17-Dec-80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7499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ALLEN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20-Feb-81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7521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WARD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22-Feb-81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02-Apr-81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2975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7654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28-Sep-81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BLAKE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01-May-81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09-Jun-81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SCOTT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ANALYST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09-Dec-82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7839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KING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PRESIDENT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17-Nov-81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7844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SALESMAN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08-Sep-81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7876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ADAMS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7788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12-Jan-83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7698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03-Dec-81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7902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FORD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ANALYST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7566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03-Dec-81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7934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MILLER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CLERK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7782</a:t>
                      </a:r>
                      <a:endParaRPr lang="en-US" sz="1200" b="0" u="dotted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23-Jan-82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ln w="0">
                            <a:solidFill>
                              <a:prstClr val="black"/>
                            </a:solidFill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b="0" u="dotted" dirty="0">
                        <a:ln w="0">
                          <a:solidFill>
                            <a:prstClr val="black"/>
                          </a:solidFill>
                        </a:ln>
                        <a:noFill/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34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98471-42F6-419A-8092-AD626187981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957E2-7BAE-4968-92EE-EEE6AFE4D4E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121275"/>
            <a:ext cx="8682038" cy="175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Write SQL queries for the following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Display all the information of the Employee table 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Display unique Jobs from Employee table?</a:t>
            </a:r>
            <a:endParaRPr lang="en-US" b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List names of the employees in the ascending order of their Salaries 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b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6088" name="TextBox 8"/>
          <p:cNvSpPr txBox="1">
            <a:spLocks noChangeArrowheads="1"/>
          </p:cNvSpPr>
          <p:nvPr/>
        </p:nvSpPr>
        <p:spPr bwMode="auto">
          <a:xfrm>
            <a:off x="5821363" y="1104900"/>
            <a:ext cx="2176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Employee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Today’s class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Unit 1: </a:t>
            </a:r>
            <a:r>
              <a:rPr lang="en-US" altLang="en-US" sz="2000" smtClean="0"/>
              <a:t>Basic queries in SQL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w.r.t SELECT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SQL operators: LIKE, IN, BETWEEN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7320CE-7730-440E-AD27-1BE29F00E55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45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45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993D7C-B7DD-4253-B14B-DEB69B9F61C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SQL can be divided into two parts: </a:t>
            </a:r>
            <a:endParaRPr lang="en-US" sz="1800" dirty="0" smtClean="0"/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1. The </a:t>
            </a:r>
            <a:r>
              <a:rPr lang="en-US" sz="1400" dirty="0"/>
              <a:t>Data Manipulation Language (DML) and </a:t>
            </a:r>
            <a:endParaRPr lang="en-US" sz="1400" dirty="0" smtClean="0"/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r>
              <a:rPr lang="en-US" sz="1400" dirty="0" smtClean="0"/>
              <a:t>2. The </a:t>
            </a:r>
            <a:r>
              <a:rPr lang="en-US" sz="1400" dirty="0"/>
              <a:t>Data </a:t>
            </a:r>
            <a:r>
              <a:rPr lang="en-US" sz="1400" dirty="0" smtClean="0"/>
              <a:t>Definition Language </a:t>
            </a:r>
            <a:r>
              <a:rPr lang="en-US" sz="1400" dirty="0"/>
              <a:t>(DDL</a:t>
            </a:r>
            <a:r>
              <a:rPr lang="en-US" sz="1400" dirty="0" smtClean="0"/>
              <a:t>)</a:t>
            </a:r>
          </a:p>
          <a:p>
            <a:pPr marL="438150" lvl="1" indent="0" eaLnBrk="1" hangingPunct="1">
              <a:buFont typeface="Wingdings" pitchFamily="2" charset="2"/>
              <a:buNone/>
              <a:defRPr/>
            </a:pPr>
            <a:endParaRPr lang="en-US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1. DDL statements </a:t>
            </a:r>
            <a:r>
              <a:rPr lang="en-US" sz="1800" dirty="0"/>
              <a:t>in SQL are:</a:t>
            </a:r>
          </a:p>
          <a:p>
            <a:pPr lvl="1" eaLnBrk="1" hangingPunct="1">
              <a:defRPr/>
            </a:pPr>
            <a:r>
              <a:rPr lang="en-US" sz="1400" dirty="0" smtClean="0"/>
              <a:t>CREATE </a:t>
            </a:r>
            <a:r>
              <a:rPr lang="en-US" sz="1400" dirty="0"/>
              <a:t>DATABASE - creates a new database</a:t>
            </a:r>
          </a:p>
          <a:p>
            <a:pPr lvl="1" eaLnBrk="1" hangingPunct="1">
              <a:defRPr/>
            </a:pPr>
            <a:r>
              <a:rPr lang="en-US" sz="1400" dirty="0" smtClean="0"/>
              <a:t>ALTER </a:t>
            </a:r>
            <a:r>
              <a:rPr lang="en-US" sz="1400" dirty="0"/>
              <a:t>DATABASE - modifies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CREATE </a:t>
            </a:r>
            <a:r>
              <a:rPr lang="en-US" sz="1400" dirty="0"/>
              <a:t>TABLE - creates a new table</a:t>
            </a:r>
          </a:p>
          <a:p>
            <a:pPr lvl="1" eaLnBrk="1" hangingPunct="1">
              <a:defRPr/>
            </a:pPr>
            <a:r>
              <a:rPr lang="en-US" sz="1400" dirty="0" smtClean="0"/>
              <a:t>ALTER </a:t>
            </a:r>
            <a:r>
              <a:rPr lang="en-US" sz="1400" dirty="0"/>
              <a:t>TABLE - modifies a table</a:t>
            </a:r>
          </a:p>
          <a:p>
            <a:pPr lvl="1" eaLnBrk="1" hangingPunct="1">
              <a:defRPr/>
            </a:pPr>
            <a:r>
              <a:rPr lang="en-US" sz="1400" dirty="0" smtClean="0"/>
              <a:t>DROP </a:t>
            </a:r>
            <a:r>
              <a:rPr lang="en-US" sz="1400" dirty="0"/>
              <a:t>TABLE - deletes a </a:t>
            </a:r>
            <a:r>
              <a:rPr lang="en-US" sz="1400" dirty="0" smtClean="0"/>
              <a:t>table</a:t>
            </a:r>
          </a:p>
          <a:p>
            <a:pPr lvl="1" eaLnBrk="1" hangingPunct="1">
              <a:defRPr/>
            </a:pPr>
            <a:endParaRPr lang="en-US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2. </a:t>
            </a:r>
            <a:r>
              <a:rPr lang="en-US" sz="1800" dirty="0"/>
              <a:t>DML part of SQL:</a:t>
            </a:r>
          </a:p>
          <a:p>
            <a:pPr lvl="1" eaLnBrk="1" hangingPunct="1">
              <a:defRPr/>
            </a:pPr>
            <a:r>
              <a:rPr lang="en-US" sz="1400" dirty="0" smtClean="0"/>
              <a:t>SELECT </a:t>
            </a:r>
            <a:r>
              <a:rPr lang="en-US" sz="1400" dirty="0"/>
              <a:t>- extracts data from a database</a:t>
            </a:r>
          </a:p>
          <a:p>
            <a:pPr lvl="1" eaLnBrk="1" hangingPunct="1">
              <a:defRPr/>
            </a:pPr>
            <a:r>
              <a:rPr lang="it-IT" sz="1400" dirty="0" smtClean="0"/>
              <a:t>UPDATE </a:t>
            </a:r>
            <a:r>
              <a:rPr lang="it-IT" sz="1400" dirty="0"/>
              <a:t>- updates data in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DELETE </a:t>
            </a:r>
            <a:r>
              <a:rPr lang="en-US" sz="1400" dirty="0"/>
              <a:t>- deletes data from a database</a:t>
            </a:r>
          </a:p>
          <a:p>
            <a:pPr lvl="1" eaLnBrk="1" hangingPunct="1">
              <a:defRPr/>
            </a:pPr>
            <a:r>
              <a:rPr lang="en-US" sz="1400" dirty="0" smtClean="0"/>
              <a:t>INSERT </a:t>
            </a:r>
            <a:r>
              <a:rPr lang="en-US" sz="1400" dirty="0"/>
              <a:t>INTO - inserts new data into a database</a:t>
            </a: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283E0-9045-4581-9D45-D7BE0C54554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A01A1B-0A2C-4C1F-8DFB-32FB121400D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SQL SELECT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The SELECT statement is used to select data from a database.</a:t>
            </a:r>
          </a:p>
          <a:p>
            <a:pPr eaLnBrk="1" hangingPunct="1"/>
            <a:r>
              <a:rPr lang="en-US" sz="1800" smtClean="0"/>
              <a:t>The result is stored in a result table, called the result-set.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600" smtClean="0"/>
              <a:t>Note: </a:t>
            </a:r>
            <a:r>
              <a:rPr lang="en-US" sz="1600" b="1" smtClean="0"/>
              <a:t>SQL is not case sensitive</a:t>
            </a:r>
            <a:r>
              <a:rPr lang="en-US" sz="1600" smtClean="0"/>
              <a:t>. SELECT is the same as select.</a:t>
            </a: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C1640-1ED6-406B-8511-947388F1835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0BD82-0FFF-423F-96D0-62CB5B85E29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91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63750"/>
            <a:ext cx="4579938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w.r.t to SELECT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00CC"/>
                </a:solidFill>
              </a:rPr>
              <a:t>1. </a:t>
            </a:r>
            <a:r>
              <a:rPr lang="en-US" sz="1600" dirty="0" smtClean="0"/>
              <a:t>SQL Alias: We </a:t>
            </a:r>
            <a:r>
              <a:rPr lang="en-US" sz="1600" dirty="0"/>
              <a:t>can give a table or a column another name by using an alias</a:t>
            </a:r>
            <a:r>
              <a:rPr lang="en-US" sz="1600" dirty="0" smtClean="0"/>
              <a:t>.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eaLnBrk="1" hangingPunct="1"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Alias Syntax for Tables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 AS </a:t>
            </a:r>
            <a:r>
              <a:rPr lang="en-US" sz="1600" dirty="0" err="1" smtClean="0"/>
              <a:t>alias_name</a:t>
            </a:r>
            <a:r>
              <a:rPr lang="en-US" sz="1600" dirty="0" smtClean="0"/>
              <a:t>;</a:t>
            </a:r>
          </a:p>
          <a:p>
            <a:pPr eaLnBrk="1" hangingPunct="1">
              <a:defRPr/>
            </a:pPr>
            <a:r>
              <a:rPr lang="pt-BR" sz="1600" b="1" dirty="0"/>
              <a:t>SQL Alias Syntax for Columns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 AS </a:t>
            </a:r>
            <a:r>
              <a:rPr lang="en-US" sz="1600" dirty="0" err="1"/>
              <a:t>alias_name</a:t>
            </a:r>
            <a:endParaRPr 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00CC"/>
                </a:solidFill>
              </a:rPr>
              <a:t>2. </a:t>
            </a:r>
            <a:r>
              <a:rPr lang="en-US" sz="1600" dirty="0" smtClean="0"/>
              <a:t>The </a:t>
            </a:r>
            <a:r>
              <a:rPr lang="en-US" sz="1600" b="1" dirty="0"/>
              <a:t>DISTINCT</a:t>
            </a:r>
            <a:r>
              <a:rPr lang="en-US" sz="1600" dirty="0"/>
              <a:t> keyword can be used to return only distinct (different) values</a:t>
            </a:r>
            <a:r>
              <a:rPr lang="en-US" sz="1600" dirty="0" smtClean="0"/>
              <a:t>.</a:t>
            </a:r>
          </a:p>
          <a:p>
            <a:pPr eaLnBrk="1" hangingPunct="1">
              <a:defRPr/>
            </a:pPr>
            <a:r>
              <a:rPr lang="en-US" sz="1600" b="1" dirty="0"/>
              <a:t>SQL SELECT DISTINCT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DISTINCT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 smtClean="0"/>
          </a:p>
          <a:p>
            <a:pPr eaLnBrk="1" hangingPunct="1">
              <a:defRPr/>
            </a:pPr>
            <a:endParaRPr lang="en-US" sz="1600" dirty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EDB70A-EE78-4EC0-80AF-95B3701D52B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B2360-F378-41A9-B0A3-BA02D851677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w.r.t to SELECT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CC"/>
                </a:solidFill>
              </a:rPr>
              <a:t>3. </a:t>
            </a:r>
            <a:r>
              <a:rPr lang="en-US" sz="1400" dirty="0" smtClean="0"/>
              <a:t>The </a:t>
            </a:r>
            <a:r>
              <a:rPr lang="en-US" sz="1400" b="1" dirty="0"/>
              <a:t>ORDER BY </a:t>
            </a:r>
            <a:r>
              <a:rPr lang="en-US" sz="1400" dirty="0"/>
              <a:t>keyword is used to sort the result-set by a specified column</a:t>
            </a:r>
            <a:r>
              <a:rPr lang="en-US" sz="1400" dirty="0" smtClean="0"/>
              <a:t>.</a:t>
            </a:r>
          </a:p>
          <a:p>
            <a:pPr eaLnBrk="1" hangingPunct="1">
              <a:defRPr/>
            </a:pPr>
            <a:r>
              <a:rPr lang="en-US" sz="1400" b="1" dirty="0"/>
              <a:t>SQL ORDER BY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SELECT </a:t>
            </a:r>
            <a:r>
              <a:rPr lang="en-US" sz="1400" dirty="0" err="1"/>
              <a:t>column_name</a:t>
            </a:r>
            <a:r>
              <a:rPr lang="en-US" sz="14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FROM </a:t>
            </a:r>
            <a:r>
              <a:rPr lang="en-US" sz="1400" dirty="0" err="1"/>
              <a:t>table_name</a:t>
            </a:r>
            <a:endParaRPr lang="en-US" sz="1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ORDER BY </a:t>
            </a:r>
            <a:r>
              <a:rPr lang="en-US" sz="1400" dirty="0" err="1"/>
              <a:t>column_name</a:t>
            </a:r>
            <a:r>
              <a:rPr lang="en-US" sz="1400" dirty="0"/>
              <a:t>(s) </a:t>
            </a:r>
            <a:r>
              <a:rPr lang="en-US" sz="1400" dirty="0" smtClean="0"/>
              <a:t>ASC | DESC;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CC"/>
                </a:solidFill>
              </a:rPr>
              <a:t>4. </a:t>
            </a:r>
            <a:r>
              <a:rPr lang="en-US" sz="1400" dirty="0" smtClean="0"/>
              <a:t>The </a:t>
            </a:r>
            <a:r>
              <a:rPr lang="en-US" sz="1400" b="1" dirty="0"/>
              <a:t>WHERE</a:t>
            </a:r>
            <a:r>
              <a:rPr lang="en-US" sz="1400" dirty="0"/>
              <a:t> clause is used to filter records</a:t>
            </a:r>
            <a:r>
              <a:rPr lang="en-US" sz="1400" dirty="0" smtClean="0"/>
              <a:t>.</a:t>
            </a:r>
            <a:r>
              <a:rPr lang="en-US" sz="1400" dirty="0"/>
              <a:t> The WHERE clause is used to extract only those records that fulfill a specified criterion</a:t>
            </a:r>
            <a:r>
              <a:rPr lang="en-US" sz="1400" dirty="0" smtClean="0"/>
              <a:t>. </a:t>
            </a:r>
          </a:p>
          <a:p>
            <a:pPr eaLnBrk="1" hangingPunct="1">
              <a:defRPr/>
            </a:pPr>
            <a:r>
              <a:rPr lang="en-US" sz="1400" b="1" dirty="0"/>
              <a:t>SQL WHERE Syntax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SELECT </a:t>
            </a:r>
            <a:r>
              <a:rPr lang="en-US" sz="1400" dirty="0" err="1"/>
              <a:t>column_name</a:t>
            </a:r>
            <a:r>
              <a:rPr lang="en-US" sz="1400" dirty="0"/>
              <a:t>(s)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FROM </a:t>
            </a:r>
            <a:r>
              <a:rPr lang="en-US" sz="1400" dirty="0" err="1"/>
              <a:t>table_name</a:t>
            </a:r>
            <a:endParaRPr lang="en-US" sz="1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400" dirty="0"/>
              <a:t>WHERE </a:t>
            </a:r>
            <a:r>
              <a:rPr lang="en-US" sz="1400" dirty="0" err="1"/>
              <a:t>column_name</a:t>
            </a:r>
            <a:r>
              <a:rPr lang="en-US" sz="1400" dirty="0"/>
              <a:t> operator value</a:t>
            </a:r>
          </a:p>
          <a:p>
            <a:pPr eaLnBrk="1" hangingPunct="1">
              <a:defRPr/>
            </a:pPr>
            <a:r>
              <a:rPr lang="en-US" sz="1400" dirty="0" smtClean="0"/>
              <a:t>With </a:t>
            </a:r>
            <a:r>
              <a:rPr lang="en-US" sz="1400" dirty="0"/>
              <a:t>the WHERE clause, the following operators can be used</a:t>
            </a:r>
            <a:r>
              <a:rPr lang="en-US" sz="1400" dirty="0" smtClean="0"/>
              <a:t>:</a:t>
            </a:r>
          </a:p>
          <a:p>
            <a:pPr eaLnBrk="1" hangingPunct="1">
              <a:defRPr/>
            </a:pPr>
            <a:endParaRPr lang="en-US" sz="1400" dirty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A0557-2D8D-4266-80A6-9573921E4BC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1065DB-A7C4-4233-9A7F-61D32AA8F01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12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292600"/>
            <a:ext cx="37449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Substring Pattern Matching: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The LIKE operator is used in a WHERE clause </a:t>
            </a:r>
            <a:r>
              <a:rPr lang="en-US" sz="1800" b="1" dirty="0"/>
              <a:t>to search </a:t>
            </a:r>
            <a:r>
              <a:rPr lang="en-US" sz="1800" dirty="0"/>
              <a:t>for a </a:t>
            </a:r>
            <a:r>
              <a:rPr lang="en-US" sz="1800" b="1" dirty="0"/>
              <a:t>specified pattern </a:t>
            </a:r>
            <a:r>
              <a:rPr lang="en-US" sz="1800" dirty="0"/>
              <a:t>in </a:t>
            </a:r>
            <a:r>
              <a:rPr lang="en-US" sz="1800" dirty="0" smtClean="0"/>
              <a:t>a column.</a:t>
            </a:r>
          </a:p>
          <a:p>
            <a:pPr eaLnBrk="1" hangingPunct="1">
              <a:defRPr/>
            </a:pPr>
            <a:r>
              <a:rPr lang="en-US" sz="1800" dirty="0"/>
              <a:t>SQL LIKE </a:t>
            </a:r>
            <a:r>
              <a:rPr lang="en-US" sz="1800" dirty="0" smtClean="0"/>
              <a:t>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SELECT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FROM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WHERE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 LIKE </a:t>
            </a:r>
            <a:r>
              <a:rPr lang="en-US" sz="1800" dirty="0" smtClean="0">
                <a:solidFill>
                  <a:srgbClr val="C00000"/>
                </a:solidFill>
              </a:rPr>
              <a:t>pattern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F21E0-5C4C-49B5-A001-86AB83F2AB6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515F43-0D96-42B6-896E-CDC184A356E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Todays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- Schema change statements in SQL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- Basic SQL queries</a:t>
            </a:r>
            <a:endParaRPr lang="en-US" altLang="en-US" sz="2000" smtClean="0"/>
          </a:p>
        </p:txBody>
      </p:sp>
      <p:sp>
        <p:nvSpPr>
          <p:cNvPr id="2458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B3495-9C76-4EEC-9F73-57AD277FDDD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901B4A-FB75-4349-98AB-FAF63C7AB94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The </a:t>
            </a:r>
            <a:r>
              <a:rPr lang="en-US" sz="1800" b="1" dirty="0"/>
              <a:t>LIKE</a:t>
            </a:r>
            <a:r>
              <a:rPr lang="en-US" sz="1800" dirty="0"/>
              <a:t> operator is used in a WHERE clause </a:t>
            </a:r>
            <a:r>
              <a:rPr lang="en-US" sz="1800" b="1" dirty="0"/>
              <a:t>to search </a:t>
            </a:r>
            <a:r>
              <a:rPr lang="en-US" sz="1800" dirty="0"/>
              <a:t>for a </a:t>
            </a:r>
            <a:r>
              <a:rPr lang="en-US" sz="1800" b="1" dirty="0"/>
              <a:t>specified pattern </a:t>
            </a:r>
            <a:r>
              <a:rPr lang="en-US" sz="1800" dirty="0"/>
              <a:t>in </a:t>
            </a:r>
            <a:r>
              <a:rPr lang="en-US" sz="1800" dirty="0" smtClean="0"/>
              <a:t>a column.</a:t>
            </a:r>
          </a:p>
          <a:p>
            <a:pPr eaLnBrk="1" hangingPunct="1">
              <a:defRPr/>
            </a:pPr>
            <a:r>
              <a:rPr lang="en-US" sz="1800" dirty="0"/>
              <a:t>SQL LIKE </a:t>
            </a:r>
            <a:r>
              <a:rPr lang="en-US" sz="1800" dirty="0" smtClean="0"/>
              <a:t>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SELECT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FROM </a:t>
            </a:r>
            <a:r>
              <a:rPr lang="en-US" sz="1800" dirty="0" err="1">
                <a:solidFill>
                  <a:srgbClr val="C00000"/>
                </a:solidFill>
              </a:rPr>
              <a:t>table_name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WHERE </a:t>
            </a:r>
            <a:r>
              <a:rPr lang="en-US" sz="1800" dirty="0" err="1">
                <a:solidFill>
                  <a:srgbClr val="C00000"/>
                </a:solidFill>
              </a:rPr>
              <a:t>column_name</a:t>
            </a:r>
            <a:r>
              <a:rPr lang="en-US" sz="1800" dirty="0">
                <a:solidFill>
                  <a:srgbClr val="C00000"/>
                </a:solidFill>
              </a:rPr>
              <a:t> LIKE </a:t>
            </a:r>
            <a:r>
              <a:rPr lang="en-US" sz="1800" dirty="0" smtClean="0">
                <a:solidFill>
                  <a:srgbClr val="C00000"/>
                </a:solidFill>
              </a:rPr>
              <a:t>pattern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Example: </a:t>
            </a:r>
            <a:r>
              <a:rPr lang="en-US" sz="1800" dirty="0" smtClean="0">
                <a:solidFill>
                  <a:srgbClr val="FF0000"/>
                </a:solidFill>
              </a:rPr>
              <a:t>Write SQL statement to list the names starting with letter “A” from following student table.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763C5-D091-49C8-BF58-D8DC2456E9C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E45090-6E67-4B81-AFF5-02D12E126EB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925" y="4152900"/>
            <a:ext cx="3455988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Write </a:t>
            </a:r>
            <a:r>
              <a:rPr lang="en-US" sz="2400" dirty="0">
                <a:solidFill>
                  <a:srgbClr val="FF0000"/>
                </a:solidFill>
              </a:rPr>
              <a:t>SQL statement to list the </a:t>
            </a:r>
            <a:r>
              <a:rPr lang="en-US" sz="2400" dirty="0" smtClean="0">
                <a:solidFill>
                  <a:srgbClr val="FF0000"/>
                </a:solidFill>
              </a:rPr>
              <a:t>names </a:t>
            </a:r>
            <a:r>
              <a:rPr lang="en-US" sz="2400" dirty="0">
                <a:solidFill>
                  <a:srgbClr val="FF0000"/>
                </a:solidFill>
              </a:rPr>
              <a:t>starting with letter “A” from </a:t>
            </a:r>
            <a:r>
              <a:rPr lang="en-US" sz="2400" dirty="0" smtClean="0">
                <a:solidFill>
                  <a:srgbClr val="FF0000"/>
                </a:solidFill>
              </a:rPr>
              <a:t>the following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CC"/>
                </a:solidFill>
              </a:rPr>
              <a:t>student table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E0077-423A-4B63-BDB6-B3F9394ACDB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7C911-8C51-4D62-94B7-145BF921027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079625"/>
            <a:ext cx="3705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4508500"/>
            <a:ext cx="9185276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Down Arrow 7"/>
          <p:cNvSpPr>
            <a:spLocks noChangeArrowheads="1"/>
          </p:cNvSpPr>
          <p:nvPr/>
        </p:nvSpPr>
        <p:spPr bwMode="auto">
          <a:xfrm>
            <a:off x="3871913" y="4868863"/>
            <a:ext cx="195262" cy="212725"/>
          </a:xfrm>
          <a:prstGeom prst="downArrow">
            <a:avLst>
              <a:gd name="adj1" fmla="val 50000"/>
              <a:gd name="adj2" fmla="val 50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5428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6625" y="5095875"/>
            <a:ext cx="10398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Write </a:t>
            </a:r>
            <a:r>
              <a:rPr lang="en-US" sz="2400" dirty="0"/>
              <a:t>SQL statement to list the </a:t>
            </a:r>
            <a:r>
              <a:rPr lang="en-US" sz="2400" dirty="0" smtClean="0"/>
              <a:t>names </a:t>
            </a:r>
            <a:r>
              <a:rPr lang="en-US" sz="2400" dirty="0"/>
              <a:t>starting with letter “A” from </a:t>
            </a:r>
            <a:r>
              <a:rPr lang="en-US" sz="2400" dirty="0" smtClean="0"/>
              <a:t>the following </a:t>
            </a:r>
            <a:r>
              <a:rPr lang="en-US" sz="2400" dirty="0">
                <a:solidFill>
                  <a:srgbClr val="0000CC"/>
                </a:solidFill>
              </a:rPr>
              <a:t>student table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AAE114-2E52-4DA1-B457-96E903A45E9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CEBB0-2A51-42B9-BFCD-9C2B0297DAE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2079625"/>
            <a:ext cx="3705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365625"/>
            <a:ext cx="5915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Down Arrow 7"/>
          <p:cNvSpPr>
            <a:spLocks noChangeArrowheads="1"/>
          </p:cNvSpPr>
          <p:nvPr/>
        </p:nvSpPr>
        <p:spPr bwMode="auto">
          <a:xfrm>
            <a:off x="3871913" y="4584700"/>
            <a:ext cx="195262" cy="212725"/>
          </a:xfrm>
          <a:prstGeom prst="downArrow">
            <a:avLst>
              <a:gd name="adj1" fmla="val 50000"/>
              <a:gd name="adj2" fmla="val 50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5530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7900" y="4797425"/>
            <a:ext cx="904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TextBox 6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20D87-65C4-4C19-A7EE-27F01040EBF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ED52FA-AB8F-4015-BE73-8F0A9CA6D0A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63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394575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</a:t>
            </a:r>
            <a:r>
              <a:rPr lang="en-US" sz="1600" b="1">
                <a:latin typeface="Verdana" pitchFamily="34" charset="0"/>
              </a:rPr>
              <a:t>end</a:t>
            </a:r>
            <a:r>
              <a:rPr lang="en-US" sz="1600">
                <a:latin typeface="Verdana" pitchFamily="34" charset="0"/>
              </a:rPr>
              <a:t> </a:t>
            </a:r>
          </a:p>
          <a:p>
            <a:r>
              <a:rPr lang="en-US" sz="1600">
                <a:latin typeface="Verdana" pitchFamily="34" charset="0"/>
              </a:rPr>
              <a:t>with letter ‘</a:t>
            </a:r>
            <a:r>
              <a:rPr lang="en-US" sz="1600" b="1">
                <a:latin typeface="Verdana" pitchFamily="34" charset="0"/>
              </a:rPr>
              <a:t>h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56329" name="TextBox 11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0F35D-2564-4C8F-8213-525577DBC9F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9C7892-282A-4390-BD09-58A695B185E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39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end </a:t>
            </a:r>
          </a:p>
          <a:p>
            <a:r>
              <a:rPr lang="en-US" sz="1600">
                <a:latin typeface="Verdana" pitchFamily="34" charset="0"/>
              </a:rPr>
              <a:t>with letter ‘</a:t>
            </a:r>
            <a:r>
              <a:rPr lang="en-US" sz="1600" b="1">
                <a:latin typeface="Verdana" pitchFamily="34" charset="0"/>
              </a:rPr>
              <a:t>h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pic>
        <p:nvPicPr>
          <p:cNvPr id="573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2725" y="4619625"/>
            <a:ext cx="5876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2825" y="5157788"/>
            <a:ext cx="895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5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1130F-8F61-4D6D-BB18-9BCEB801161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29D2D0-B739-46DD-B33C-FEFE06651C2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are having the substring ‘</a:t>
            </a:r>
            <a:r>
              <a:rPr lang="en-US" sz="1600" b="1">
                <a:latin typeface="Verdana" pitchFamily="34" charset="0"/>
              </a:rPr>
              <a:t>in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650875" y="55530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Note:</a:t>
            </a:r>
          </a:p>
          <a:p>
            <a:r>
              <a:rPr lang="en-US">
                <a:latin typeface="Verdana" pitchFamily="34" charset="0"/>
              </a:rPr>
              <a:t>Wildcard character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%</a:t>
            </a:r>
            <a:r>
              <a:rPr lang="en-US">
                <a:latin typeface="Verdana" pitchFamily="34" charset="0"/>
              </a:rPr>
              <a:t>, A substitute for 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zero or more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2A864-2E81-45DE-BB0D-44D7439F35F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CBCBF-F8E2-4413-8E5E-6AFA76F8FBD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93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are having the substring ‘</a:t>
            </a:r>
            <a:r>
              <a:rPr lang="en-US" sz="1600" b="1">
                <a:latin typeface="Verdana" pitchFamily="34" charset="0"/>
              </a:rPr>
              <a:t>in</a:t>
            </a:r>
            <a:r>
              <a:rPr lang="en-US" sz="1600">
                <a:latin typeface="Verdana" pitchFamily="34" charset="0"/>
              </a:rPr>
              <a:t>’?</a:t>
            </a:r>
          </a:p>
        </p:txBody>
      </p:sp>
      <p:sp>
        <p:nvSpPr>
          <p:cNvPr id="59401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594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5157788"/>
            <a:ext cx="95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925" y="4638675"/>
            <a:ext cx="6134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701A6-5282-4E50-9C81-271686B57AB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10666-7D12-44D1-A79D-1E8FF1708DB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04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0A1A60-F544-4E46-B9B1-3A7D8BE99BD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5B3F9-6A70-484D-B41F-71FAA4352C8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‘B’</a:t>
            </a:r>
          </a:p>
        </p:txBody>
      </p:sp>
      <p:sp>
        <p:nvSpPr>
          <p:cNvPr id="61449" name="Down Arrow 8"/>
          <p:cNvSpPr>
            <a:spLocks noChangeArrowheads="1"/>
          </p:cNvSpPr>
          <p:nvPr/>
        </p:nvSpPr>
        <p:spPr bwMode="auto">
          <a:xfrm>
            <a:off x="3789363" y="4905375"/>
            <a:ext cx="211137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61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3" y="4619625"/>
            <a:ext cx="7915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288" y="5157788"/>
            <a:ext cx="904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B2AFF-A0E0-4DEB-B273-0626E350680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A321F9-441E-480A-9FFA-4E0B9235B5B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‘D’ but end with letter ‘h’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Drop command can be used to drop tables or constraints.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DROP TABLE Statement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General Syntax: DROP TABLE </a:t>
            </a:r>
            <a:r>
              <a:rPr lang="en-US" sz="1800" dirty="0" err="1"/>
              <a:t>table_name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DROP DATABASE Statement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General Syntax: DROP DATABASE </a:t>
            </a:r>
            <a:r>
              <a:rPr lang="en-US" sz="1800" dirty="0" err="1"/>
              <a:t>database_name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 TRUNCATE TABLE Statement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What if we only want to delete the data inside the table, and not the table </a:t>
            </a:r>
            <a:r>
              <a:rPr lang="en-US" sz="1800" dirty="0" smtClean="0"/>
              <a:t>itself ? Then</a:t>
            </a:r>
            <a:r>
              <a:rPr lang="en-US" sz="1800" dirty="0"/>
              <a:t>, use the TRUNCATE TABLE statement: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General Syntax: TRUNCATE </a:t>
            </a:r>
            <a:r>
              <a:rPr lang="en-US" sz="1800" dirty="0"/>
              <a:t>TABLE </a:t>
            </a:r>
            <a:r>
              <a:rPr lang="en-US" sz="1800" dirty="0" err="1"/>
              <a:t>table_name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FEC6B-A89C-4C84-8300-A2F82141D16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0A1F9-27E4-4EF5-9345-9F0CB3B3447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1F2B4-AE28-452B-A156-24AAE1A671A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FE7F9-EFB8-4335-8721-C25B8635EFB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34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68849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names  </a:t>
            </a:r>
          </a:p>
          <a:p>
            <a:r>
              <a:rPr lang="en-US" sz="1600">
                <a:latin typeface="Verdana" pitchFamily="34" charset="0"/>
              </a:rPr>
              <a:t>start with letter ‘A’ or ‘D’ but end with letter ‘h’</a:t>
            </a:r>
          </a:p>
        </p:txBody>
      </p:sp>
      <p:sp>
        <p:nvSpPr>
          <p:cNvPr id="63497" name="Down Arrow 8"/>
          <p:cNvSpPr>
            <a:spLocks noChangeArrowheads="1"/>
          </p:cNvSpPr>
          <p:nvPr/>
        </p:nvSpPr>
        <p:spPr bwMode="auto">
          <a:xfrm>
            <a:off x="3797300" y="5105400"/>
            <a:ext cx="211138" cy="252413"/>
          </a:xfrm>
          <a:prstGeom prst="down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63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4845050"/>
            <a:ext cx="817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7250" y="5370513"/>
            <a:ext cx="1009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D4914-59E2-4FD8-B330-6682C712396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66270F-FC05-4C6E-91EB-C29E46F0E5D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45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84313"/>
            <a:ext cx="37036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531813" y="3789363"/>
            <a:ext cx="7894637" cy="8302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third letter in the </a:t>
            </a:r>
          </a:p>
          <a:p>
            <a:r>
              <a:rPr lang="en-US" sz="1600">
                <a:latin typeface="Verdana" pitchFamily="34" charset="0"/>
              </a:rPr>
              <a:t>name is  ‘</a:t>
            </a:r>
            <a:r>
              <a:rPr lang="en-US" sz="1600" b="1">
                <a:latin typeface="Verdana" pitchFamily="34" charset="0"/>
              </a:rPr>
              <a:t>a</a:t>
            </a:r>
            <a:r>
              <a:rPr lang="en-US" sz="1600">
                <a:latin typeface="Verdana" pitchFamily="34" charset="0"/>
              </a:rPr>
              <a:t>’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LIKE Operator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D0DFF6-6860-4A1B-89C5-C17D021EE39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6CD01E-ECDC-4354-B7FD-CC39D87A3B5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125538"/>
            <a:ext cx="3703637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531813" y="3429000"/>
            <a:ext cx="78946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Question</a:t>
            </a:r>
          </a:p>
          <a:p>
            <a:r>
              <a:rPr lang="en-US" sz="1600">
                <a:latin typeface="Verdana" pitchFamily="34" charset="0"/>
              </a:rPr>
              <a:t>Write SQL statement to list name of the students whose third letter in the </a:t>
            </a:r>
          </a:p>
          <a:p>
            <a:r>
              <a:rPr lang="en-US" sz="1600">
                <a:latin typeface="Verdana" pitchFamily="34" charset="0"/>
              </a:rPr>
              <a:t>name is  ‘</a:t>
            </a:r>
            <a:r>
              <a:rPr lang="en-US" sz="1600" b="1">
                <a:latin typeface="Verdana" pitchFamily="34" charset="0"/>
              </a:rPr>
              <a:t>a</a:t>
            </a:r>
            <a:r>
              <a:rPr lang="en-US" sz="1600">
                <a:latin typeface="Verdana" pitchFamily="34" charset="0"/>
              </a:rPr>
              <a:t>’ .</a:t>
            </a:r>
          </a:p>
        </p:txBody>
      </p:sp>
      <p:sp>
        <p:nvSpPr>
          <p:cNvPr id="65545" name="Down Arrow 8"/>
          <p:cNvSpPr>
            <a:spLocks noChangeArrowheads="1"/>
          </p:cNvSpPr>
          <p:nvPr/>
        </p:nvSpPr>
        <p:spPr bwMode="auto">
          <a:xfrm>
            <a:off x="3784600" y="4470400"/>
            <a:ext cx="209550" cy="250825"/>
          </a:xfrm>
          <a:prstGeom prst="downArrow">
            <a:avLst>
              <a:gd name="adj1" fmla="val 50000"/>
              <a:gd name="adj2" fmla="val 501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65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63" y="4251325"/>
            <a:ext cx="6076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5350" y="4748213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TextBox 9"/>
          <p:cNvSpPr txBox="1">
            <a:spLocks noChangeArrowheads="1"/>
          </p:cNvSpPr>
          <p:nvPr/>
        </p:nvSpPr>
        <p:spPr bwMode="auto">
          <a:xfrm>
            <a:off x="531813" y="5283200"/>
            <a:ext cx="815657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Note:</a:t>
            </a:r>
          </a:p>
          <a:p>
            <a:r>
              <a:rPr lang="en-US" sz="1600">
                <a:latin typeface="Verdana" pitchFamily="34" charset="0"/>
              </a:rPr>
              <a:t>An </a:t>
            </a:r>
            <a:r>
              <a:rPr lang="en-US" sz="1600" b="1">
                <a:latin typeface="Verdana" pitchFamily="34" charset="0"/>
              </a:rPr>
              <a:t>underscore</a:t>
            </a:r>
            <a:r>
              <a:rPr lang="en-US" sz="1600">
                <a:latin typeface="Verdana" pitchFamily="34" charset="0"/>
              </a:rPr>
              <a:t> (_) in the pattern matches exactly </a:t>
            </a:r>
            <a:r>
              <a:rPr lang="en-US" sz="1600" b="1">
                <a:latin typeface="Verdana" pitchFamily="34" charset="0"/>
              </a:rPr>
              <a:t>one character</a:t>
            </a:r>
          </a:p>
          <a:p>
            <a:r>
              <a:rPr lang="en-US" sz="1600">
                <a:latin typeface="Verdana" pitchFamily="34" charset="0"/>
              </a:rPr>
              <a:t>A </a:t>
            </a:r>
            <a:r>
              <a:rPr lang="en-US" sz="1600" b="1">
                <a:latin typeface="Verdana" pitchFamily="34" charset="0"/>
              </a:rPr>
              <a:t>percent sign </a:t>
            </a:r>
            <a:r>
              <a:rPr lang="en-US" sz="1600">
                <a:latin typeface="Verdana" pitchFamily="34" charset="0"/>
              </a:rPr>
              <a:t>(%) in the pattern can match </a:t>
            </a:r>
            <a:r>
              <a:rPr lang="en-US" sz="1600" b="1">
                <a:latin typeface="Verdana" pitchFamily="34" charset="0"/>
              </a:rPr>
              <a:t>zero or more characters</a:t>
            </a:r>
          </a:p>
          <a:p>
            <a:r>
              <a:rPr lang="en-US" sz="1600" b="1">
                <a:latin typeface="Verdana" pitchFamily="34" charset="0"/>
              </a:rPr>
              <a:t>underscore (_) </a:t>
            </a:r>
            <a:r>
              <a:rPr lang="en-US" sz="1600">
                <a:latin typeface="Verdana" pitchFamily="34" charset="0"/>
              </a:rPr>
              <a:t>and</a:t>
            </a:r>
            <a:r>
              <a:rPr lang="en-US" sz="1600" b="1">
                <a:latin typeface="Verdana" pitchFamily="34" charset="0"/>
              </a:rPr>
              <a:t> percent sign </a:t>
            </a:r>
            <a:r>
              <a:rPr lang="en-US" sz="1600">
                <a:latin typeface="Verdana" pitchFamily="34" charset="0"/>
              </a:rPr>
              <a:t>(%)</a:t>
            </a:r>
            <a:r>
              <a:rPr lang="en-US" sz="1600" b="1">
                <a:latin typeface="Verdana" pitchFamily="34" charset="0"/>
              </a:rPr>
              <a:t> </a:t>
            </a:r>
            <a:r>
              <a:rPr lang="en-US" sz="1600">
                <a:latin typeface="Verdana" pitchFamily="34" charset="0"/>
              </a:rPr>
              <a:t> are referred as wildcard characters</a:t>
            </a:r>
          </a:p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Wildcard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In SQL, wildcard characters are used with the SQL LIKE operator.</a:t>
            </a:r>
          </a:p>
          <a:p>
            <a:pPr eaLnBrk="1" hangingPunct="1">
              <a:defRPr/>
            </a:pPr>
            <a:r>
              <a:rPr lang="en-US" sz="2000" dirty="0"/>
              <a:t>SQL wildcards are used to search for data within a table. 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With </a:t>
            </a:r>
            <a:r>
              <a:rPr lang="en-US" sz="2000" dirty="0"/>
              <a:t>SQL, the wildcards are: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39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C2BDBD-6A5A-4BA0-9D50-4F062C64FD6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9F1029-3995-40BF-B9E2-A8AAB677C76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8313" y="2997200"/>
          <a:ext cx="8001000" cy="2756356"/>
        </p:xfrm>
        <a:graphic>
          <a:graphicData uri="http://schemas.openxmlformats.org/drawingml/2006/table">
            <a:tbl>
              <a:tblPr/>
              <a:tblGrid>
                <a:gridCol w="1440160"/>
                <a:gridCol w="6560840"/>
              </a:tblGrid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Wildcard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Description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substitute for zero or more characters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_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substitute for a single character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[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and ranges of characters to match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156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[^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or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[!</a:t>
                      </a:r>
                      <a:r>
                        <a:rPr lang="en-US" sz="1700" i="1">
                          <a:effectLst/>
                        </a:rPr>
                        <a:t>charlist</a:t>
                      </a:r>
                      <a:r>
                        <a:rPr lang="en-US" sz="1700">
                          <a:effectLst/>
                        </a:rPr>
                        <a:t>]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Matches only a character NOT specified within the brackets</a:t>
                      </a:r>
                    </a:p>
                  </a:txBody>
                  <a:tcPr marL="70493" marR="70493" marT="70493" marB="70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IN 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WHERE </a:t>
            </a:r>
            <a:r>
              <a:rPr lang="en-US" sz="1600" dirty="0" err="1"/>
              <a:t>column_name</a:t>
            </a:r>
            <a:r>
              <a:rPr lang="en-US" sz="1600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(</a:t>
            </a:r>
            <a:r>
              <a:rPr lang="en-US" sz="1600" dirty="0" smtClean="0"/>
              <a:t>value1,value2,...)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E279AD-25B5-4E32-81D9-9C7EE516975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FF3BE-49EB-4C5C-94E5-8A62A562903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 smtClean="0"/>
              <a:t>SQL </a:t>
            </a:r>
            <a:r>
              <a:rPr lang="en-US" sz="1600" b="1" dirty="0"/>
              <a:t>IN Syntax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table_name</a:t>
            </a: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/>
              <a:t>WHERE </a:t>
            </a:r>
            <a:r>
              <a:rPr lang="en-US" sz="1600" dirty="0" err="1"/>
              <a:t>column_name</a:t>
            </a:r>
            <a:r>
              <a:rPr lang="en-US" sz="1600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(</a:t>
            </a:r>
            <a:r>
              <a:rPr lang="en-US" sz="1600" dirty="0" smtClean="0"/>
              <a:t>value1,value2,...)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Example: </a:t>
            </a:r>
            <a:r>
              <a:rPr lang="en-US" sz="1600" dirty="0"/>
              <a:t>List USN's of the students with name equal to "</a:t>
            </a:r>
            <a:r>
              <a:rPr lang="en-US" sz="1600" dirty="0" err="1"/>
              <a:t>Avinash</a:t>
            </a:r>
            <a:r>
              <a:rPr lang="en-US" sz="1600" dirty="0"/>
              <a:t>" or "Dinesh" from the table above.</a:t>
            </a: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43A9D0-6F43-45B3-852C-2FFD9B01D40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3117A-7DC0-4739-AC65-D66BB88BB09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86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3119438"/>
            <a:ext cx="314325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The IN operator allows you to specify multiple values in a WHERE clause</a:t>
            </a:r>
            <a:r>
              <a:rPr lang="en-US" sz="1600" dirty="0" smtClean="0"/>
              <a:t>.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/>
              <a:t>Example: </a:t>
            </a:r>
            <a:r>
              <a:rPr lang="en-US" sz="1600" dirty="0"/>
              <a:t>List USN's of the students with name equal to "</a:t>
            </a:r>
            <a:r>
              <a:rPr lang="en-US" sz="1600" dirty="0" err="1"/>
              <a:t>Avinash</a:t>
            </a:r>
            <a:r>
              <a:rPr lang="en-US" sz="1600" dirty="0"/>
              <a:t>" or "Dinesh" from the table above</a:t>
            </a:r>
            <a:r>
              <a:rPr lang="en-US" sz="16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4E0E0-6BCE-4EDD-BF03-42631F99929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B3F5A2-81F6-47EF-BC39-2AD283C4AFC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696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785938"/>
            <a:ext cx="314325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4638675"/>
            <a:ext cx="85725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1" name="Down Arrow 8"/>
          <p:cNvSpPr>
            <a:spLocks noChangeArrowheads="1"/>
          </p:cNvSpPr>
          <p:nvPr/>
        </p:nvSpPr>
        <p:spPr bwMode="auto">
          <a:xfrm>
            <a:off x="3857625" y="4929188"/>
            <a:ext cx="357188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6964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5214938"/>
            <a:ext cx="141446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BETWEEN operator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600" smtClean="0"/>
              <a:t>The BETWEEN operator selects a range of data between two values. The values can be numbers, text, or dates.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b="1" smtClean="0"/>
              <a:t>SQL BETWEEN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column_name(s)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FROM table_name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WHERE column_name </a:t>
            </a:r>
            <a:r>
              <a:rPr lang="en-IN" sz="1600" b="1" smtClean="0"/>
              <a:t>BETWEEN</a:t>
            </a:r>
            <a:r>
              <a:rPr lang="en-IN" sz="1600" smtClean="0"/>
              <a:t> value1 AND value2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Example: </a:t>
            </a:r>
            <a:r>
              <a:rPr lang="en-IN" sz="1600" smtClean="0">
                <a:solidFill>
                  <a:srgbClr val="FF0000"/>
                </a:solidFill>
              </a:rPr>
              <a:t>List USN’s and Names of students whose marks is in between 40 and 80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A742A-C352-4EB3-BC32-C6165BBFA06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2B9DB-900C-4F79-BED7-2AB9F69CB7C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06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307181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BETWEEN operator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600" smtClean="0"/>
              <a:t>The BETWEEN operator selects a range of data between two values. The values can be numbers, text, or dates.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Example: </a:t>
            </a:r>
            <a:r>
              <a:rPr lang="en-IN" sz="1600" smtClean="0">
                <a:solidFill>
                  <a:srgbClr val="FF0000"/>
                </a:solidFill>
              </a:rPr>
              <a:t>List USN’s and Names of students whose marks is in between 40 and 80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6E4B3-8A44-4E40-A1FD-3F81F9C11C6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F65CE-558F-4922-962D-CE66AF2AA2B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16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857375"/>
            <a:ext cx="2714625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143375"/>
            <a:ext cx="7362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9" name="Down Arrow 9"/>
          <p:cNvSpPr>
            <a:spLocks noChangeArrowheads="1"/>
          </p:cNvSpPr>
          <p:nvPr/>
        </p:nvSpPr>
        <p:spPr bwMode="auto">
          <a:xfrm>
            <a:off x="3857625" y="4572000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716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857750"/>
            <a:ext cx="22288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1B40C5-D2CE-43D0-958D-AFCB48B6D69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E2B4FB-21B4-4F41-8ECC-750BF6D2AE5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27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8113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643188"/>
            <a:ext cx="607218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3" name="TextBox 8"/>
          <p:cNvSpPr txBox="1">
            <a:spLocks noChangeArrowheads="1"/>
          </p:cNvSpPr>
          <p:nvPr/>
        </p:nvSpPr>
        <p:spPr bwMode="auto">
          <a:xfrm>
            <a:off x="285750" y="2214563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FCF6BC-B829-47EA-9372-9B6082013F4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AEFF22-D594-4280-8253-07074111A52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37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9238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9239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0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71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2" name="TextBox 14"/>
          <p:cNvSpPr txBox="1">
            <a:spLocks noChangeArrowheads="1"/>
          </p:cNvSpPr>
          <p:nvPr/>
        </p:nvSpPr>
        <p:spPr bwMode="auto">
          <a:xfrm>
            <a:off x="9525" y="4503738"/>
            <a:ext cx="911066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Assume the above two tables were created using following create commands</a:t>
            </a:r>
          </a:p>
          <a:p>
            <a:r>
              <a:rPr lang="en-US" sz="1600">
                <a:latin typeface="Verdana" pitchFamily="34" charset="0"/>
              </a:rPr>
              <a:t>create table department (D_ID integer, Dep_name varchar(3),primary key (D_ID));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create table student (USN varchar(10),Name varchar(20),Dep_num integer,</a:t>
            </a:r>
          </a:p>
          <a:p>
            <a:r>
              <a:rPr lang="en-US" sz="1600">
                <a:latin typeface="Verdana" pitchFamily="34" charset="0"/>
              </a:rPr>
              <a:t>primary key(usn),foreign key (Dep_num) references department(D_ID));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 b="1">
                <a:latin typeface="Verdana" pitchFamily="34" charset="0"/>
              </a:rPr>
              <a:t>Note: </a:t>
            </a:r>
            <a:r>
              <a:rPr lang="en-US" sz="1600">
                <a:latin typeface="Verdana" pitchFamily="34" charset="0"/>
              </a:rPr>
              <a:t>Assume after above two table creation, values shown above are inserted </a:t>
            </a:r>
          </a:p>
          <a:p>
            <a:r>
              <a:rPr lang="en-US" sz="1600">
                <a:latin typeface="Verdana" pitchFamily="34" charset="0"/>
              </a:rPr>
              <a:t>into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8B4DE7-8431-40A5-BF80-D56FBEF5C1B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A0E9B7-B896-4ADA-A652-AF84164B5BC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37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0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6" name="TextBox 8"/>
          <p:cNvSpPr txBox="1">
            <a:spLocks noChangeArrowheads="1"/>
          </p:cNvSpPr>
          <p:nvPr/>
        </p:nvSpPr>
        <p:spPr bwMode="auto">
          <a:xfrm>
            <a:off x="357188" y="2286000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7188" y="2786063"/>
            <a:ext cx="6215062" cy="3500437"/>
            <a:chOff x="357158" y="2786058"/>
            <a:chExt cx="6215106" cy="3500462"/>
          </a:xfrm>
        </p:grpSpPr>
        <p:pic>
          <p:nvPicPr>
            <p:cNvPr id="7373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2786058"/>
              <a:ext cx="6072230" cy="3429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39" name="Rectangle 9"/>
            <p:cNvSpPr>
              <a:spLocks noChangeArrowheads="1"/>
            </p:cNvSpPr>
            <p:nvPr/>
          </p:nvSpPr>
          <p:spPr bwMode="auto">
            <a:xfrm>
              <a:off x="357158" y="5715016"/>
              <a:ext cx="6215106" cy="571504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IN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182DB0-BB5F-473B-8429-9E25AF124FF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C9A0A-6C1E-406E-B152-9B21077E669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47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0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0" name="TextBox 8"/>
          <p:cNvSpPr txBox="1">
            <a:spLocks noChangeArrowheads="1"/>
          </p:cNvSpPr>
          <p:nvPr/>
        </p:nvSpPr>
        <p:spPr bwMode="auto">
          <a:xfrm>
            <a:off x="714375" y="1857375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pic>
        <p:nvPicPr>
          <p:cNvPr id="747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14563"/>
            <a:ext cx="58769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Activity To Do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Consider table of Nobel prize winners: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nobel(yr, subject, winner)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2FA74-FA93-4C39-B62B-E4403E664F6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3FB3C2-2680-4B75-A75D-88B5A460BA5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57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357188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4" name="TextBox 8"/>
          <p:cNvSpPr txBox="1">
            <a:spLocks noChangeArrowheads="1"/>
          </p:cNvSpPr>
          <p:nvPr/>
        </p:nvSpPr>
        <p:spPr bwMode="auto">
          <a:xfrm>
            <a:off x="714375" y="2000250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313" y="2357438"/>
            <a:ext cx="6215062" cy="4171950"/>
            <a:chOff x="214282" y="2357430"/>
            <a:chExt cx="6215106" cy="4171951"/>
          </a:xfrm>
        </p:grpSpPr>
        <p:pic>
          <p:nvPicPr>
            <p:cNvPr id="757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2357430"/>
              <a:ext cx="5876925" cy="4171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87" name="Rectangle 9"/>
            <p:cNvSpPr>
              <a:spLocks noChangeArrowheads="1"/>
            </p:cNvSpPr>
            <p:nvPr/>
          </p:nvSpPr>
          <p:spPr bwMode="auto">
            <a:xfrm>
              <a:off x="214282" y="4214818"/>
              <a:ext cx="6215106" cy="785818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IN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  <a:endParaRPr lang="en-US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Why we need aggregate functions ??</a:t>
            </a:r>
          </a:p>
          <a:p>
            <a:pPr eaLnBrk="1" hangingPunct="1"/>
            <a:r>
              <a:rPr lang="en-US" sz="2400" smtClean="0"/>
              <a:t>Example say we want find maximum marks scored by the students in the class.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We use aggregate function to group multiple rows together to form a single value output.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F3D5FC-E90D-419F-A909-1BADBA97EDE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78B3A-4E6A-4AB7-9378-970BEA1F996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68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565400"/>
            <a:ext cx="4192587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Todays Class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Unit 1: </a:t>
            </a:r>
            <a:r>
              <a:rPr lang="en-US" altLang="en-US" sz="2000" smtClean="0"/>
              <a:t>Basic queries in SQL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Group BY Clause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Having Clause</a:t>
            </a:r>
          </a:p>
        </p:txBody>
      </p:sp>
      <p:sp>
        <p:nvSpPr>
          <p:cNvPr id="9523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ED14D4-F769-4BC4-8BD0-8ED7105AD22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52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523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3414A-2744-44A9-837A-1BCC01AB518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operators in Queries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Arithmetic operators for addition (+), subtraction (-), multiplication(*), and division (/) can be applied to numeric values or attributes with numeric domain.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Example:</a:t>
            </a:r>
          </a:p>
          <a:p>
            <a:pPr eaLnBrk="1" hangingPunct="1"/>
            <a:endParaRPr lang="en-US" sz="2000" smtClean="0"/>
          </a:p>
        </p:txBody>
      </p:sp>
      <p:sp>
        <p:nvSpPr>
          <p:cNvPr id="962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D981-D77F-4B18-8413-4D8AB96864D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682C3D-4ADB-4426-A075-083B6C1F005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5" name="Down Arrow 6"/>
          <p:cNvSpPr>
            <a:spLocks noChangeArrowheads="1"/>
          </p:cNvSpPr>
          <p:nvPr/>
        </p:nvSpPr>
        <p:spPr bwMode="auto">
          <a:xfrm>
            <a:off x="3924300" y="4718050"/>
            <a:ext cx="239713" cy="2238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788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421188"/>
            <a:ext cx="6019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5" y="4935538"/>
            <a:ext cx="48672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2420938"/>
            <a:ext cx="3128963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SQL aggregate functions return a single value, calculated from values in a column.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/>
              <a:t>Useful aggregate functions:</a:t>
            </a:r>
          </a:p>
          <a:p>
            <a:pPr eaLnBrk="1" hangingPunct="1"/>
            <a:r>
              <a:rPr lang="en-IN" sz="2000" smtClean="0"/>
              <a:t>AVG() - Returns the average value</a:t>
            </a:r>
          </a:p>
          <a:p>
            <a:pPr eaLnBrk="1" hangingPunct="1"/>
            <a:r>
              <a:rPr lang="en-IN" sz="2000" smtClean="0"/>
              <a:t>COUNT() - Returns the number of rows</a:t>
            </a:r>
          </a:p>
          <a:p>
            <a:pPr eaLnBrk="1" hangingPunct="1"/>
            <a:r>
              <a:rPr lang="en-IN" sz="2000" smtClean="0"/>
              <a:t>MAX() - Returns the largest value</a:t>
            </a:r>
          </a:p>
          <a:p>
            <a:pPr eaLnBrk="1" hangingPunct="1"/>
            <a:r>
              <a:rPr lang="en-IN" sz="2000" smtClean="0"/>
              <a:t>MIN() - Returns the smallest value</a:t>
            </a:r>
          </a:p>
          <a:p>
            <a:pPr eaLnBrk="1" hangingPunct="1"/>
            <a:r>
              <a:rPr lang="en-IN" sz="2000" smtClean="0"/>
              <a:t>SUM() - Returns the sum</a:t>
            </a:r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DB5CB-8A36-4F1E-BB65-68ACF8A6608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4AA5D-AD36-4DF4-8A63-E2D826C6197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AVG() Function</a:t>
            </a:r>
          </a:p>
          <a:p>
            <a:pPr eaLnBrk="1" hangingPunct="1"/>
            <a:r>
              <a:rPr lang="en-IN" sz="1600" smtClean="0"/>
              <a:t>The AVG() function returns the average value of a numeric column.</a:t>
            </a:r>
          </a:p>
          <a:p>
            <a:pPr eaLnBrk="1" hangingPunct="1"/>
            <a:r>
              <a:rPr lang="en-IN" sz="1600" b="1" smtClean="0"/>
              <a:t>SQL AVG()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AVG(column_name)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average marks of all the students in the class.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983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5D84EF-BF65-4EBF-9A6C-6C49E65B413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F33691-EE70-46F6-84BB-9476AD0C4D7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09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635250"/>
            <a:ext cx="2960688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4924425"/>
            <a:ext cx="4191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5" name="Down Arrow 9"/>
          <p:cNvSpPr>
            <a:spLocks noChangeArrowheads="1"/>
          </p:cNvSpPr>
          <p:nvPr/>
        </p:nvSpPr>
        <p:spPr bwMode="auto">
          <a:xfrm>
            <a:off x="2571750" y="5353050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8090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6925" y="5638800"/>
            <a:ext cx="1219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600" b="1" smtClean="0"/>
              <a:t>SQL COUNT()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COUNT() function returns the number of rows that matches a specified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criteria.</a:t>
            </a:r>
          </a:p>
          <a:p>
            <a:pPr eaLnBrk="1" hangingPunct="1"/>
            <a:r>
              <a:rPr lang="en-IN" sz="1600" b="1" smtClean="0"/>
              <a:t>SQL COUNT(column_name)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COUNT(column_name) function returns the number of values (NULL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values will not be counted) of the specified column: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COUNT(column_name)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/>
            <a:r>
              <a:rPr lang="en-IN" sz="16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COUNT(*) function returns the number of records in a table: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COUNT(*) FROM table_name</a:t>
            </a:r>
          </a:p>
          <a:p>
            <a:pPr eaLnBrk="1" hangingPunct="1">
              <a:buFont typeface="Wingdings" pitchFamily="2" charset="2"/>
              <a:buNone/>
            </a:pPr>
            <a:endParaRPr lang="en-IN" sz="1600" smtClean="0"/>
          </a:p>
          <a:p>
            <a:pPr eaLnBrk="1" hangingPunct="1"/>
            <a:r>
              <a:rPr lang="en-IN" sz="1600" b="1" smtClean="0"/>
              <a:t>SQL COUNT(DISTINCT 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The COUNT(DISTINCT column_name) function returns the number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distinct values of the specified column: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600" smtClean="0"/>
              <a:t>SELECT COUNT(DISTINCT column_name) FROM table_name</a:t>
            </a:r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990FDA-C0CC-40F4-BECD-B86C936E28C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7A8AF-523A-4F75-80FB-B92957F16F0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COUNT(*) function returns the number of records in a table.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records in the above student table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03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D16967-3C17-4EFB-B244-A8E46FE32DF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68A94-2EA7-477E-8BF5-46F25BBF604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29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8" y="4259263"/>
            <a:ext cx="3895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3" name="Down Arrow 8"/>
          <p:cNvSpPr>
            <a:spLocks noChangeArrowheads="1"/>
          </p:cNvSpPr>
          <p:nvPr/>
        </p:nvSpPr>
        <p:spPr bwMode="auto">
          <a:xfrm>
            <a:off x="2714625" y="4714875"/>
            <a:ext cx="214313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829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5000625"/>
            <a:ext cx="12176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68E0EE-6716-4F3C-9FD2-4DDF0944E0E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1C91A-60F7-42BF-8751-117ACCA8909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61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0262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0263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295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COUNT(*)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COUNT(*) function returns the number of records in a table.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students who belong to department number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b="1" smtClean="0">
                <a:solidFill>
                  <a:srgbClr val="FF0000"/>
                </a:solidFill>
              </a:rPr>
              <a:t>10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687B44-E19D-4F04-AE0D-4632BEA81A1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5ACB7C-2B4F-4AD9-9B2C-F9FF8A0FCA3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39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71462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6" name="Down Arrow 8"/>
          <p:cNvSpPr>
            <a:spLocks noChangeArrowheads="1"/>
          </p:cNvSpPr>
          <p:nvPr/>
        </p:nvSpPr>
        <p:spPr bwMode="auto">
          <a:xfrm>
            <a:off x="3357563" y="5000625"/>
            <a:ext cx="214312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839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4611688"/>
            <a:ext cx="5857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5286375"/>
            <a:ext cx="1143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1800" b="1" smtClean="0"/>
              <a:t>SQL COUNT(column_name)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The COUNT(column_name) function returns the number of values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/>
              <a:t>(NULL values will not be counted) of the specified column.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Find total number of students who have Email IDs </a:t>
            </a:r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2E3E6-8484-4E9C-A2E4-7CC9A0D046F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13D417-30D2-4470-B30A-2132F8CD4D5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4999" name="Down Arrow 8"/>
          <p:cNvSpPr>
            <a:spLocks noChangeArrowheads="1"/>
          </p:cNvSpPr>
          <p:nvPr/>
        </p:nvSpPr>
        <p:spPr bwMode="auto">
          <a:xfrm>
            <a:off x="3357563" y="5072063"/>
            <a:ext cx="214312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8500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4572000"/>
            <a:ext cx="472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38" y="5357813"/>
            <a:ext cx="1695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286000"/>
            <a:ext cx="52244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r>
              <a:rPr lang="en-IN" sz="1800" smtClean="0">
                <a:solidFill>
                  <a:srgbClr val="FF0000"/>
                </a:solidFill>
              </a:rPr>
              <a:t>What will be the out put of following SQL queries ?</a:t>
            </a: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84420-5911-42DF-966A-9285663D85B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E79C8-A841-4831-ADFA-CB3A01A832C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60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412875"/>
            <a:ext cx="2714625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789363"/>
            <a:ext cx="56292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408488"/>
            <a:ext cx="562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5103813"/>
            <a:ext cx="3686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438" y="5732463"/>
            <a:ext cx="41338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Aggregate Functions in SQL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>
              <a:buFont typeface="Wingdings" pitchFamily="2" charset="2"/>
              <a:buNone/>
            </a:pPr>
            <a:endParaRPr lang="en-IN" sz="1800" smtClean="0"/>
          </a:p>
          <a:p>
            <a:pPr eaLnBrk="1" hangingPunct="1"/>
            <a:endParaRPr lang="en-IN" sz="1800" smtClean="0"/>
          </a:p>
        </p:txBody>
      </p:sp>
      <p:sp>
        <p:nvSpPr>
          <p:cNvPr id="1044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7D4D64-0036-49A0-886F-33A18CF1661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357B6A-172E-474A-BD26-8A211EEC52F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70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052513"/>
            <a:ext cx="27146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708275"/>
            <a:ext cx="519430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  <a:endParaRPr lang="en-US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Why we need Group by Statement</a:t>
            </a:r>
          </a:p>
          <a:p>
            <a:pPr eaLnBrk="1" hangingPunct="1"/>
            <a:r>
              <a:rPr lang="en-US" sz="2000" smtClean="0"/>
              <a:t>Say we want to find total number of students by department wise.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Partition the set of records into groups based on certain criteria.</a:t>
            </a:r>
          </a:p>
          <a:p>
            <a:pPr eaLnBrk="1" hangingPunct="1"/>
            <a:r>
              <a:rPr lang="en-US" sz="2000" smtClean="0"/>
              <a:t>Groups are formed on the basis of certain attribute.</a:t>
            </a:r>
          </a:p>
          <a:p>
            <a:pPr eaLnBrk="1" hangingPunct="1"/>
            <a:r>
              <a:rPr lang="en-US" sz="2000" smtClean="0"/>
              <a:t>Aggregate functions are calculated for each group.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23CF9-0C8D-4C1A-B4E2-F8D4A6DA50C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085CDA-AD6F-4CC3-98A9-0EAFDE59EEC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80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565400"/>
            <a:ext cx="3597275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The GROUP BY statement is used in conjunction with the aggregate functions to group the result-set by one or more columns.</a:t>
            </a:r>
          </a:p>
          <a:p>
            <a:pPr eaLnBrk="1" hangingPunct="1"/>
            <a:r>
              <a:rPr lang="en-IN" sz="2000" b="1" smtClean="0"/>
              <a:t>SQL GROUP BY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/>
              <a:t>SELECT column_name, aggregate_function(column_name)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/>
              <a:t>FROM table_name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/>
              <a:t>WHERE column_name operator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C00000"/>
                </a:solidFill>
              </a:rPr>
              <a:t>GROUP BY</a:t>
            </a:r>
            <a:r>
              <a:rPr lang="en-IN" sz="2000" smtClean="0"/>
              <a:t> column_name</a:t>
            </a: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CF141C-637E-49E6-9D15-5BDCE1ADE03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CCD14-084C-4556-A3D5-D9CC3DEDCAC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The GROUP BY statement is used in conjunction with the aggregate functions to group the result-set by one or more columns.</a:t>
            </a:r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FF0000"/>
                </a:solidFill>
              </a:rPr>
              <a:t>Find total number of students in each department</a:t>
            </a:r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endParaRPr lang="en-IN" sz="2000" smtClean="0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00B2C-2E56-4721-B9A7-9465A764A46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78187-C946-40F5-BC79-9049A106516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01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3082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0" name="Down Arrow 8"/>
          <p:cNvSpPr>
            <a:spLocks noChangeArrowheads="1"/>
          </p:cNvSpPr>
          <p:nvPr/>
        </p:nvSpPr>
        <p:spPr bwMode="auto">
          <a:xfrm>
            <a:off x="3643313" y="4929188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901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549775"/>
            <a:ext cx="7458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8388" y="5214938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FF0000"/>
                </a:solidFill>
              </a:rPr>
              <a:t>Whether the following SQL queries will “</a:t>
            </a:r>
            <a:r>
              <a:rPr lang="en-IN" sz="2000" smtClean="0">
                <a:solidFill>
                  <a:srgbClr val="0000CC"/>
                </a:solidFill>
              </a:rPr>
              <a:t>Find total number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0000CC"/>
                </a:solidFill>
              </a:rPr>
              <a:t>students in each department</a:t>
            </a:r>
            <a:r>
              <a:rPr lang="en-IN" sz="2000" smtClean="0">
                <a:solidFill>
                  <a:srgbClr val="FF0000"/>
                </a:solidFill>
              </a:rPr>
              <a:t>”</a:t>
            </a:r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endParaRPr lang="en-IN" sz="2000" smtClean="0"/>
          </a:p>
        </p:txBody>
      </p:sp>
      <p:sp>
        <p:nvSpPr>
          <p:cNvPr id="1085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9BA6A1-3B9A-4100-88F3-98ADABAA7EA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85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FB335-FB90-41C9-B3A5-93CB07C1195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1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638" y="1125538"/>
            <a:ext cx="3082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040188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724400"/>
            <a:ext cx="67437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FF0000"/>
                </a:solidFill>
              </a:rPr>
              <a:t>Whether the following SQL queries will “</a:t>
            </a:r>
            <a:r>
              <a:rPr lang="en-IN" sz="2000" smtClean="0">
                <a:solidFill>
                  <a:srgbClr val="0000CC"/>
                </a:solidFill>
              </a:rPr>
              <a:t>Find total number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0000CC"/>
                </a:solidFill>
              </a:rPr>
              <a:t>students in each department</a:t>
            </a:r>
            <a:r>
              <a:rPr lang="en-IN" sz="2000" smtClean="0">
                <a:solidFill>
                  <a:srgbClr val="FF0000"/>
                </a:solidFill>
              </a:rPr>
              <a:t>”</a:t>
            </a:r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endParaRPr lang="en-IN" sz="2000" smtClean="0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E3EDAB-A0BF-4F17-A9E5-311C061FF9C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532FA-C5D5-4784-85BD-53674CBA595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21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638" y="1125538"/>
            <a:ext cx="3082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933825"/>
            <a:ext cx="67913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The GROUP BY statement is used in conjunction with the aggregate functions to group the result-set by one or more columns.</a:t>
            </a:r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FF0000"/>
                </a:solidFill>
              </a:rPr>
              <a:t>What will be the output of following SQL statement</a:t>
            </a:r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endParaRPr lang="en-IN" sz="2000" smtClean="0"/>
          </a:p>
        </p:txBody>
      </p:sp>
      <p:sp>
        <p:nvSpPr>
          <p:cNvPr id="1105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B8AB9-F062-4245-95D7-5176160A45F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0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61FCF-D5E7-41D6-BABD-33F192A3495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31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3082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2" name="Down Arrow 8"/>
          <p:cNvSpPr>
            <a:spLocks noChangeArrowheads="1"/>
          </p:cNvSpPr>
          <p:nvPr/>
        </p:nvSpPr>
        <p:spPr bwMode="auto">
          <a:xfrm>
            <a:off x="3643313" y="5214938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931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4403725"/>
            <a:ext cx="54006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 change statements in SQL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command</a:t>
            </a:r>
          </a:p>
          <a:p>
            <a:pPr eaLnBrk="1" hangingPunct="1"/>
            <a:endParaRPr 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F5F7D-E715-4B65-B6B9-B7A8AA1646C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3387A9-D085-499A-BF7D-A9047E45CA4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3775" y="2298700"/>
          <a:ext cx="21383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6"/>
                <a:gridCol w="1278722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85" name="TextBox 8"/>
          <p:cNvSpPr txBox="1">
            <a:spLocks noChangeArrowheads="1"/>
          </p:cNvSpPr>
          <p:nvPr/>
        </p:nvSpPr>
        <p:spPr bwMode="auto">
          <a:xfrm>
            <a:off x="755650" y="1903413"/>
            <a:ext cx="248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department Table</a:t>
            </a:r>
          </a:p>
        </p:txBody>
      </p:sp>
      <p:sp>
        <p:nvSpPr>
          <p:cNvPr id="11286" name="TextBox 9"/>
          <p:cNvSpPr txBox="1">
            <a:spLocks noChangeArrowheads="1"/>
          </p:cNvSpPr>
          <p:nvPr/>
        </p:nvSpPr>
        <p:spPr bwMode="auto">
          <a:xfrm>
            <a:off x="4387850" y="14478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 Table</a:t>
            </a:r>
          </a:p>
        </p:txBody>
      </p:sp>
      <p:cxnSp>
        <p:nvCxnSpPr>
          <p:cNvPr id="11287" name="Straight Connector 10"/>
          <p:cNvCxnSpPr>
            <a:cxnSpLocks noChangeShapeType="1"/>
          </p:cNvCxnSpPr>
          <p:nvPr/>
        </p:nvCxnSpPr>
        <p:spPr bwMode="auto">
          <a:xfrm>
            <a:off x="1525588" y="4451350"/>
            <a:ext cx="6215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8" name="Straight Arrow Connector 11"/>
          <p:cNvCxnSpPr>
            <a:cxnSpLocks noChangeShapeType="1"/>
          </p:cNvCxnSpPr>
          <p:nvPr/>
        </p:nvCxnSpPr>
        <p:spPr bwMode="auto">
          <a:xfrm flipV="1">
            <a:off x="1525588" y="3608388"/>
            <a:ext cx="0" cy="842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17900" y="1843088"/>
          <a:ext cx="4792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800200"/>
                <a:gridCol w="976274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Avinash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Balaji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Nikil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319" name="Straight Connector 13"/>
          <p:cNvCxnSpPr>
            <a:cxnSpLocks noChangeShapeType="1"/>
          </p:cNvCxnSpPr>
          <p:nvPr/>
        </p:nvCxnSpPr>
        <p:spPr bwMode="auto">
          <a:xfrm>
            <a:off x="7740650" y="4184650"/>
            <a:ext cx="0" cy="266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/>
          <p:nvPr/>
        </p:nvSpPr>
        <p:spPr>
          <a:xfrm>
            <a:off x="533400" y="4549775"/>
            <a:ext cx="78882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Question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n-lt"/>
                <a:cs typeface="+mn-cs"/>
              </a:rPr>
              <a:t>When the following SQL Command is executed, what will be the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insert into  student values  (‘1BM14CS006’,’Patel’,50);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</p:txBody>
      </p:sp>
      <p:sp>
        <p:nvSpPr>
          <p:cNvPr id="11321" name="TextBox 15"/>
          <p:cNvSpPr txBox="1">
            <a:spLocks noChangeArrowheads="1"/>
          </p:cNvSpPr>
          <p:nvPr/>
        </p:nvSpPr>
        <p:spPr bwMode="auto">
          <a:xfrm>
            <a:off x="492125" y="5873750"/>
            <a:ext cx="581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Cannot add a row: a foreign key constraint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SQL GROUP BY Statement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000" smtClean="0"/>
              <a:t>The GROUP BY statement is used in conjunction with the aggregate functions to group the result-set by one or more columns.</a:t>
            </a:r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IN" sz="2000" smtClean="0">
                <a:solidFill>
                  <a:srgbClr val="FF0000"/>
                </a:solidFill>
              </a:rPr>
              <a:t>What will be the output of following SQL statement</a:t>
            </a:r>
          </a:p>
          <a:p>
            <a:pPr eaLnBrk="1" hangingPunct="1"/>
            <a:endParaRPr lang="en-IN" sz="2000" smtClean="0"/>
          </a:p>
          <a:p>
            <a:pPr eaLnBrk="1" hangingPunct="1">
              <a:buFont typeface="Wingdings" pitchFamily="2" charset="2"/>
              <a:buNone/>
            </a:pPr>
            <a:endParaRPr lang="en-IN" sz="2000" smtClean="0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62A2AB-FA47-496C-B194-247CB7D1750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BB154A-8851-46AE-91D2-EE671975997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42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3082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Down Arrow 8"/>
          <p:cNvSpPr>
            <a:spLocks noChangeArrowheads="1"/>
          </p:cNvSpPr>
          <p:nvPr/>
        </p:nvSpPr>
        <p:spPr bwMode="auto">
          <a:xfrm>
            <a:off x="3643313" y="5214938"/>
            <a:ext cx="28575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>
              <a:latin typeface="Verdana" pitchFamily="34" charset="0"/>
            </a:endParaRPr>
          </a:p>
        </p:txBody>
      </p:sp>
      <p:pic>
        <p:nvPicPr>
          <p:cNvPr id="942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4403725"/>
            <a:ext cx="54006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4575" y="5500688"/>
            <a:ext cx="2943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1126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33074-B0BE-4D09-8BDE-D99E48DFCD6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2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12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C1739D-CD4A-4B6E-82C9-2BBBF54B661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52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357188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40" name="TextBox 8"/>
          <p:cNvSpPr txBox="1">
            <a:spLocks noChangeArrowheads="1"/>
          </p:cNvSpPr>
          <p:nvPr/>
        </p:nvSpPr>
        <p:spPr bwMode="auto">
          <a:xfrm>
            <a:off x="428625" y="142875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pic>
        <p:nvPicPr>
          <p:cNvPr id="952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500063"/>
            <a:ext cx="5429250" cy="587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IN" sz="1800" smtClean="0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8CB39F-0C1E-47E0-9059-04F32BFD883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luniversity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E7614-6EBD-4CBE-BBA7-39D9B4DBABE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962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0" y="357188"/>
            <a:ext cx="29908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4" name="TextBox 8"/>
          <p:cNvSpPr txBox="1">
            <a:spLocks noChangeArrowheads="1"/>
          </p:cNvSpPr>
          <p:nvPr/>
        </p:nvSpPr>
        <p:spPr bwMode="auto">
          <a:xfrm>
            <a:off x="428625" y="142875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Verdana" pitchFamily="34" charset="0"/>
              </a:rPr>
              <a:t>Answer the following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313" y="571500"/>
            <a:ext cx="5572125" cy="5800725"/>
            <a:chOff x="214282" y="571480"/>
            <a:chExt cx="5572164" cy="5800725"/>
          </a:xfrm>
        </p:grpSpPr>
        <p:pic>
          <p:nvPicPr>
            <p:cNvPr id="962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571480"/>
              <a:ext cx="5429288" cy="580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67" name="Rectangle 9"/>
            <p:cNvSpPr>
              <a:spLocks noChangeArrowheads="1"/>
            </p:cNvSpPr>
            <p:nvPr/>
          </p:nvSpPr>
          <p:spPr bwMode="auto">
            <a:xfrm>
              <a:off x="214282" y="5000636"/>
              <a:ext cx="1857388" cy="1357322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IN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4877</Words>
  <Application>Microsoft Office PowerPoint</Application>
  <PresentationFormat>On-screen Show (4:3)</PresentationFormat>
  <Paragraphs>1971</Paragraphs>
  <Slides>92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Course – Database Management Systems (DBMS)</vt:lpstr>
      <vt:lpstr>DML statements</vt:lpstr>
      <vt:lpstr>The INSERT INTO Statement</vt:lpstr>
      <vt:lpstr>SQL UPDATE Statement</vt:lpstr>
      <vt:lpstr>Topics Covered in Todays Class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Basic queries in SQL</vt:lpstr>
      <vt:lpstr>SQL select statement</vt:lpstr>
      <vt:lpstr>SQL select statement</vt:lpstr>
      <vt:lpstr>SQL select statement</vt:lpstr>
      <vt:lpstr>SQL select statement</vt:lpstr>
      <vt:lpstr>SQL select statement</vt:lpstr>
      <vt:lpstr>Select statement</vt:lpstr>
      <vt:lpstr>SQL select statement</vt:lpstr>
      <vt:lpstr>SQL select statement</vt:lpstr>
      <vt:lpstr>SQL select statement</vt:lpstr>
      <vt:lpstr>SQL select statement</vt:lpstr>
      <vt:lpstr>SQL select statement</vt:lpstr>
      <vt:lpstr>SQL select statement: Aliasing</vt:lpstr>
      <vt:lpstr>SQL select statement: Distinct</vt:lpstr>
      <vt:lpstr>SQL select statement: Distinct</vt:lpstr>
      <vt:lpstr>SQL select statement: Order By</vt:lpstr>
      <vt:lpstr>SQL select statement: Order By</vt:lpstr>
      <vt:lpstr>SQL select statement: Order By</vt:lpstr>
      <vt:lpstr>SQL select statement: Order By</vt:lpstr>
      <vt:lpstr>Activity: To do</vt:lpstr>
      <vt:lpstr>Topics Covered in Today’s class</vt:lpstr>
      <vt:lpstr>Structured Query Language (SQL)</vt:lpstr>
      <vt:lpstr>The SQL SELECT Statement</vt:lpstr>
      <vt:lpstr>w.r.t to SELECT SQL statement</vt:lpstr>
      <vt:lpstr>w.r.t to SELECT sql statement</vt:lpstr>
      <vt:lpstr>Substring Pattern Matching: 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LIKE Operator</vt:lpstr>
      <vt:lpstr>SQL Wildcard Characters</vt:lpstr>
      <vt:lpstr>SQL IN Operator</vt:lpstr>
      <vt:lpstr>SQL IN Operator</vt:lpstr>
      <vt:lpstr>SQL IN Operator</vt:lpstr>
      <vt:lpstr>SQL BETWEEN operator</vt:lpstr>
      <vt:lpstr>SQL BETWEEN operator</vt:lpstr>
      <vt:lpstr>Activity To Do</vt:lpstr>
      <vt:lpstr>Activity To Do</vt:lpstr>
      <vt:lpstr>Activity To Do</vt:lpstr>
      <vt:lpstr>Activity To Do</vt:lpstr>
      <vt:lpstr>Aggregate Functions in SQL</vt:lpstr>
      <vt:lpstr>Topics Covered in Todays Class</vt:lpstr>
      <vt:lpstr>Arithmetic operators in Queries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Aggregate Functions in SQL</vt:lpstr>
      <vt:lpstr>SQL GROUP BY Statement</vt:lpstr>
      <vt:lpstr>SQL GROUP BY Statement</vt:lpstr>
      <vt:lpstr>SQL GROUP BY Statement</vt:lpstr>
      <vt:lpstr>SQL GROUP BY Statement</vt:lpstr>
      <vt:lpstr>SQL GROUP BY Statement</vt:lpstr>
      <vt:lpstr>SQL GROUP BY Statement</vt:lpstr>
      <vt:lpstr>SQL GROUP BY Statement</vt:lpstr>
      <vt:lpstr>Slide 91</vt:lpstr>
      <vt:lpstr>Slide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– Database Management Systems (DBMS)</dc:title>
  <dc:creator>Mallieswari</dc:creator>
  <cp:lastModifiedBy>Mallieswari</cp:lastModifiedBy>
  <cp:revision>1</cp:revision>
  <dcterms:created xsi:type="dcterms:W3CDTF">2020-09-14T06:18:34Z</dcterms:created>
  <dcterms:modified xsi:type="dcterms:W3CDTF">2020-09-14T06:19:03Z</dcterms:modified>
</cp:coreProperties>
</file>