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C2CD-206D-4906-A2AB-18B11F08189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AEDF-A4FE-4D45-91C5-B4F1FB731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t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/phpmyadmin/url.php?url=http://dev.mysql.com/doc/refman/5.5/en/drop-table.html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t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/phpmyadmin/url.php?url=http://dev.mysql.com/doc/refman/5.5/en/drop-table.html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Cascade on delete is to delete all referencing rows.</a:t>
            </a:r>
          </a:p>
        </p:txBody>
      </p:sp>
      <p:sp>
        <p:nvSpPr>
          <p:cNvPr id="287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56B9D5-7D49-4C37-8360-F41BCE04E7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Table dropped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Mysql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SET foreign_key_checks = 0;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drop table department;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SET foreign_key_checks = 1;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# MySQL returned an empty result set (i.e. zero rows).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hlinkClick r:id="rId3"/>
              </a:rPr>
              <a:t>SET</a:t>
            </a:r>
            <a:r>
              <a:rPr lang="en-US" smtClean="0"/>
              <a:t> foreign_key_checks = 0;# MySQL returned an empty result set (i.e. zero rows). </a:t>
            </a:r>
            <a:r>
              <a:rPr lang="en-US" smtClean="0">
                <a:hlinkClick r:id="rId4"/>
              </a:rPr>
              <a:t>drop</a:t>
            </a:r>
            <a:r>
              <a:rPr lang="en-US" smtClean="0"/>
              <a:t> </a:t>
            </a:r>
            <a:r>
              <a:rPr lang="en-US" smtClean="0">
                <a:hlinkClick r:id="rId4"/>
              </a:rPr>
              <a:t>table</a:t>
            </a:r>
            <a:r>
              <a:rPr lang="en-US" smtClean="0"/>
              <a:t> department;# MySQL returned an empty result set (i.e. zero rows). </a:t>
            </a:r>
            <a:r>
              <a:rPr lang="en-US" smtClean="0">
                <a:hlinkClick r:id="rId3"/>
              </a:rPr>
              <a:t>SET</a:t>
            </a:r>
            <a:r>
              <a:rPr lang="en-US" smtClean="0"/>
              <a:t> foreign_key_checks= 1;# MySQL returned an empty result set (i.e. zero rows).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6AF3B1-A3FC-432D-BFF6-45D75D75DA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Table dropped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Mysql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SET foreign_key_checks = 0;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drop table department;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SET foreign_key_checks = 1;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# MySQL returned an empty result set (i.e. zero rows).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hlinkClick r:id="rId3"/>
              </a:rPr>
              <a:t>SET</a:t>
            </a:r>
            <a:r>
              <a:rPr lang="en-US" smtClean="0"/>
              <a:t> foreign_key_checks = 0;# MySQL returned an empty result set (i.e. zero rows). </a:t>
            </a:r>
            <a:r>
              <a:rPr lang="en-US" smtClean="0">
                <a:hlinkClick r:id="rId4"/>
              </a:rPr>
              <a:t>drop</a:t>
            </a:r>
            <a:r>
              <a:rPr lang="en-US" smtClean="0"/>
              <a:t> </a:t>
            </a:r>
            <a:r>
              <a:rPr lang="en-US" smtClean="0">
                <a:hlinkClick r:id="rId4"/>
              </a:rPr>
              <a:t>table</a:t>
            </a:r>
            <a:r>
              <a:rPr lang="en-US" smtClean="0"/>
              <a:t> department;# MySQL returned an empty result set (i.e. zero rows). </a:t>
            </a:r>
            <a:r>
              <a:rPr lang="en-US" smtClean="0">
                <a:hlinkClick r:id="rId3"/>
              </a:rPr>
              <a:t>SET</a:t>
            </a:r>
            <a:r>
              <a:rPr lang="en-US" smtClean="0"/>
              <a:t> foreign_key_checks= 1;# MySQL returned an empty result set (i.e. zero rows).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9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0DF67C-D70E-45F2-857D-1991E3FA90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Row inserted</a:t>
            </a:r>
          </a:p>
        </p:txBody>
      </p:sp>
      <p:sp>
        <p:nvSpPr>
          <p:cNvPr id="300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8F8E55-2238-453A-A322-3B877C4F87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Row inserted</a:t>
            </a:r>
          </a:p>
        </p:txBody>
      </p:sp>
      <p:sp>
        <p:nvSpPr>
          <p:cNvPr id="301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AC6E87-FA34-462F-8922-B56F9C62E2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Table altered, dep_num column will be deleted</a:t>
            </a:r>
          </a:p>
        </p:txBody>
      </p:sp>
      <p:sp>
        <p:nvSpPr>
          <p:cNvPr id="302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0265F7-1AF4-4819-9067-7D97548C33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Table altered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3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F782D4-B8C5-4536-AC15-FC36472452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insert into student values ('1BM14CS001','Avinash',10);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8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EFF00-0E13-4817-A6DF-DD30879380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create table department (D_ID integer, Dep_name varchar(3),primary key (D_ID));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create table student (USN varchar(10),Name varchar(2),Dep_num integer,primary key(usn),foreign key (Dep_num) references department(D_ID));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insert into department values(10,'CSE'); insert into department values(20,'ISE');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0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BE60F-C174-456B-8116-CD07732F94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add or update a child row: a foreign key constraint fails (`dbms_jan_2016`.`student`, CONSTRAINT `student_ibfk_1` FOREIGN KEY (`Dep_num`) REFERENCES `department` (`D_ID`)) </a:t>
            </a:r>
          </a:p>
        </p:txBody>
      </p:sp>
      <p:sp>
        <p:nvSpPr>
          <p:cNvPr id="291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FF34AA-E452-40B6-91A6-D4BF032F3B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add or update a child row: a foreign key constraint fails (`dbms_jan_2016`.`student`, CONSTRAINT `student_ibfk_1` FOREIGN KEY (`Dep_num`) REFERENCES `department` (`D_ID`)) </a:t>
            </a:r>
          </a:p>
        </p:txBody>
      </p:sp>
      <p:sp>
        <p:nvSpPr>
          <p:cNvPr id="292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ED4679-F652-48B6-9CE2-80AEEFFB09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delete or update a parent row: a foreign key constraint fails </a:t>
            </a:r>
          </a:p>
        </p:txBody>
      </p:sp>
      <p:sp>
        <p:nvSpPr>
          <p:cNvPr id="293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8E2CF7-C3E6-4659-8130-7296A93EF5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delete or update a parent row: a foreign key constraint fails </a:t>
            </a:r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67C4A6-1533-4A76-A95C-F728FB899C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delete or update a parent row: a foreign key constraint fails </a:t>
            </a:r>
          </a:p>
        </p:txBody>
      </p:sp>
      <p:sp>
        <p:nvSpPr>
          <p:cNvPr id="295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89574-58AE-4557-8B9B-C1FF189D48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delete or update a parent row: a foreign key constraint fails </a:t>
            </a:r>
          </a:p>
        </p:txBody>
      </p:sp>
      <p:sp>
        <p:nvSpPr>
          <p:cNvPr id="296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8849D7-DB49-496E-9FE5-43EB3CB2C6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E19E-F0DB-4D88-80D3-D1FB61BE05E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4862-0B95-419F-BFBD-0D08AB7F4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SQL 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stands for </a:t>
            </a:r>
            <a:r>
              <a:rPr lang="en-US" b="1" smtClean="0"/>
              <a:t>Structured Query Language</a:t>
            </a:r>
          </a:p>
          <a:p>
            <a:pPr eaLnBrk="1" hangingPunct="1"/>
            <a:r>
              <a:rPr lang="en-US" smtClean="0"/>
              <a:t>SQL lets you access and manipulate databases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59198D-3448-4D24-B01F-0E04EBEDFA9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C9E18-3A4D-42B9-BF14-EE08FF2EFDF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247" name="Flowchart: Magnetic Disk 7"/>
          <p:cNvSpPr>
            <a:spLocks noChangeArrowheads="1"/>
          </p:cNvSpPr>
          <p:nvPr/>
        </p:nvSpPr>
        <p:spPr bwMode="auto">
          <a:xfrm>
            <a:off x="4953000" y="3352800"/>
            <a:ext cx="3871913" cy="2684463"/>
          </a:xfrm>
          <a:prstGeom prst="flowChartMagneticDisk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Verdana" pitchFamily="34" charset="0"/>
              </a:rPr>
              <a:t>                student_info</a:t>
            </a:r>
          </a:p>
          <a:p>
            <a:pPr eaLnBrk="0" hangingPunct="0"/>
            <a:endParaRPr lang="en-US">
              <a:latin typeface="Verdan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8763" y="4572000"/>
          <a:ext cx="3098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USN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Arjun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Balaji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62" name="Rectangle 9"/>
          <p:cNvSpPr>
            <a:spLocks noChangeArrowheads="1"/>
          </p:cNvSpPr>
          <p:nvPr/>
        </p:nvSpPr>
        <p:spPr bwMode="auto">
          <a:xfrm>
            <a:off x="304800" y="4114800"/>
            <a:ext cx="2667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>
                <a:solidFill>
                  <a:srgbClr val="C00000"/>
                </a:solidFill>
                <a:latin typeface="Verdana" pitchFamily="34" charset="0"/>
              </a:rPr>
              <a:t>Select</a:t>
            </a:r>
            <a:r>
              <a:rPr lang="en-US">
                <a:latin typeface="Verdana" pitchFamily="34" charset="0"/>
              </a:rPr>
              <a:t> USN, Name </a:t>
            </a:r>
          </a:p>
          <a:p>
            <a:pPr eaLnBrk="0" hangingPunct="0"/>
            <a:r>
              <a:rPr lang="en-US">
                <a:latin typeface="Verdana" pitchFamily="34" charset="0"/>
              </a:rPr>
              <a:t>from </a:t>
            </a:r>
            <a:r>
              <a:rPr lang="en-US">
                <a:solidFill>
                  <a:srgbClr val="0000CC"/>
                </a:solidFill>
                <a:latin typeface="Verdana" pitchFamily="34" charset="0"/>
              </a:rPr>
              <a:t>student_info</a:t>
            </a:r>
            <a:r>
              <a:rPr lang="en-US">
                <a:latin typeface="Verdana" pitchFamily="34" charset="0"/>
              </a:rPr>
              <a:t>;</a:t>
            </a:r>
          </a:p>
        </p:txBody>
      </p:sp>
      <p:sp>
        <p:nvSpPr>
          <p:cNvPr id="10263" name="TextBox 10"/>
          <p:cNvSpPr txBox="1">
            <a:spLocks noChangeArrowheads="1"/>
          </p:cNvSpPr>
          <p:nvPr/>
        </p:nvSpPr>
        <p:spPr bwMode="auto">
          <a:xfrm>
            <a:off x="322263" y="3449638"/>
            <a:ext cx="2516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CC"/>
                </a:solidFill>
                <a:latin typeface="Verdana" pitchFamily="34" charset="0"/>
              </a:rPr>
              <a:t>Application Program</a:t>
            </a:r>
          </a:p>
        </p:txBody>
      </p:sp>
      <p:sp>
        <p:nvSpPr>
          <p:cNvPr id="10264" name="TextBox 11"/>
          <p:cNvSpPr txBox="1">
            <a:spLocks noChangeArrowheads="1"/>
          </p:cNvSpPr>
          <p:nvPr/>
        </p:nvSpPr>
        <p:spPr bwMode="auto">
          <a:xfrm>
            <a:off x="6096000" y="3579813"/>
            <a:ext cx="1397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CC"/>
                </a:solidFill>
                <a:latin typeface="Verdana" pitchFamily="34" charset="0"/>
              </a:rPr>
              <a:t>student</a:t>
            </a:r>
          </a:p>
          <a:p>
            <a:r>
              <a:rPr lang="en-US" b="1">
                <a:solidFill>
                  <a:srgbClr val="FF33CC"/>
                </a:solidFill>
                <a:latin typeface="Verdana" pitchFamily="34" charset="0"/>
              </a:rPr>
              <a:t>Database</a:t>
            </a:r>
          </a:p>
        </p:txBody>
      </p:sp>
      <p:cxnSp>
        <p:nvCxnSpPr>
          <p:cNvPr id="10265" name="Straight Arrow Connector 14"/>
          <p:cNvCxnSpPr>
            <a:cxnSpLocks noChangeShapeType="1"/>
            <a:stCxn id="10262" idx="3"/>
          </p:cNvCxnSpPr>
          <p:nvPr/>
        </p:nvCxnSpPr>
        <p:spPr bwMode="auto">
          <a:xfrm>
            <a:off x="2971800" y="4495800"/>
            <a:ext cx="2366963" cy="631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66" name="TextBox 15"/>
          <p:cNvSpPr txBox="1">
            <a:spLocks noChangeArrowheads="1"/>
          </p:cNvSpPr>
          <p:nvPr/>
        </p:nvSpPr>
        <p:spPr bwMode="auto">
          <a:xfrm>
            <a:off x="3200400" y="4311650"/>
            <a:ext cx="1435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SQL</a:t>
            </a:r>
            <a:r>
              <a:rPr lang="en-US">
                <a:latin typeface="Verdana" pitchFamily="34" charset="0"/>
              </a:rPr>
              <a:t> query</a:t>
            </a:r>
          </a:p>
        </p:txBody>
      </p:sp>
      <p:cxnSp>
        <p:nvCxnSpPr>
          <p:cNvPr id="10267" name="Straight Arrow Connector 17"/>
          <p:cNvCxnSpPr>
            <a:cxnSpLocks noChangeShapeType="1"/>
          </p:cNvCxnSpPr>
          <p:nvPr/>
        </p:nvCxnSpPr>
        <p:spPr bwMode="auto">
          <a:xfrm flipH="1">
            <a:off x="2971800" y="5562600"/>
            <a:ext cx="2366963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68" name="TextBox 18"/>
          <p:cNvSpPr txBox="1">
            <a:spLocks noChangeArrowheads="1"/>
          </p:cNvSpPr>
          <p:nvPr/>
        </p:nvSpPr>
        <p:spPr bwMode="auto">
          <a:xfrm>
            <a:off x="1146175" y="5213350"/>
            <a:ext cx="1084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  <a:latin typeface="Verdana" pitchFamily="34" charset="0"/>
              </a:rPr>
              <a:t>Output</a:t>
            </a:r>
          </a:p>
        </p:txBody>
      </p:sp>
      <p:sp>
        <p:nvSpPr>
          <p:cNvPr id="10269" name="TextBox 19"/>
          <p:cNvSpPr txBox="1">
            <a:spLocks noChangeArrowheads="1"/>
          </p:cNvSpPr>
          <p:nvPr/>
        </p:nvSpPr>
        <p:spPr bwMode="auto">
          <a:xfrm>
            <a:off x="990600" y="3744913"/>
            <a:ext cx="909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  <a:latin typeface="Verdana" pitchFamily="34" charset="0"/>
              </a:rPr>
              <a:t>Input</a:t>
            </a:r>
          </a:p>
        </p:txBody>
      </p:sp>
      <p:sp>
        <p:nvSpPr>
          <p:cNvPr id="10270" name="TextBox 20"/>
          <p:cNvSpPr txBox="1">
            <a:spLocks noChangeArrowheads="1"/>
          </p:cNvSpPr>
          <p:nvPr/>
        </p:nvSpPr>
        <p:spPr bwMode="auto">
          <a:xfrm>
            <a:off x="322263" y="5562600"/>
            <a:ext cx="24495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1BM14CS001 Arjun</a:t>
            </a:r>
          </a:p>
          <a:p>
            <a:r>
              <a:rPr lang="en-US">
                <a:latin typeface="Verdana" pitchFamily="34" charset="0"/>
              </a:rPr>
              <a:t>1BM14CS002 Balaji</a:t>
            </a:r>
          </a:p>
        </p:txBody>
      </p:sp>
      <p:sp>
        <p:nvSpPr>
          <p:cNvPr id="10271" name="TextBox 21"/>
          <p:cNvSpPr txBox="1">
            <a:spLocks noChangeArrowheads="1"/>
          </p:cNvSpPr>
          <p:nvPr/>
        </p:nvSpPr>
        <p:spPr bwMode="auto">
          <a:xfrm>
            <a:off x="5575300" y="2835275"/>
            <a:ext cx="2892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006600"/>
                </a:solidFill>
                <a:latin typeface="Verdana" pitchFamily="34" charset="0"/>
              </a:rPr>
              <a:t>Database Management </a:t>
            </a:r>
          </a:p>
          <a:p>
            <a:pPr algn="ctr"/>
            <a:r>
              <a:rPr lang="en-US" sz="1600" b="1">
                <a:solidFill>
                  <a:srgbClr val="006600"/>
                </a:solidFill>
                <a:latin typeface="Verdana" pitchFamily="34" charset="0"/>
              </a:rPr>
              <a:t>System (DBMS)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u="sng" dirty="0" smtClean="0"/>
              <a:t>PRIMARY KEY Constraint</a:t>
            </a:r>
            <a:r>
              <a:rPr lang="en-US" sz="1800" dirty="0" smtClean="0"/>
              <a:t>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solidFill>
                  <a:srgbClr val="00B050"/>
                </a:solidFill>
              </a:rPr>
              <a:t>Question: What is the difference between following two create commands ?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create </a:t>
            </a:r>
            <a:r>
              <a:rPr lang="en-US" sz="1800" dirty="0"/>
              <a:t>table </a:t>
            </a:r>
            <a:r>
              <a:rPr lang="en-US" sz="1800" dirty="0" err="1">
                <a:solidFill>
                  <a:srgbClr val="0000CC"/>
                </a:solidFill>
              </a:rPr>
              <a:t>student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C00000"/>
                </a:solidFill>
              </a:rPr>
              <a:t>student_info</a:t>
            </a:r>
            <a:r>
              <a:rPr lang="en-US" sz="1800" dirty="0"/>
              <a:t>(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33CC"/>
                </a:solidFill>
              </a:rPr>
              <a:t>USN</a:t>
            </a:r>
            <a:r>
              <a:rPr lang="en-US" sz="1600" dirty="0"/>
              <a:t> char(10),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33CC"/>
                </a:solidFill>
              </a:rPr>
              <a:t>Name</a:t>
            </a:r>
            <a:r>
              <a:rPr lang="en-US" sz="1600" dirty="0"/>
              <a:t> char(30) </a:t>
            </a:r>
            <a:r>
              <a:rPr lang="en-US" sz="1600" dirty="0">
                <a:solidFill>
                  <a:srgbClr val="FF0000"/>
                </a:solidFill>
              </a:rPr>
              <a:t>NOT NULL</a:t>
            </a:r>
            <a:r>
              <a:rPr lang="en-US" sz="1600" dirty="0"/>
              <a:t>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 err="1">
                <a:solidFill>
                  <a:srgbClr val="FF33CC"/>
                </a:solidFill>
              </a:rPr>
              <a:t>DepName</a:t>
            </a:r>
            <a:r>
              <a:rPr lang="en-US" sz="1600" dirty="0">
                <a:solidFill>
                  <a:srgbClr val="FF33CC"/>
                </a:solidFill>
              </a:rPr>
              <a:t> </a:t>
            </a:r>
            <a:r>
              <a:rPr lang="en-US" sz="1600" dirty="0"/>
              <a:t>char(3) </a:t>
            </a:r>
            <a:r>
              <a:rPr lang="en-US" sz="1600" dirty="0">
                <a:solidFill>
                  <a:srgbClr val="FF0000"/>
                </a:solidFill>
              </a:rPr>
              <a:t>NOT NULL </a:t>
            </a:r>
            <a:r>
              <a:rPr lang="en-US" sz="1600" dirty="0">
                <a:solidFill>
                  <a:srgbClr val="006600"/>
                </a:solidFill>
              </a:rPr>
              <a:t>DEFAULT</a:t>
            </a:r>
            <a:r>
              <a:rPr lang="en-US" sz="1600" dirty="0"/>
              <a:t> ‘CSE’,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33CC"/>
                </a:solidFill>
              </a:rPr>
              <a:t>Marks</a:t>
            </a:r>
            <a:r>
              <a:rPr lang="en-US" sz="1600" dirty="0">
                <a:solidFill>
                  <a:srgbClr val="FF3300"/>
                </a:solidFill>
              </a:rPr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NOT NULL </a:t>
            </a:r>
            <a:r>
              <a:rPr lang="en-US" sz="1600" dirty="0">
                <a:solidFill>
                  <a:srgbClr val="0000CC"/>
                </a:solidFill>
              </a:rPr>
              <a:t>CHECK</a:t>
            </a:r>
            <a:r>
              <a:rPr lang="en-US" sz="1600" dirty="0"/>
              <a:t> (Marks &gt; 0 AND Marks &lt; 101)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800080"/>
                </a:solidFill>
              </a:rPr>
              <a:t>PRIMARY KEY </a:t>
            </a:r>
            <a:r>
              <a:rPr lang="en-US" sz="1600" dirty="0" smtClean="0"/>
              <a:t>(USN)</a:t>
            </a:r>
            <a:endParaRPr 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);</a:t>
            </a:r>
            <a:endParaRPr lang="en-US" sz="1600" dirty="0"/>
          </a:p>
          <a:p>
            <a:pPr eaLnBrk="1" hangingPunct="1">
              <a:defRPr/>
            </a:pPr>
            <a:endParaRPr lang="en-US" sz="1400" b="1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create table </a:t>
            </a:r>
            <a:r>
              <a:rPr lang="en-US" sz="1600" dirty="0" err="1">
                <a:solidFill>
                  <a:srgbClr val="0000CC"/>
                </a:solidFill>
              </a:rPr>
              <a:t>student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C00000"/>
                </a:solidFill>
              </a:rPr>
              <a:t>student_info</a:t>
            </a:r>
            <a:r>
              <a:rPr lang="en-US" sz="1600" dirty="0"/>
              <a:t>(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33CC"/>
                </a:solidFill>
              </a:rPr>
              <a:t>USN</a:t>
            </a:r>
            <a:r>
              <a:rPr lang="en-US" sz="1400" dirty="0"/>
              <a:t> char(10),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33CC"/>
                </a:solidFill>
              </a:rPr>
              <a:t>Name</a:t>
            </a:r>
            <a:r>
              <a:rPr lang="en-US" sz="1400" dirty="0"/>
              <a:t> char(30) </a:t>
            </a:r>
            <a:r>
              <a:rPr lang="en-US" sz="1400" dirty="0">
                <a:solidFill>
                  <a:srgbClr val="FF0000"/>
                </a:solidFill>
              </a:rPr>
              <a:t>NOT NULL</a:t>
            </a:r>
            <a:r>
              <a:rPr lang="en-US" sz="1400" dirty="0"/>
              <a:t>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 err="1">
                <a:solidFill>
                  <a:srgbClr val="FF33CC"/>
                </a:solidFill>
              </a:rPr>
              <a:t>DepName</a:t>
            </a:r>
            <a:r>
              <a:rPr lang="en-US" sz="1400" dirty="0">
                <a:solidFill>
                  <a:srgbClr val="FF33CC"/>
                </a:solidFill>
              </a:rPr>
              <a:t> </a:t>
            </a:r>
            <a:r>
              <a:rPr lang="en-US" sz="1400" dirty="0"/>
              <a:t>char(3) </a:t>
            </a:r>
            <a:r>
              <a:rPr lang="en-US" sz="1400" dirty="0">
                <a:solidFill>
                  <a:srgbClr val="FF0000"/>
                </a:solidFill>
              </a:rPr>
              <a:t>NOT NULL </a:t>
            </a:r>
            <a:r>
              <a:rPr lang="en-US" sz="1400" dirty="0">
                <a:solidFill>
                  <a:srgbClr val="006600"/>
                </a:solidFill>
              </a:rPr>
              <a:t>DEFAULT</a:t>
            </a:r>
            <a:r>
              <a:rPr lang="en-US" sz="1400" dirty="0"/>
              <a:t> ‘CSE’,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33CC"/>
                </a:solidFill>
              </a:rPr>
              <a:t>Marks</a:t>
            </a:r>
            <a:r>
              <a:rPr lang="en-US" sz="1400" dirty="0">
                <a:solidFill>
                  <a:srgbClr val="FF3300"/>
                </a:solidFill>
              </a:rPr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NOT NULL </a:t>
            </a:r>
            <a:r>
              <a:rPr lang="en-US" sz="1400" dirty="0">
                <a:solidFill>
                  <a:srgbClr val="0000CC"/>
                </a:solidFill>
              </a:rPr>
              <a:t>CHECK</a:t>
            </a:r>
            <a:r>
              <a:rPr lang="en-US" sz="1400" dirty="0"/>
              <a:t> (Marks &gt; 0 AND Marks &lt; 101)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CONSTRAINT </a:t>
            </a:r>
            <a:r>
              <a:rPr lang="en-US" sz="1400" b="1" dirty="0" err="1" smtClean="0">
                <a:solidFill>
                  <a:schemeClr val="tx1"/>
                </a:solidFill>
              </a:rPr>
              <a:t>usn_pk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rgbClr val="800080"/>
                </a:solidFill>
              </a:rPr>
              <a:t>PRIMARY </a:t>
            </a:r>
            <a:r>
              <a:rPr lang="en-US" sz="1400" b="1" dirty="0">
                <a:solidFill>
                  <a:srgbClr val="800080"/>
                </a:solidFill>
              </a:rPr>
              <a:t>KEY </a:t>
            </a:r>
            <a:r>
              <a:rPr lang="en-US" sz="1400" dirty="0"/>
              <a:t>(USN)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);</a:t>
            </a:r>
          </a:p>
          <a:p>
            <a:pPr eaLnBrk="1" hangingPunct="1">
              <a:defRPr/>
            </a:pPr>
            <a:endParaRPr lang="en-US" sz="2000" b="1" dirty="0" smtClean="0"/>
          </a:p>
          <a:p>
            <a:pPr eaLnBrk="1" hangingPunct="1">
              <a:defRPr/>
            </a:pPr>
            <a:endParaRPr lang="en-US" sz="2000" b="1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149ED9-D915-4719-9843-9BB5209249E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D2FD53-6936-497B-BB2B-886A23E2C3A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Referential Integrity </a:t>
            </a:r>
            <a:r>
              <a:rPr lang="en-US" sz="2800" dirty="0" smtClean="0"/>
              <a:t>constraint or Foreign Key Constraint</a:t>
            </a:r>
          </a:p>
          <a:p>
            <a:pPr eaLnBrk="1" hangingPunct="1">
              <a:defRPr/>
            </a:pPr>
            <a:endParaRPr lang="en-US" sz="3200" dirty="0"/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endParaRPr lang="en-US" sz="32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7BB2AD-6295-4346-AD5D-C6F5E1AAF4D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D8F8C5-E118-4BA0-AE4D-C6EB8F09166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47913" y="2597150"/>
            <a:ext cx="4111625" cy="647700"/>
            <a:chOff x="4997219" y="4437061"/>
            <a:chExt cx="4111285" cy="648123"/>
          </a:xfrm>
        </p:grpSpPr>
        <p:sp>
          <p:nvSpPr>
            <p:cNvPr id="20498" name="Diamond 7"/>
            <p:cNvSpPr>
              <a:spLocks noChangeArrowheads="1"/>
            </p:cNvSpPr>
            <p:nvPr/>
          </p:nvSpPr>
          <p:spPr bwMode="auto">
            <a:xfrm>
              <a:off x="6463907" y="4554960"/>
              <a:ext cx="1250261" cy="530224"/>
            </a:xfrm>
            <a:prstGeom prst="diamond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C00000"/>
                  </a:solidFill>
                  <a:latin typeface="Verdana" pitchFamily="34" charset="0"/>
                </a:rPr>
                <a:t>Has</a:t>
              </a:r>
            </a:p>
          </p:txBody>
        </p:sp>
        <p:sp>
          <p:nvSpPr>
            <p:cNvPr id="20499" name="Rectangle 8"/>
            <p:cNvSpPr>
              <a:spLocks noChangeArrowheads="1"/>
            </p:cNvSpPr>
            <p:nvPr/>
          </p:nvSpPr>
          <p:spPr bwMode="auto">
            <a:xfrm>
              <a:off x="8054811" y="4582419"/>
              <a:ext cx="1053693" cy="4788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Student</a:t>
              </a:r>
            </a:p>
          </p:txBody>
        </p:sp>
        <p:cxnSp>
          <p:nvCxnSpPr>
            <p:cNvPr id="20500" name="Straight Connector 9"/>
            <p:cNvCxnSpPr>
              <a:cxnSpLocks noChangeShapeType="1"/>
              <a:stCxn id="20503" idx="3"/>
              <a:endCxn id="20498" idx="1"/>
            </p:cNvCxnSpPr>
            <p:nvPr/>
          </p:nvCxnSpPr>
          <p:spPr bwMode="auto">
            <a:xfrm>
              <a:off x="6149347" y="4806393"/>
              <a:ext cx="314560" cy="1367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01" name="Straight Connector 10"/>
            <p:cNvCxnSpPr>
              <a:cxnSpLocks noChangeShapeType="1"/>
              <a:endCxn id="20499" idx="1"/>
            </p:cNvCxnSpPr>
            <p:nvPr/>
          </p:nvCxnSpPr>
          <p:spPr bwMode="auto">
            <a:xfrm>
              <a:off x="7699093" y="4821853"/>
              <a:ext cx="35571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502" name="TextBox 11"/>
            <p:cNvSpPr txBox="1">
              <a:spLocks noChangeArrowheads="1"/>
            </p:cNvSpPr>
            <p:nvPr/>
          </p:nvSpPr>
          <p:spPr bwMode="auto">
            <a:xfrm>
              <a:off x="6120680" y="4473660"/>
              <a:ext cx="3481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Verdana" pitchFamily="34" charset="0"/>
                </a:rPr>
                <a:t>1</a:t>
              </a:r>
            </a:p>
          </p:txBody>
        </p:sp>
        <p:sp>
          <p:nvSpPr>
            <p:cNvPr id="20503" name="Rectangle 12"/>
            <p:cNvSpPr>
              <a:spLocks noChangeArrowheads="1"/>
            </p:cNvSpPr>
            <p:nvPr/>
          </p:nvSpPr>
          <p:spPr bwMode="auto">
            <a:xfrm>
              <a:off x="4997219" y="4566959"/>
              <a:ext cx="1152128" cy="4788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400">
                  <a:solidFill>
                    <a:srgbClr val="0000CC"/>
                  </a:solidFill>
                  <a:latin typeface="Verdana" pitchFamily="34" charset="0"/>
                </a:rPr>
                <a:t>Department</a:t>
              </a:r>
            </a:p>
          </p:txBody>
        </p:sp>
        <p:sp>
          <p:nvSpPr>
            <p:cNvPr id="20504" name="TextBox 13"/>
            <p:cNvSpPr txBox="1">
              <a:spLocks noChangeArrowheads="1"/>
            </p:cNvSpPr>
            <p:nvPr/>
          </p:nvSpPr>
          <p:spPr bwMode="auto">
            <a:xfrm>
              <a:off x="7652137" y="4437061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Verdana" pitchFamily="34" charset="0"/>
                </a:rPr>
                <a:t>M</a:t>
              </a:r>
            </a:p>
          </p:txBody>
        </p:sp>
      </p:grpSp>
      <p:sp>
        <p:nvSpPr>
          <p:cNvPr id="20488" name="Oval 14"/>
          <p:cNvSpPr>
            <a:spLocks noChangeArrowheads="1"/>
          </p:cNvSpPr>
          <p:nvPr/>
        </p:nvSpPr>
        <p:spPr bwMode="auto">
          <a:xfrm>
            <a:off x="763588" y="2452688"/>
            <a:ext cx="1217612" cy="4016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u="sng">
                <a:latin typeface="Verdana" pitchFamily="34" charset="0"/>
              </a:rPr>
              <a:t>D-ID</a:t>
            </a:r>
          </a:p>
        </p:txBody>
      </p:sp>
      <p:sp>
        <p:nvSpPr>
          <p:cNvPr id="20489" name="Oval 15"/>
          <p:cNvSpPr>
            <a:spLocks noChangeArrowheads="1"/>
          </p:cNvSpPr>
          <p:nvPr/>
        </p:nvSpPr>
        <p:spPr bwMode="auto">
          <a:xfrm>
            <a:off x="476250" y="3103563"/>
            <a:ext cx="1684338" cy="428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Verdana" pitchFamily="34" charset="0"/>
              </a:rPr>
              <a:t>D-Name</a:t>
            </a:r>
          </a:p>
        </p:txBody>
      </p:sp>
      <p:cxnSp>
        <p:nvCxnSpPr>
          <p:cNvPr id="20490" name="Straight Connector 16"/>
          <p:cNvCxnSpPr>
            <a:cxnSpLocks noChangeShapeType="1"/>
            <a:stCxn id="20488" idx="6"/>
          </p:cNvCxnSpPr>
          <p:nvPr/>
        </p:nvCxnSpPr>
        <p:spPr bwMode="auto">
          <a:xfrm>
            <a:off x="1981200" y="2654300"/>
            <a:ext cx="358775" cy="198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1" name="Straight Connector 17"/>
          <p:cNvCxnSpPr>
            <a:cxnSpLocks noChangeShapeType="1"/>
            <a:stCxn id="20489" idx="6"/>
          </p:cNvCxnSpPr>
          <p:nvPr/>
        </p:nvCxnSpPr>
        <p:spPr bwMode="auto">
          <a:xfrm flipV="1">
            <a:off x="2160588" y="3103563"/>
            <a:ext cx="179387" cy="214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2" name="Oval 18"/>
          <p:cNvSpPr>
            <a:spLocks noChangeArrowheads="1"/>
          </p:cNvSpPr>
          <p:nvPr/>
        </p:nvSpPr>
        <p:spPr bwMode="auto">
          <a:xfrm>
            <a:off x="6715125" y="2165350"/>
            <a:ext cx="1217613" cy="4000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u="sng">
                <a:latin typeface="Verdana" pitchFamily="34" charset="0"/>
              </a:rPr>
              <a:t>USN</a:t>
            </a:r>
          </a:p>
        </p:txBody>
      </p:sp>
      <p:sp>
        <p:nvSpPr>
          <p:cNvPr id="20493" name="Oval 19"/>
          <p:cNvSpPr>
            <a:spLocks noChangeArrowheads="1"/>
          </p:cNvSpPr>
          <p:nvPr/>
        </p:nvSpPr>
        <p:spPr bwMode="auto">
          <a:xfrm>
            <a:off x="6164263" y="3348038"/>
            <a:ext cx="1728787" cy="3698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Verdana" pitchFamily="34" charset="0"/>
              </a:rPr>
              <a:t>S-Name</a:t>
            </a:r>
          </a:p>
        </p:txBody>
      </p:sp>
      <p:cxnSp>
        <p:nvCxnSpPr>
          <p:cNvPr id="20494" name="Straight Connector 20"/>
          <p:cNvCxnSpPr>
            <a:cxnSpLocks noChangeShapeType="1"/>
            <a:endCxn id="20492" idx="3"/>
          </p:cNvCxnSpPr>
          <p:nvPr/>
        </p:nvCxnSpPr>
        <p:spPr bwMode="auto">
          <a:xfrm flipV="1">
            <a:off x="6492875" y="2508250"/>
            <a:ext cx="401638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5" name="Straight Connector 21"/>
          <p:cNvCxnSpPr>
            <a:cxnSpLocks noChangeShapeType="1"/>
          </p:cNvCxnSpPr>
          <p:nvPr/>
        </p:nvCxnSpPr>
        <p:spPr bwMode="auto">
          <a:xfrm>
            <a:off x="6507163" y="3103563"/>
            <a:ext cx="354012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6" name="TextBox 22"/>
          <p:cNvSpPr txBox="1">
            <a:spLocks noChangeArrowheads="1"/>
          </p:cNvSpPr>
          <p:nvPr/>
        </p:nvSpPr>
        <p:spPr bwMode="auto">
          <a:xfrm>
            <a:off x="98425" y="3717925"/>
            <a:ext cx="32194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create  table </a:t>
            </a:r>
            <a:r>
              <a:rPr lang="en-US">
                <a:solidFill>
                  <a:srgbClr val="0000CC"/>
                </a:solidFill>
                <a:latin typeface="Verdana" pitchFamily="34" charset="0"/>
              </a:rPr>
              <a:t>Department</a:t>
            </a:r>
            <a:r>
              <a:rPr lang="en-US">
                <a:latin typeface="Verdana" pitchFamily="34" charset="0"/>
              </a:rPr>
              <a:t>(</a:t>
            </a:r>
          </a:p>
          <a:p>
            <a:r>
              <a:rPr lang="en-US">
                <a:latin typeface="Verdana" pitchFamily="34" charset="0"/>
              </a:rPr>
              <a:t>D_ID int,</a:t>
            </a:r>
          </a:p>
          <a:p>
            <a:r>
              <a:rPr lang="en-US">
                <a:latin typeface="Verdana" pitchFamily="34" charset="0"/>
              </a:rPr>
              <a:t>D_Name char(3),</a:t>
            </a:r>
          </a:p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PRIMARY KEY </a:t>
            </a:r>
            <a:r>
              <a:rPr lang="en-US">
                <a:latin typeface="Verdana" pitchFamily="34" charset="0"/>
              </a:rPr>
              <a:t>(D_ID)</a:t>
            </a:r>
          </a:p>
          <a:p>
            <a:r>
              <a:rPr lang="en-US">
                <a:latin typeface="Verdana" pitchFamily="34" charset="0"/>
              </a:rPr>
              <a:t>);</a:t>
            </a:r>
          </a:p>
        </p:txBody>
      </p: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2641600" y="4500563"/>
            <a:ext cx="6502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Verdana" pitchFamily="34" charset="0"/>
              </a:rPr>
              <a:t>create table 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Student</a:t>
            </a:r>
            <a:r>
              <a:rPr lang="en-US" sz="1600">
                <a:latin typeface="Verdana" pitchFamily="34" charset="0"/>
              </a:rPr>
              <a:t>(</a:t>
            </a:r>
          </a:p>
          <a:p>
            <a:r>
              <a:rPr lang="en-US" sz="1600">
                <a:latin typeface="Verdana" pitchFamily="34" charset="0"/>
              </a:rPr>
              <a:t>USN char(10),</a:t>
            </a:r>
          </a:p>
          <a:p>
            <a:r>
              <a:rPr lang="en-US" sz="1600">
                <a:latin typeface="Verdana" pitchFamily="34" charset="0"/>
              </a:rPr>
              <a:t>S_Name char(20),</a:t>
            </a:r>
          </a:p>
          <a:p>
            <a:r>
              <a:rPr lang="en-US" sz="1600">
                <a:latin typeface="Verdana" pitchFamily="34" charset="0"/>
              </a:rPr>
              <a:t>Dep_Num int,</a:t>
            </a:r>
          </a:p>
          <a:p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PRIMARY KEY </a:t>
            </a:r>
            <a:r>
              <a:rPr lang="en-US" sz="1600">
                <a:latin typeface="Verdana" pitchFamily="34" charset="0"/>
              </a:rPr>
              <a:t>(USN),</a:t>
            </a:r>
          </a:p>
          <a:p>
            <a:r>
              <a:rPr lang="en-US" sz="1600">
                <a:solidFill>
                  <a:srgbClr val="FF0000"/>
                </a:solidFill>
                <a:latin typeface="Verdana" pitchFamily="34" charset="0"/>
              </a:rPr>
              <a:t>FOREIGN KEY</a:t>
            </a:r>
            <a:r>
              <a:rPr lang="en-US" sz="1600">
                <a:latin typeface="Verdana" pitchFamily="34" charset="0"/>
              </a:rPr>
              <a:t>(Dep_Num) </a:t>
            </a:r>
            <a:r>
              <a:rPr lang="en-US" sz="1600">
                <a:solidFill>
                  <a:srgbClr val="FF0000"/>
                </a:solidFill>
                <a:latin typeface="Verdana" pitchFamily="34" charset="0"/>
              </a:rPr>
              <a:t>REFERENCES</a:t>
            </a:r>
            <a:r>
              <a:rPr lang="en-US" sz="1600">
                <a:latin typeface="Verdana" pitchFamily="34" charset="0"/>
              </a:rPr>
              <a:t> Department(D_ID) </a:t>
            </a:r>
          </a:p>
          <a:p>
            <a:r>
              <a:rPr lang="en-US" sz="1600">
                <a:latin typeface="Verdana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Referential Integrity constraint or Foreign Key Constraint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527041-FA10-466A-A260-6EEE6D6DCA5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20EB00-23A8-4D39-B390-88008B03B26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525" name="TextBox 7"/>
          <p:cNvSpPr txBox="1">
            <a:spLocks noChangeArrowheads="1"/>
          </p:cNvSpPr>
          <p:nvPr/>
        </p:nvSpPr>
        <p:spPr bwMode="auto">
          <a:xfrm>
            <a:off x="755650" y="1903413"/>
            <a:ext cx="2520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21526" name="TextBox 8"/>
          <p:cNvSpPr txBox="1">
            <a:spLocks noChangeArrowheads="1"/>
          </p:cNvSpPr>
          <p:nvPr/>
        </p:nvSpPr>
        <p:spPr bwMode="auto">
          <a:xfrm>
            <a:off x="4387850" y="1447800"/>
            <a:ext cx="198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21527" name="Straight Connector 9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8" name="Straight Arrow Connector 10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Ragu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559" name="Straight Connector 12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4549775"/>
            <a:ext cx="7694613" cy="1816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Assume, D_ID value of </a:t>
            </a:r>
            <a:r>
              <a:rPr lang="en-US" sz="1600" b="1" dirty="0">
                <a:latin typeface="+mn-lt"/>
                <a:cs typeface="+mn-cs"/>
              </a:rPr>
              <a:t>CSE</a:t>
            </a:r>
            <a:r>
              <a:rPr lang="en-US" sz="1600" dirty="0">
                <a:latin typeface="+mn-lt"/>
                <a:cs typeface="+mn-cs"/>
              </a:rPr>
              <a:t> department in </a:t>
            </a:r>
            <a:r>
              <a:rPr lang="en-US" sz="1600" dirty="0">
                <a:solidFill>
                  <a:srgbClr val="0000CC"/>
                </a:solidFill>
                <a:latin typeface="+mn-lt"/>
                <a:cs typeface="+mn-cs"/>
              </a:rPr>
              <a:t>Department table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has been updated to </a:t>
            </a:r>
            <a:r>
              <a:rPr lang="en-US" sz="1600" b="1" dirty="0">
                <a:latin typeface="+mn-lt"/>
                <a:cs typeface="+mn-cs"/>
              </a:rPr>
              <a:t>50</a:t>
            </a:r>
            <a:r>
              <a:rPr lang="en-US" sz="1600" dirty="0">
                <a:latin typeface="+mn-lt"/>
                <a:cs typeface="+mn-cs"/>
              </a:rPr>
              <a:t>. Then how the values of </a:t>
            </a:r>
            <a:r>
              <a:rPr lang="en-US" sz="1600" b="1" dirty="0" err="1">
                <a:latin typeface="+mn-lt"/>
                <a:cs typeface="+mn-cs"/>
              </a:rPr>
              <a:t>Dep_Num</a:t>
            </a:r>
            <a:r>
              <a:rPr lang="en-US" sz="1600" dirty="0">
                <a:latin typeface="+mn-lt"/>
                <a:cs typeface="+mn-cs"/>
              </a:rPr>
              <a:t> column in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CC"/>
                </a:solidFill>
                <a:latin typeface="+mn-lt"/>
                <a:cs typeface="+mn-cs"/>
              </a:rPr>
              <a:t>Student table </a:t>
            </a:r>
            <a:r>
              <a:rPr lang="en-US" sz="1600" dirty="0">
                <a:latin typeface="+mn-lt"/>
                <a:cs typeface="+mn-cs"/>
              </a:rPr>
              <a:t>should be affected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2. Assume, </a:t>
            </a:r>
            <a:r>
              <a:rPr lang="en-US" sz="1600" dirty="0">
                <a:solidFill>
                  <a:srgbClr val="0000CC"/>
                </a:solidFill>
                <a:latin typeface="+mn-lt"/>
                <a:cs typeface="+mn-cs"/>
              </a:rPr>
              <a:t>Department table </a:t>
            </a:r>
            <a:r>
              <a:rPr lang="en-US" sz="1600" dirty="0">
                <a:latin typeface="+mn-lt"/>
                <a:cs typeface="+mn-cs"/>
              </a:rPr>
              <a:t>has been deleted. Then how the values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latin typeface="+mn-lt"/>
                <a:cs typeface="+mn-cs"/>
              </a:rPr>
              <a:t>Dep_Num</a:t>
            </a:r>
            <a:r>
              <a:rPr lang="en-US" sz="1600" dirty="0">
                <a:latin typeface="+mn-lt"/>
                <a:cs typeface="+mn-cs"/>
              </a:rPr>
              <a:t> column in </a:t>
            </a:r>
            <a:r>
              <a:rPr lang="en-US" sz="1600" dirty="0">
                <a:solidFill>
                  <a:srgbClr val="0000CC"/>
                </a:solidFill>
                <a:latin typeface="+mn-lt"/>
                <a:cs typeface="+mn-cs"/>
              </a:rPr>
              <a:t>Student table </a:t>
            </a:r>
            <a:r>
              <a:rPr lang="en-US" sz="1600" dirty="0">
                <a:latin typeface="+mn-lt"/>
                <a:cs typeface="+mn-cs"/>
              </a:rPr>
              <a:t>should be affected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Referential Integrity </a:t>
            </a:r>
            <a:r>
              <a:rPr lang="en-US" sz="2800" dirty="0" smtClean="0"/>
              <a:t>constraint or Foreign Key Constraint</a:t>
            </a:r>
          </a:p>
          <a:p>
            <a:pPr eaLnBrk="1" hangingPunct="1">
              <a:defRPr/>
            </a:pPr>
            <a:endParaRPr lang="en-US" sz="3200" dirty="0"/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endParaRPr lang="en-US" sz="32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52C1B-A7F4-405B-9058-222893BC486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601064-12FB-4684-AC6A-E62A16882F3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5" name="TextBox 22"/>
          <p:cNvSpPr txBox="1">
            <a:spLocks noChangeArrowheads="1"/>
          </p:cNvSpPr>
          <p:nvPr/>
        </p:nvSpPr>
        <p:spPr bwMode="auto">
          <a:xfrm>
            <a:off x="457200" y="2179638"/>
            <a:ext cx="32194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create  table </a:t>
            </a:r>
            <a:r>
              <a:rPr lang="en-US">
                <a:solidFill>
                  <a:srgbClr val="0000CC"/>
                </a:solidFill>
                <a:latin typeface="Verdana" pitchFamily="34" charset="0"/>
              </a:rPr>
              <a:t>Department</a:t>
            </a:r>
            <a:r>
              <a:rPr lang="en-US">
                <a:latin typeface="Verdana" pitchFamily="34" charset="0"/>
              </a:rPr>
              <a:t>(</a:t>
            </a:r>
          </a:p>
          <a:p>
            <a:r>
              <a:rPr lang="en-US">
                <a:latin typeface="Verdana" pitchFamily="34" charset="0"/>
              </a:rPr>
              <a:t>D_ID int,</a:t>
            </a:r>
          </a:p>
          <a:p>
            <a:r>
              <a:rPr lang="en-US">
                <a:latin typeface="Verdana" pitchFamily="34" charset="0"/>
              </a:rPr>
              <a:t>D_Name int(3),</a:t>
            </a:r>
          </a:p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PRIMARY KEY </a:t>
            </a:r>
            <a:r>
              <a:rPr lang="en-US">
                <a:latin typeface="Verdana" pitchFamily="34" charset="0"/>
              </a:rPr>
              <a:t>(D_ID)</a:t>
            </a:r>
          </a:p>
          <a:p>
            <a:r>
              <a:rPr lang="en-US">
                <a:latin typeface="Verdana" pitchFamily="34" charset="0"/>
              </a:rPr>
              <a:t>);</a:t>
            </a:r>
          </a:p>
        </p:txBody>
      </p:sp>
      <p:sp>
        <p:nvSpPr>
          <p:cNvPr id="22536" name="TextBox 23"/>
          <p:cNvSpPr txBox="1">
            <a:spLocks noChangeArrowheads="1"/>
          </p:cNvSpPr>
          <p:nvPr/>
        </p:nvSpPr>
        <p:spPr bwMode="auto">
          <a:xfrm>
            <a:off x="228600" y="3962400"/>
            <a:ext cx="7008813" cy="206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Verdana" pitchFamily="34" charset="0"/>
              </a:rPr>
              <a:t>create table 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Student</a:t>
            </a:r>
            <a:r>
              <a:rPr lang="en-US" sz="1600">
                <a:latin typeface="Verdana" pitchFamily="34" charset="0"/>
              </a:rPr>
              <a:t>(</a:t>
            </a:r>
          </a:p>
          <a:p>
            <a:r>
              <a:rPr lang="en-US" sz="1600">
                <a:latin typeface="Verdana" pitchFamily="34" charset="0"/>
              </a:rPr>
              <a:t>USN char(10),</a:t>
            </a:r>
          </a:p>
          <a:p>
            <a:r>
              <a:rPr lang="en-US" sz="1600">
                <a:latin typeface="Verdana" pitchFamily="34" charset="0"/>
              </a:rPr>
              <a:t>S_Name char(20),</a:t>
            </a:r>
          </a:p>
          <a:p>
            <a:r>
              <a:rPr lang="en-US" sz="1600">
                <a:latin typeface="Verdana" pitchFamily="34" charset="0"/>
              </a:rPr>
              <a:t>Dep_Num int,</a:t>
            </a:r>
          </a:p>
          <a:p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PRIMARY KEY </a:t>
            </a:r>
            <a:r>
              <a:rPr lang="en-US" sz="1600">
                <a:latin typeface="Verdana" pitchFamily="34" charset="0"/>
              </a:rPr>
              <a:t>(USN),</a:t>
            </a:r>
          </a:p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FOREIGN KEY</a:t>
            </a:r>
            <a:r>
              <a:rPr lang="en-US" sz="1600" b="1">
                <a:latin typeface="Verdana" pitchFamily="34" charset="0"/>
              </a:rPr>
              <a:t>(Dep_Num) </a:t>
            </a:r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REFERENCES</a:t>
            </a:r>
            <a:r>
              <a:rPr lang="en-US" sz="1600" b="1">
                <a:latin typeface="Verdana" pitchFamily="34" charset="0"/>
              </a:rPr>
              <a:t> Department(D_ID) </a:t>
            </a:r>
          </a:p>
          <a:p>
            <a:r>
              <a:rPr lang="en-US" sz="1600" b="1">
                <a:solidFill>
                  <a:srgbClr val="006600"/>
                </a:solidFill>
                <a:latin typeface="Verdana" pitchFamily="34" charset="0"/>
              </a:rPr>
              <a:t>ON DELETE </a:t>
            </a:r>
            <a:r>
              <a:rPr lang="en-US" sz="1600" b="1">
                <a:latin typeface="Verdana" pitchFamily="34" charset="0"/>
              </a:rPr>
              <a:t>CASCADE </a:t>
            </a:r>
            <a:r>
              <a:rPr lang="en-US" sz="1600" b="1">
                <a:solidFill>
                  <a:srgbClr val="006600"/>
                </a:solidFill>
                <a:latin typeface="Verdana" pitchFamily="34" charset="0"/>
              </a:rPr>
              <a:t>ON UPDATE </a:t>
            </a:r>
            <a:r>
              <a:rPr lang="en-US" sz="1600" b="1">
                <a:latin typeface="Verdana" pitchFamily="34" charset="0"/>
              </a:rPr>
              <a:t>CASCADE </a:t>
            </a:r>
          </a:p>
          <a:p>
            <a:r>
              <a:rPr lang="en-US" sz="1600">
                <a:latin typeface="Verdana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Referential Integrity </a:t>
            </a:r>
            <a:r>
              <a:rPr lang="en-US" sz="2800" dirty="0" smtClean="0"/>
              <a:t>constraint or Foreign Key Constraint</a:t>
            </a:r>
          </a:p>
          <a:p>
            <a:pPr eaLnBrk="1" hangingPunct="1">
              <a:defRPr/>
            </a:pPr>
            <a:endParaRPr lang="en-US" sz="3200" dirty="0"/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endParaRPr lang="en-US" sz="32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449A9-2E8B-4BB4-94FD-108EF43BBB7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2A185A-04ED-47BE-8371-C30C8EDE1D5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3559" name="TextBox 22"/>
          <p:cNvSpPr txBox="1">
            <a:spLocks noChangeArrowheads="1"/>
          </p:cNvSpPr>
          <p:nvPr/>
        </p:nvSpPr>
        <p:spPr bwMode="auto">
          <a:xfrm>
            <a:off x="457200" y="2179638"/>
            <a:ext cx="32194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create  table </a:t>
            </a:r>
            <a:r>
              <a:rPr lang="en-US">
                <a:solidFill>
                  <a:srgbClr val="0000CC"/>
                </a:solidFill>
                <a:latin typeface="Verdana" pitchFamily="34" charset="0"/>
              </a:rPr>
              <a:t>Department</a:t>
            </a:r>
            <a:r>
              <a:rPr lang="en-US">
                <a:latin typeface="Verdana" pitchFamily="34" charset="0"/>
              </a:rPr>
              <a:t>(</a:t>
            </a:r>
          </a:p>
          <a:p>
            <a:r>
              <a:rPr lang="en-US">
                <a:latin typeface="Verdana" pitchFamily="34" charset="0"/>
              </a:rPr>
              <a:t>D_ID int,</a:t>
            </a:r>
          </a:p>
          <a:p>
            <a:r>
              <a:rPr lang="en-US">
                <a:latin typeface="Verdana" pitchFamily="34" charset="0"/>
              </a:rPr>
              <a:t>D_Name int(3),</a:t>
            </a:r>
          </a:p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PRIMARY KEY </a:t>
            </a:r>
            <a:r>
              <a:rPr lang="en-US">
                <a:latin typeface="Verdana" pitchFamily="34" charset="0"/>
              </a:rPr>
              <a:t>(D_ID)</a:t>
            </a:r>
          </a:p>
          <a:p>
            <a:r>
              <a:rPr lang="en-US">
                <a:latin typeface="Verdana" pitchFamily="34" charset="0"/>
              </a:rPr>
              <a:t>);</a:t>
            </a:r>
          </a:p>
        </p:txBody>
      </p:sp>
      <p:sp>
        <p:nvSpPr>
          <p:cNvPr id="23560" name="TextBox 23"/>
          <p:cNvSpPr txBox="1">
            <a:spLocks noChangeArrowheads="1"/>
          </p:cNvSpPr>
          <p:nvPr/>
        </p:nvSpPr>
        <p:spPr bwMode="auto">
          <a:xfrm>
            <a:off x="228600" y="3962400"/>
            <a:ext cx="7008813" cy="206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Verdana" pitchFamily="34" charset="0"/>
              </a:rPr>
              <a:t>create table 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Student</a:t>
            </a:r>
            <a:r>
              <a:rPr lang="en-US" sz="1600">
                <a:latin typeface="Verdana" pitchFamily="34" charset="0"/>
              </a:rPr>
              <a:t>(</a:t>
            </a:r>
          </a:p>
          <a:p>
            <a:r>
              <a:rPr lang="en-US" sz="1600">
                <a:latin typeface="Verdana" pitchFamily="34" charset="0"/>
              </a:rPr>
              <a:t>USN char(10),</a:t>
            </a:r>
          </a:p>
          <a:p>
            <a:r>
              <a:rPr lang="en-US" sz="1600">
                <a:latin typeface="Verdana" pitchFamily="34" charset="0"/>
              </a:rPr>
              <a:t>S_Name char(20),</a:t>
            </a:r>
          </a:p>
          <a:p>
            <a:r>
              <a:rPr lang="en-US" sz="1600">
                <a:latin typeface="Verdana" pitchFamily="34" charset="0"/>
              </a:rPr>
              <a:t>Dep_Num int,</a:t>
            </a:r>
          </a:p>
          <a:p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PRIMARY KEY </a:t>
            </a:r>
            <a:r>
              <a:rPr lang="en-US" sz="1600">
                <a:latin typeface="Verdana" pitchFamily="34" charset="0"/>
              </a:rPr>
              <a:t>(USN),</a:t>
            </a:r>
          </a:p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FOREIGN KEY</a:t>
            </a:r>
            <a:r>
              <a:rPr lang="en-US" sz="1600" b="1">
                <a:latin typeface="Verdana" pitchFamily="34" charset="0"/>
              </a:rPr>
              <a:t>(Dep_Num) </a:t>
            </a:r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REFERENCES</a:t>
            </a:r>
            <a:r>
              <a:rPr lang="en-US" sz="1600" b="1">
                <a:latin typeface="Verdana" pitchFamily="34" charset="0"/>
              </a:rPr>
              <a:t> Department(D_ID) </a:t>
            </a:r>
          </a:p>
          <a:p>
            <a:r>
              <a:rPr lang="en-US" sz="1600" b="1">
                <a:solidFill>
                  <a:srgbClr val="006600"/>
                </a:solidFill>
                <a:latin typeface="Verdana" pitchFamily="34" charset="0"/>
              </a:rPr>
              <a:t>ON DELETE </a:t>
            </a:r>
            <a:r>
              <a:rPr lang="en-US" sz="1600" b="1">
                <a:latin typeface="Verdana" pitchFamily="34" charset="0"/>
              </a:rPr>
              <a:t>SET NULL </a:t>
            </a:r>
            <a:r>
              <a:rPr lang="en-US" sz="1600" b="1">
                <a:solidFill>
                  <a:srgbClr val="006600"/>
                </a:solidFill>
                <a:latin typeface="Verdana" pitchFamily="34" charset="0"/>
              </a:rPr>
              <a:t>ON UPDATE </a:t>
            </a:r>
            <a:r>
              <a:rPr lang="en-US" sz="1600" b="1">
                <a:latin typeface="Verdana" pitchFamily="34" charset="0"/>
              </a:rPr>
              <a:t>CASCADE </a:t>
            </a:r>
          </a:p>
          <a:p>
            <a:r>
              <a:rPr lang="en-US" sz="1600">
                <a:latin typeface="Verdana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Referential Integrity constraint or Foreign Key Constraint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C46000-DEF1-4892-A2F5-D404A99B5AB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4885CD-FEAC-4A93-9893-170403DE9E5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597" name="TextBox 7"/>
          <p:cNvSpPr txBox="1">
            <a:spLocks noChangeArrowheads="1"/>
          </p:cNvSpPr>
          <p:nvPr/>
        </p:nvSpPr>
        <p:spPr bwMode="auto">
          <a:xfrm>
            <a:off x="755650" y="1903413"/>
            <a:ext cx="2520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24598" name="TextBox 8"/>
          <p:cNvSpPr txBox="1">
            <a:spLocks noChangeArrowheads="1"/>
          </p:cNvSpPr>
          <p:nvPr/>
        </p:nvSpPr>
        <p:spPr bwMode="auto">
          <a:xfrm>
            <a:off x="4387850" y="1447800"/>
            <a:ext cx="198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24599" name="Straight Connector 9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0" name="Straight Arrow Connector 10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Ragu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631" name="Straight Connector 12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4549775"/>
            <a:ext cx="8185150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status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Student table contents?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Update </a:t>
            </a:r>
            <a:r>
              <a:rPr lang="en-US" sz="1600" b="1" dirty="0">
                <a:solidFill>
                  <a:srgbClr val="0000CC"/>
                </a:solidFill>
                <a:latin typeface="+mn-lt"/>
                <a:cs typeface="+mn-cs"/>
              </a:rPr>
              <a:t>Department</a:t>
            </a:r>
            <a:r>
              <a:rPr lang="en-US" sz="1600" b="1" dirty="0">
                <a:latin typeface="+mn-lt"/>
                <a:cs typeface="+mn-cs"/>
              </a:rPr>
              <a:t> set D_ID=50 where D_ID=10;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Referential Integrity constraint or Foreign Key Constraint</a:t>
            </a:r>
          </a:p>
          <a:p>
            <a:pPr eaLnBrk="1" hangingPunct="1"/>
            <a:endParaRPr lang="en-US" sz="2400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982D33-98EE-436E-BA8D-DD1B5975366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41E687-6F52-4E8E-911B-A2136AE61B5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621" name="TextBox 7"/>
          <p:cNvSpPr txBox="1">
            <a:spLocks noChangeArrowheads="1"/>
          </p:cNvSpPr>
          <p:nvPr/>
        </p:nvSpPr>
        <p:spPr bwMode="auto">
          <a:xfrm>
            <a:off x="755650" y="1903413"/>
            <a:ext cx="2520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25622" name="TextBox 8"/>
          <p:cNvSpPr txBox="1">
            <a:spLocks noChangeArrowheads="1"/>
          </p:cNvSpPr>
          <p:nvPr/>
        </p:nvSpPr>
        <p:spPr bwMode="auto">
          <a:xfrm>
            <a:off x="4387850" y="1447800"/>
            <a:ext cx="198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25623" name="Straight Connector 9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4" name="Straight Arrow Connector 10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Ragu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655" name="Straight Connector 12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4549775"/>
            <a:ext cx="8185150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status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Student table contents?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Delete from </a:t>
            </a:r>
            <a:r>
              <a:rPr lang="en-US" sz="1600" b="1" dirty="0">
                <a:solidFill>
                  <a:srgbClr val="0000CC"/>
                </a:solidFill>
                <a:latin typeface="+mn-lt"/>
                <a:cs typeface="+mn-cs"/>
              </a:rPr>
              <a:t>Department</a:t>
            </a:r>
            <a:r>
              <a:rPr lang="en-US" sz="1600" b="1" dirty="0">
                <a:latin typeface="+mn-lt"/>
                <a:cs typeface="+mn-cs"/>
              </a:rPr>
              <a:t> where D_ID=10;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F</a:t>
            </a:r>
            <a:r>
              <a:rPr lang="en-US" sz="3200" dirty="0" smtClean="0"/>
              <a:t>ollowing SQL commands will be executed successfully ? YES / NO</a:t>
            </a:r>
          </a:p>
          <a:p>
            <a:pPr eaLnBrk="1" hangingPunct="1">
              <a:defRPr/>
            </a:pPr>
            <a:endParaRPr lang="en-US" sz="3200" dirty="0"/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endParaRPr lang="en-US" sz="32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C88F5-6E4F-461C-84DD-2EA5076C52E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B71C90-5B93-4AF1-AD73-86F502C384A3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31" name="TextBox 22"/>
          <p:cNvSpPr txBox="1">
            <a:spLocks noChangeArrowheads="1"/>
          </p:cNvSpPr>
          <p:nvPr/>
        </p:nvSpPr>
        <p:spPr bwMode="auto">
          <a:xfrm>
            <a:off x="457200" y="2179638"/>
            <a:ext cx="32194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create  table </a:t>
            </a:r>
            <a:r>
              <a:rPr lang="en-US">
                <a:solidFill>
                  <a:srgbClr val="0000CC"/>
                </a:solidFill>
                <a:latin typeface="Verdana" pitchFamily="34" charset="0"/>
              </a:rPr>
              <a:t>Department</a:t>
            </a:r>
            <a:r>
              <a:rPr lang="en-US">
                <a:latin typeface="Verdana" pitchFamily="34" charset="0"/>
              </a:rPr>
              <a:t>(</a:t>
            </a:r>
          </a:p>
          <a:p>
            <a:r>
              <a:rPr lang="en-US">
                <a:latin typeface="Verdana" pitchFamily="34" charset="0"/>
              </a:rPr>
              <a:t>D_ID int,</a:t>
            </a:r>
          </a:p>
          <a:p>
            <a:r>
              <a:rPr lang="en-US">
                <a:latin typeface="Verdana" pitchFamily="34" charset="0"/>
              </a:rPr>
              <a:t>D_Name char(3),</a:t>
            </a:r>
          </a:p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PRIMARY KEY </a:t>
            </a:r>
            <a:r>
              <a:rPr lang="en-US">
                <a:latin typeface="Verdana" pitchFamily="34" charset="0"/>
              </a:rPr>
              <a:t>(D_ID)</a:t>
            </a:r>
          </a:p>
          <a:p>
            <a:r>
              <a:rPr lang="en-US">
                <a:latin typeface="Verdana" pitchFamily="34" charset="0"/>
              </a:rPr>
              <a:t>);</a:t>
            </a:r>
          </a:p>
        </p:txBody>
      </p:sp>
      <p:sp>
        <p:nvSpPr>
          <p:cNvPr id="26632" name="TextBox 23"/>
          <p:cNvSpPr txBox="1">
            <a:spLocks noChangeArrowheads="1"/>
          </p:cNvSpPr>
          <p:nvPr/>
        </p:nvSpPr>
        <p:spPr bwMode="auto">
          <a:xfrm>
            <a:off x="228600" y="3962400"/>
            <a:ext cx="7008813" cy="206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Verdana" pitchFamily="34" charset="0"/>
              </a:rPr>
              <a:t>create table 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Student</a:t>
            </a:r>
            <a:r>
              <a:rPr lang="en-US" sz="1600">
                <a:latin typeface="Verdana" pitchFamily="34" charset="0"/>
              </a:rPr>
              <a:t>(</a:t>
            </a:r>
          </a:p>
          <a:p>
            <a:r>
              <a:rPr lang="en-US" sz="1600">
                <a:latin typeface="Verdana" pitchFamily="34" charset="0"/>
              </a:rPr>
              <a:t>USN char(10),</a:t>
            </a:r>
          </a:p>
          <a:p>
            <a:r>
              <a:rPr lang="en-US" sz="1600">
                <a:latin typeface="Verdana" pitchFamily="34" charset="0"/>
              </a:rPr>
              <a:t>S_Name char(20),</a:t>
            </a:r>
          </a:p>
          <a:p>
            <a:r>
              <a:rPr lang="en-US" sz="1600">
                <a:latin typeface="Verdana" pitchFamily="34" charset="0"/>
              </a:rPr>
              <a:t>Dep_Num char(3),</a:t>
            </a:r>
          </a:p>
          <a:p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PRIMARY KEY </a:t>
            </a:r>
            <a:r>
              <a:rPr lang="en-US" sz="1600">
                <a:latin typeface="Verdana" pitchFamily="34" charset="0"/>
              </a:rPr>
              <a:t>(USN),</a:t>
            </a:r>
          </a:p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FOREIGN KEY</a:t>
            </a:r>
            <a:r>
              <a:rPr lang="en-US" sz="1600" b="1">
                <a:latin typeface="Verdana" pitchFamily="34" charset="0"/>
              </a:rPr>
              <a:t>(Dep_Num) </a:t>
            </a:r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REFERENCES</a:t>
            </a:r>
            <a:r>
              <a:rPr lang="en-US" sz="1600" b="1">
                <a:latin typeface="Verdana" pitchFamily="34" charset="0"/>
              </a:rPr>
              <a:t> Department(D_ID) </a:t>
            </a:r>
          </a:p>
          <a:p>
            <a:r>
              <a:rPr lang="en-US" sz="1600" b="1">
                <a:solidFill>
                  <a:srgbClr val="006600"/>
                </a:solidFill>
                <a:latin typeface="Verdana" pitchFamily="34" charset="0"/>
              </a:rPr>
              <a:t>ON DELETE </a:t>
            </a:r>
            <a:r>
              <a:rPr lang="en-US" sz="1600" b="1">
                <a:latin typeface="Verdana" pitchFamily="34" charset="0"/>
              </a:rPr>
              <a:t>SET NULL </a:t>
            </a:r>
            <a:r>
              <a:rPr lang="en-US" sz="1600" b="1">
                <a:solidFill>
                  <a:srgbClr val="006600"/>
                </a:solidFill>
                <a:latin typeface="Verdana" pitchFamily="34" charset="0"/>
              </a:rPr>
              <a:t>ON UPDATE </a:t>
            </a:r>
            <a:r>
              <a:rPr lang="en-US" sz="1600" b="1">
                <a:latin typeface="Verdana" pitchFamily="34" charset="0"/>
              </a:rPr>
              <a:t>CASCADE </a:t>
            </a:r>
          </a:p>
          <a:p>
            <a:r>
              <a:rPr lang="en-US" sz="1600">
                <a:latin typeface="Verdana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DELETE CASCADE</a:t>
            </a:r>
          </a:p>
          <a:p>
            <a:pPr eaLnBrk="1" hangingPunct="1"/>
            <a:r>
              <a:rPr lang="en-US" smtClean="0"/>
              <a:t>ON DELETE SET NULL</a:t>
            </a:r>
          </a:p>
          <a:p>
            <a:pPr eaLnBrk="1" hangingPunct="1"/>
            <a:r>
              <a:rPr lang="en-US" smtClean="0"/>
              <a:t>ON DELETE SET DEFAULT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ON UPDATE CASCADE</a:t>
            </a:r>
          </a:p>
          <a:p>
            <a:pPr eaLnBrk="1" hangingPunct="1"/>
            <a:r>
              <a:rPr lang="en-US" smtClean="0"/>
              <a:t>ON UPDATE SET NULL</a:t>
            </a:r>
          </a:p>
          <a:p>
            <a:pPr eaLnBrk="1" hangingPunct="1"/>
            <a:r>
              <a:rPr lang="en-US" smtClean="0"/>
              <a:t>ON UPDATE SET DEFAULT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E1CD4-B29D-4E3C-801E-5907F40B5F6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17AECC-4382-4DE7-8016-C6F0E9237D6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Referential Integrity constraint or Foreign Key Constraint</a:t>
            </a:r>
          </a:p>
          <a:p>
            <a:pPr eaLnBrk="1" hangingPunct="1"/>
            <a:endParaRPr lang="en-US" sz="2400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46AD05-7732-4437-88A8-6FA829C77EC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5B3622-6106-4CBC-A291-BAFA93E5C0F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693" name="TextBox 7"/>
          <p:cNvSpPr txBox="1">
            <a:spLocks noChangeArrowheads="1"/>
          </p:cNvSpPr>
          <p:nvPr/>
        </p:nvSpPr>
        <p:spPr bwMode="auto">
          <a:xfrm>
            <a:off x="755650" y="1903413"/>
            <a:ext cx="2520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28694" name="TextBox 8"/>
          <p:cNvSpPr txBox="1">
            <a:spLocks noChangeArrowheads="1"/>
          </p:cNvSpPr>
          <p:nvPr/>
        </p:nvSpPr>
        <p:spPr bwMode="auto">
          <a:xfrm>
            <a:off x="4387850" y="1447800"/>
            <a:ext cx="198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28695" name="Straight Connector 9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6" name="Straight Arrow Connector 10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Ragu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727" name="Straight Connector 12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4549775"/>
            <a:ext cx="8185150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status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Student table contents?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Delete from </a:t>
            </a:r>
            <a:r>
              <a:rPr lang="en-US" sz="1600" b="1" dirty="0">
                <a:solidFill>
                  <a:srgbClr val="0000CC"/>
                </a:solidFill>
                <a:latin typeface="+mn-lt"/>
                <a:cs typeface="+mn-cs"/>
              </a:rPr>
              <a:t>Department</a:t>
            </a:r>
            <a:r>
              <a:rPr lang="en-US" sz="1600" b="1" dirty="0">
                <a:latin typeface="+mn-lt"/>
                <a:cs typeface="+mn-cs"/>
              </a:rPr>
              <a:t> where D_ID=10;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RDBMS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RDBMS stands for </a:t>
            </a:r>
            <a:r>
              <a:rPr lang="en-US" sz="1800" b="1" smtClean="0"/>
              <a:t>Relational Database Management System</a:t>
            </a:r>
            <a:r>
              <a:rPr lang="en-US" sz="1800" smtClean="0"/>
              <a:t>.</a:t>
            </a:r>
          </a:p>
          <a:p>
            <a:pPr eaLnBrk="1" hangingPunct="1"/>
            <a:r>
              <a:rPr lang="en-US" sz="1800" smtClean="0"/>
              <a:t>RDBMS is the basis for SQL, and for all modern database systems such as Oracle, MySQL, MS SQL Server, IBM DB2, and Microsoft Access.</a:t>
            </a:r>
          </a:p>
          <a:p>
            <a:pPr eaLnBrk="1" hangingPunct="1"/>
            <a:r>
              <a:rPr lang="en-US" sz="1800" smtClean="0"/>
              <a:t>The data in RDBMS is stored in database objects called </a:t>
            </a:r>
            <a:r>
              <a:rPr lang="en-US" sz="1800" b="1" smtClean="0"/>
              <a:t>tables</a:t>
            </a:r>
            <a:r>
              <a:rPr lang="en-US" sz="1800" smtClean="0"/>
              <a:t>.</a:t>
            </a:r>
          </a:p>
          <a:p>
            <a:pPr eaLnBrk="1" hangingPunct="1"/>
            <a:r>
              <a:rPr lang="en-US" sz="1800" smtClean="0"/>
              <a:t>A </a:t>
            </a:r>
            <a:r>
              <a:rPr lang="en-US" sz="1800" b="1" smtClean="0"/>
              <a:t>table is a collection </a:t>
            </a:r>
            <a:r>
              <a:rPr lang="en-US" sz="1800" smtClean="0"/>
              <a:t>of related data entries and it consists of </a:t>
            </a:r>
            <a:r>
              <a:rPr lang="en-US" sz="1800" b="1" smtClean="0"/>
              <a:t>columns and rows</a:t>
            </a:r>
            <a:r>
              <a:rPr lang="en-US" sz="1800" smtClean="0"/>
              <a:t>.</a:t>
            </a:r>
          </a:p>
          <a:p>
            <a:pPr eaLnBrk="1" hangingPunct="1"/>
            <a:endParaRPr lang="en-US" sz="180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EBBDF2-D67E-43BF-AB3B-653B6D30F55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B1E2DD-BF98-4F58-982D-32DAAC56131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919163" y="4576763"/>
            <a:ext cx="97948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Row</a:t>
            </a:r>
          </a:p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or</a:t>
            </a:r>
          </a:p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Tuple</a:t>
            </a:r>
          </a:p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or</a:t>
            </a:r>
          </a:p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Record</a:t>
            </a:r>
          </a:p>
          <a:p>
            <a:pPr algn="ctr"/>
            <a:endParaRPr lang="en-US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11272" name="Right Arrow 8"/>
          <p:cNvSpPr>
            <a:spLocks noChangeArrowheads="1"/>
          </p:cNvSpPr>
          <p:nvPr/>
        </p:nvSpPr>
        <p:spPr bwMode="auto">
          <a:xfrm>
            <a:off x="1936750" y="5157788"/>
            <a:ext cx="560388" cy="184150"/>
          </a:xfrm>
          <a:prstGeom prst="rightArrow">
            <a:avLst>
              <a:gd name="adj1" fmla="val 50000"/>
              <a:gd name="adj2" fmla="val 501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1273" name="Down Arrow 10"/>
          <p:cNvSpPr>
            <a:spLocks noChangeArrowheads="1"/>
          </p:cNvSpPr>
          <p:nvPr/>
        </p:nvSpPr>
        <p:spPr bwMode="auto">
          <a:xfrm>
            <a:off x="4932363" y="4038600"/>
            <a:ext cx="173037" cy="409575"/>
          </a:xfrm>
          <a:prstGeom prst="downArrow">
            <a:avLst>
              <a:gd name="adj1" fmla="val 50000"/>
              <a:gd name="adj2" fmla="val 497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1274" name="TextBox 13"/>
          <p:cNvSpPr txBox="1">
            <a:spLocks noChangeArrowheads="1"/>
          </p:cNvSpPr>
          <p:nvPr/>
        </p:nvSpPr>
        <p:spPr bwMode="auto">
          <a:xfrm>
            <a:off x="2254250" y="5864225"/>
            <a:ext cx="4324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Database table Name: 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student_info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67000" y="4652963"/>
          <a:ext cx="3098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USN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Arjun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Balaji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89" name="TextBox 15"/>
          <p:cNvSpPr txBox="1">
            <a:spLocks noChangeArrowheads="1"/>
          </p:cNvSpPr>
          <p:nvPr/>
        </p:nvSpPr>
        <p:spPr bwMode="auto">
          <a:xfrm>
            <a:off x="3886200" y="3733800"/>
            <a:ext cx="2486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CC"/>
                </a:solidFill>
                <a:latin typeface="Verdana" pitchFamily="34" charset="0"/>
              </a:rPr>
              <a:t>Column or Attribute</a:t>
            </a:r>
          </a:p>
        </p:txBody>
      </p:sp>
      <p:sp>
        <p:nvSpPr>
          <p:cNvPr id="11290" name="Rectangle 16"/>
          <p:cNvSpPr>
            <a:spLocks noChangeArrowheads="1"/>
          </p:cNvSpPr>
          <p:nvPr/>
        </p:nvSpPr>
        <p:spPr bwMode="auto">
          <a:xfrm>
            <a:off x="2506663" y="4953000"/>
            <a:ext cx="3263900" cy="457200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1291" name="Rectangle 18"/>
          <p:cNvSpPr>
            <a:spLocks noChangeArrowheads="1"/>
          </p:cNvSpPr>
          <p:nvPr/>
        </p:nvSpPr>
        <p:spPr bwMode="auto">
          <a:xfrm>
            <a:off x="4392613" y="4495800"/>
            <a:ext cx="1377950" cy="1368425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1292" name="TextBox 19"/>
          <p:cNvSpPr txBox="1">
            <a:spLocks noChangeArrowheads="1"/>
          </p:cNvSpPr>
          <p:nvPr/>
        </p:nvSpPr>
        <p:spPr bwMode="auto">
          <a:xfrm>
            <a:off x="6754813" y="4581525"/>
            <a:ext cx="1120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CC"/>
                </a:solidFill>
                <a:latin typeface="Verdana" pitchFamily="34" charset="0"/>
              </a:rPr>
              <a:t>Table 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Verdana" pitchFamily="34" charset="0"/>
              </a:rPr>
              <a:t>or 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Verdana" pitchFamily="34" charset="0"/>
              </a:rPr>
              <a:t>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Drop command can be used to drop tables or constraints.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The DROP TABLE Statement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General Syntax: DROP TABLE </a:t>
            </a:r>
            <a:r>
              <a:rPr lang="en-US" sz="1800" dirty="0" err="1"/>
              <a:t>table_name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The DROP DATABASE Statement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General Syntax: DROP DATABASE </a:t>
            </a:r>
            <a:r>
              <a:rPr lang="en-US" sz="1800" dirty="0" err="1"/>
              <a:t>database_name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The TRUNCATE TABLE Statement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What if we only want to delete the data inside the table, and not the table </a:t>
            </a:r>
            <a:r>
              <a:rPr lang="en-US" sz="1800" dirty="0" smtClean="0"/>
              <a:t>itself ? Then</a:t>
            </a:r>
            <a:r>
              <a:rPr lang="en-US" sz="1800" dirty="0"/>
              <a:t>, use the TRUNCATE TABLE statement: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General Syntax: TRUNCATE </a:t>
            </a:r>
            <a:r>
              <a:rPr lang="en-US" sz="1800" dirty="0"/>
              <a:t>TABLE </a:t>
            </a:r>
            <a:r>
              <a:rPr lang="en-US" sz="1800" dirty="0" err="1"/>
              <a:t>table_name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0FEC6B-A89C-4C84-8300-A2F82141D16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9E6C4-A960-430B-90A0-DFC99F605EC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FCF6BC-B829-47EA-9372-9B6082013F4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1D8C96-CE1B-4362-BAA4-905C65D4222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741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0742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0743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4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0775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76" name="TextBox 14"/>
          <p:cNvSpPr txBox="1">
            <a:spLocks noChangeArrowheads="1"/>
          </p:cNvSpPr>
          <p:nvPr/>
        </p:nvSpPr>
        <p:spPr bwMode="auto">
          <a:xfrm>
            <a:off x="9525" y="4503738"/>
            <a:ext cx="911066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Assume the above two tables were created using following create commands</a:t>
            </a:r>
          </a:p>
          <a:p>
            <a:r>
              <a:rPr lang="en-US" sz="1600">
                <a:latin typeface="Verdana" pitchFamily="34" charset="0"/>
              </a:rPr>
              <a:t>create table department (D_ID integer, Dep_name varchar(3),primary key (D_ID)); </a:t>
            </a:r>
          </a:p>
          <a:p>
            <a:endParaRPr lang="en-US" sz="1600">
              <a:latin typeface="Verdana" pitchFamily="34" charset="0"/>
            </a:endParaRPr>
          </a:p>
          <a:p>
            <a:r>
              <a:rPr lang="en-US" sz="1600">
                <a:latin typeface="Verdana" pitchFamily="34" charset="0"/>
              </a:rPr>
              <a:t>create table student (USN varchar(10),Name varchar(20),Dep_num integer,</a:t>
            </a:r>
          </a:p>
          <a:p>
            <a:r>
              <a:rPr lang="en-US" sz="1600">
                <a:latin typeface="Verdana" pitchFamily="34" charset="0"/>
              </a:rPr>
              <a:t>primary key(usn),foreign key (Dep_num) references department(D_ID)); </a:t>
            </a:r>
          </a:p>
          <a:p>
            <a:endParaRPr lang="en-US" sz="1600">
              <a:latin typeface="Verdana" pitchFamily="34" charset="0"/>
            </a:endParaRPr>
          </a:p>
          <a:p>
            <a:r>
              <a:rPr lang="en-US" sz="1600" b="1">
                <a:latin typeface="Verdana" pitchFamily="34" charset="0"/>
              </a:rPr>
              <a:t>Note: </a:t>
            </a:r>
            <a:r>
              <a:rPr lang="en-US" sz="1600">
                <a:latin typeface="Verdana" pitchFamily="34" charset="0"/>
              </a:rPr>
              <a:t>Assume after above two table creation, values shown above are inserted </a:t>
            </a:r>
          </a:p>
          <a:p>
            <a:r>
              <a:rPr lang="en-US" sz="1600">
                <a:latin typeface="Verdana" pitchFamily="34" charset="0"/>
              </a:rPr>
              <a:t>into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68E0EE-6716-4F3C-9FD2-4DDF0944E0E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EA744E-35F8-4B0E-B0E9-DA4A0283062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65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1766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1767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8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799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insert into  student values  (‘1BM14CS006’,’Patel’,50);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BF5F7D-E715-4B65-B6B9-B7A8AA1646C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390013-FDD7-4891-A8D8-7102222B871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789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2790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2791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2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823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insert into  student values  (‘1BM14CS006’,’Patel’,50);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32825" name="TextBox 15"/>
          <p:cNvSpPr txBox="1">
            <a:spLocks noChangeArrowheads="1"/>
          </p:cNvSpPr>
          <p:nvPr/>
        </p:nvSpPr>
        <p:spPr bwMode="auto">
          <a:xfrm>
            <a:off x="492125" y="5873750"/>
            <a:ext cx="581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Cannot add a row: a foreign key constraint fails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2C29D6-D8A4-4A55-BE1B-59738D583EB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08AE17-D643-4696-A367-A11B3FBF43A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813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3814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3815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6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847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9FBE5E-6B91-4C04-AE51-0A851A56FA8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39CF0C-B2CC-4056-A38C-6BF37DD9A78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837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4838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4839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0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4871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34873" name="TextBox 6"/>
          <p:cNvSpPr txBox="1">
            <a:spLocks noChangeArrowheads="1"/>
          </p:cNvSpPr>
          <p:nvPr/>
        </p:nvSpPr>
        <p:spPr bwMode="auto">
          <a:xfrm>
            <a:off x="492125" y="5873750"/>
            <a:ext cx="8421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Department Table 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will not be deleted because of foreign key constraint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8D2F2F-9887-4986-A885-F9CBACBBA03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38F412-13E8-402E-94F3-37D36E38D4B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861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5862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5863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4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5895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student;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16A429-C2E6-46A9-8C33-645A7E7F269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060C8-B18C-43B3-AF4E-0342261371D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885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6886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6887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8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6919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student;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36921" name="TextBox 6"/>
          <p:cNvSpPr txBox="1">
            <a:spLocks noChangeArrowheads="1"/>
          </p:cNvSpPr>
          <p:nvPr/>
        </p:nvSpPr>
        <p:spPr bwMode="auto">
          <a:xfrm>
            <a:off x="492125" y="5873750"/>
            <a:ext cx="3590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student Table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 will be deleted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1717F1-2C9D-47F9-A0AE-DC8A2544CE8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9D5F5F-F4A1-4086-AE3F-A5B47A05C593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909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7910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8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7911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2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943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 cascade constraints;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1D6F4D-BFEB-4751-AAFC-2556A709A1A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354FAA-CA90-4068-8395-79214D613AD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933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8934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8935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6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8967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 cascade constraints;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38969" name="TextBox 15"/>
          <p:cNvSpPr txBox="1">
            <a:spLocks noChangeArrowheads="1"/>
          </p:cNvSpPr>
          <p:nvPr/>
        </p:nvSpPr>
        <p:spPr bwMode="auto">
          <a:xfrm>
            <a:off x="381000" y="5715000"/>
            <a:ext cx="8415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Department Table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 will be deleted and foreign key constraint to </a:t>
            </a:r>
            <a:r>
              <a:rPr lang="en-US">
                <a:solidFill>
                  <a:srgbClr val="0000CC"/>
                </a:solidFill>
                <a:latin typeface="Verdana" pitchFamily="34" charset="0"/>
              </a:rPr>
              <a:t>student</a:t>
            </a:r>
          </a:p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Table 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will be dropped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commands fro Data Definition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62000" y="1371600"/>
          <a:ext cx="7315200" cy="3108960"/>
        </p:xfrm>
        <a:graphic>
          <a:graphicData uri="http://schemas.openxmlformats.org/drawingml/2006/table">
            <a:tbl>
              <a:tblPr/>
              <a:tblGrid>
                <a:gridCol w="2263730"/>
                <a:gridCol w="505147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Command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to create new table or 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alter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for alteration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truncate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delete data from 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drop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to drop a 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to rename a 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0F46F3-40FC-4E73-92E5-ED97E8DC452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1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1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094E8F-4795-4C03-82AC-AE20991DC95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AE42E9-81E1-431F-935A-F9CF698018E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F729B-014B-4E91-81E9-7467FF6B21E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57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9958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8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9959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0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9991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959725" cy="2062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Whether the following two SQL commands will be executed successfully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 cascade constraints;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insert into  student values  (‘1BM14CS006’,’Patel’,50);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BCA2EA-4976-4232-B6AC-39874F40B65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DB5507-FCB8-49C6-980E-F1288793090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981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40982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40983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4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1015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959725" cy="1816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Whether the following two SQL commands will be executed successfully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 cascade constraints;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insert into  student values  (‘1BM14CS006’,’Patel’,50);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41017" name="TextBox 15"/>
          <p:cNvSpPr txBox="1">
            <a:spLocks noChangeArrowheads="1"/>
          </p:cNvSpPr>
          <p:nvPr/>
        </p:nvSpPr>
        <p:spPr bwMode="auto">
          <a:xfrm>
            <a:off x="381000" y="5715000"/>
            <a:ext cx="814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Into the </a:t>
            </a:r>
            <a:r>
              <a:rPr lang="en-US">
                <a:solidFill>
                  <a:srgbClr val="0000CC"/>
                </a:solidFill>
                <a:latin typeface="Verdana" pitchFamily="34" charset="0"/>
              </a:rPr>
              <a:t>student table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 new row will be inserted with dep_num 50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Drop Command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General syntax: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drop table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> [</a:t>
            </a:r>
            <a:r>
              <a:rPr lang="en-US" sz="2000" dirty="0" err="1" smtClean="0"/>
              <a:t>drop_behavior</a:t>
            </a:r>
            <a:r>
              <a:rPr lang="en-US" sz="2000" dirty="0" smtClean="0"/>
              <a:t>]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There are two drop behavior options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1. </a:t>
            </a:r>
            <a:r>
              <a:rPr lang="en-US" sz="2000" b="1" dirty="0" smtClean="0"/>
              <a:t>Cascade</a:t>
            </a:r>
            <a:r>
              <a:rPr lang="en-US" sz="2000" dirty="0" smtClean="0"/>
              <a:t>: All </a:t>
            </a:r>
            <a:r>
              <a:rPr lang="en-US" sz="2000" b="1" dirty="0" smtClean="0"/>
              <a:t>constraints</a:t>
            </a:r>
            <a:r>
              <a:rPr lang="en-US" sz="2000" dirty="0" smtClean="0"/>
              <a:t> that references the table are </a:t>
            </a:r>
            <a:r>
              <a:rPr lang="en-US" sz="2000" b="1" dirty="0" smtClean="0"/>
              <a:t>dropped automatically  </a:t>
            </a:r>
            <a:r>
              <a:rPr lang="en-US" sz="2000" dirty="0" smtClean="0"/>
              <a:t>along with the table itself.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2. </a:t>
            </a:r>
            <a:r>
              <a:rPr lang="en-US" sz="2000" b="1" dirty="0" smtClean="0"/>
              <a:t>Restrict</a:t>
            </a:r>
            <a:r>
              <a:rPr lang="en-US" sz="2000" dirty="0" smtClean="0"/>
              <a:t>: Table is dropped only it is </a:t>
            </a:r>
            <a:r>
              <a:rPr lang="en-US" sz="2000" b="1" dirty="0" smtClean="0"/>
              <a:t>not referenced</a:t>
            </a:r>
            <a:r>
              <a:rPr lang="en-US" sz="2000" dirty="0" smtClean="0"/>
              <a:t> in any constraints.</a:t>
            </a:r>
            <a:endParaRPr lang="en-US" sz="2000" dirty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B929B9-C38B-466F-B3AB-CBDBAE66590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2C3D3B-EBCE-4C3A-8C65-9BE5C128C2D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 smtClean="0"/>
              <a:t>Alter</a:t>
            </a:r>
            <a:r>
              <a:rPr lang="en-US" dirty="0" smtClean="0"/>
              <a:t> command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General Syntax: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alter table </a:t>
            </a:r>
            <a:r>
              <a:rPr lang="en-US" dirty="0" err="1" smtClean="0"/>
              <a:t>table_name</a:t>
            </a:r>
            <a:r>
              <a:rPr lang="en-US" dirty="0" smtClean="0"/>
              <a:t> [</a:t>
            </a:r>
            <a:r>
              <a:rPr lang="en-US" dirty="0" err="1" smtClean="0"/>
              <a:t>add|drop|alter</a:t>
            </a:r>
            <a:r>
              <a:rPr lang="en-US" dirty="0" smtClean="0"/>
              <a:t>] column </a:t>
            </a:r>
            <a:r>
              <a:rPr lang="en-US" dirty="0" err="1" smtClean="0"/>
              <a:t>column_name</a:t>
            </a:r>
            <a:r>
              <a:rPr lang="en-US" dirty="0" smtClean="0"/>
              <a:t>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Adding or dropping column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Changing column definition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Adding or dropping table constraints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F8CB57-0511-48B1-9A7E-41A7C7DC28F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29338-E87F-4DB3-ADE3-53A6DF8ACD5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command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F22C2B-B1D0-4D69-B68D-AF032DA9309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66EEE3-28B8-4664-A895-598C5CB6E68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9" name="TextBox 8"/>
          <p:cNvSpPr txBox="1">
            <a:spLocks noChangeArrowheads="1"/>
          </p:cNvSpPr>
          <p:nvPr/>
        </p:nvSpPr>
        <p:spPr bwMode="auto">
          <a:xfrm>
            <a:off x="2317750" y="1758950"/>
            <a:ext cx="199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15423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40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5" y="5181600"/>
            <a:ext cx="72929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command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D1BA5B-DB2D-4467-8435-914E27DD8FB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B162E-1074-4F1D-B77D-C9F42E7AD693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63" name="TextBox 8"/>
          <p:cNvSpPr txBox="1">
            <a:spLocks noChangeArrowheads="1"/>
          </p:cNvSpPr>
          <p:nvPr/>
        </p:nvSpPr>
        <p:spPr bwMode="auto">
          <a:xfrm>
            <a:off x="2317750" y="1758950"/>
            <a:ext cx="199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15423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50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8" y="5105400"/>
            <a:ext cx="75977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command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EA013-8479-4F1E-970E-38D2EFAF475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B1A6BF-15C4-4EF2-9721-382E3315C46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2317750" y="1643063"/>
            <a:ext cx="199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038350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Ragu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61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91150"/>
            <a:ext cx="454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1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" y="6069013"/>
            <a:ext cx="2647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-17463" y="4562475"/>
            <a:ext cx="78374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What will be the contents of the student table when the following SQL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commands  are executed  ? </a:t>
            </a:r>
          </a:p>
        </p:txBody>
      </p:sp>
      <p:pic>
        <p:nvPicPr>
          <p:cNvPr id="4612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697538"/>
            <a:ext cx="7334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command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DCC999-2BC0-40D2-BAA4-79357C70FCA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489E3C-5258-40DC-9C9A-453E777D88F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11" name="TextBox 8"/>
          <p:cNvSpPr txBox="1">
            <a:spLocks noChangeArrowheads="1"/>
          </p:cNvSpPr>
          <p:nvPr/>
        </p:nvSpPr>
        <p:spPr bwMode="auto">
          <a:xfrm>
            <a:off x="2317750" y="1758950"/>
            <a:ext cx="199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154238"/>
          <a:ext cx="6400799" cy="304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676400"/>
                <a:gridCol w="1371600"/>
                <a:gridCol w="1447799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Ragu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patel@gmail.com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7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429250"/>
            <a:ext cx="454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863" y="6108700"/>
            <a:ext cx="2647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762625"/>
            <a:ext cx="7334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SQL: create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b="1" dirty="0"/>
              <a:t>create</a:t>
            </a:r>
            <a:r>
              <a:rPr lang="en-US" sz="1600" dirty="0"/>
              <a:t> is a DDL </a:t>
            </a:r>
            <a:r>
              <a:rPr lang="en-US" sz="1600" dirty="0" smtClean="0"/>
              <a:t>(Data Definition) command </a:t>
            </a:r>
            <a:r>
              <a:rPr lang="en-US" sz="1600" dirty="0"/>
              <a:t>used to create a table or a database</a:t>
            </a:r>
            <a:r>
              <a:rPr lang="en-US" sz="16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/>
              <a:t>Creating a Database</a:t>
            </a:r>
          </a:p>
          <a:p>
            <a:pPr eaLnBrk="1" hangingPunct="1">
              <a:defRPr/>
            </a:pPr>
            <a:r>
              <a:rPr lang="en-US" sz="1600" dirty="0" smtClean="0"/>
              <a:t>Syntax: </a:t>
            </a:r>
            <a:r>
              <a:rPr lang="en-US" sz="1600" b="1" dirty="0" smtClean="0"/>
              <a:t>create</a:t>
            </a:r>
            <a:r>
              <a:rPr lang="en-US" sz="1600" dirty="0" smtClean="0"/>
              <a:t> </a:t>
            </a:r>
            <a:r>
              <a:rPr lang="en-US" sz="1600" dirty="0"/>
              <a:t>database </a:t>
            </a:r>
            <a:r>
              <a:rPr lang="en-US" sz="1600" i="1" dirty="0">
                <a:solidFill>
                  <a:srgbClr val="0000CC"/>
                </a:solidFill>
              </a:rPr>
              <a:t>database-name</a:t>
            </a:r>
            <a:r>
              <a:rPr lang="en-US" sz="1600" dirty="0" smtClean="0"/>
              <a:t>;</a:t>
            </a:r>
          </a:p>
          <a:p>
            <a:pPr eaLnBrk="1" hangingPunct="1">
              <a:defRPr/>
            </a:pPr>
            <a:r>
              <a:rPr lang="en-US" sz="1600" dirty="0"/>
              <a:t>Example</a:t>
            </a:r>
            <a:r>
              <a:rPr lang="en-US" sz="1600" dirty="0" smtClean="0"/>
              <a:t>: create </a:t>
            </a:r>
            <a:r>
              <a:rPr lang="en-US" sz="1600" dirty="0"/>
              <a:t>database </a:t>
            </a:r>
            <a:r>
              <a:rPr lang="en-US" sz="1600" dirty="0" smtClean="0">
                <a:solidFill>
                  <a:srgbClr val="0000CC"/>
                </a:solidFill>
              </a:rPr>
              <a:t>student</a:t>
            </a:r>
            <a:r>
              <a:rPr lang="en-US" sz="1600" dirty="0" smtClean="0"/>
              <a:t>;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4B59AF-CFF9-4797-ACB2-8791D1FBC88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5F0F96-1348-48D8-BA54-ED4E8EB077E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SQL: create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b="1" dirty="0"/>
              <a:t>create</a:t>
            </a:r>
            <a:r>
              <a:rPr lang="en-US" sz="1600" dirty="0"/>
              <a:t> is a DDL </a:t>
            </a:r>
            <a:r>
              <a:rPr lang="en-US" sz="1600" dirty="0" smtClean="0"/>
              <a:t>(Data Definition) command </a:t>
            </a:r>
            <a:r>
              <a:rPr lang="en-US" sz="1600" dirty="0"/>
              <a:t>used to create a table or a database</a:t>
            </a:r>
            <a:r>
              <a:rPr lang="en-US" sz="16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/>
              <a:t>Creating a Database</a:t>
            </a:r>
          </a:p>
          <a:p>
            <a:pPr eaLnBrk="1" hangingPunct="1">
              <a:defRPr/>
            </a:pPr>
            <a:r>
              <a:rPr lang="en-US" sz="1600" dirty="0" smtClean="0"/>
              <a:t>Syntax: </a:t>
            </a:r>
            <a:r>
              <a:rPr lang="en-US" sz="1600" b="1" dirty="0" smtClean="0"/>
              <a:t>create</a:t>
            </a:r>
            <a:r>
              <a:rPr lang="en-US" sz="1600" dirty="0" smtClean="0"/>
              <a:t> </a:t>
            </a:r>
            <a:r>
              <a:rPr lang="en-US" sz="1600" dirty="0"/>
              <a:t>database </a:t>
            </a:r>
            <a:r>
              <a:rPr lang="en-US" sz="1600" i="1" dirty="0">
                <a:solidFill>
                  <a:srgbClr val="0000CC"/>
                </a:solidFill>
              </a:rPr>
              <a:t>database-name</a:t>
            </a:r>
            <a:r>
              <a:rPr lang="en-US" sz="1600" dirty="0" smtClean="0"/>
              <a:t>;</a:t>
            </a:r>
          </a:p>
          <a:p>
            <a:pPr eaLnBrk="1" hangingPunct="1">
              <a:defRPr/>
            </a:pPr>
            <a:r>
              <a:rPr lang="en-US" sz="1600" dirty="0"/>
              <a:t>Example</a:t>
            </a:r>
            <a:r>
              <a:rPr lang="en-US" sz="1600" dirty="0" smtClean="0"/>
              <a:t>: create </a:t>
            </a:r>
            <a:r>
              <a:rPr lang="en-US" sz="1600" dirty="0"/>
              <a:t>database </a:t>
            </a:r>
            <a:r>
              <a:rPr lang="en-US" sz="1600" dirty="0" smtClean="0">
                <a:solidFill>
                  <a:srgbClr val="0000CC"/>
                </a:solidFill>
              </a:rPr>
              <a:t>student</a:t>
            </a:r>
            <a:r>
              <a:rPr lang="en-US" sz="1600" dirty="0" smtClean="0"/>
              <a:t>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/>
              <a:t>Creating a Table</a:t>
            </a:r>
          </a:p>
          <a:p>
            <a:pPr eaLnBrk="1" hangingPunct="1">
              <a:defRPr/>
            </a:pPr>
            <a:r>
              <a:rPr lang="en-US" sz="1600" dirty="0" smtClean="0"/>
              <a:t>Syntax: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/>
              <a:t>create</a:t>
            </a:r>
            <a:r>
              <a:rPr lang="en-US" sz="1600" dirty="0" smtClean="0"/>
              <a:t> </a:t>
            </a:r>
            <a:r>
              <a:rPr lang="en-US" sz="1600" dirty="0"/>
              <a:t>table </a:t>
            </a:r>
            <a:r>
              <a:rPr lang="en-US" sz="1600" i="1" dirty="0">
                <a:solidFill>
                  <a:srgbClr val="C00000"/>
                </a:solidFill>
              </a:rPr>
              <a:t>table-name</a:t>
            </a:r>
            <a:r>
              <a:rPr lang="en-US" sz="1600" dirty="0"/>
              <a:t> </a:t>
            </a:r>
            <a:r>
              <a:rPr lang="en-US" sz="1600" dirty="0" smtClean="0"/>
              <a:t>(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i="1" dirty="0" smtClean="0"/>
              <a:t>column-name1</a:t>
            </a:r>
            <a:r>
              <a:rPr lang="en-US" sz="1600" dirty="0" smtClean="0"/>
              <a:t> </a:t>
            </a:r>
            <a:r>
              <a:rPr lang="en-US" sz="1600" dirty="0"/>
              <a:t>datatype1, </a:t>
            </a: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i="1" dirty="0" smtClean="0"/>
              <a:t>column-name2</a:t>
            </a:r>
            <a:r>
              <a:rPr lang="en-US" sz="1600" dirty="0" smtClean="0"/>
              <a:t> datatype2 );</a:t>
            </a:r>
          </a:p>
          <a:p>
            <a:pPr eaLnBrk="1" hangingPunct="1">
              <a:defRPr/>
            </a:pPr>
            <a:r>
              <a:rPr lang="en-US" sz="1600" dirty="0" smtClean="0"/>
              <a:t>Example: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c</a:t>
            </a:r>
            <a:r>
              <a:rPr lang="en-US" sz="1600" dirty="0" smtClean="0"/>
              <a:t>reate table </a:t>
            </a:r>
            <a:r>
              <a:rPr lang="en-US" sz="1600" dirty="0" err="1" smtClean="0">
                <a:solidFill>
                  <a:srgbClr val="0000CC"/>
                </a:solidFill>
              </a:rPr>
              <a:t>student</a:t>
            </a:r>
            <a:r>
              <a:rPr lang="en-US" sz="1600" dirty="0" err="1" smtClean="0"/>
              <a:t>.</a:t>
            </a:r>
            <a:r>
              <a:rPr lang="en-US" sz="1600" dirty="0" err="1" smtClean="0">
                <a:solidFill>
                  <a:srgbClr val="C00000"/>
                </a:solidFill>
              </a:rPr>
              <a:t>student_info</a:t>
            </a:r>
            <a:r>
              <a:rPr lang="en-US" sz="1600" dirty="0"/>
              <a:t>(</a:t>
            </a: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33CC"/>
                </a:solidFill>
              </a:rPr>
              <a:t>USN</a:t>
            </a:r>
            <a:r>
              <a:rPr lang="en-US" sz="1600" dirty="0" smtClean="0"/>
              <a:t> char(10),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33CC"/>
                </a:solidFill>
              </a:rPr>
              <a:t>Name</a:t>
            </a:r>
            <a:r>
              <a:rPr lang="en-US" sz="1600" dirty="0" smtClean="0"/>
              <a:t> char(30)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)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6EA53F-BFD2-435F-9BF2-7CDEF50F92C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CABCFF-59A9-4F5D-9B4D-6AC3AB50F31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2743200" y="5181600"/>
            <a:ext cx="65389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student</a:t>
            </a:r>
            <a:r>
              <a:rPr lang="en-US" sz="1600">
                <a:latin typeface="Verdana" pitchFamily="34" charset="0"/>
              </a:rPr>
              <a:t> is database name or schema name</a:t>
            </a:r>
          </a:p>
          <a:p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student_info</a:t>
            </a:r>
            <a:r>
              <a:rPr lang="en-US" sz="1600">
                <a:latin typeface="Verdana" pitchFamily="34" charset="0"/>
              </a:rPr>
              <a:t> is the table name</a:t>
            </a:r>
          </a:p>
          <a:p>
            <a:endParaRPr lang="en-US" sz="1600">
              <a:latin typeface="Verdana" pitchFamily="34" charset="0"/>
            </a:endParaRPr>
          </a:p>
          <a:p>
            <a:r>
              <a:rPr lang="en-US" sz="1600">
                <a:latin typeface="Verdana" pitchFamily="34" charset="0"/>
              </a:rPr>
              <a:t>Here </a:t>
            </a:r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student_info </a:t>
            </a:r>
            <a:r>
              <a:rPr lang="en-US" sz="1600">
                <a:latin typeface="Verdana" pitchFamily="34" charset="0"/>
              </a:rPr>
              <a:t>will be created under the database 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student</a:t>
            </a:r>
          </a:p>
        </p:txBody>
      </p:sp>
      <p:sp>
        <p:nvSpPr>
          <p:cNvPr id="14344" name="Flowchart: Magnetic Disk 8"/>
          <p:cNvSpPr>
            <a:spLocks noChangeArrowheads="1"/>
          </p:cNvSpPr>
          <p:nvPr/>
        </p:nvSpPr>
        <p:spPr bwMode="auto">
          <a:xfrm>
            <a:off x="4953000" y="2284413"/>
            <a:ext cx="3871913" cy="2684462"/>
          </a:xfrm>
          <a:prstGeom prst="flowChartMagneticDisk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Verdana" pitchFamily="34" charset="0"/>
              </a:rPr>
              <a:t>                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student_info</a:t>
            </a:r>
          </a:p>
          <a:p>
            <a:pPr eaLnBrk="0" hangingPunct="0"/>
            <a:endParaRPr lang="en-US">
              <a:latin typeface="Verdan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8763" y="3625850"/>
          <a:ext cx="3098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33CC"/>
                          </a:solidFill>
                        </a:rPr>
                        <a:t>USN</a:t>
                      </a:r>
                      <a:endParaRPr lang="en-US" dirty="0">
                        <a:solidFill>
                          <a:srgbClr val="FF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33CC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359" name="TextBox 10"/>
          <p:cNvSpPr txBox="1">
            <a:spLocks noChangeArrowheads="1"/>
          </p:cNvSpPr>
          <p:nvPr/>
        </p:nvSpPr>
        <p:spPr bwMode="auto">
          <a:xfrm>
            <a:off x="6178550" y="2289175"/>
            <a:ext cx="1270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student</a:t>
            </a:r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SQL: create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What is the difference between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/>
              <a:t>create table </a:t>
            </a:r>
            <a:r>
              <a:rPr lang="en-US" sz="2400" dirty="0" err="1" smtClean="0">
                <a:solidFill>
                  <a:srgbClr val="0000CC"/>
                </a:solidFill>
              </a:rPr>
              <a:t>student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student_info</a:t>
            </a:r>
            <a:r>
              <a:rPr lang="en-US" sz="2400" dirty="0" smtClean="0"/>
              <a:t>(</a:t>
            </a: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CC"/>
                </a:solidFill>
              </a:rPr>
              <a:t>USN</a:t>
            </a:r>
            <a:r>
              <a:rPr lang="en-US" sz="2400" dirty="0"/>
              <a:t> char(10</a:t>
            </a:r>
            <a:r>
              <a:rPr lang="en-US" sz="2400" dirty="0" smtClean="0"/>
              <a:t>),</a:t>
            </a: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CC"/>
                </a:solidFill>
              </a:rPr>
              <a:t>Name</a:t>
            </a:r>
            <a:r>
              <a:rPr lang="en-US" sz="2400" dirty="0"/>
              <a:t> char(30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);</a:t>
            </a:r>
            <a:endParaRPr lang="en-US" sz="2400" dirty="0"/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/>
              <a:t>create table </a:t>
            </a:r>
            <a:r>
              <a:rPr lang="en-US" sz="2000" dirty="0" err="1" smtClean="0">
                <a:solidFill>
                  <a:srgbClr val="C00000"/>
                </a:solidFill>
              </a:rPr>
              <a:t>student_info</a:t>
            </a:r>
            <a:r>
              <a:rPr lang="en-US" sz="2000" dirty="0" smtClean="0"/>
              <a:t>(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33CC"/>
                </a:solidFill>
              </a:rPr>
              <a:t>USN</a:t>
            </a:r>
            <a:r>
              <a:rPr lang="en-US" sz="2000" dirty="0"/>
              <a:t> </a:t>
            </a:r>
            <a:r>
              <a:rPr lang="en-US" sz="2000" dirty="0" smtClean="0"/>
              <a:t>char(10),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33CC"/>
                </a:solidFill>
              </a:rPr>
              <a:t>Name</a:t>
            </a:r>
            <a:r>
              <a:rPr lang="en-US" sz="2000" dirty="0"/>
              <a:t> char(30);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);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C725BD-7522-4A9F-90E8-A10E992DB3A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25E6B9-367C-4309-BC5B-9271942DC45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Constraints in SQL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Attributes constraints and Attribute values</a:t>
            </a:r>
          </a:p>
          <a:p>
            <a:pPr eaLnBrk="1" hangingPunct="1"/>
            <a:r>
              <a:rPr lang="en-US" smtClean="0"/>
              <a:t>Specifying Key and Referential Integrity constraints</a:t>
            </a:r>
          </a:p>
          <a:p>
            <a:pPr eaLnBrk="1" hangingPunct="1"/>
            <a:r>
              <a:rPr lang="en-US" smtClean="0"/>
              <a:t>Specifying constraints on Tuples using CHECK</a:t>
            </a:r>
          </a:p>
          <a:p>
            <a:pPr eaLnBrk="1" hangingPunct="1"/>
            <a:endParaRPr lang="en-US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C5F8BB-0BAB-4CB3-B677-D6BD641D8A1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012820-3A04-4E40-9A57-A20A7FD50BD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Attributes constraints and 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/>
              <a:t>create table </a:t>
            </a:r>
            <a:r>
              <a:rPr lang="en-US" sz="2400" dirty="0" err="1" smtClean="0">
                <a:solidFill>
                  <a:srgbClr val="0000CC"/>
                </a:solidFill>
              </a:rPr>
              <a:t>student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student_info</a:t>
            </a:r>
            <a:r>
              <a:rPr lang="en-US" sz="2400" dirty="0" smtClean="0"/>
              <a:t>(</a:t>
            </a: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33CC"/>
                </a:solidFill>
              </a:rPr>
              <a:t>USN</a:t>
            </a:r>
            <a:r>
              <a:rPr lang="en-US" sz="2000" dirty="0"/>
              <a:t> char(10</a:t>
            </a:r>
            <a:r>
              <a:rPr lang="en-US" sz="2000" dirty="0" smtClean="0"/>
              <a:t>),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33CC"/>
                </a:solidFill>
              </a:rPr>
              <a:t>Name</a:t>
            </a:r>
            <a:r>
              <a:rPr lang="en-US" sz="2000" dirty="0"/>
              <a:t> char(30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NOT NULL</a:t>
            </a:r>
            <a:r>
              <a:rPr lang="en-US" sz="2000" dirty="0" smtClean="0"/>
              <a:t>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err="1" smtClean="0">
                <a:solidFill>
                  <a:srgbClr val="FF33CC"/>
                </a:solidFill>
              </a:rPr>
              <a:t>DepName</a:t>
            </a:r>
            <a:r>
              <a:rPr lang="en-US" sz="2000" dirty="0" smtClean="0">
                <a:solidFill>
                  <a:srgbClr val="FF33CC"/>
                </a:solidFill>
              </a:rPr>
              <a:t> </a:t>
            </a:r>
            <a:r>
              <a:rPr lang="en-US" sz="2000" dirty="0"/>
              <a:t>char(3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NOT NULL </a:t>
            </a:r>
            <a:r>
              <a:rPr lang="en-US" sz="2000" dirty="0" smtClean="0">
                <a:solidFill>
                  <a:srgbClr val="006600"/>
                </a:solidFill>
              </a:rPr>
              <a:t>DEFAULT</a:t>
            </a:r>
            <a:r>
              <a:rPr lang="en-US" sz="2000" dirty="0" smtClean="0"/>
              <a:t> ‘CSE’,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33CC"/>
                </a:solidFill>
              </a:rPr>
              <a:t>Marks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NOT NULL </a:t>
            </a:r>
            <a:r>
              <a:rPr lang="en-US" sz="2000" dirty="0">
                <a:solidFill>
                  <a:srgbClr val="0000CC"/>
                </a:solidFill>
              </a:rPr>
              <a:t>CHECK</a:t>
            </a:r>
            <a:r>
              <a:rPr lang="en-US" sz="2000" dirty="0"/>
              <a:t> (Marks </a:t>
            </a:r>
            <a:r>
              <a:rPr lang="en-US" sz="2000" dirty="0" smtClean="0"/>
              <a:t>&gt; 0 </a:t>
            </a:r>
            <a:r>
              <a:rPr lang="en-US" sz="2000" dirty="0"/>
              <a:t>AND </a:t>
            </a:r>
            <a:r>
              <a:rPr lang="en-US" sz="2000" dirty="0" smtClean="0"/>
              <a:t>Marks &lt; 101)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Constraints on Attributes</a:t>
            </a:r>
            <a:endParaRPr lang="en-US" sz="2400" dirty="0"/>
          </a:p>
          <a:p>
            <a:pPr eaLnBrk="1" hangingPunct="1">
              <a:buFontTx/>
              <a:buChar char="-"/>
              <a:defRPr/>
            </a:pPr>
            <a:r>
              <a:rPr lang="en-US" sz="2400" dirty="0" smtClean="0"/>
              <a:t>NOT NULL </a:t>
            </a:r>
          </a:p>
          <a:p>
            <a:pPr eaLnBrk="1" hangingPunct="1">
              <a:buFontTx/>
              <a:buChar char="-"/>
              <a:defRPr/>
            </a:pPr>
            <a:r>
              <a:rPr lang="en-US" sz="2400" dirty="0" smtClean="0"/>
              <a:t>DEAFULT</a:t>
            </a:r>
          </a:p>
          <a:p>
            <a:pPr eaLnBrk="1" hangingPunct="1">
              <a:buFontTx/>
              <a:buChar char="-"/>
              <a:defRPr/>
            </a:pPr>
            <a:r>
              <a:rPr lang="en-US" sz="2400" dirty="0" smtClean="0"/>
              <a:t>CHECK</a:t>
            </a: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D2AA2-D06B-4206-AFED-54B71210867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FAC749-D7F0-4520-A81E-735E3E761BD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Specifying Key and Referential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u="sng" dirty="0"/>
              <a:t>PRIMARY KEY Constraint</a:t>
            </a:r>
            <a:endParaRPr 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>
                <a:solidFill>
                  <a:srgbClr val="0000CC"/>
                </a:solidFill>
              </a:rPr>
              <a:t>student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C00000"/>
                </a:solidFill>
              </a:rPr>
              <a:t>student_info</a:t>
            </a:r>
            <a:r>
              <a:rPr lang="en-US" sz="2000" dirty="0"/>
              <a:t>(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33CC"/>
                </a:solidFill>
              </a:rPr>
              <a:t>USN</a:t>
            </a:r>
            <a:r>
              <a:rPr lang="en-US" sz="1800" dirty="0"/>
              <a:t> char(10),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33CC"/>
                </a:solidFill>
              </a:rPr>
              <a:t>Name</a:t>
            </a:r>
            <a:r>
              <a:rPr lang="en-US" sz="1800" dirty="0"/>
              <a:t> char(30) </a:t>
            </a:r>
            <a:r>
              <a:rPr lang="en-US" sz="1800" dirty="0">
                <a:solidFill>
                  <a:srgbClr val="FF0000"/>
                </a:solidFill>
              </a:rPr>
              <a:t>NOT NULL</a:t>
            </a:r>
            <a:r>
              <a:rPr lang="en-US" sz="1800" dirty="0"/>
              <a:t>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err="1">
                <a:solidFill>
                  <a:srgbClr val="FF33CC"/>
                </a:solidFill>
              </a:rPr>
              <a:t>DepName</a:t>
            </a:r>
            <a:r>
              <a:rPr lang="en-US" sz="1800" dirty="0">
                <a:solidFill>
                  <a:srgbClr val="FF33CC"/>
                </a:solidFill>
              </a:rPr>
              <a:t> </a:t>
            </a:r>
            <a:r>
              <a:rPr lang="en-US" sz="1800" dirty="0"/>
              <a:t>char(3) </a:t>
            </a:r>
            <a:r>
              <a:rPr lang="en-US" sz="1800" dirty="0">
                <a:solidFill>
                  <a:srgbClr val="FF0000"/>
                </a:solidFill>
              </a:rPr>
              <a:t>NOT NULL </a:t>
            </a:r>
            <a:r>
              <a:rPr lang="en-US" sz="1800" dirty="0">
                <a:solidFill>
                  <a:srgbClr val="006600"/>
                </a:solidFill>
              </a:rPr>
              <a:t>DEFAULT</a:t>
            </a:r>
            <a:r>
              <a:rPr lang="en-US" sz="1800" dirty="0"/>
              <a:t> ‘CSE’,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33CC"/>
                </a:solidFill>
              </a:rPr>
              <a:t>Marks</a:t>
            </a:r>
            <a:r>
              <a:rPr lang="en-US" sz="1800" dirty="0">
                <a:solidFill>
                  <a:srgbClr val="FF3300"/>
                </a:solidFill>
              </a:rPr>
              <a:t>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NOT NULL </a:t>
            </a:r>
            <a:r>
              <a:rPr lang="en-US" sz="1800" dirty="0">
                <a:solidFill>
                  <a:srgbClr val="0000CC"/>
                </a:solidFill>
              </a:rPr>
              <a:t>CHECK</a:t>
            </a:r>
            <a:r>
              <a:rPr lang="en-US" sz="1800" dirty="0"/>
              <a:t> (Marks &gt; 0 AND Marks &lt; 101)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solidFill>
                  <a:srgbClr val="800080"/>
                </a:solidFill>
              </a:rPr>
              <a:t>PRIMARY KEY </a:t>
            </a:r>
            <a:r>
              <a:rPr lang="en-US" sz="1800" dirty="0" smtClean="0"/>
              <a:t>(USN)</a:t>
            </a:r>
            <a:endParaRPr lang="en-US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);</a:t>
            </a:r>
            <a:endParaRPr lang="en-US" sz="1800" dirty="0"/>
          </a:p>
          <a:p>
            <a:pPr eaLnBrk="1" hangingPunct="1">
              <a:defRPr/>
            </a:pPr>
            <a:endParaRPr lang="en-US" sz="2400" b="1" dirty="0" smtClean="0"/>
          </a:p>
          <a:p>
            <a:pPr eaLnBrk="1" hangingPunct="1">
              <a:defRPr/>
            </a:pPr>
            <a:endParaRPr lang="en-US" sz="2400" b="1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0C0214-FAE4-4B16-B37E-5266D0DCB39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38DDBC-7496-467A-9251-1C080AC5100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2573</Words>
  <Application>Microsoft Office PowerPoint</Application>
  <PresentationFormat>On-screen Show (4:3)</PresentationFormat>
  <Paragraphs>1037</Paragraphs>
  <Slides>37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What is SQL ?</vt:lpstr>
      <vt:lpstr>RDBMS</vt:lpstr>
      <vt:lpstr>SQL commands fro Data Definition</vt:lpstr>
      <vt:lpstr>SQL: create command</vt:lpstr>
      <vt:lpstr>SQL: create command</vt:lpstr>
      <vt:lpstr>SQL: create command</vt:lpstr>
      <vt:lpstr>Specifying Constraints in SQL</vt:lpstr>
      <vt:lpstr>Specifying Attributes constraints and Attribute values</vt:lpstr>
      <vt:lpstr>Specifying Key and Referential Integrity constraints</vt:lpstr>
      <vt:lpstr>Specifying Key and Referential Integrity constraints</vt:lpstr>
      <vt:lpstr>Specifying Key and Referential Integrity constraints</vt:lpstr>
      <vt:lpstr>Specifying Key and Referential Integrity constraints</vt:lpstr>
      <vt:lpstr>Specifying Key and Referential Integrity constraints</vt:lpstr>
      <vt:lpstr>Specifying Key and Referential Integrity constraints</vt:lpstr>
      <vt:lpstr>Specifying Key and Referential Integrity constraints</vt:lpstr>
      <vt:lpstr>Specifying Key and Referential Integrity constraints</vt:lpstr>
      <vt:lpstr>Specifying Key and Referential Integrity constraints</vt:lpstr>
      <vt:lpstr>Specifying Key and Referential Integrity constraints</vt:lpstr>
      <vt:lpstr>Specifying Key and Referential Integrity constraints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SQL ?</dc:title>
  <dc:creator>Mallieswari</dc:creator>
  <cp:lastModifiedBy>Mallieswari</cp:lastModifiedBy>
  <cp:revision>1</cp:revision>
  <dcterms:created xsi:type="dcterms:W3CDTF">2020-09-14T04:13:18Z</dcterms:created>
  <dcterms:modified xsi:type="dcterms:W3CDTF">2020-09-14T04:18:58Z</dcterms:modified>
</cp:coreProperties>
</file>