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85" r:id="rId5"/>
    <p:sldId id="266" r:id="rId6"/>
    <p:sldId id="267" r:id="rId7"/>
    <p:sldId id="271" r:id="rId8"/>
    <p:sldId id="261" r:id="rId9"/>
    <p:sldId id="262" r:id="rId10"/>
    <p:sldId id="269" r:id="rId11"/>
    <p:sldId id="268" r:id="rId12"/>
    <p:sldId id="270" r:id="rId13"/>
    <p:sldId id="272" r:id="rId14"/>
    <p:sldId id="273" r:id="rId15"/>
    <p:sldId id="274" r:id="rId16"/>
    <p:sldId id="276" r:id="rId17"/>
    <p:sldId id="275" r:id="rId18"/>
    <p:sldId id="277" r:id="rId19"/>
    <p:sldId id="278" r:id="rId20"/>
    <p:sldId id="279" r:id="rId21"/>
    <p:sldId id="280" r:id="rId22"/>
    <p:sldId id="258" r:id="rId23"/>
    <p:sldId id="263" r:id="rId24"/>
    <p:sldId id="264" r:id="rId25"/>
    <p:sldId id="281" r:id="rId26"/>
    <p:sldId id="282" r:id="rId27"/>
    <p:sldId id="283" r:id="rId28"/>
    <p:sldId id="259" r:id="rId29"/>
    <p:sldId id="265" r:id="rId30"/>
    <p:sldId id="284"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8/16/2020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2212975"/>
          </a:xfrm>
        </p:spPr>
        <p:txBody>
          <a:bodyPr>
            <a:normAutofit fontScale="90000"/>
          </a:bodyPr>
          <a:lstStyle/>
          <a:p>
            <a:r>
              <a:rPr lang="en-US" b="1" dirty="0" smtClean="0"/>
              <a:t>Operating Systems Design</a:t>
            </a:r>
            <a:r>
              <a:rPr lang="en-IN" b="1" dirty="0" smtClean="0">
                <a:cs typeface="Times New Roman" pitchFamily="18" charset="0"/>
              </a:rPr>
              <a:t> (19CS2106S )</a:t>
            </a:r>
            <a:r>
              <a:rPr lang="en-US" b="1" dirty="0" smtClean="0"/>
              <a:t/>
            </a:r>
            <a:br>
              <a:rPr lang="en-US" b="1" dirty="0" smtClean="0"/>
            </a:br>
            <a:r>
              <a:rPr lang="en-US" b="1" dirty="0" smtClean="0"/>
              <a:t>Session 3 &amp; 4</a:t>
            </a:r>
            <a:br>
              <a:rPr lang="en-US" b="1" dirty="0" smtClean="0"/>
            </a:br>
            <a:r>
              <a:rPr lang="en-US" b="1" dirty="0" smtClean="0"/>
              <a:t>Revision</a:t>
            </a:r>
            <a:endParaRPr lang="en-IN" b="1" dirty="0"/>
          </a:p>
        </p:txBody>
      </p:sp>
      <p:sp>
        <p:nvSpPr>
          <p:cNvPr id="3" name="Subtitle 2"/>
          <p:cNvSpPr>
            <a:spLocks noGrp="1"/>
          </p:cNvSpPr>
          <p:nvPr>
            <p:ph type="subTitle" idx="1"/>
          </p:nvPr>
        </p:nvSpPr>
        <p:spPr>
          <a:xfrm>
            <a:off x="1371600" y="4648200"/>
            <a:ext cx="6400800" cy="990600"/>
          </a:xfrm>
        </p:spPr>
        <p:txBody>
          <a:bodyPr/>
          <a:lstStyle/>
          <a:p>
            <a:endParaRPr lang="en-IN" dirty="0"/>
          </a:p>
        </p:txBody>
      </p:sp>
      <p:pic>
        <p:nvPicPr>
          <p:cNvPr id="4" name="Picture 2" descr="KL Deemed to be University Logo"/>
          <p:cNvPicPr>
            <a:picLocks noChangeAspect="1" noChangeArrowheads="1"/>
          </p:cNvPicPr>
          <p:nvPr/>
        </p:nvPicPr>
        <p:blipFill>
          <a:blip r:embed="rId2" cstate="print"/>
          <a:srcRect r="26367"/>
          <a:stretch>
            <a:fillRect/>
          </a:stretch>
        </p:blipFill>
        <p:spPr bwMode="auto">
          <a:xfrm>
            <a:off x="6803169" y="0"/>
            <a:ext cx="2340831" cy="990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endParaRPr lang="en-IN" dirty="0"/>
          </a:p>
        </p:txBody>
      </p:sp>
      <p:sp>
        <p:nvSpPr>
          <p:cNvPr id="3" name="Content Placeholder 2"/>
          <p:cNvSpPr>
            <a:spLocks noGrp="1"/>
          </p:cNvSpPr>
          <p:nvPr>
            <p:ph idx="1"/>
          </p:nvPr>
        </p:nvSpPr>
        <p:spPr>
          <a:xfrm>
            <a:off x="457200" y="990600"/>
            <a:ext cx="8229600" cy="5135563"/>
          </a:xfrm>
        </p:spPr>
        <p:txBody>
          <a:bodyPr>
            <a:normAutofit/>
          </a:bodyPr>
          <a:lstStyle/>
          <a:p>
            <a:pPr algn="just"/>
            <a:r>
              <a:rPr lang="en-IN" dirty="0" smtClean="0"/>
              <a:t>An application can execute only user-mode instructions (e.g., adding numbers, etc.) and is said to be running in user space, while the software in kernel mode can also execute privileged instructions and is said to be running in kernel space.</a:t>
            </a:r>
          </a:p>
          <a:p>
            <a:pPr algn="just"/>
            <a:r>
              <a:rPr lang="en-IN" dirty="0" smtClean="0"/>
              <a:t> The software running in kernel space (or in kernel mode) is called the kernel.</a:t>
            </a:r>
            <a:endParaRPr lang="en-IN" dirty="0"/>
          </a:p>
        </p:txBody>
      </p:sp>
      <p:pic>
        <p:nvPicPr>
          <p:cNvPr id="4" name="Picture 2" descr="KL Deemed to be University Logo"/>
          <p:cNvPicPr>
            <a:picLocks noChangeAspect="1" noChangeArrowheads="1"/>
          </p:cNvPicPr>
          <p:nvPr/>
        </p:nvPicPr>
        <p:blipFill>
          <a:blip r:embed="rId2" cstate="print"/>
          <a:srcRect r="26367"/>
          <a:stretch>
            <a:fillRect/>
          </a:stretch>
        </p:blipFill>
        <p:spPr bwMode="auto">
          <a:xfrm>
            <a:off x="7163297" y="0"/>
            <a:ext cx="1980703" cy="8382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endParaRPr lang="en-IN" dirty="0"/>
          </a:p>
        </p:txBody>
      </p:sp>
      <p:sp>
        <p:nvSpPr>
          <p:cNvPr id="3" name="Content Placeholder 2"/>
          <p:cNvSpPr>
            <a:spLocks noGrp="1"/>
          </p:cNvSpPr>
          <p:nvPr>
            <p:ph idx="1"/>
          </p:nvPr>
        </p:nvSpPr>
        <p:spPr>
          <a:xfrm>
            <a:off x="457200" y="838200"/>
            <a:ext cx="8229600" cy="5287963"/>
          </a:xfrm>
        </p:spPr>
        <p:txBody>
          <a:bodyPr>
            <a:normAutofit lnSpcReduction="10000"/>
          </a:bodyPr>
          <a:lstStyle/>
          <a:p>
            <a:pPr algn="just"/>
            <a:r>
              <a:rPr lang="en-IN" dirty="0" smtClean="0"/>
              <a:t>In kernel mode ,the processor is allowed to execute privileged instructions.</a:t>
            </a:r>
          </a:p>
          <a:p>
            <a:pPr algn="just"/>
            <a:r>
              <a:rPr lang="en-IN" dirty="0" smtClean="0"/>
              <a:t> For example, reading and writing the disk (or any other I/O device) involves privileged instructions.</a:t>
            </a:r>
          </a:p>
          <a:p>
            <a:pPr algn="just"/>
            <a:r>
              <a:rPr lang="en-IN" dirty="0" smtClean="0"/>
              <a:t>If an application in user mode attempts to execute a privileged instruction, then the processor doesn’t execute the instruction, but switches to kernel mode so that the software in kernel mode can clean up the application, because it did something it shouldn’t be doing</a:t>
            </a:r>
            <a:endParaRPr lang="en-IN" dirty="0"/>
          </a:p>
        </p:txBody>
      </p:sp>
      <p:pic>
        <p:nvPicPr>
          <p:cNvPr id="4" name="Picture 2" descr="KL Deemed to be University Logo"/>
          <p:cNvPicPr>
            <a:picLocks noChangeAspect="1" noChangeArrowheads="1"/>
          </p:cNvPicPr>
          <p:nvPr/>
        </p:nvPicPr>
        <p:blipFill>
          <a:blip r:embed="rId2" cstate="print"/>
          <a:srcRect r="26367"/>
          <a:stretch>
            <a:fillRect/>
          </a:stretch>
        </p:blipFill>
        <p:spPr bwMode="auto">
          <a:xfrm>
            <a:off x="7163297" y="0"/>
            <a:ext cx="1980703" cy="8382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KL Deemed to be University Logo"/>
          <p:cNvPicPr>
            <a:picLocks noChangeAspect="1" noChangeArrowheads="1"/>
          </p:cNvPicPr>
          <p:nvPr/>
        </p:nvPicPr>
        <p:blipFill>
          <a:blip r:embed="rId2" cstate="print"/>
          <a:srcRect r="26367"/>
          <a:stretch>
            <a:fillRect/>
          </a:stretch>
        </p:blipFill>
        <p:spPr bwMode="auto">
          <a:xfrm>
            <a:off x="7163297" y="0"/>
            <a:ext cx="1980703" cy="838200"/>
          </a:xfrm>
          <a:prstGeom prst="rect">
            <a:avLst/>
          </a:prstGeom>
          <a:noFill/>
          <a:ln w="9525">
            <a:noFill/>
            <a:miter lim="800000"/>
            <a:headEnd/>
            <a:tailEnd/>
          </a:ln>
        </p:spPr>
      </p:pic>
      <p:sp>
        <p:nvSpPr>
          <p:cNvPr id="2" name="Title 1"/>
          <p:cNvSpPr>
            <a:spLocks noGrp="1"/>
          </p:cNvSpPr>
          <p:nvPr>
            <p:ph type="title"/>
          </p:nvPr>
        </p:nvSpPr>
        <p:spPr>
          <a:xfrm>
            <a:off x="457200" y="274638"/>
            <a:ext cx="8229600" cy="563562"/>
          </a:xfrm>
        </p:spPr>
        <p:txBody>
          <a:bodyPr>
            <a:noAutofit/>
          </a:bodyPr>
          <a:lstStyle/>
          <a:p>
            <a:r>
              <a:rPr lang="en-US" sz="3600" b="1" dirty="0" smtClean="0"/>
              <a:t>Kernel Organization-Monolithic Vs Micro</a:t>
            </a:r>
            <a:endParaRPr lang="en-IN" sz="3600" b="1" dirty="0"/>
          </a:p>
        </p:txBody>
      </p:sp>
      <p:sp>
        <p:nvSpPr>
          <p:cNvPr id="3" name="Content Placeholder 2"/>
          <p:cNvSpPr>
            <a:spLocks noGrp="1"/>
          </p:cNvSpPr>
          <p:nvPr>
            <p:ph idx="1"/>
          </p:nvPr>
        </p:nvSpPr>
        <p:spPr>
          <a:xfrm>
            <a:off x="457200" y="990600"/>
            <a:ext cx="8229600" cy="5410200"/>
          </a:xfrm>
        </p:spPr>
        <p:txBody>
          <a:bodyPr/>
          <a:lstStyle/>
          <a:p>
            <a:pPr algn="just"/>
            <a:r>
              <a:rPr lang="en-IN" dirty="0" smtClean="0"/>
              <a:t>In Monolithic Kernel</a:t>
            </a:r>
            <a:r>
              <a:rPr lang="en-IN" i="1" dirty="0" smtClean="0"/>
              <a:t>, </a:t>
            </a:r>
            <a:r>
              <a:rPr lang="en-IN" dirty="0" smtClean="0"/>
              <a:t>the</a:t>
            </a:r>
            <a:r>
              <a:rPr lang="en-IN" i="1" dirty="0" smtClean="0"/>
              <a:t> </a:t>
            </a:r>
            <a:r>
              <a:rPr lang="en-IN" dirty="0" smtClean="0"/>
              <a:t>entire operating system resides in the kernel, so that the implementations of all system calls run in kernel mode.</a:t>
            </a:r>
          </a:p>
          <a:p>
            <a:pPr algn="just"/>
            <a:r>
              <a:rPr lang="en-IN" dirty="0" smtClean="0"/>
              <a:t>In this organization the entire operating system runs with full hardware privilege.</a:t>
            </a:r>
          </a:p>
          <a:p>
            <a:pPr algn="just"/>
            <a:r>
              <a:rPr lang="en-IN" dirty="0" smtClean="0"/>
              <a:t>This organization is convenient because the OS designer doesn’t have to decide which part of the operating system doesn’t need full hardware privilege.</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KL Deemed to be University Logo"/>
          <p:cNvPicPr>
            <a:picLocks noChangeAspect="1" noChangeArrowheads="1"/>
          </p:cNvPicPr>
          <p:nvPr/>
        </p:nvPicPr>
        <p:blipFill>
          <a:blip r:embed="rId2" cstate="print"/>
          <a:srcRect r="26367"/>
          <a:stretch>
            <a:fillRect/>
          </a:stretch>
        </p:blipFill>
        <p:spPr bwMode="auto">
          <a:xfrm>
            <a:off x="7163297" y="0"/>
            <a:ext cx="1980703" cy="838200"/>
          </a:xfrm>
          <a:prstGeom prst="rect">
            <a:avLst/>
          </a:prstGeom>
          <a:noFill/>
          <a:ln w="9525">
            <a:noFill/>
            <a:miter lim="800000"/>
            <a:headEnd/>
            <a:tailEnd/>
          </a:ln>
        </p:spPr>
      </p:pic>
      <p:sp>
        <p:nvSpPr>
          <p:cNvPr id="2" name="Title 1"/>
          <p:cNvSpPr>
            <a:spLocks noGrp="1"/>
          </p:cNvSpPr>
          <p:nvPr>
            <p:ph type="title"/>
          </p:nvPr>
        </p:nvSpPr>
        <p:spPr>
          <a:xfrm>
            <a:off x="457200" y="274638"/>
            <a:ext cx="8229600" cy="639762"/>
          </a:xfrm>
        </p:spPr>
        <p:txBody>
          <a:bodyPr>
            <a:normAutofit fontScale="90000"/>
          </a:bodyPr>
          <a:lstStyle/>
          <a:p>
            <a:r>
              <a:rPr lang="en-US" dirty="0" smtClean="0"/>
              <a:t>Issues with Monolithic Kernel</a:t>
            </a:r>
            <a:endParaRPr lang="en-IN" dirty="0"/>
          </a:p>
        </p:txBody>
      </p:sp>
      <p:sp>
        <p:nvSpPr>
          <p:cNvPr id="3" name="Content Placeholder 2"/>
          <p:cNvSpPr>
            <a:spLocks noGrp="1"/>
          </p:cNvSpPr>
          <p:nvPr>
            <p:ph idx="1"/>
          </p:nvPr>
        </p:nvSpPr>
        <p:spPr>
          <a:xfrm>
            <a:off x="457200" y="990600"/>
            <a:ext cx="8229600" cy="5135563"/>
          </a:xfrm>
        </p:spPr>
        <p:txBody>
          <a:bodyPr/>
          <a:lstStyle/>
          <a:p>
            <a:pPr algn="just"/>
            <a:r>
              <a:rPr lang="en-IN" dirty="0" smtClean="0"/>
              <a:t>In a monolithic kernel, a mistake is fatal, because an error in kernel mode will often result in the kernel to fail. </a:t>
            </a:r>
          </a:p>
          <a:p>
            <a:pPr algn="just"/>
            <a:r>
              <a:rPr lang="en-IN" dirty="0" smtClean="0"/>
              <a:t>If the kernel fails, the computer stops working, and thus all applications fail too. </a:t>
            </a:r>
          </a:p>
          <a:p>
            <a:pPr algn="just"/>
            <a:r>
              <a:rPr lang="en-IN" dirty="0" smtClean="0"/>
              <a:t>The computer must reboot to start again.</a:t>
            </a: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Micro Kernel</a:t>
            </a:r>
            <a:endParaRPr lang="en-IN" b="1" dirty="0"/>
          </a:p>
        </p:txBody>
      </p:sp>
      <p:sp>
        <p:nvSpPr>
          <p:cNvPr id="3" name="Content Placeholder 2"/>
          <p:cNvSpPr>
            <a:spLocks noGrp="1"/>
          </p:cNvSpPr>
          <p:nvPr>
            <p:ph idx="1"/>
          </p:nvPr>
        </p:nvSpPr>
        <p:spPr>
          <a:xfrm>
            <a:off x="457200" y="1066800"/>
            <a:ext cx="8229600" cy="5059363"/>
          </a:xfrm>
        </p:spPr>
        <p:txBody>
          <a:bodyPr/>
          <a:lstStyle/>
          <a:p>
            <a:pPr algn="just"/>
            <a:r>
              <a:rPr lang="en-IN" dirty="0" smtClean="0"/>
              <a:t>To reduce the risk of mistakes in the kernel, OS designers can minimize the amount of operating system code that runs in kernel mode, and execute the bulk of the operating system in user mode. </a:t>
            </a:r>
          </a:p>
          <a:p>
            <a:pPr algn="just">
              <a:buNone/>
            </a:pPr>
            <a:endParaRPr lang="en-IN" dirty="0" smtClean="0"/>
          </a:p>
          <a:p>
            <a:pPr algn="just"/>
            <a:r>
              <a:rPr lang="en-IN" dirty="0" smtClean="0"/>
              <a:t>This kernel organization is called a microkernel</a:t>
            </a:r>
            <a:endParaRPr lang="en-IN" dirty="0"/>
          </a:p>
        </p:txBody>
      </p:sp>
      <p:pic>
        <p:nvPicPr>
          <p:cNvPr id="4" name="Picture 2" descr="KL Deemed to be University Logo"/>
          <p:cNvPicPr>
            <a:picLocks noChangeAspect="1" noChangeArrowheads="1"/>
          </p:cNvPicPr>
          <p:nvPr/>
        </p:nvPicPr>
        <p:blipFill>
          <a:blip r:embed="rId2" cstate="print"/>
          <a:srcRect r="26367"/>
          <a:stretch>
            <a:fillRect/>
          </a:stretch>
        </p:blipFill>
        <p:spPr bwMode="auto">
          <a:xfrm>
            <a:off x="7163297" y="0"/>
            <a:ext cx="1980703" cy="8382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endParaRPr lang="en-IN"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533400" y="990600"/>
            <a:ext cx="8405091" cy="4038600"/>
          </a:xfrm>
          <a:prstGeom prst="rect">
            <a:avLst/>
          </a:prstGeom>
          <a:noFill/>
          <a:ln w="9525">
            <a:noFill/>
            <a:miter lim="800000"/>
            <a:headEnd/>
            <a:tailEnd/>
          </a:ln>
        </p:spPr>
      </p:pic>
      <p:pic>
        <p:nvPicPr>
          <p:cNvPr id="5" name="Picture 2" descr="KL Deemed to be University Logo"/>
          <p:cNvPicPr>
            <a:picLocks noChangeAspect="1" noChangeArrowheads="1"/>
          </p:cNvPicPr>
          <p:nvPr/>
        </p:nvPicPr>
        <p:blipFill>
          <a:blip r:embed="rId3" cstate="print"/>
          <a:srcRect r="26367"/>
          <a:stretch>
            <a:fillRect/>
          </a:stretch>
        </p:blipFill>
        <p:spPr bwMode="auto">
          <a:xfrm>
            <a:off x="7163297" y="0"/>
            <a:ext cx="1980703" cy="83820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smtClean="0"/>
              <a:t>Process Creation</a:t>
            </a:r>
            <a:endParaRPr lang="en-IN" b="1" dirty="0"/>
          </a:p>
        </p:txBody>
      </p:sp>
      <p:sp>
        <p:nvSpPr>
          <p:cNvPr id="3" name="Content Placeholder 2"/>
          <p:cNvSpPr>
            <a:spLocks noGrp="1"/>
          </p:cNvSpPr>
          <p:nvPr>
            <p:ph idx="1"/>
          </p:nvPr>
        </p:nvSpPr>
        <p:spPr>
          <a:xfrm>
            <a:off x="457200" y="990600"/>
            <a:ext cx="8229600" cy="5410200"/>
          </a:xfrm>
        </p:spPr>
        <p:txBody>
          <a:bodyPr/>
          <a:lstStyle/>
          <a:p>
            <a:pPr algn="just"/>
            <a:r>
              <a:rPr lang="en-IN" dirty="0" smtClean="0"/>
              <a:t>A process may create a new process using the </a:t>
            </a:r>
            <a:r>
              <a:rPr lang="en-IN" b="1" i="1" dirty="0" smtClean="0"/>
              <a:t>fork</a:t>
            </a:r>
            <a:r>
              <a:rPr lang="en-IN" dirty="0" smtClean="0"/>
              <a:t> system call.</a:t>
            </a:r>
          </a:p>
          <a:p>
            <a:pPr algn="just"/>
            <a:r>
              <a:rPr lang="en-IN" b="1" i="1" dirty="0" smtClean="0"/>
              <a:t> fork </a:t>
            </a:r>
            <a:r>
              <a:rPr lang="en-IN" dirty="0" smtClean="0"/>
              <a:t>creates a new process, called the child process, with exactly the same memory contents as the calling process, called the parent process.</a:t>
            </a:r>
          </a:p>
          <a:p>
            <a:pPr algn="just"/>
            <a:r>
              <a:rPr lang="en-IN" dirty="0" smtClean="0"/>
              <a:t> </a:t>
            </a:r>
            <a:r>
              <a:rPr lang="en-IN" b="1" i="1" dirty="0" smtClean="0"/>
              <a:t>fork</a:t>
            </a:r>
            <a:r>
              <a:rPr lang="en-IN" dirty="0" smtClean="0"/>
              <a:t> returns in both the parent and the child.</a:t>
            </a:r>
          </a:p>
          <a:p>
            <a:pPr algn="just"/>
            <a:r>
              <a:rPr lang="en-IN" dirty="0" smtClean="0"/>
              <a:t>In the parent,</a:t>
            </a:r>
            <a:r>
              <a:rPr lang="en-IN" b="1" i="1" dirty="0" smtClean="0"/>
              <a:t> fork </a:t>
            </a:r>
            <a:r>
              <a:rPr lang="en-IN" dirty="0" smtClean="0"/>
              <a:t>returns the child’s </a:t>
            </a:r>
            <a:r>
              <a:rPr lang="en-IN" dirty="0" err="1" smtClean="0"/>
              <a:t>pid</a:t>
            </a:r>
            <a:r>
              <a:rPr lang="en-IN" dirty="0" smtClean="0"/>
              <a:t>; in the child, it returns zero</a:t>
            </a:r>
            <a:endParaRPr lang="en-IN" dirty="0"/>
          </a:p>
        </p:txBody>
      </p:sp>
      <p:pic>
        <p:nvPicPr>
          <p:cNvPr id="4" name="Picture 2" descr="KL Deemed to be University Logo"/>
          <p:cNvPicPr>
            <a:picLocks noChangeAspect="1" noChangeArrowheads="1"/>
          </p:cNvPicPr>
          <p:nvPr/>
        </p:nvPicPr>
        <p:blipFill>
          <a:blip r:embed="rId2" cstate="print"/>
          <a:srcRect r="26367"/>
          <a:stretch>
            <a:fillRect/>
          </a:stretch>
        </p:blipFill>
        <p:spPr bwMode="auto">
          <a:xfrm>
            <a:off x="7163297" y="0"/>
            <a:ext cx="1980703" cy="83820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Autofit/>
          </a:bodyPr>
          <a:lstStyle/>
          <a:p>
            <a:r>
              <a:rPr lang="en-US" sz="3200" b="1" dirty="0" smtClean="0"/>
              <a:t>Code to implement </a:t>
            </a:r>
            <a:r>
              <a:rPr lang="en-US" sz="3200" b="1" i="1" dirty="0" smtClean="0"/>
              <a:t> fork</a:t>
            </a:r>
            <a:endParaRPr lang="en-IN" sz="3200" b="1" i="1" dirty="0"/>
          </a:p>
        </p:txBody>
      </p:sp>
      <p:sp>
        <p:nvSpPr>
          <p:cNvPr id="3" name="Content Placeholder 2"/>
          <p:cNvSpPr>
            <a:spLocks noGrp="1"/>
          </p:cNvSpPr>
          <p:nvPr>
            <p:ph idx="1"/>
          </p:nvPr>
        </p:nvSpPr>
        <p:spPr>
          <a:xfrm>
            <a:off x="457200" y="914400"/>
            <a:ext cx="8229600" cy="5638800"/>
          </a:xfrm>
        </p:spPr>
        <p:txBody>
          <a:bodyPr>
            <a:normAutofit fontScale="70000" lnSpcReduction="20000"/>
          </a:bodyPr>
          <a:lstStyle/>
          <a:p>
            <a:r>
              <a:rPr lang="en-US" b="1" dirty="0" smtClean="0"/>
              <a:t>#</a:t>
            </a:r>
            <a:r>
              <a:rPr lang="en-US" b="1" dirty="0" err="1" smtClean="0"/>
              <a:t>include”type.h</a:t>
            </a:r>
            <a:r>
              <a:rPr lang="en-US" b="1" dirty="0" smtClean="0"/>
              <a:t>”</a:t>
            </a:r>
          </a:p>
          <a:p>
            <a:r>
              <a:rPr lang="en-US" b="1" dirty="0" smtClean="0"/>
              <a:t>#</a:t>
            </a:r>
            <a:r>
              <a:rPr lang="en-US" b="1" dirty="0" err="1" smtClean="0"/>
              <a:t>include”stat.h</a:t>
            </a:r>
            <a:r>
              <a:rPr lang="en-US" b="1" dirty="0" smtClean="0"/>
              <a:t>”</a:t>
            </a:r>
          </a:p>
          <a:p>
            <a:r>
              <a:rPr lang="en-US" b="1" dirty="0" smtClean="0"/>
              <a:t>#</a:t>
            </a:r>
            <a:r>
              <a:rPr lang="en-US" b="1" dirty="0" err="1" smtClean="0"/>
              <a:t>include”user.h</a:t>
            </a:r>
            <a:r>
              <a:rPr lang="en-US" b="1" dirty="0" smtClean="0"/>
              <a:t>”</a:t>
            </a:r>
          </a:p>
          <a:p>
            <a:r>
              <a:rPr lang="en-US" b="1" dirty="0" smtClean="0"/>
              <a:t> </a:t>
            </a:r>
            <a:r>
              <a:rPr lang="en-US" b="1" dirty="0" err="1" smtClean="0"/>
              <a:t>int</a:t>
            </a:r>
            <a:r>
              <a:rPr lang="en-US" b="1" dirty="0" smtClean="0"/>
              <a:t> main(</a:t>
            </a:r>
            <a:r>
              <a:rPr lang="en-US" b="1" dirty="0" err="1" smtClean="0"/>
              <a:t>vod</a:t>
            </a:r>
            <a:r>
              <a:rPr lang="en-US" b="1" dirty="0" smtClean="0"/>
              <a:t>)</a:t>
            </a:r>
          </a:p>
          <a:p>
            <a:r>
              <a:rPr lang="en-US" b="1" dirty="0" smtClean="0"/>
              <a:t>{</a:t>
            </a:r>
            <a:endParaRPr lang="en-IN" b="1" dirty="0" smtClean="0"/>
          </a:p>
          <a:p>
            <a:r>
              <a:rPr lang="en-IN" b="1" dirty="0" err="1" smtClean="0"/>
              <a:t>Int</a:t>
            </a:r>
            <a:r>
              <a:rPr lang="en-IN" b="1" dirty="0" smtClean="0"/>
              <a:t>  </a:t>
            </a:r>
            <a:r>
              <a:rPr lang="en-IN" b="1" dirty="0" err="1" smtClean="0"/>
              <a:t>pid</a:t>
            </a:r>
            <a:r>
              <a:rPr lang="en-IN" b="1" dirty="0" smtClean="0"/>
              <a:t> = fork();</a:t>
            </a:r>
          </a:p>
          <a:p>
            <a:r>
              <a:rPr lang="en-IN" b="1" dirty="0" smtClean="0"/>
              <a:t>if(</a:t>
            </a:r>
            <a:r>
              <a:rPr lang="en-IN" b="1" dirty="0" err="1" smtClean="0"/>
              <a:t>pid</a:t>
            </a:r>
            <a:r>
              <a:rPr lang="en-IN" b="1" dirty="0" smtClean="0"/>
              <a:t> &gt; 0){</a:t>
            </a:r>
          </a:p>
          <a:p>
            <a:r>
              <a:rPr lang="en-IN" b="1" dirty="0" err="1" smtClean="0"/>
              <a:t>printf</a:t>
            </a:r>
            <a:r>
              <a:rPr lang="en-IN" b="1" dirty="0" smtClean="0"/>
              <a:t>("parent: child=%d\n", </a:t>
            </a:r>
            <a:r>
              <a:rPr lang="en-IN" b="1" dirty="0" err="1" smtClean="0"/>
              <a:t>pid</a:t>
            </a:r>
            <a:r>
              <a:rPr lang="en-IN" b="1" dirty="0" smtClean="0"/>
              <a:t>);</a:t>
            </a:r>
          </a:p>
          <a:p>
            <a:r>
              <a:rPr lang="en-IN" b="1" dirty="0" err="1" smtClean="0"/>
              <a:t>pid</a:t>
            </a:r>
            <a:r>
              <a:rPr lang="en-IN" b="1" dirty="0" smtClean="0"/>
              <a:t> = wait();</a:t>
            </a:r>
          </a:p>
          <a:p>
            <a:r>
              <a:rPr lang="en-IN" b="1" dirty="0" err="1" smtClean="0"/>
              <a:t>printf</a:t>
            </a:r>
            <a:r>
              <a:rPr lang="en-IN" b="1" dirty="0" smtClean="0"/>
              <a:t>("child %d is done\n", </a:t>
            </a:r>
            <a:r>
              <a:rPr lang="en-IN" b="1" dirty="0" err="1" smtClean="0"/>
              <a:t>pid</a:t>
            </a:r>
            <a:r>
              <a:rPr lang="en-IN" b="1" dirty="0" smtClean="0"/>
              <a:t>);</a:t>
            </a:r>
          </a:p>
          <a:p>
            <a:r>
              <a:rPr lang="en-IN" b="1" dirty="0" smtClean="0"/>
              <a:t>} else if(</a:t>
            </a:r>
            <a:r>
              <a:rPr lang="en-IN" b="1" dirty="0" err="1" smtClean="0"/>
              <a:t>pid</a:t>
            </a:r>
            <a:r>
              <a:rPr lang="en-IN" b="1" dirty="0" smtClean="0"/>
              <a:t> == 0){</a:t>
            </a:r>
          </a:p>
          <a:p>
            <a:r>
              <a:rPr lang="en-IN" b="1" dirty="0" err="1" smtClean="0"/>
              <a:t>printf</a:t>
            </a:r>
            <a:r>
              <a:rPr lang="en-IN" b="1" dirty="0" smtClean="0"/>
              <a:t>("child: exiting\n");</a:t>
            </a:r>
          </a:p>
          <a:p>
            <a:r>
              <a:rPr lang="en-IN" b="1" dirty="0" smtClean="0"/>
              <a:t>exit();</a:t>
            </a:r>
          </a:p>
          <a:p>
            <a:r>
              <a:rPr lang="en-IN" b="1" dirty="0" smtClean="0"/>
              <a:t>} else {</a:t>
            </a:r>
          </a:p>
          <a:p>
            <a:r>
              <a:rPr lang="en-IN" b="1" dirty="0" err="1" smtClean="0"/>
              <a:t>printf</a:t>
            </a:r>
            <a:r>
              <a:rPr lang="en-IN" b="1" dirty="0" smtClean="0"/>
              <a:t>("fork error\n");</a:t>
            </a:r>
          </a:p>
          <a:p>
            <a:r>
              <a:rPr lang="en-IN" b="1" dirty="0" smtClean="0"/>
              <a:t>}</a:t>
            </a:r>
            <a:endParaRPr lang="en-IN" b="1" dirty="0"/>
          </a:p>
        </p:txBody>
      </p:sp>
      <p:pic>
        <p:nvPicPr>
          <p:cNvPr id="4" name="Picture 2" descr="KL Deemed to be University Logo"/>
          <p:cNvPicPr>
            <a:picLocks noChangeAspect="1" noChangeArrowheads="1"/>
          </p:cNvPicPr>
          <p:nvPr/>
        </p:nvPicPr>
        <p:blipFill>
          <a:blip r:embed="rId2" cstate="print"/>
          <a:srcRect r="26367"/>
          <a:stretch>
            <a:fillRect/>
          </a:stretch>
        </p:blipFill>
        <p:spPr bwMode="auto">
          <a:xfrm>
            <a:off x="7163297" y="0"/>
            <a:ext cx="1980703" cy="83820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b="1" dirty="0" smtClean="0"/>
              <a:t>Output</a:t>
            </a:r>
            <a:endParaRPr lang="en-IN" b="1" dirty="0"/>
          </a:p>
        </p:txBody>
      </p:sp>
      <p:sp>
        <p:nvSpPr>
          <p:cNvPr id="3" name="Content Placeholder 2"/>
          <p:cNvSpPr>
            <a:spLocks noGrp="1"/>
          </p:cNvSpPr>
          <p:nvPr>
            <p:ph idx="1"/>
          </p:nvPr>
        </p:nvSpPr>
        <p:spPr>
          <a:xfrm>
            <a:off x="457200" y="914400"/>
            <a:ext cx="8229600" cy="5211763"/>
          </a:xfrm>
        </p:spPr>
        <p:txBody>
          <a:bodyPr/>
          <a:lstStyle/>
          <a:p>
            <a:endParaRPr lang="en-IN" b="1" i="1" dirty="0" smtClean="0"/>
          </a:p>
          <a:p>
            <a:pPr algn="ctr">
              <a:buNone/>
            </a:pPr>
            <a:r>
              <a:rPr lang="en-IN" b="1" i="1" dirty="0" smtClean="0"/>
              <a:t>parent: child=1234</a:t>
            </a:r>
          </a:p>
          <a:p>
            <a:pPr algn="ctr">
              <a:buNone/>
            </a:pPr>
            <a:r>
              <a:rPr lang="en-IN" b="1" i="1" dirty="0" smtClean="0"/>
              <a:t>child: exiting</a:t>
            </a:r>
            <a:endParaRPr lang="en-IN" b="1" i="1" dirty="0"/>
          </a:p>
        </p:txBody>
      </p:sp>
      <p:pic>
        <p:nvPicPr>
          <p:cNvPr id="4" name="Picture 2" descr="KL Deemed to be University Logo"/>
          <p:cNvPicPr>
            <a:picLocks noChangeAspect="1" noChangeArrowheads="1"/>
          </p:cNvPicPr>
          <p:nvPr/>
        </p:nvPicPr>
        <p:blipFill>
          <a:blip r:embed="rId2" cstate="print"/>
          <a:srcRect r="26367"/>
          <a:stretch>
            <a:fillRect/>
          </a:stretch>
        </p:blipFill>
        <p:spPr bwMode="auto">
          <a:xfrm>
            <a:off x="7163297" y="0"/>
            <a:ext cx="1980703" cy="83820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200" b="1" dirty="0" smtClean="0"/>
              <a:t>I/O and File Descriptors</a:t>
            </a:r>
            <a:endParaRPr lang="en-IN" sz="3200" b="1" dirty="0"/>
          </a:p>
        </p:txBody>
      </p:sp>
      <p:sp>
        <p:nvSpPr>
          <p:cNvPr id="3" name="Content Placeholder 2"/>
          <p:cNvSpPr>
            <a:spLocks noGrp="1"/>
          </p:cNvSpPr>
          <p:nvPr>
            <p:ph idx="1"/>
          </p:nvPr>
        </p:nvSpPr>
        <p:spPr>
          <a:xfrm>
            <a:off x="457200" y="914400"/>
            <a:ext cx="8229600" cy="5562600"/>
          </a:xfrm>
        </p:spPr>
        <p:txBody>
          <a:bodyPr>
            <a:normAutofit fontScale="92500"/>
          </a:bodyPr>
          <a:lstStyle/>
          <a:p>
            <a:pPr algn="just"/>
            <a:r>
              <a:rPr lang="en-IN" dirty="0" smtClean="0"/>
              <a:t>A file descriptor is a small integer representing a kernel-managed object that a process may read from or write to.</a:t>
            </a:r>
          </a:p>
          <a:p>
            <a:pPr algn="just"/>
            <a:r>
              <a:rPr lang="en-IN" dirty="0" smtClean="0"/>
              <a:t> A process may obtain a file descriptor by opening a file, directory, or device, or by creating a pipe, or by duplicating an existing descriptor.</a:t>
            </a:r>
          </a:p>
          <a:p>
            <a:pPr algn="just"/>
            <a:r>
              <a:rPr lang="en-IN" dirty="0" smtClean="0"/>
              <a:t>By convention, a process reads from file descriptor 0 (standard input), writes output to file</a:t>
            </a:r>
          </a:p>
          <a:p>
            <a:pPr algn="just"/>
            <a:r>
              <a:rPr lang="en-IN" dirty="0" smtClean="0"/>
              <a:t>descriptor 1 (standard output), and writes error messages to file descriptor 2 (standard error).</a:t>
            </a:r>
            <a:endParaRPr lang="en-IN" dirty="0"/>
          </a:p>
        </p:txBody>
      </p:sp>
      <p:pic>
        <p:nvPicPr>
          <p:cNvPr id="4" name="Picture 2" descr="KL Deemed to be University Logo"/>
          <p:cNvPicPr>
            <a:picLocks noChangeAspect="1" noChangeArrowheads="1"/>
          </p:cNvPicPr>
          <p:nvPr/>
        </p:nvPicPr>
        <p:blipFill>
          <a:blip r:embed="rId2" cstate="print"/>
          <a:srcRect r="26367"/>
          <a:stretch>
            <a:fillRect/>
          </a:stretch>
        </p:blipFill>
        <p:spPr bwMode="auto">
          <a:xfrm>
            <a:off x="7163297" y="0"/>
            <a:ext cx="1980703" cy="8382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Session-3-Revision</a:t>
            </a:r>
            <a:endParaRPr lang="en-IN" b="1" dirty="0"/>
          </a:p>
        </p:txBody>
      </p:sp>
      <p:sp>
        <p:nvSpPr>
          <p:cNvPr id="3" name="Content Placeholder 2"/>
          <p:cNvSpPr>
            <a:spLocks noGrp="1"/>
          </p:cNvSpPr>
          <p:nvPr>
            <p:ph idx="1"/>
          </p:nvPr>
        </p:nvSpPr>
        <p:spPr/>
        <p:txBody>
          <a:bodyPr/>
          <a:lstStyle/>
          <a:p>
            <a:r>
              <a:rPr lang="en-US" b="1" dirty="0" smtClean="0"/>
              <a:t>Operating System Interfaces</a:t>
            </a:r>
          </a:p>
          <a:p>
            <a:r>
              <a:rPr lang="en-US" b="1" dirty="0" smtClean="0"/>
              <a:t>User &amp; Kernel Mode</a:t>
            </a:r>
          </a:p>
          <a:p>
            <a:r>
              <a:rPr lang="en-US" b="1" dirty="0" smtClean="0"/>
              <a:t>System Calls</a:t>
            </a:r>
          </a:p>
          <a:p>
            <a:r>
              <a:rPr lang="en-US" b="1" dirty="0" smtClean="0"/>
              <a:t>Kernel Organization</a:t>
            </a:r>
            <a:endParaRPr lang="en-IN" b="1" dirty="0"/>
          </a:p>
        </p:txBody>
      </p:sp>
      <p:pic>
        <p:nvPicPr>
          <p:cNvPr id="4" name="Picture 2" descr="KL Deemed to be University Logo"/>
          <p:cNvPicPr>
            <a:picLocks noChangeAspect="1" noChangeArrowheads="1"/>
          </p:cNvPicPr>
          <p:nvPr/>
        </p:nvPicPr>
        <p:blipFill>
          <a:blip r:embed="rId2" cstate="print"/>
          <a:srcRect r="26367"/>
          <a:stretch>
            <a:fillRect/>
          </a:stretch>
        </p:blipFill>
        <p:spPr bwMode="auto">
          <a:xfrm>
            <a:off x="7163297" y="0"/>
            <a:ext cx="1980703" cy="838200"/>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KL Deemed to be University Logo"/>
          <p:cNvPicPr>
            <a:picLocks noChangeAspect="1" noChangeArrowheads="1"/>
          </p:cNvPicPr>
          <p:nvPr/>
        </p:nvPicPr>
        <p:blipFill>
          <a:blip r:embed="rId2" cstate="print"/>
          <a:srcRect r="26367"/>
          <a:stretch>
            <a:fillRect/>
          </a:stretch>
        </p:blipFill>
        <p:spPr bwMode="auto">
          <a:xfrm>
            <a:off x="7163297" y="0"/>
            <a:ext cx="1980703" cy="838200"/>
          </a:xfrm>
          <a:prstGeom prst="rect">
            <a:avLst/>
          </a:prstGeom>
          <a:noFill/>
          <a:ln w="9525">
            <a:noFill/>
            <a:miter lim="800000"/>
            <a:headEnd/>
            <a:tailEnd/>
          </a:ln>
        </p:spPr>
      </p:pic>
      <p:sp>
        <p:nvSpPr>
          <p:cNvPr id="2" name="Title 1"/>
          <p:cNvSpPr>
            <a:spLocks noGrp="1"/>
          </p:cNvSpPr>
          <p:nvPr>
            <p:ph type="title"/>
          </p:nvPr>
        </p:nvSpPr>
        <p:spPr>
          <a:xfrm>
            <a:off x="457200" y="274638"/>
            <a:ext cx="8229600" cy="563562"/>
          </a:xfrm>
        </p:spPr>
        <p:txBody>
          <a:bodyPr>
            <a:normAutofit fontScale="90000"/>
          </a:bodyPr>
          <a:lstStyle/>
          <a:p>
            <a:r>
              <a:rPr lang="en-US" b="1" dirty="0" smtClean="0"/>
              <a:t>read and write System Calls</a:t>
            </a:r>
            <a:endParaRPr lang="en-IN" b="1" dirty="0"/>
          </a:p>
        </p:txBody>
      </p:sp>
      <p:sp>
        <p:nvSpPr>
          <p:cNvPr id="3" name="Content Placeholder 2"/>
          <p:cNvSpPr>
            <a:spLocks noGrp="1"/>
          </p:cNvSpPr>
          <p:nvPr>
            <p:ph idx="1"/>
          </p:nvPr>
        </p:nvSpPr>
        <p:spPr>
          <a:xfrm>
            <a:off x="457200" y="914400"/>
            <a:ext cx="8229600" cy="5486400"/>
          </a:xfrm>
        </p:spPr>
        <p:txBody>
          <a:bodyPr>
            <a:normAutofit lnSpcReduction="10000"/>
          </a:bodyPr>
          <a:lstStyle/>
          <a:p>
            <a:pPr algn="just"/>
            <a:r>
              <a:rPr lang="en-IN" dirty="0" smtClean="0"/>
              <a:t>The read and write system calls read bytes from and write bytes to open files named by file descriptors.</a:t>
            </a:r>
          </a:p>
          <a:p>
            <a:pPr algn="just"/>
            <a:r>
              <a:rPr lang="en-IN" dirty="0" smtClean="0"/>
              <a:t>The call </a:t>
            </a:r>
            <a:r>
              <a:rPr lang="en-IN" b="1" i="1" dirty="0" smtClean="0"/>
              <a:t>read(</a:t>
            </a:r>
            <a:r>
              <a:rPr lang="en-IN" b="1" i="1" dirty="0" err="1" smtClean="0"/>
              <a:t>fd</a:t>
            </a:r>
            <a:r>
              <a:rPr lang="en-IN" b="1" i="1" dirty="0" smtClean="0"/>
              <a:t>, </a:t>
            </a:r>
            <a:r>
              <a:rPr lang="en-IN" b="1" i="1" dirty="0" err="1" smtClean="0"/>
              <a:t>buf</a:t>
            </a:r>
            <a:r>
              <a:rPr lang="en-IN" b="1" i="1" dirty="0" smtClean="0"/>
              <a:t>, n) </a:t>
            </a:r>
            <a:r>
              <a:rPr lang="en-IN" dirty="0" smtClean="0"/>
              <a:t>reads at most n bytes from the file descriptor </a:t>
            </a:r>
            <a:r>
              <a:rPr lang="en-IN" dirty="0" err="1" smtClean="0"/>
              <a:t>fd</a:t>
            </a:r>
            <a:r>
              <a:rPr lang="en-IN" dirty="0" smtClean="0"/>
              <a:t>, copies them into </a:t>
            </a:r>
            <a:r>
              <a:rPr lang="en-IN" dirty="0" err="1" smtClean="0"/>
              <a:t>buf</a:t>
            </a:r>
            <a:r>
              <a:rPr lang="en-IN" dirty="0" smtClean="0"/>
              <a:t>, and returns the number of bytes read. </a:t>
            </a:r>
          </a:p>
          <a:p>
            <a:pPr algn="just"/>
            <a:r>
              <a:rPr lang="en-IN" dirty="0" smtClean="0"/>
              <a:t>Each file descriptor that refers to a file has an offset associated with it.</a:t>
            </a:r>
          </a:p>
          <a:p>
            <a:pPr algn="just"/>
            <a:r>
              <a:rPr lang="en-IN" dirty="0" smtClean="0"/>
              <a:t>The call </a:t>
            </a:r>
            <a:r>
              <a:rPr lang="en-IN" b="1" dirty="0" smtClean="0"/>
              <a:t>write(</a:t>
            </a:r>
            <a:r>
              <a:rPr lang="en-IN" b="1" dirty="0" err="1" smtClean="0"/>
              <a:t>fd</a:t>
            </a:r>
            <a:r>
              <a:rPr lang="en-IN" b="1" dirty="0" smtClean="0"/>
              <a:t>, </a:t>
            </a:r>
            <a:r>
              <a:rPr lang="en-IN" b="1" dirty="0" err="1" smtClean="0"/>
              <a:t>buf</a:t>
            </a:r>
            <a:r>
              <a:rPr lang="en-IN" b="1" dirty="0" smtClean="0"/>
              <a:t>, n) </a:t>
            </a:r>
            <a:r>
              <a:rPr lang="en-IN" dirty="0" smtClean="0"/>
              <a:t>writes n bytes from </a:t>
            </a:r>
            <a:r>
              <a:rPr lang="en-IN" dirty="0" err="1" smtClean="0"/>
              <a:t>buf</a:t>
            </a:r>
            <a:r>
              <a:rPr lang="en-IN" dirty="0" smtClean="0"/>
              <a:t> to the file descriptor </a:t>
            </a:r>
            <a:r>
              <a:rPr lang="en-IN" dirty="0" err="1" smtClean="0"/>
              <a:t>fd</a:t>
            </a:r>
            <a:r>
              <a:rPr lang="en-IN" dirty="0" smtClean="0"/>
              <a:t> and returns the number of bytes written.</a:t>
            </a:r>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KL Deemed to be University Logo"/>
          <p:cNvPicPr>
            <a:picLocks noChangeAspect="1" noChangeArrowheads="1"/>
          </p:cNvPicPr>
          <p:nvPr/>
        </p:nvPicPr>
        <p:blipFill>
          <a:blip r:embed="rId2" cstate="print"/>
          <a:srcRect r="26367"/>
          <a:stretch>
            <a:fillRect/>
          </a:stretch>
        </p:blipFill>
        <p:spPr bwMode="auto">
          <a:xfrm>
            <a:off x="7163297" y="0"/>
            <a:ext cx="1980703" cy="838200"/>
          </a:xfrm>
          <a:prstGeom prst="rect">
            <a:avLst/>
          </a:prstGeom>
          <a:noFill/>
          <a:ln w="9525">
            <a:noFill/>
            <a:miter lim="800000"/>
            <a:headEnd/>
            <a:tailEnd/>
          </a:ln>
        </p:spPr>
      </p:pic>
      <p:sp>
        <p:nvSpPr>
          <p:cNvPr id="2" name="Title 1"/>
          <p:cNvSpPr>
            <a:spLocks noGrp="1"/>
          </p:cNvSpPr>
          <p:nvPr>
            <p:ph type="title"/>
          </p:nvPr>
        </p:nvSpPr>
        <p:spPr>
          <a:xfrm>
            <a:off x="457200" y="274638"/>
            <a:ext cx="8229600" cy="563562"/>
          </a:xfrm>
        </p:spPr>
        <p:txBody>
          <a:bodyPr>
            <a:noAutofit/>
          </a:bodyPr>
          <a:lstStyle/>
          <a:p>
            <a:r>
              <a:rPr lang="en-IN" sz="2400" b="1" dirty="0" smtClean="0"/>
              <a:t>To copy data from its standard input to its standard output</a:t>
            </a:r>
            <a:endParaRPr lang="en-IN" sz="2400" b="1" dirty="0"/>
          </a:p>
        </p:txBody>
      </p:sp>
      <p:sp>
        <p:nvSpPr>
          <p:cNvPr id="3" name="Content Placeholder 2"/>
          <p:cNvSpPr>
            <a:spLocks noGrp="1"/>
          </p:cNvSpPr>
          <p:nvPr>
            <p:ph idx="1"/>
          </p:nvPr>
        </p:nvSpPr>
        <p:spPr>
          <a:xfrm>
            <a:off x="457200" y="990600"/>
            <a:ext cx="8229600" cy="5562600"/>
          </a:xfrm>
        </p:spPr>
        <p:txBody>
          <a:bodyPr>
            <a:normAutofit fontScale="55000" lnSpcReduction="20000"/>
          </a:bodyPr>
          <a:lstStyle/>
          <a:p>
            <a:r>
              <a:rPr lang="en-US" b="1" dirty="0" smtClean="0"/>
              <a:t>#</a:t>
            </a:r>
            <a:r>
              <a:rPr lang="en-US" b="1" dirty="0" err="1" smtClean="0"/>
              <a:t>include”type.h</a:t>
            </a:r>
            <a:r>
              <a:rPr lang="en-US" b="1" dirty="0" smtClean="0"/>
              <a:t>”</a:t>
            </a:r>
          </a:p>
          <a:p>
            <a:r>
              <a:rPr lang="en-US" b="1" dirty="0" smtClean="0"/>
              <a:t>#</a:t>
            </a:r>
            <a:r>
              <a:rPr lang="en-US" b="1" dirty="0" err="1" smtClean="0"/>
              <a:t>include”stat.h</a:t>
            </a:r>
            <a:r>
              <a:rPr lang="en-US" b="1" dirty="0" smtClean="0"/>
              <a:t>”</a:t>
            </a:r>
          </a:p>
          <a:p>
            <a:r>
              <a:rPr lang="en-US" b="1" dirty="0" smtClean="0"/>
              <a:t>#</a:t>
            </a:r>
            <a:r>
              <a:rPr lang="en-US" b="1" dirty="0" err="1" smtClean="0"/>
              <a:t>include”user.h</a:t>
            </a:r>
            <a:r>
              <a:rPr lang="en-US" b="1" dirty="0" smtClean="0"/>
              <a:t>”</a:t>
            </a:r>
          </a:p>
          <a:p>
            <a:r>
              <a:rPr lang="en-US" b="1" dirty="0" smtClean="0"/>
              <a:t> </a:t>
            </a:r>
            <a:r>
              <a:rPr lang="en-US" b="1" dirty="0" err="1" smtClean="0"/>
              <a:t>int</a:t>
            </a:r>
            <a:r>
              <a:rPr lang="en-US" b="1" dirty="0" smtClean="0"/>
              <a:t> main(</a:t>
            </a:r>
            <a:r>
              <a:rPr lang="en-US" b="1" dirty="0" err="1" smtClean="0"/>
              <a:t>vod</a:t>
            </a:r>
            <a:r>
              <a:rPr lang="en-US" b="1" dirty="0" smtClean="0"/>
              <a:t>)</a:t>
            </a:r>
          </a:p>
          <a:p>
            <a:r>
              <a:rPr lang="en-US" b="1" dirty="0" smtClean="0"/>
              <a:t>{</a:t>
            </a:r>
            <a:endParaRPr lang="en-IN" b="1" dirty="0" smtClean="0"/>
          </a:p>
          <a:p>
            <a:r>
              <a:rPr lang="en-IN" b="1" dirty="0" smtClean="0"/>
              <a:t>char </a:t>
            </a:r>
            <a:r>
              <a:rPr lang="en-IN" b="1" dirty="0" err="1" smtClean="0"/>
              <a:t>buf</a:t>
            </a:r>
            <a:r>
              <a:rPr lang="en-IN" b="1" dirty="0" smtClean="0"/>
              <a:t>[512];</a:t>
            </a:r>
          </a:p>
          <a:p>
            <a:r>
              <a:rPr lang="en-IN" b="1" dirty="0" err="1" smtClean="0"/>
              <a:t>int</a:t>
            </a:r>
            <a:r>
              <a:rPr lang="en-IN" b="1" dirty="0" smtClean="0"/>
              <a:t> n;</a:t>
            </a:r>
          </a:p>
          <a:p>
            <a:r>
              <a:rPr lang="en-IN" b="1" dirty="0" smtClean="0"/>
              <a:t>for(;;){</a:t>
            </a:r>
          </a:p>
          <a:p>
            <a:r>
              <a:rPr lang="en-IN" b="1" dirty="0" smtClean="0"/>
              <a:t>n = read(0, </a:t>
            </a:r>
            <a:r>
              <a:rPr lang="en-IN" b="1" dirty="0" err="1" smtClean="0"/>
              <a:t>buf</a:t>
            </a:r>
            <a:r>
              <a:rPr lang="en-IN" b="1" dirty="0" smtClean="0"/>
              <a:t>, </a:t>
            </a:r>
            <a:r>
              <a:rPr lang="en-IN" b="1" dirty="0" err="1" smtClean="0"/>
              <a:t>sizeof</a:t>
            </a:r>
            <a:r>
              <a:rPr lang="en-IN" b="1" dirty="0" smtClean="0"/>
              <a:t> </a:t>
            </a:r>
            <a:r>
              <a:rPr lang="en-IN" b="1" dirty="0" err="1" smtClean="0"/>
              <a:t>buf</a:t>
            </a:r>
            <a:r>
              <a:rPr lang="en-IN" b="1" dirty="0" smtClean="0"/>
              <a:t>);</a:t>
            </a:r>
          </a:p>
          <a:p>
            <a:r>
              <a:rPr lang="en-IN" b="1" dirty="0" smtClean="0"/>
              <a:t>if(n == 0)</a:t>
            </a:r>
          </a:p>
          <a:p>
            <a:r>
              <a:rPr lang="en-IN" b="1" dirty="0" smtClean="0"/>
              <a:t>break;</a:t>
            </a:r>
          </a:p>
          <a:p>
            <a:r>
              <a:rPr lang="en-IN" b="1" dirty="0" smtClean="0"/>
              <a:t>if(n &lt; 0){</a:t>
            </a:r>
          </a:p>
          <a:p>
            <a:r>
              <a:rPr lang="en-IN" b="1" dirty="0" err="1" smtClean="0"/>
              <a:t>fprintf</a:t>
            </a:r>
            <a:r>
              <a:rPr lang="en-IN" b="1" dirty="0" smtClean="0"/>
              <a:t>(2, "read error\n");</a:t>
            </a:r>
          </a:p>
          <a:p>
            <a:r>
              <a:rPr lang="en-IN" b="1" dirty="0" smtClean="0"/>
              <a:t>exit();</a:t>
            </a:r>
          </a:p>
          <a:p>
            <a:r>
              <a:rPr lang="en-IN" b="1" dirty="0" smtClean="0"/>
              <a:t>}</a:t>
            </a:r>
          </a:p>
          <a:p>
            <a:r>
              <a:rPr lang="en-IN" b="1" dirty="0" smtClean="0"/>
              <a:t>if(write(1, </a:t>
            </a:r>
            <a:r>
              <a:rPr lang="en-IN" b="1" dirty="0" err="1" smtClean="0"/>
              <a:t>buf</a:t>
            </a:r>
            <a:r>
              <a:rPr lang="en-IN" b="1" dirty="0" smtClean="0"/>
              <a:t>, n) != n){</a:t>
            </a:r>
          </a:p>
          <a:p>
            <a:r>
              <a:rPr lang="en-IN" b="1" dirty="0" err="1" smtClean="0"/>
              <a:t>fprintf</a:t>
            </a:r>
            <a:r>
              <a:rPr lang="en-IN" b="1" dirty="0" smtClean="0"/>
              <a:t>(2, "write error\n");</a:t>
            </a:r>
          </a:p>
          <a:p>
            <a:r>
              <a:rPr lang="en-IN" b="1" dirty="0" smtClean="0"/>
              <a:t>exit();</a:t>
            </a:r>
          </a:p>
          <a:p>
            <a:r>
              <a:rPr lang="en-IN" b="1" dirty="0" smtClean="0"/>
              <a:t>}</a:t>
            </a:r>
          </a:p>
          <a:p>
            <a:r>
              <a:rPr lang="en-IN" b="1" dirty="0" smtClean="0"/>
              <a:t>}</a:t>
            </a:r>
            <a:endParaRPr lang="en-IN" b="1"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b="1" dirty="0" smtClean="0"/>
              <a:t>Review of Session-4</a:t>
            </a:r>
            <a:endParaRPr lang="en-IN" b="1" dirty="0"/>
          </a:p>
        </p:txBody>
      </p:sp>
      <p:sp>
        <p:nvSpPr>
          <p:cNvPr id="3" name="Content Placeholder 2"/>
          <p:cNvSpPr>
            <a:spLocks noGrp="1"/>
          </p:cNvSpPr>
          <p:nvPr>
            <p:ph idx="1"/>
          </p:nvPr>
        </p:nvSpPr>
        <p:spPr/>
        <p:txBody>
          <a:bodyPr/>
          <a:lstStyle/>
          <a:p>
            <a:r>
              <a:rPr lang="en-US" dirty="0" smtClean="0"/>
              <a:t> xv6 Functions Case Study  : </a:t>
            </a:r>
            <a:r>
              <a:rPr lang="en-US" dirty="0" err="1" smtClean="0"/>
              <a:t>getblk</a:t>
            </a:r>
            <a:r>
              <a:rPr lang="en-US" dirty="0" smtClean="0"/>
              <a:t>, </a:t>
            </a:r>
            <a:r>
              <a:rPr lang="en-US" dirty="0" err="1" smtClean="0"/>
              <a:t>brelse</a:t>
            </a:r>
            <a:r>
              <a:rPr lang="en-US" dirty="0" smtClean="0"/>
              <a:t>, bread, </a:t>
            </a:r>
            <a:r>
              <a:rPr lang="en-US" dirty="0" err="1" smtClean="0"/>
              <a:t>bwrite</a:t>
            </a:r>
            <a:r>
              <a:rPr lang="en-US" dirty="0" smtClean="0"/>
              <a:t>.</a:t>
            </a:r>
          </a:p>
        </p:txBody>
      </p:sp>
      <p:pic>
        <p:nvPicPr>
          <p:cNvPr id="4" name="Picture 2" descr="KL Deemed to be University Logo"/>
          <p:cNvPicPr>
            <a:picLocks noChangeAspect="1" noChangeArrowheads="1"/>
          </p:cNvPicPr>
          <p:nvPr/>
        </p:nvPicPr>
        <p:blipFill>
          <a:blip r:embed="rId2" cstate="print"/>
          <a:srcRect r="26367"/>
          <a:stretch>
            <a:fillRect/>
          </a:stretch>
        </p:blipFill>
        <p:spPr bwMode="auto">
          <a:xfrm>
            <a:off x="7163297" y="0"/>
            <a:ext cx="1980703" cy="83820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KL Deemed to be University Logo"/>
          <p:cNvPicPr>
            <a:picLocks noChangeAspect="1" noChangeArrowheads="1"/>
          </p:cNvPicPr>
          <p:nvPr/>
        </p:nvPicPr>
        <p:blipFill>
          <a:blip r:embed="rId2" cstate="print"/>
          <a:srcRect r="26367"/>
          <a:stretch>
            <a:fillRect/>
          </a:stretch>
        </p:blipFill>
        <p:spPr bwMode="auto">
          <a:xfrm>
            <a:off x="7163297" y="0"/>
            <a:ext cx="1980703" cy="838200"/>
          </a:xfrm>
          <a:prstGeom prst="rect">
            <a:avLst/>
          </a:prstGeom>
          <a:noFill/>
          <a:ln w="9525">
            <a:noFill/>
            <a:miter lim="800000"/>
            <a:headEnd/>
            <a:tailEnd/>
          </a:ln>
        </p:spPr>
      </p:pic>
      <p:sp>
        <p:nvSpPr>
          <p:cNvPr id="2" name="Title 1"/>
          <p:cNvSpPr>
            <a:spLocks noGrp="1"/>
          </p:cNvSpPr>
          <p:nvPr>
            <p:ph type="title"/>
          </p:nvPr>
        </p:nvSpPr>
        <p:spPr>
          <a:xfrm>
            <a:off x="457200" y="274638"/>
            <a:ext cx="8229600" cy="715962"/>
          </a:xfrm>
        </p:spPr>
        <p:txBody>
          <a:bodyPr>
            <a:normAutofit/>
          </a:bodyPr>
          <a:lstStyle/>
          <a:p>
            <a:r>
              <a:rPr lang="en-US" sz="3200" b="1" i="1" dirty="0" err="1" smtClean="0"/>
              <a:t>getblk</a:t>
            </a:r>
            <a:r>
              <a:rPr lang="en-US" sz="3200" b="1" i="1" dirty="0" smtClean="0"/>
              <a:t>-Algorithm for Buffer </a:t>
            </a:r>
            <a:r>
              <a:rPr lang="en-US" sz="3200" b="1" i="1" dirty="0" err="1" smtClean="0"/>
              <a:t>alocation</a:t>
            </a:r>
            <a:endParaRPr lang="en-IN" sz="3200" b="1" i="1" dirty="0"/>
          </a:p>
        </p:txBody>
      </p:sp>
      <p:pic>
        <p:nvPicPr>
          <p:cNvPr id="4098" name="Picture 2"/>
          <p:cNvPicPr>
            <a:picLocks noGrp="1" noChangeAspect="1" noChangeArrowheads="1"/>
          </p:cNvPicPr>
          <p:nvPr>
            <p:ph idx="1"/>
          </p:nvPr>
        </p:nvPicPr>
        <p:blipFill>
          <a:blip r:embed="rId3" cstate="print"/>
          <a:srcRect/>
          <a:stretch>
            <a:fillRect/>
          </a:stretch>
        </p:blipFill>
        <p:spPr bwMode="auto">
          <a:xfrm>
            <a:off x="914400" y="1066799"/>
            <a:ext cx="7772400" cy="5158167"/>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endParaRPr lang="en-IN" dirty="0"/>
          </a:p>
        </p:txBody>
      </p:sp>
      <p:pic>
        <p:nvPicPr>
          <p:cNvPr id="5122" name="Picture 2"/>
          <p:cNvPicPr>
            <a:picLocks noGrp="1" noChangeAspect="1" noChangeArrowheads="1"/>
          </p:cNvPicPr>
          <p:nvPr>
            <p:ph idx="1"/>
          </p:nvPr>
        </p:nvPicPr>
        <p:blipFill>
          <a:blip r:embed="rId2" cstate="print"/>
          <a:srcRect/>
          <a:stretch>
            <a:fillRect/>
          </a:stretch>
        </p:blipFill>
        <p:spPr bwMode="auto">
          <a:xfrm>
            <a:off x="457200" y="762000"/>
            <a:ext cx="8077200" cy="5638800"/>
          </a:xfrm>
          <a:prstGeom prst="rect">
            <a:avLst/>
          </a:prstGeom>
          <a:noFill/>
          <a:ln w="9525">
            <a:noFill/>
            <a:miter lim="800000"/>
            <a:headEnd/>
            <a:tailEnd/>
          </a:ln>
        </p:spPr>
      </p:pic>
      <p:pic>
        <p:nvPicPr>
          <p:cNvPr id="5" name="Picture 2" descr="KL Deemed to be University Logo"/>
          <p:cNvPicPr>
            <a:picLocks noChangeAspect="1" noChangeArrowheads="1"/>
          </p:cNvPicPr>
          <p:nvPr/>
        </p:nvPicPr>
        <p:blipFill>
          <a:blip r:embed="rId3" cstate="print"/>
          <a:srcRect r="26367"/>
          <a:stretch>
            <a:fillRect/>
          </a:stretch>
        </p:blipFill>
        <p:spPr bwMode="auto">
          <a:xfrm>
            <a:off x="7163297" y="0"/>
            <a:ext cx="1980703" cy="838200"/>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KL Deemed to be University Logo"/>
          <p:cNvPicPr>
            <a:picLocks noChangeAspect="1" noChangeArrowheads="1"/>
          </p:cNvPicPr>
          <p:nvPr/>
        </p:nvPicPr>
        <p:blipFill>
          <a:blip r:embed="rId2" cstate="print"/>
          <a:srcRect r="26367"/>
          <a:stretch>
            <a:fillRect/>
          </a:stretch>
        </p:blipFill>
        <p:spPr bwMode="auto">
          <a:xfrm>
            <a:off x="7163297" y="0"/>
            <a:ext cx="1980703" cy="838200"/>
          </a:xfrm>
          <a:prstGeom prst="rect">
            <a:avLst/>
          </a:prstGeom>
          <a:noFill/>
          <a:ln w="9525">
            <a:noFill/>
            <a:miter lim="800000"/>
            <a:headEnd/>
            <a:tailEnd/>
          </a:ln>
        </p:spPr>
      </p:pic>
      <p:sp>
        <p:nvSpPr>
          <p:cNvPr id="2" name="Title 1"/>
          <p:cNvSpPr>
            <a:spLocks noGrp="1"/>
          </p:cNvSpPr>
          <p:nvPr>
            <p:ph type="title"/>
          </p:nvPr>
        </p:nvSpPr>
        <p:spPr>
          <a:xfrm>
            <a:off x="457200" y="274638"/>
            <a:ext cx="8229600" cy="563562"/>
          </a:xfrm>
        </p:spPr>
        <p:txBody>
          <a:bodyPr>
            <a:noAutofit/>
          </a:bodyPr>
          <a:lstStyle/>
          <a:p>
            <a:r>
              <a:rPr lang="en-US" sz="3200" b="1" dirty="0" err="1" smtClean="0"/>
              <a:t>brelse</a:t>
            </a:r>
            <a:r>
              <a:rPr lang="en-US" sz="3200" b="1" dirty="0" smtClean="0"/>
              <a:t>-Algorithm for Releasing Buffer</a:t>
            </a:r>
            <a:endParaRPr lang="en-IN" sz="3200" b="1" dirty="0"/>
          </a:p>
        </p:txBody>
      </p:sp>
      <p:pic>
        <p:nvPicPr>
          <p:cNvPr id="6146" name="Picture 2"/>
          <p:cNvPicPr>
            <a:picLocks noGrp="1" noChangeAspect="1" noChangeArrowheads="1"/>
          </p:cNvPicPr>
          <p:nvPr>
            <p:ph idx="1"/>
          </p:nvPr>
        </p:nvPicPr>
        <p:blipFill>
          <a:blip r:embed="rId3" cstate="print"/>
          <a:srcRect/>
          <a:stretch>
            <a:fillRect/>
          </a:stretch>
        </p:blipFill>
        <p:spPr bwMode="auto">
          <a:xfrm>
            <a:off x="499232" y="990599"/>
            <a:ext cx="8261511" cy="5334001"/>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KL Deemed to be University Logo"/>
          <p:cNvPicPr>
            <a:picLocks noChangeAspect="1" noChangeArrowheads="1"/>
          </p:cNvPicPr>
          <p:nvPr/>
        </p:nvPicPr>
        <p:blipFill>
          <a:blip r:embed="rId2" cstate="print"/>
          <a:srcRect r="26367"/>
          <a:stretch>
            <a:fillRect/>
          </a:stretch>
        </p:blipFill>
        <p:spPr bwMode="auto">
          <a:xfrm>
            <a:off x="7163297" y="0"/>
            <a:ext cx="1980703" cy="838200"/>
          </a:xfrm>
          <a:prstGeom prst="rect">
            <a:avLst/>
          </a:prstGeom>
          <a:noFill/>
          <a:ln w="9525">
            <a:noFill/>
            <a:miter lim="800000"/>
            <a:headEnd/>
            <a:tailEnd/>
          </a:ln>
        </p:spPr>
      </p:pic>
      <p:sp>
        <p:nvSpPr>
          <p:cNvPr id="2" name="Title 1"/>
          <p:cNvSpPr>
            <a:spLocks noGrp="1"/>
          </p:cNvSpPr>
          <p:nvPr>
            <p:ph type="title"/>
          </p:nvPr>
        </p:nvSpPr>
        <p:spPr>
          <a:xfrm>
            <a:off x="457200" y="274638"/>
            <a:ext cx="8229600" cy="715962"/>
          </a:xfrm>
        </p:spPr>
        <p:txBody>
          <a:bodyPr>
            <a:normAutofit/>
          </a:bodyPr>
          <a:lstStyle/>
          <a:p>
            <a:r>
              <a:rPr lang="en-US" sz="3600" b="1" i="1" dirty="0" smtClean="0"/>
              <a:t>bread</a:t>
            </a:r>
            <a:r>
              <a:rPr lang="en-US" sz="3600" b="1" dirty="0" smtClean="0"/>
              <a:t>-Algorithm for reading a disk block</a:t>
            </a:r>
            <a:endParaRPr lang="en-IN" sz="3600" b="1" dirty="0"/>
          </a:p>
        </p:txBody>
      </p:sp>
      <p:pic>
        <p:nvPicPr>
          <p:cNvPr id="7170" name="Picture 2"/>
          <p:cNvPicPr>
            <a:picLocks noGrp="1" noChangeAspect="1" noChangeArrowheads="1"/>
          </p:cNvPicPr>
          <p:nvPr>
            <p:ph idx="1"/>
          </p:nvPr>
        </p:nvPicPr>
        <p:blipFill>
          <a:blip r:embed="rId3" cstate="print"/>
          <a:srcRect/>
          <a:stretch>
            <a:fillRect/>
          </a:stretch>
        </p:blipFill>
        <p:spPr bwMode="auto">
          <a:xfrm>
            <a:off x="457200" y="1143000"/>
            <a:ext cx="8229600" cy="5257800"/>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KL Deemed to be University Logo"/>
          <p:cNvPicPr>
            <a:picLocks noChangeAspect="1" noChangeArrowheads="1"/>
          </p:cNvPicPr>
          <p:nvPr/>
        </p:nvPicPr>
        <p:blipFill>
          <a:blip r:embed="rId2" cstate="print"/>
          <a:srcRect r="26367"/>
          <a:stretch>
            <a:fillRect/>
          </a:stretch>
        </p:blipFill>
        <p:spPr bwMode="auto">
          <a:xfrm>
            <a:off x="7163297" y="0"/>
            <a:ext cx="1980703" cy="838200"/>
          </a:xfrm>
          <a:prstGeom prst="rect">
            <a:avLst/>
          </a:prstGeom>
          <a:noFill/>
          <a:ln w="9525">
            <a:noFill/>
            <a:miter lim="800000"/>
            <a:headEnd/>
            <a:tailEnd/>
          </a:ln>
        </p:spPr>
      </p:pic>
      <p:sp>
        <p:nvSpPr>
          <p:cNvPr id="2" name="Title 1"/>
          <p:cNvSpPr>
            <a:spLocks noGrp="1"/>
          </p:cNvSpPr>
          <p:nvPr>
            <p:ph type="title"/>
          </p:nvPr>
        </p:nvSpPr>
        <p:spPr>
          <a:xfrm>
            <a:off x="457200" y="274638"/>
            <a:ext cx="8229600" cy="563562"/>
          </a:xfrm>
        </p:spPr>
        <p:txBody>
          <a:bodyPr>
            <a:normAutofit fontScale="90000"/>
          </a:bodyPr>
          <a:lstStyle/>
          <a:p>
            <a:r>
              <a:rPr lang="en-US" sz="3600" b="1" i="1" dirty="0" err="1" smtClean="0"/>
              <a:t>bwrite</a:t>
            </a:r>
            <a:r>
              <a:rPr lang="en-US" sz="3600" b="1" dirty="0" smtClean="0"/>
              <a:t>-Algorithm for writing a disk block</a:t>
            </a:r>
            <a:endParaRPr lang="en-IN" sz="3600" b="1" dirty="0"/>
          </a:p>
        </p:txBody>
      </p:sp>
      <p:pic>
        <p:nvPicPr>
          <p:cNvPr id="8194" name="Picture 2"/>
          <p:cNvPicPr>
            <a:picLocks noGrp="1" noChangeAspect="1" noChangeArrowheads="1"/>
          </p:cNvPicPr>
          <p:nvPr>
            <p:ph idx="1"/>
          </p:nvPr>
        </p:nvPicPr>
        <p:blipFill>
          <a:blip r:embed="rId3" cstate="print"/>
          <a:srcRect/>
          <a:stretch>
            <a:fillRect/>
          </a:stretch>
        </p:blipFill>
        <p:spPr bwMode="auto">
          <a:xfrm>
            <a:off x="609599" y="914400"/>
            <a:ext cx="8156689" cy="5638800"/>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KL Deemed to be University Logo"/>
          <p:cNvPicPr>
            <a:picLocks noChangeAspect="1" noChangeArrowheads="1"/>
          </p:cNvPicPr>
          <p:nvPr/>
        </p:nvPicPr>
        <p:blipFill>
          <a:blip r:embed="rId2" cstate="print"/>
          <a:srcRect r="26367"/>
          <a:stretch>
            <a:fillRect/>
          </a:stretch>
        </p:blipFill>
        <p:spPr bwMode="auto">
          <a:xfrm>
            <a:off x="7163297" y="0"/>
            <a:ext cx="1980703" cy="838200"/>
          </a:xfrm>
          <a:prstGeom prst="rect">
            <a:avLst/>
          </a:prstGeom>
          <a:noFill/>
          <a:ln w="9525">
            <a:noFill/>
            <a:miter lim="800000"/>
            <a:headEnd/>
            <a:tailEnd/>
          </a:ln>
        </p:spPr>
      </p:pic>
      <p:sp>
        <p:nvSpPr>
          <p:cNvPr id="2" name="Title 1"/>
          <p:cNvSpPr>
            <a:spLocks noGrp="1"/>
          </p:cNvSpPr>
          <p:nvPr>
            <p:ph type="title"/>
          </p:nvPr>
        </p:nvSpPr>
        <p:spPr>
          <a:xfrm>
            <a:off x="457200" y="274638"/>
            <a:ext cx="8229600" cy="639762"/>
          </a:xfrm>
        </p:spPr>
        <p:txBody>
          <a:bodyPr>
            <a:normAutofit fontScale="90000"/>
          </a:bodyPr>
          <a:lstStyle/>
          <a:p>
            <a:r>
              <a:rPr lang="en-US" b="1" dirty="0" smtClean="0"/>
              <a:t>Exploring </a:t>
            </a:r>
            <a:r>
              <a:rPr lang="en-US" b="1" dirty="0" err="1" smtClean="0"/>
              <a:t>bio.c</a:t>
            </a:r>
            <a:r>
              <a:rPr lang="en-US" b="1" dirty="0" smtClean="0"/>
              <a:t> file</a:t>
            </a:r>
            <a:endParaRPr lang="en-IN" b="1" dirty="0"/>
          </a:p>
        </p:txBody>
      </p:sp>
      <p:sp>
        <p:nvSpPr>
          <p:cNvPr id="3" name="Content Placeholder 2"/>
          <p:cNvSpPr>
            <a:spLocks noGrp="1"/>
          </p:cNvSpPr>
          <p:nvPr>
            <p:ph idx="1"/>
          </p:nvPr>
        </p:nvSpPr>
        <p:spPr>
          <a:xfrm>
            <a:off x="457200" y="914400"/>
            <a:ext cx="8229600" cy="5211763"/>
          </a:xfrm>
        </p:spPr>
        <p:txBody>
          <a:bodyPr/>
          <a:lstStyle/>
          <a:p>
            <a:endParaRPr lang="en-US" dirty="0" smtClean="0"/>
          </a:p>
          <a:p>
            <a:r>
              <a:rPr lang="en-US" b="1" i="1" dirty="0" smtClean="0"/>
              <a:t>It’s an xv6 file that consists of the code sheets of all the algorithms of the topic Buffer Cache.</a:t>
            </a:r>
            <a:endParaRPr lang="en-IN" b="1" i="1"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Exploring  </a:t>
            </a:r>
            <a:r>
              <a:rPr lang="en-US" b="1" i="1" dirty="0" err="1" smtClean="0"/>
              <a:t>bio.c</a:t>
            </a:r>
            <a:endParaRPr lang="en-IN" b="1" i="1" dirty="0"/>
          </a:p>
        </p:txBody>
      </p:sp>
      <p:pic>
        <p:nvPicPr>
          <p:cNvPr id="4" name="Picture 2" descr="KL Deemed to be University Logo"/>
          <p:cNvPicPr>
            <a:picLocks noChangeAspect="1" noChangeArrowheads="1"/>
          </p:cNvPicPr>
          <p:nvPr/>
        </p:nvPicPr>
        <p:blipFill>
          <a:blip r:embed="rId2" cstate="print"/>
          <a:srcRect r="26367"/>
          <a:stretch>
            <a:fillRect/>
          </a:stretch>
        </p:blipFill>
        <p:spPr bwMode="auto">
          <a:xfrm>
            <a:off x="7163297" y="0"/>
            <a:ext cx="1980703" cy="838200"/>
          </a:xfrm>
          <a:prstGeom prst="rect">
            <a:avLst/>
          </a:prstGeom>
          <a:noFill/>
          <a:ln w="9525">
            <a:noFill/>
            <a:miter lim="800000"/>
            <a:headEnd/>
            <a:tailEnd/>
          </a:ln>
        </p:spPr>
      </p:pic>
      <p:pic>
        <p:nvPicPr>
          <p:cNvPr id="9218" name="Picture 2"/>
          <p:cNvPicPr>
            <a:picLocks noGrp="1" noChangeAspect="1" noChangeArrowheads="1"/>
          </p:cNvPicPr>
          <p:nvPr>
            <p:ph idx="1"/>
          </p:nvPr>
        </p:nvPicPr>
        <p:blipFill>
          <a:blip r:embed="rId3" cstate="print"/>
          <a:srcRect/>
          <a:stretch>
            <a:fillRect/>
          </a:stretch>
        </p:blipFill>
        <p:spPr bwMode="auto">
          <a:xfrm>
            <a:off x="609600" y="914400"/>
            <a:ext cx="7696200" cy="5456688"/>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KL Deemed to be University Logo"/>
          <p:cNvPicPr>
            <a:picLocks noChangeAspect="1" noChangeArrowheads="1"/>
          </p:cNvPicPr>
          <p:nvPr/>
        </p:nvPicPr>
        <p:blipFill>
          <a:blip r:embed="rId2" cstate="print"/>
          <a:srcRect r="26367"/>
          <a:stretch>
            <a:fillRect/>
          </a:stretch>
        </p:blipFill>
        <p:spPr bwMode="auto">
          <a:xfrm>
            <a:off x="7163297" y="0"/>
            <a:ext cx="1980703" cy="838200"/>
          </a:xfrm>
          <a:prstGeom prst="rect">
            <a:avLst/>
          </a:prstGeom>
          <a:noFill/>
          <a:ln w="9525">
            <a:noFill/>
            <a:miter lim="800000"/>
            <a:headEnd/>
            <a:tailEnd/>
          </a:ln>
        </p:spPr>
      </p:pic>
      <p:sp>
        <p:nvSpPr>
          <p:cNvPr id="2" name="Title 1"/>
          <p:cNvSpPr>
            <a:spLocks noGrp="1"/>
          </p:cNvSpPr>
          <p:nvPr>
            <p:ph type="title"/>
          </p:nvPr>
        </p:nvSpPr>
        <p:spPr>
          <a:xfrm>
            <a:off x="457200" y="274638"/>
            <a:ext cx="8229600" cy="639762"/>
          </a:xfrm>
        </p:spPr>
        <p:txBody>
          <a:bodyPr>
            <a:normAutofit fontScale="90000"/>
          </a:bodyPr>
          <a:lstStyle/>
          <a:p>
            <a:r>
              <a:rPr lang="en-US" b="1" dirty="0" smtClean="0"/>
              <a:t>Operating System Interfaces</a:t>
            </a:r>
            <a:endParaRPr lang="en-IN" b="1" dirty="0"/>
          </a:p>
        </p:txBody>
      </p:sp>
      <p:sp>
        <p:nvSpPr>
          <p:cNvPr id="3" name="Content Placeholder 2"/>
          <p:cNvSpPr>
            <a:spLocks noGrp="1"/>
          </p:cNvSpPr>
          <p:nvPr>
            <p:ph idx="1"/>
          </p:nvPr>
        </p:nvSpPr>
        <p:spPr>
          <a:xfrm>
            <a:off x="457200" y="1066800"/>
            <a:ext cx="8229600" cy="5059363"/>
          </a:xfrm>
        </p:spPr>
        <p:txBody>
          <a:bodyPr/>
          <a:lstStyle/>
          <a:p>
            <a:r>
              <a:rPr lang="en-IN" dirty="0" smtClean="0"/>
              <a:t>An operating system provides services to user programs </a:t>
            </a:r>
            <a:r>
              <a:rPr lang="en-IN" b="1" i="1" dirty="0" smtClean="0"/>
              <a:t>through</a:t>
            </a:r>
            <a:r>
              <a:rPr lang="en-IN" dirty="0" smtClean="0"/>
              <a:t> an interface.</a:t>
            </a:r>
          </a:p>
          <a:p>
            <a:r>
              <a:rPr lang="en-IN" dirty="0" smtClean="0"/>
              <a:t>Designing a good interface turns out to be difficult. </a:t>
            </a:r>
          </a:p>
          <a:p>
            <a:r>
              <a:rPr lang="en-IN" dirty="0" smtClean="0"/>
              <a:t>Preferably, the interface to be simple and narrow because that makes it easier to get the implementation right.</a:t>
            </a:r>
            <a:endParaRPr lang="en-I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endParaRPr lang="en-IN" dirty="0"/>
          </a:p>
        </p:txBody>
      </p:sp>
      <p:sp>
        <p:nvSpPr>
          <p:cNvPr id="3" name="Content Placeholder 2"/>
          <p:cNvSpPr>
            <a:spLocks noGrp="1"/>
          </p:cNvSpPr>
          <p:nvPr>
            <p:ph idx="1"/>
          </p:nvPr>
        </p:nvSpPr>
        <p:spPr>
          <a:xfrm>
            <a:off x="457200" y="914400"/>
            <a:ext cx="8229600" cy="5211763"/>
          </a:xfrm>
        </p:spPr>
        <p:txBody>
          <a:bodyPr/>
          <a:lstStyle/>
          <a:p>
            <a:endParaRPr lang="en-US" b="1" dirty="0" smtClean="0"/>
          </a:p>
          <a:p>
            <a:endParaRPr lang="en-US" b="1" dirty="0" smtClean="0"/>
          </a:p>
          <a:p>
            <a:r>
              <a:rPr lang="en-US" b="1" dirty="0" smtClean="0"/>
              <a:t>LTC Activity on </a:t>
            </a:r>
            <a:r>
              <a:rPr lang="en-US" b="1" i="1" dirty="0" err="1" smtClean="0"/>
              <a:t>fork.c</a:t>
            </a:r>
            <a:r>
              <a:rPr lang="en-US" b="1" dirty="0" smtClean="0"/>
              <a:t> &amp; </a:t>
            </a:r>
            <a:r>
              <a:rPr lang="en-US" b="1" i="1" dirty="0" err="1" smtClean="0"/>
              <a:t>io.c</a:t>
            </a:r>
            <a:r>
              <a:rPr lang="en-US" b="1" dirty="0" smtClean="0"/>
              <a:t> -in Breakout Session</a:t>
            </a:r>
            <a:endParaRPr lang="en-IN" dirty="0"/>
          </a:p>
        </p:txBody>
      </p:sp>
      <p:pic>
        <p:nvPicPr>
          <p:cNvPr id="4" name="Picture 2" descr="KL Deemed to be University Logo"/>
          <p:cNvPicPr>
            <a:picLocks noChangeAspect="1" noChangeArrowheads="1"/>
          </p:cNvPicPr>
          <p:nvPr/>
        </p:nvPicPr>
        <p:blipFill>
          <a:blip r:embed="rId2" cstate="print"/>
          <a:srcRect r="26367"/>
          <a:stretch>
            <a:fillRect/>
          </a:stretch>
        </p:blipFill>
        <p:spPr bwMode="auto">
          <a:xfrm>
            <a:off x="7163297" y="0"/>
            <a:ext cx="1980703" cy="83820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Popular Computing Device Interfaces</a:t>
            </a:r>
            <a:endParaRPr lang="en-IN" b="1" dirty="0"/>
          </a:p>
        </p:txBody>
      </p:sp>
      <p:sp>
        <p:nvSpPr>
          <p:cNvPr id="3" name="Content Placeholder 2"/>
          <p:cNvSpPr>
            <a:spLocks noGrp="1"/>
          </p:cNvSpPr>
          <p:nvPr>
            <p:ph idx="1"/>
          </p:nvPr>
        </p:nvSpPr>
        <p:spPr/>
        <p:txBody>
          <a:bodyPr/>
          <a:lstStyle/>
          <a:p>
            <a:endParaRPr lang="en-US" dirty="0" smtClean="0"/>
          </a:p>
          <a:p>
            <a:r>
              <a:rPr lang="en-US" dirty="0" smtClean="0"/>
              <a:t>Command Line Interface(CLI)</a:t>
            </a:r>
          </a:p>
          <a:p>
            <a:r>
              <a:rPr lang="en-US" dirty="0" smtClean="0"/>
              <a:t>Graphical User Interface(GUI)</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smtClean="0"/>
              <a:t>Review of Basics</a:t>
            </a:r>
            <a:endParaRPr lang="en-IN" b="1" dirty="0"/>
          </a:p>
        </p:txBody>
      </p:sp>
      <p:sp>
        <p:nvSpPr>
          <p:cNvPr id="3" name="Content Placeholder 2"/>
          <p:cNvSpPr>
            <a:spLocks noGrp="1"/>
          </p:cNvSpPr>
          <p:nvPr>
            <p:ph idx="1"/>
          </p:nvPr>
        </p:nvSpPr>
        <p:spPr>
          <a:xfrm>
            <a:off x="457200" y="838200"/>
            <a:ext cx="8229600" cy="5287963"/>
          </a:xfrm>
        </p:spPr>
        <p:txBody>
          <a:bodyPr>
            <a:normAutofit fontScale="92500" lnSpcReduction="10000"/>
          </a:bodyPr>
          <a:lstStyle/>
          <a:p>
            <a:pPr algn="just"/>
            <a:r>
              <a:rPr lang="en-IN" dirty="0" smtClean="0"/>
              <a:t>A </a:t>
            </a:r>
            <a:r>
              <a:rPr lang="en-IN" b="1" i="1" dirty="0" smtClean="0"/>
              <a:t>kernel</a:t>
            </a:r>
            <a:r>
              <a:rPr lang="en-IN" dirty="0" smtClean="0"/>
              <a:t>, a special program that provides services to running programs. </a:t>
            </a:r>
          </a:p>
          <a:p>
            <a:pPr algn="just"/>
            <a:r>
              <a:rPr lang="en-IN" dirty="0" smtClean="0"/>
              <a:t>Each running program, called a</a:t>
            </a:r>
            <a:r>
              <a:rPr lang="en-IN" b="1" i="1" dirty="0" smtClean="0"/>
              <a:t> process</a:t>
            </a:r>
            <a:r>
              <a:rPr lang="en-IN" dirty="0" smtClean="0"/>
              <a:t>, has memory containing instructions, data, and a stack. </a:t>
            </a:r>
          </a:p>
          <a:p>
            <a:pPr algn="just"/>
            <a:r>
              <a:rPr lang="en-IN" dirty="0" smtClean="0"/>
              <a:t>The </a:t>
            </a:r>
            <a:r>
              <a:rPr lang="en-IN" b="1" i="1" dirty="0" smtClean="0"/>
              <a:t>instructions</a:t>
            </a:r>
            <a:r>
              <a:rPr lang="en-IN" dirty="0" smtClean="0"/>
              <a:t> implement the program’s computation. </a:t>
            </a:r>
          </a:p>
          <a:p>
            <a:pPr algn="just"/>
            <a:r>
              <a:rPr lang="en-IN" dirty="0" smtClean="0"/>
              <a:t>The </a:t>
            </a:r>
            <a:r>
              <a:rPr lang="en-IN" b="1" i="1" dirty="0" smtClean="0"/>
              <a:t>data</a:t>
            </a:r>
            <a:r>
              <a:rPr lang="en-IN" dirty="0" smtClean="0"/>
              <a:t> are the variables on which the computation acts. </a:t>
            </a:r>
          </a:p>
          <a:p>
            <a:pPr algn="just"/>
            <a:r>
              <a:rPr lang="en-IN" dirty="0" smtClean="0"/>
              <a:t>The </a:t>
            </a:r>
            <a:r>
              <a:rPr lang="en-IN" b="1" i="1" dirty="0" smtClean="0"/>
              <a:t>stack</a:t>
            </a:r>
            <a:r>
              <a:rPr lang="en-IN" dirty="0" smtClean="0"/>
              <a:t> organizes the program’s procedure calls.</a:t>
            </a:r>
            <a:endParaRPr lang="en-IN" dirty="0"/>
          </a:p>
        </p:txBody>
      </p:sp>
      <p:pic>
        <p:nvPicPr>
          <p:cNvPr id="4" name="Picture 2" descr="KL Deemed to be University Logo"/>
          <p:cNvPicPr>
            <a:picLocks noChangeAspect="1" noChangeArrowheads="1"/>
          </p:cNvPicPr>
          <p:nvPr/>
        </p:nvPicPr>
        <p:blipFill>
          <a:blip r:embed="rId2" cstate="print"/>
          <a:srcRect r="26367"/>
          <a:stretch>
            <a:fillRect/>
          </a:stretch>
        </p:blipFill>
        <p:spPr bwMode="auto">
          <a:xfrm>
            <a:off x="7163297" y="0"/>
            <a:ext cx="1980703" cy="83820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smtClean="0"/>
              <a:t>System Call</a:t>
            </a:r>
            <a:endParaRPr lang="en-IN" b="1" dirty="0"/>
          </a:p>
        </p:txBody>
      </p:sp>
      <p:sp>
        <p:nvSpPr>
          <p:cNvPr id="3" name="Content Placeholder 2"/>
          <p:cNvSpPr>
            <a:spLocks noGrp="1"/>
          </p:cNvSpPr>
          <p:nvPr>
            <p:ph idx="1"/>
          </p:nvPr>
        </p:nvSpPr>
        <p:spPr>
          <a:xfrm>
            <a:off x="457200" y="990600"/>
            <a:ext cx="8229600" cy="5334000"/>
          </a:xfrm>
        </p:spPr>
        <p:txBody>
          <a:bodyPr/>
          <a:lstStyle/>
          <a:p>
            <a:pPr algn="just"/>
            <a:r>
              <a:rPr lang="en-IN" dirty="0" smtClean="0"/>
              <a:t>When a process needs to invoke a kernel service, it invokes a procedure call in the operating system interface.  Such a procedure is called a </a:t>
            </a:r>
            <a:r>
              <a:rPr lang="en-IN" b="1" i="1" dirty="0" smtClean="0"/>
              <a:t>System Call</a:t>
            </a:r>
          </a:p>
          <a:p>
            <a:pPr algn="just"/>
            <a:r>
              <a:rPr lang="en-IN" dirty="0" smtClean="0"/>
              <a:t>The system call enters the kernel; the kernel performs the service and </a:t>
            </a:r>
            <a:r>
              <a:rPr lang="en-IN" b="1" i="1" dirty="0" smtClean="0"/>
              <a:t>returns</a:t>
            </a:r>
            <a:r>
              <a:rPr lang="en-IN" dirty="0" smtClean="0"/>
              <a:t>.</a:t>
            </a:r>
          </a:p>
          <a:p>
            <a:pPr algn="just"/>
            <a:r>
              <a:rPr lang="en-IN" dirty="0" smtClean="0"/>
              <a:t>The </a:t>
            </a:r>
            <a:r>
              <a:rPr lang="en-IN" b="1" i="1" dirty="0" smtClean="0"/>
              <a:t>shell</a:t>
            </a:r>
            <a:r>
              <a:rPr lang="en-IN" dirty="0" smtClean="0"/>
              <a:t> is an ordinary program that reads commands from the user and executes them.</a:t>
            </a:r>
            <a:endParaRPr lang="en-IN" dirty="0"/>
          </a:p>
        </p:txBody>
      </p:sp>
      <p:pic>
        <p:nvPicPr>
          <p:cNvPr id="4" name="Picture 2" descr="KL Deemed to be University Logo"/>
          <p:cNvPicPr>
            <a:picLocks noChangeAspect="1" noChangeArrowheads="1"/>
          </p:cNvPicPr>
          <p:nvPr/>
        </p:nvPicPr>
        <p:blipFill>
          <a:blip r:embed="rId2" cstate="print"/>
          <a:srcRect r="26367"/>
          <a:stretch>
            <a:fillRect/>
          </a:stretch>
        </p:blipFill>
        <p:spPr bwMode="auto">
          <a:xfrm>
            <a:off x="7163297" y="0"/>
            <a:ext cx="1980703" cy="83820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sz="3200" b="1" dirty="0" smtClean="0"/>
              <a:t>Various System Calls in xv6</a:t>
            </a:r>
            <a:endParaRPr lang="en-IN" sz="3200" b="1"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636955" y="762000"/>
            <a:ext cx="7897445" cy="5638800"/>
          </a:xfrm>
          <a:prstGeom prst="rect">
            <a:avLst/>
          </a:prstGeom>
          <a:noFill/>
          <a:ln w="9525">
            <a:noFill/>
            <a:miter lim="800000"/>
            <a:headEnd/>
            <a:tailEnd/>
          </a:ln>
        </p:spPr>
      </p:pic>
      <p:pic>
        <p:nvPicPr>
          <p:cNvPr id="5" name="Picture 2" descr="KL Deemed to be University Logo"/>
          <p:cNvPicPr>
            <a:picLocks noChangeAspect="1" noChangeArrowheads="1"/>
          </p:cNvPicPr>
          <p:nvPr/>
        </p:nvPicPr>
        <p:blipFill>
          <a:blip r:embed="rId3" cstate="print"/>
          <a:srcRect r="26367"/>
          <a:stretch>
            <a:fillRect/>
          </a:stretch>
        </p:blipFill>
        <p:spPr bwMode="auto">
          <a:xfrm>
            <a:off x="7163297" y="0"/>
            <a:ext cx="1980703" cy="8382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KL Deemed to be University Logo"/>
          <p:cNvPicPr>
            <a:picLocks noChangeAspect="1" noChangeArrowheads="1"/>
          </p:cNvPicPr>
          <p:nvPr/>
        </p:nvPicPr>
        <p:blipFill>
          <a:blip r:embed="rId2" cstate="print"/>
          <a:srcRect r="26367"/>
          <a:stretch>
            <a:fillRect/>
          </a:stretch>
        </p:blipFill>
        <p:spPr bwMode="auto">
          <a:xfrm>
            <a:off x="7163297" y="0"/>
            <a:ext cx="1980703" cy="838200"/>
          </a:xfrm>
          <a:prstGeom prst="rect">
            <a:avLst/>
          </a:prstGeom>
          <a:noFill/>
          <a:ln w="9525">
            <a:noFill/>
            <a:miter lim="800000"/>
            <a:headEnd/>
            <a:tailEnd/>
          </a:ln>
        </p:spPr>
      </p:pic>
      <p:sp>
        <p:nvSpPr>
          <p:cNvPr id="2" name="Title 1"/>
          <p:cNvSpPr>
            <a:spLocks noGrp="1"/>
          </p:cNvSpPr>
          <p:nvPr>
            <p:ph type="title"/>
          </p:nvPr>
        </p:nvSpPr>
        <p:spPr>
          <a:xfrm>
            <a:off x="457200" y="274638"/>
            <a:ext cx="8229600" cy="639762"/>
          </a:xfrm>
        </p:spPr>
        <p:txBody>
          <a:bodyPr>
            <a:normAutofit fontScale="90000"/>
          </a:bodyPr>
          <a:lstStyle/>
          <a:p>
            <a:r>
              <a:rPr lang="en-US" dirty="0" smtClean="0"/>
              <a:t>Understanding User &amp; Kernel Space</a:t>
            </a:r>
            <a:endParaRPr lang="en-IN" dirty="0"/>
          </a:p>
        </p:txBody>
      </p:sp>
      <p:pic>
        <p:nvPicPr>
          <p:cNvPr id="1026" name="Picture 2"/>
          <p:cNvPicPr>
            <a:picLocks noGrp="1" noChangeAspect="1" noChangeArrowheads="1"/>
          </p:cNvPicPr>
          <p:nvPr>
            <p:ph idx="1"/>
          </p:nvPr>
        </p:nvPicPr>
        <p:blipFill>
          <a:blip r:embed="rId3" cstate="print"/>
          <a:srcRect/>
          <a:stretch>
            <a:fillRect/>
          </a:stretch>
        </p:blipFill>
        <p:spPr bwMode="auto">
          <a:xfrm>
            <a:off x="609600" y="990600"/>
            <a:ext cx="8001000" cy="45720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endParaRPr lang="en-IN" dirty="0"/>
          </a:p>
        </p:txBody>
      </p:sp>
      <p:sp>
        <p:nvSpPr>
          <p:cNvPr id="3" name="Content Placeholder 2"/>
          <p:cNvSpPr>
            <a:spLocks noGrp="1"/>
          </p:cNvSpPr>
          <p:nvPr>
            <p:ph idx="1"/>
          </p:nvPr>
        </p:nvSpPr>
        <p:spPr>
          <a:xfrm>
            <a:off x="457200" y="914400"/>
            <a:ext cx="8229600" cy="5715000"/>
          </a:xfrm>
        </p:spPr>
        <p:txBody>
          <a:bodyPr>
            <a:normAutofit fontScale="92500" lnSpcReduction="10000"/>
          </a:bodyPr>
          <a:lstStyle/>
          <a:p>
            <a:pPr algn="just"/>
            <a:r>
              <a:rPr lang="en-US" dirty="0" smtClean="0"/>
              <a:t>As shown in the diagram, the system call works in TWO regions/spaces called User space &amp; Kernel space.</a:t>
            </a:r>
          </a:p>
          <a:p>
            <a:pPr algn="just"/>
            <a:r>
              <a:rPr lang="en-IN" dirty="0" smtClean="0"/>
              <a:t>Strong isolation requires a hard boundary between applications and the operating system.</a:t>
            </a:r>
            <a:endParaRPr lang="en-US" dirty="0" smtClean="0"/>
          </a:p>
          <a:p>
            <a:pPr algn="just"/>
            <a:r>
              <a:rPr lang="en-US" dirty="0" smtClean="0"/>
              <a:t>Initially the system call will be with the process and is in User space </a:t>
            </a:r>
          </a:p>
          <a:p>
            <a:pPr algn="just"/>
            <a:r>
              <a:rPr lang="en-US" dirty="0" smtClean="0"/>
              <a:t> When the process seeks some service from kernel, then the system call enters into kernel space.</a:t>
            </a:r>
          </a:p>
          <a:p>
            <a:pPr algn="just"/>
            <a:r>
              <a:rPr lang="en-US" dirty="0" smtClean="0"/>
              <a:t>Once the kernel performs the service, then the system call returns to the user space.</a:t>
            </a:r>
            <a:endParaRPr lang="en-IN" dirty="0"/>
          </a:p>
        </p:txBody>
      </p:sp>
      <p:pic>
        <p:nvPicPr>
          <p:cNvPr id="4" name="Picture 2" descr="KL Deemed to be University Logo"/>
          <p:cNvPicPr>
            <a:picLocks noChangeAspect="1" noChangeArrowheads="1"/>
          </p:cNvPicPr>
          <p:nvPr/>
        </p:nvPicPr>
        <p:blipFill>
          <a:blip r:embed="rId2" cstate="print"/>
          <a:srcRect r="26367"/>
          <a:stretch>
            <a:fillRect/>
          </a:stretch>
        </p:blipFill>
        <p:spPr bwMode="auto">
          <a:xfrm>
            <a:off x="7163297" y="0"/>
            <a:ext cx="1980703" cy="83820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175</TotalTime>
  <Words>1097</Words>
  <Application>Microsoft Office PowerPoint</Application>
  <PresentationFormat>On-screen Show (4:3)</PresentationFormat>
  <Paragraphs>118</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Operating Systems Design (19CS2106S ) Session 3 &amp; 4 Revision</vt:lpstr>
      <vt:lpstr>Session-3-Revision</vt:lpstr>
      <vt:lpstr>Operating System Interfaces</vt:lpstr>
      <vt:lpstr>Popular Computing Device Interfaces</vt:lpstr>
      <vt:lpstr>Review of Basics</vt:lpstr>
      <vt:lpstr>System Call</vt:lpstr>
      <vt:lpstr>Various System Calls in xv6</vt:lpstr>
      <vt:lpstr>Understanding User &amp; Kernel Space</vt:lpstr>
      <vt:lpstr>Slide 9</vt:lpstr>
      <vt:lpstr>Slide 10</vt:lpstr>
      <vt:lpstr>Slide 11</vt:lpstr>
      <vt:lpstr>Kernel Organization-Monolithic Vs Micro</vt:lpstr>
      <vt:lpstr>Issues with Monolithic Kernel</vt:lpstr>
      <vt:lpstr>Micro Kernel</vt:lpstr>
      <vt:lpstr>Slide 15</vt:lpstr>
      <vt:lpstr>Process Creation</vt:lpstr>
      <vt:lpstr>Code to implement  fork</vt:lpstr>
      <vt:lpstr>Output</vt:lpstr>
      <vt:lpstr>I/O and File Descriptors</vt:lpstr>
      <vt:lpstr>read and write System Calls</vt:lpstr>
      <vt:lpstr>To copy data from its standard input to its standard output</vt:lpstr>
      <vt:lpstr>Review of Session-4</vt:lpstr>
      <vt:lpstr>getblk-Algorithm for Buffer alocation</vt:lpstr>
      <vt:lpstr>Slide 24</vt:lpstr>
      <vt:lpstr>brelse-Algorithm for Releasing Buffer</vt:lpstr>
      <vt:lpstr>bread-Algorithm for reading a disk block</vt:lpstr>
      <vt:lpstr>bwrite-Algorithm for writing a disk block</vt:lpstr>
      <vt:lpstr>Exploring bio.c file</vt:lpstr>
      <vt:lpstr>Exploring  bio.c</vt:lpstr>
      <vt:lpstr>Slide 30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 Design (19CS2106S ) Session 3 &amp; 4 Revision</dc:title>
  <dc:creator>Nithish Nani</dc:creator>
  <cp:lastModifiedBy>admin</cp:lastModifiedBy>
  <cp:revision>57</cp:revision>
  <dcterms:created xsi:type="dcterms:W3CDTF">2006-08-16T00:00:00Z</dcterms:created>
  <dcterms:modified xsi:type="dcterms:W3CDTF">2020-08-16T12:51:50Z</dcterms:modified>
</cp:coreProperties>
</file>