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307" r:id="rId5"/>
    <p:sldId id="308" r:id="rId6"/>
    <p:sldId id="309" r:id="rId7"/>
    <p:sldId id="305" r:id="rId8"/>
    <p:sldId id="259" r:id="rId9"/>
    <p:sldId id="262" r:id="rId10"/>
    <p:sldId id="310" r:id="rId11"/>
    <p:sldId id="263" r:id="rId12"/>
    <p:sldId id="264" r:id="rId13"/>
    <p:sldId id="267" r:id="rId14"/>
    <p:sldId id="281" r:id="rId15"/>
    <p:sldId id="282" r:id="rId16"/>
    <p:sldId id="285" r:id="rId17"/>
    <p:sldId id="284" r:id="rId18"/>
    <p:sldId id="286" r:id="rId19"/>
    <p:sldId id="287" r:id="rId20"/>
    <p:sldId id="289" r:id="rId21"/>
    <p:sldId id="288" r:id="rId22"/>
    <p:sldId id="290" r:id="rId23"/>
    <p:sldId id="323" r:id="rId24"/>
    <p:sldId id="319" r:id="rId25"/>
    <p:sldId id="320" r:id="rId26"/>
    <p:sldId id="322" r:id="rId27"/>
    <p:sldId id="324" r:id="rId28"/>
    <p:sldId id="325" r:id="rId29"/>
    <p:sldId id="318" r:id="rId30"/>
    <p:sldId id="326" r:id="rId31"/>
    <p:sldId id="327" r:id="rId32"/>
    <p:sldId id="291" r:id="rId33"/>
    <p:sldId id="295" r:id="rId34"/>
    <p:sldId id="292" r:id="rId35"/>
    <p:sldId id="294" r:id="rId36"/>
    <p:sldId id="293" r:id="rId37"/>
    <p:sldId id="300" r:id="rId38"/>
    <p:sldId id="302" r:id="rId39"/>
    <p:sldId id="296" r:id="rId40"/>
    <p:sldId id="297" r:id="rId41"/>
    <p:sldId id="311" r:id="rId42"/>
    <p:sldId id="312" r:id="rId43"/>
    <p:sldId id="313" r:id="rId44"/>
    <p:sldId id="314" r:id="rId45"/>
    <p:sldId id="315" r:id="rId46"/>
    <p:sldId id="316" r:id="rId47"/>
    <p:sldId id="31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E9470-8A6A-453C-A36D-125AC9729891}" type="datetimeFigureOut">
              <a:rPr lang="en-IN" smtClean="0"/>
              <a:pPr/>
              <a:t>18-08-2020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04147-ACFC-40AB-81F7-E440A95FF1A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8404147-ACFC-40AB-81F7-E440A95FF1A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it-pdos/xv6-public/blob/master/log.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152651"/>
          </a:xfrm>
        </p:spPr>
        <p:txBody>
          <a:bodyPr>
            <a:noAutofit/>
          </a:bodyPr>
          <a:lstStyle/>
          <a:p>
            <a:r>
              <a:rPr lang="en-US" sz="3600" b="1" dirty="0"/>
              <a:t>Operating Systems Design(</a:t>
            </a:r>
            <a:r>
              <a:rPr lang="en-IN" sz="3600" b="1" dirty="0">
                <a:cs typeface="Times New Roman" pitchFamily="18" charset="0"/>
              </a:rPr>
              <a:t> 19CS2106S) </a:t>
            </a:r>
            <a:br>
              <a:rPr lang="en-US" sz="3600" b="1" dirty="0"/>
            </a:br>
            <a:r>
              <a:rPr lang="en-US" sz="3600" b="1" dirty="0"/>
              <a:t>Session-5 &amp; 6</a:t>
            </a:r>
            <a:br>
              <a:rPr lang="en-US" sz="3600" b="1" dirty="0"/>
            </a:br>
            <a:r>
              <a:rPr lang="en-US" sz="3600" b="1" dirty="0"/>
              <a:t>Revision</a:t>
            </a:r>
            <a:endParaRPr lang="en-IN" sz="3600" b="1" dirty="0"/>
          </a:p>
        </p:txBody>
      </p:sp>
      <p:pic>
        <p:nvPicPr>
          <p:cNvPr id="4" name="Picture 3" descr="KL Deemed to be University Logo"/>
          <p:cNvPicPr/>
          <p:nvPr/>
        </p:nvPicPr>
        <p:blipFill>
          <a:blip r:embed="rId2" cstate="print"/>
          <a:srcRect r="28073"/>
          <a:stretch>
            <a:fillRect/>
          </a:stretch>
        </p:blipFill>
        <p:spPr bwMode="auto">
          <a:xfrm>
            <a:off x="6705600" y="0"/>
            <a:ext cx="2438401" cy="12192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Session-5 ALM-2</a:t>
            </a:r>
            <a:endParaRPr lang="en-IN" b="1"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IN" dirty="0"/>
              <a:t>When the buffer cache in xv6 runs out of slots in the cache in the </a:t>
            </a:r>
            <a:r>
              <a:rPr lang="en-IN" dirty="0" err="1"/>
              <a:t>bget</a:t>
            </a:r>
            <a:r>
              <a:rPr lang="en-IN" dirty="0"/>
              <a:t> function, it looks for a clean LRU block to evict, to make space for the new incoming block. </a:t>
            </a:r>
          </a:p>
          <a:p>
            <a:pPr algn="just"/>
            <a:r>
              <a:rPr lang="en-IN" dirty="0"/>
              <a:t>What would break in xv6 if the buffer cache implementation also evicted dirty blocks (by directly writing them to their original location on disk using the </a:t>
            </a:r>
            <a:r>
              <a:rPr lang="en-IN" dirty="0" err="1"/>
              <a:t>bwrite</a:t>
            </a:r>
            <a:r>
              <a:rPr lang="en-IN" dirty="0"/>
              <a:t> function) to make space for new blocks?</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Session-5  ALM-3</a:t>
            </a:r>
            <a:endParaRPr lang="en-IN" sz="3600" b="1" dirty="0"/>
          </a:p>
        </p:txBody>
      </p:sp>
      <p:pic>
        <p:nvPicPr>
          <p:cNvPr id="5" name="Picture 4"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714375" y="914401"/>
            <a:ext cx="7715250" cy="510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Low-level File System Algorithms</a:t>
            </a:r>
            <a:endParaRPr lang="en-IN" b="1" dirty="0"/>
          </a:p>
        </p:txBody>
      </p:sp>
      <p:pic>
        <p:nvPicPr>
          <p:cNvPr id="5" name="Picture 4"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pic>
        <p:nvPicPr>
          <p:cNvPr id="7" name="Picture 2"/>
          <p:cNvPicPr>
            <a:picLocks noGrp="1" noChangeAspect="1" noChangeArrowheads="1"/>
          </p:cNvPicPr>
          <p:nvPr>
            <p:ph idx="1"/>
          </p:nvPr>
        </p:nvPicPr>
        <p:blipFill>
          <a:blip r:embed="rId3" cstate="print"/>
          <a:srcRect/>
          <a:stretch>
            <a:fillRect/>
          </a:stretch>
        </p:blipFill>
        <p:spPr bwMode="auto">
          <a:xfrm>
            <a:off x="1371599" y="1371600"/>
            <a:ext cx="6085301" cy="419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endParaRPr lang="en-IN" sz="2800" b="1" dirty="0"/>
          </a:p>
        </p:txBody>
      </p:sp>
      <p:pic>
        <p:nvPicPr>
          <p:cNvPr id="5" name="Picture 4"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8" name="Content Placeholder 7"/>
          <p:cNvSpPr>
            <a:spLocks noGrp="1"/>
          </p:cNvSpPr>
          <p:nvPr>
            <p:ph idx="1"/>
          </p:nvPr>
        </p:nvSpPr>
        <p:spPr>
          <a:xfrm>
            <a:off x="457200" y="990600"/>
            <a:ext cx="8229600" cy="5135563"/>
          </a:xfrm>
        </p:spPr>
        <p:txBody>
          <a:bodyPr/>
          <a:lstStyle/>
          <a:p>
            <a:pPr algn="ctr"/>
            <a:r>
              <a:rPr lang="en-US" b="1" i="1" dirty="0"/>
              <a:t>   </a:t>
            </a:r>
            <a:r>
              <a:rPr lang="en-US" b="1" i="1" dirty="0" err="1"/>
              <a:t>iget</a:t>
            </a:r>
            <a:endParaRPr lang="en-US" b="1" i="1" dirty="0"/>
          </a:p>
          <a:p>
            <a:pPr algn="ctr"/>
            <a:r>
              <a:rPr lang="en-US" b="1" i="1" dirty="0" err="1"/>
              <a:t>iget</a:t>
            </a:r>
            <a:endParaRPr lang="en-US" b="1" i="1" dirty="0"/>
          </a:p>
          <a:p>
            <a:pPr algn="ctr"/>
            <a:r>
              <a:rPr lang="en-US" b="1" i="1" dirty="0" err="1"/>
              <a:t>bmap</a:t>
            </a:r>
            <a:endParaRPr lang="en-US" b="1" i="1" dirty="0"/>
          </a:p>
          <a:p>
            <a:pPr algn="ctr"/>
            <a:r>
              <a:rPr lang="en-US" b="1" i="1" dirty="0" err="1"/>
              <a:t>namei</a:t>
            </a:r>
            <a:endParaRPr lang="en-IN"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Review of </a:t>
            </a:r>
            <a:r>
              <a:rPr lang="en-US" b="1" i="1" dirty="0" err="1"/>
              <a:t>inode</a:t>
            </a:r>
            <a:endParaRPr lang="en-IN" b="1" i="1"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r>
              <a:rPr lang="en-US" b="1" i="1" dirty="0" err="1">
                <a:latin typeface="+mj-lt"/>
              </a:rPr>
              <a:t>inode</a:t>
            </a:r>
            <a:r>
              <a:rPr lang="en-US" dirty="0">
                <a:latin typeface="+mj-lt"/>
              </a:rPr>
              <a:t> stands for index node.</a:t>
            </a:r>
          </a:p>
          <a:p>
            <a:pPr algn="just"/>
            <a:r>
              <a:rPr lang="en-IN" dirty="0">
                <a:latin typeface="+mj-lt"/>
                <a:cs typeface="Times New Roman" pitchFamily="18" charset="0"/>
              </a:rPr>
              <a:t>In Unix based operating system each file is indexed by a number called </a:t>
            </a:r>
            <a:r>
              <a:rPr lang="en-IN" b="1" i="1" dirty="0" err="1">
                <a:latin typeface="+mj-lt"/>
                <a:cs typeface="Times New Roman" pitchFamily="18" charset="0"/>
              </a:rPr>
              <a:t>inode</a:t>
            </a:r>
            <a:r>
              <a:rPr lang="en-IN" b="1" i="1" dirty="0">
                <a:latin typeface="+mj-lt"/>
                <a:cs typeface="Times New Roman" pitchFamily="18" charset="0"/>
              </a:rPr>
              <a:t>(index node)</a:t>
            </a:r>
            <a:r>
              <a:rPr lang="en-IN" i="1" dirty="0">
                <a:latin typeface="+mj-lt"/>
                <a:cs typeface="Times New Roman" pitchFamily="18" charset="0"/>
              </a:rPr>
              <a:t> or </a:t>
            </a:r>
            <a:r>
              <a:rPr lang="en-IN" i="1" dirty="0" err="1">
                <a:latin typeface="+mj-lt"/>
                <a:cs typeface="Times New Roman" pitchFamily="18" charset="0"/>
              </a:rPr>
              <a:t>inode</a:t>
            </a:r>
            <a:r>
              <a:rPr lang="en-IN" i="1" dirty="0">
                <a:latin typeface="+mj-lt"/>
                <a:cs typeface="Times New Roman" pitchFamily="18" charset="0"/>
              </a:rPr>
              <a:t> number.</a:t>
            </a:r>
            <a:endParaRPr lang="en-US" dirty="0">
              <a:latin typeface="+mj-lt"/>
            </a:endParaRPr>
          </a:p>
          <a:p>
            <a:pPr algn="just"/>
            <a:r>
              <a:rPr lang="en-US" dirty="0">
                <a:latin typeface="+mj-lt"/>
              </a:rPr>
              <a:t>It’s a name of a file in the form a number.</a:t>
            </a:r>
          </a:p>
          <a:p>
            <a:pPr algn="just"/>
            <a:r>
              <a:rPr lang="en-IN" dirty="0">
                <a:latin typeface="+mj-lt"/>
              </a:rPr>
              <a:t>The </a:t>
            </a:r>
            <a:r>
              <a:rPr lang="en-IN" b="1" i="1" dirty="0" err="1">
                <a:latin typeface="+mj-lt"/>
              </a:rPr>
              <a:t>inode</a:t>
            </a:r>
            <a:r>
              <a:rPr lang="en-IN" dirty="0">
                <a:latin typeface="+mj-lt"/>
              </a:rPr>
              <a:t> contains the information necessary for a process to access a file, such as file ownership, access rights, file size, and location of the file's data in the file system</a:t>
            </a:r>
            <a:r>
              <a:rPr lang="en-IN" b="1" dirty="0">
                <a:latin typeface="+mj-lt"/>
              </a:rPr>
              <a:t>.</a:t>
            </a:r>
          </a:p>
          <a:p>
            <a:pPr algn="just"/>
            <a:r>
              <a:rPr lang="en-IN" dirty="0" err="1"/>
              <a:t>inode</a:t>
            </a:r>
            <a:r>
              <a:rPr lang="en-IN" dirty="0"/>
              <a:t> contains the table of contents to locate a file's data on disk.</a:t>
            </a:r>
            <a:endParaRPr lang="en-IN" dirty="0">
              <a:latin typeface="+mj-lt"/>
            </a:endParaRPr>
          </a:p>
          <a:p>
            <a:pPr algn="just"/>
            <a:r>
              <a:rPr lang="en-US" dirty="0">
                <a:latin typeface="+mj-lt"/>
              </a:rPr>
              <a:t>Also called as </a:t>
            </a:r>
            <a:r>
              <a:rPr lang="en-US" b="1" i="1" dirty="0">
                <a:latin typeface="+mj-lt"/>
              </a:rPr>
              <a:t>disk </a:t>
            </a:r>
            <a:r>
              <a:rPr lang="en-US" b="1" i="1" dirty="0" err="1">
                <a:latin typeface="+mj-lt"/>
              </a:rPr>
              <a:t>inode</a:t>
            </a:r>
            <a:r>
              <a:rPr lang="en-US" b="1" i="1" dirty="0">
                <a:latin typeface="+mj-lt"/>
              </a:rPr>
              <a:t>.</a:t>
            </a:r>
          </a:p>
          <a:p>
            <a:pPr algn="just"/>
            <a:endParaRPr lang="en-IN" b="1" i="1" dirty="0">
              <a:latin typeface="+mj-lt"/>
            </a:endParaRP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74639"/>
            <a:ext cx="8686800" cy="784225"/>
          </a:xfrm>
        </p:spPr>
        <p:txBody>
          <a:bodyPr>
            <a:normAutofit fontScale="90000"/>
          </a:bodyPr>
          <a:lstStyle/>
          <a:p>
            <a:r>
              <a:rPr lang="en-IN" sz="3200" b="1">
                <a:latin typeface="Times New Roman" pitchFamily="18" charset="0"/>
                <a:cs typeface="Times New Roman" pitchFamily="18" charset="0"/>
              </a:rPr>
              <a:t>inode number can be viewed using the </a:t>
            </a:r>
            <a:r>
              <a:rPr lang="en-IN" sz="3200" b="1" i="1">
                <a:latin typeface="Times New Roman" pitchFamily="18" charset="0"/>
                <a:cs typeface="Times New Roman" pitchFamily="18" charset="0"/>
              </a:rPr>
              <a:t>ls -il</a:t>
            </a:r>
            <a:r>
              <a:rPr lang="en-IN" sz="3200" b="1">
                <a:latin typeface="Times New Roman" pitchFamily="18" charset="0"/>
                <a:cs typeface="Times New Roman" pitchFamily="18" charset="0"/>
              </a:rPr>
              <a:t> command</a:t>
            </a:r>
          </a:p>
        </p:txBody>
      </p:sp>
      <p:pic>
        <p:nvPicPr>
          <p:cNvPr id="25603" name="Picture 2" descr="C:\Users\admin\Desktop\display_inodes.jpg"/>
          <p:cNvPicPr>
            <a:picLocks noGrp="1" noChangeAspect="1" noChangeArrowheads="1"/>
          </p:cNvPicPr>
          <p:nvPr>
            <p:ph idx="1"/>
          </p:nvPr>
        </p:nvPicPr>
        <p:blipFill>
          <a:blip r:embed="rId2" cstate="print"/>
          <a:srcRect/>
          <a:stretch>
            <a:fillRect/>
          </a:stretch>
        </p:blipFill>
        <p:spPr bwMode="auto">
          <a:xfrm>
            <a:off x="838200" y="1600200"/>
            <a:ext cx="7750969" cy="4573588"/>
          </a:xfrm>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dirty="0"/>
              <a:t>Concept of </a:t>
            </a:r>
            <a:r>
              <a:rPr lang="en-US" sz="3600" b="1" i="1" dirty="0"/>
              <a:t>in-core </a:t>
            </a:r>
            <a:r>
              <a:rPr lang="en-US" sz="3600" b="1" i="1" dirty="0" err="1"/>
              <a:t>inode</a:t>
            </a:r>
            <a:endParaRPr lang="en-IN" sz="3600" b="1" i="1" dirty="0"/>
          </a:p>
        </p:txBody>
      </p:sp>
      <p:sp>
        <p:nvSpPr>
          <p:cNvPr id="3" name="Content Placeholder 2"/>
          <p:cNvSpPr>
            <a:spLocks noGrp="1"/>
          </p:cNvSpPr>
          <p:nvPr>
            <p:ph idx="1"/>
          </p:nvPr>
        </p:nvSpPr>
        <p:spPr>
          <a:xfrm>
            <a:off x="457200" y="762000"/>
            <a:ext cx="8229600" cy="5715000"/>
          </a:xfrm>
        </p:spPr>
        <p:txBody>
          <a:bodyPr>
            <a:normAutofit fontScale="92500"/>
          </a:bodyPr>
          <a:lstStyle/>
          <a:p>
            <a:pPr algn="just"/>
            <a:r>
              <a:rPr lang="en-US" dirty="0"/>
              <a:t>When the file is opened, then the kernel copies the </a:t>
            </a:r>
            <a:r>
              <a:rPr lang="en-US" dirty="0" err="1"/>
              <a:t>inode</a:t>
            </a:r>
            <a:r>
              <a:rPr lang="en-US" dirty="0"/>
              <a:t>(disk </a:t>
            </a:r>
            <a:r>
              <a:rPr lang="en-US" dirty="0" err="1"/>
              <a:t>inode</a:t>
            </a:r>
            <a:r>
              <a:rPr lang="en-US" dirty="0"/>
              <a:t>) into main memory area called </a:t>
            </a:r>
            <a:r>
              <a:rPr lang="en-US" dirty="0" err="1"/>
              <a:t>inode</a:t>
            </a:r>
            <a:r>
              <a:rPr lang="en-US" dirty="0"/>
              <a:t> cache, just </a:t>
            </a:r>
            <a:r>
              <a:rPr lang="en-US" dirty="0" err="1"/>
              <a:t>likie</a:t>
            </a:r>
            <a:r>
              <a:rPr lang="en-US" dirty="0"/>
              <a:t> the buffer cache.</a:t>
            </a:r>
          </a:p>
          <a:p>
            <a:pPr algn="just"/>
            <a:r>
              <a:rPr lang="en-US" dirty="0"/>
              <a:t>So, this copy of disk </a:t>
            </a:r>
            <a:r>
              <a:rPr lang="en-US" dirty="0" err="1"/>
              <a:t>inode</a:t>
            </a:r>
            <a:r>
              <a:rPr lang="en-US" dirty="0"/>
              <a:t> present in MM is called as </a:t>
            </a:r>
            <a:r>
              <a:rPr lang="en-US" b="1" i="1" dirty="0"/>
              <a:t>in-core </a:t>
            </a:r>
            <a:r>
              <a:rPr lang="en-US" b="1" i="1" dirty="0" err="1"/>
              <a:t>inode</a:t>
            </a:r>
            <a:r>
              <a:rPr lang="en-US" dirty="0"/>
              <a:t>.</a:t>
            </a:r>
          </a:p>
          <a:p>
            <a:pPr algn="just"/>
            <a:r>
              <a:rPr lang="en-IN" dirty="0"/>
              <a:t>As the file changes, the </a:t>
            </a:r>
            <a:r>
              <a:rPr lang="en-IN" b="1" i="1" dirty="0"/>
              <a:t>in-core </a:t>
            </a:r>
            <a:r>
              <a:rPr lang="en-IN" b="1" i="1" dirty="0" err="1"/>
              <a:t>inode</a:t>
            </a:r>
            <a:r>
              <a:rPr lang="en-IN" b="1" i="1" dirty="0"/>
              <a:t> </a:t>
            </a:r>
            <a:r>
              <a:rPr lang="en-IN" dirty="0"/>
              <a:t>is updated usually more often than the on-disk copy.</a:t>
            </a:r>
          </a:p>
          <a:p>
            <a:pPr algn="just"/>
            <a:r>
              <a:rPr lang="en-IN" dirty="0"/>
              <a:t>The in-core </a:t>
            </a:r>
            <a:r>
              <a:rPr lang="en-IN" dirty="0" err="1"/>
              <a:t>inode</a:t>
            </a:r>
            <a:r>
              <a:rPr lang="en-IN" dirty="0"/>
              <a:t> contains up-to-date information on the state of the file</a:t>
            </a:r>
          </a:p>
          <a:p>
            <a:pPr algn="just"/>
            <a:r>
              <a:rPr lang="en-US" dirty="0"/>
              <a:t>This is allocation is done using </a:t>
            </a:r>
            <a:r>
              <a:rPr lang="en-US" b="1" i="1" dirty="0" err="1"/>
              <a:t>iget</a:t>
            </a:r>
            <a:r>
              <a:rPr lang="en-US" dirty="0"/>
              <a:t> algorithm</a:t>
            </a:r>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Accessing of </a:t>
            </a:r>
            <a:r>
              <a:rPr lang="en-US" b="1" i="1" dirty="0" err="1"/>
              <a:t>inode</a:t>
            </a:r>
            <a:endParaRPr lang="en-IN" b="1" i="1" dirty="0"/>
          </a:p>
        </p:txBody>
      </p:sp>
      <p:sp>
        <p:nvSpPr>
          <p:cNvPr id="3" name="Content Placeholder 2"/>
          <p:cNvSpPr>
            <a:spLocks noGrp="1"/>
          </p:cNvSpPr>
          <p:nvPr>
            <p:ph idx="1"/>
          </p:nvPr>
        </p:nvSpPr>
        <p:spPr>
          <a:xfrm>
            <a:off x="457200" y="838200"/>
            <a:ext cx="8229600" cy="5562600"/>
          </a:xfrm>
        </p:spPr>
        <p:txBody>
          <a:bodyPr>
            <a:normAutofit fontScale="92500"/>
          </a:bodyPr>
          <a:lstStyle/>
          <a:p>
            <a:pPr algn="just"/>
            <a:r>
              <a:rPr lang="en-US" dirty="0"/>
              <a:t>Accessing of </a:t>
            </a:r>
            <a:r>
              <a:rPr lang="en-US" dirty="0" err="1"/>
              <a:t>inode</a:t>
            </a:r>
            <a:r>
              <a:rPr lang="en-US" dirty="0"/>
              <a:t> is similar to the concept of accessing a buffer block in Buffer Cache.</a:t>
            </a:r>
          </a:p>
          <a:p>
            <a:pPr algn="just"/>
            <a:r>
              <a:rPr lang="en-US" dirty="0"/>
              <a:t>Here also the concept Hash Queue and FREE LIST will be there.</a:t>
            </a:r>
          </a:p>
          <a:p>
            <a:pPr algn="just"/>
            <a:r>
              <a:rPr lang="en-IN" dirty="0"/>
              <a:t>The kernel maps the device number and </a:t>
            </a:r>
            <a:r>
              <a:rPr lang="en-IN" dirty="0" err="1"/>
              <a:t>inode</a:t>
            </a:r>
            <a:r>
              <a:rPr lang="en-IN" dirty="0"/>
              <a:t> number into a hash queue and searches the queue for the </a:t>
            </a:r>
            <a:r>
              <a:rPr lang="en-IN" dirty="0" err="1"/>
              <a:t>inode</a:t>
            </a:r>
            <a:r>
              <a:rPr lang="en-IN" dirty="0"/>
              <a:t>. </a:t>
            </a:r>
          </a:p>
          <a:p>
            <a:pPr algn="just"/>
            <a:r>
              <a:rPr lang="en-IN" dirty="0"/>
              <a:t>If it cannot find the </a:t>
            </a:r>
            <a:r>
              <a:rPr lang="en-IN" dirty="0" err="1"/>
              <a:t>inode</a:t>
            </a:r>
            <a:r>
              <a:rPr lang="en-IN" dirty="0"/>
              <a:t>, it allocates one from the free list and locks it.</a:t>
            </a:r>
          </a:p>
          <a:p>
            <a:pPr algn="just"/>
            <a:r>
              <a:rPr lang="en-IN" dirty="0"/>
              <a:t>The kernel then prepares to read the disk copy of the newly accessed </a:t>
            </a:r>
            <a:r>
              <a:rPr lang="en-IN" dirty="0" err="1"/>
              <a:t>inode</a:t>
            </a:r>
            <a:r>
              <a:rPr lang="en-IN" dirty="0"/>
              <a:t> into the in-core copy. </a:t>
            </a:r>
          </a:p>
          <a:p>
            <a:endParaRPr lang="en-US" dirty="0"/>
          </a:p>
          <a:p>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Autofit/>
          </a:bodyPr>
          <a:lstStyle/>
          <a:p>
            <a:r>
              <a:rPr lang="en-IN" sz="2800" dirty="0"/>
              <a:t>Allocation of an in-core copy of actual disk </a:t>
            </a:r>
            <a:r>
              <a:rPr lang="en-IN" sz="2800" dirty="0" err="1"/>
              <a:t>inode</a:t>
            </a:r>
            <a:r>
              <a:rPr lang="en-IN" sz="2800" dirty="0"/>
              <a:t> </a:t>
            </a:r>
            <a:r>
              <a:rPr lang="en-US" sz="2800" b="1" i="1" dirty="0" err="1"/>
              <a:t>iget</a:t>
            </a:r>
            <a:r>
              <a:rPr lang="en-US" sz="2800" b="1" i="1" dirty="0"/>
              <a:t> </a:t>
            </a:r>
            <a:r>
              <a:rPr lang="en-US" sz="2800" dirty="0"/>
              <a:t>Algorithm</a:t>
            </a:r>
            <a:endParaRPr lang="en-IN" sz="2800"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533400" y="1143000"/>
            <a:ext cx="7848600" cy="5334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noAutofit/>
          </a:bodyPr>
          <a:lstStyle/>
          <a:p>
            <a:r>
              <a:rPr lang="en-IN" sz="3200" dirty="0"/>
              <a:t>Allocation of an in-core copy of actual disk </a:t>
            </a:r>
            <a:r>
              <a:rPr lang="en-IN" sz="3200" dirty="0" err="1"/>
              <a:t>inode</a:t>
            </a:r>
            <a:r>
              <a:rPr lang="en-IN" sz="3200" dirty="0"/>
              <a:t> </a:t>
            </a:r>
            <a:r>
              <a:rPr lang="en-US" sz="3200" b="1" i="1" dirty="0" err="1"/>
              <a:t>iget</a:t>
            </a:r>
            <a:r>
              <a:rPr lang="en-US" sz="3200" b="1" i="1" dirty="0"/>
              <a:t> </a:t>
            </a:r>
            <a:r>
              <a:rPr lang="en-US" sz="3200" dirty="0"/>
              <a:t>Algorithm</a:t>
            </a:r>
            <a:endParaRPr lang="en-IN" sz="3200"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388877" y="1371600"/>
            <a:ext cx="8313843" cy="518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Session Plan</a:t>
            </a:r>
            <a:endParaRPr lang="en-IN" b="1" dirty="0"/>
          </a:p>
        </p:txBody>
      </p:sp>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pic>
        <p:nvPicPr>
          <p:cNvPr id="1026" name="Picture 2" descr="C:\Users\admin\Desktop\IMG_20200818_114912.jpg"/>
          <p:cNvPicPr>
            <a:picLocks noGrp="1" noChangeAspect="1" noChangeArrowheads="1"/>
          </p:cNvPicPr>
          <p:nvPr>
            <p:ph idx="1"/>
          </p:nvPr>
        </p:nvPicPr>
        <p:blipFill>
          <a:blip r:embed="rId4" cstate="print"/>
          <a:srcRect/>
          <a:stretch>
            <a:fillRect/>
          </a:stretch>
        </p:blipFill>
        <p:spPr bwMode="auto">
          <a:xfrm>
            <a:off x="457200" y="1110761"/>
            <a:ext cx="8229600" cy="516987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IN" dirty="0"/>
              <a:t>The kernel removes the in-core </a:t>
            </a:r>
            <a:r>
              <a:rPr lang="en-IN" dirty="0" err="1"/>
              <a:t>inode</a:t>
            </a:r>
            <a:r>
              <a:rPr lang="en-IN" dirty="0"/>
              <a:t> from the free list, places it on the correct hash queue, and sets its in-core </a:t>
            </a:r>
            <a:r>
              <a:rPr lang="en-IN" b="1" i="1" dirty="0"/>
              <a:t>reference count </a:t>
            </a:r>
            <a:r>
              <a:rPr lang="en-IN" dirty="0"/>
              <a:t>to 1.</a:t>
            </a:r>
          </a:p>
          <a:p>
            <a:pPr algn="just">
              <a:buNone/>
            </a:pPr>
            <a:endParaRPr lang="en-IN" dirty="0"/>
          </a:p>
          <a:p>
            <a:pPr algn="just"/>
            <a:r>
              <a:rPr lang="en-IN" dirty="0"/>
              <a:t> It copies the file type, owner fields, permission settings, link count, file size, and the table of contents from the disk </a:t>
            </a:r>
            <a:r>
              <a:rPr lang="en-IN" dirty="0" err="1"/>
              <a:t>inode</a:t>
            </a:r>
            <a:r>
              <a:rPr lang="en-IN" dirty="0"/>
              <a:t> to the in-core </a:t>
            </a:r>
            <a:r>
              <a:rPr lang="en-IN" dirty="0" err="1"/>
              <a:t>inode</a:t>
            </a:r>
            <a:r>
              <a:rPr lang="en-IN" dirty="0"/>
              <a:t>, and returns a locked </a:t>
            </a:r>
            <a:r>
              <a:rPr lang="en-IN" dirty="0" err="1"/>
              <a:t>inode</a:t>
            </a:r>
            <a:r>
              <a:rPr lang="en-IN" b="1" dirty="0"/>
              <a:t>.</a:t>
            </a:r>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Releasing the </a:t>
            </a:r>
            <a:r>
              <a:rPr lang="en-US" sz="3600" b="1" dirty="0" err="1"/>
              <a:t>inodes</a:t>
            </a:r>
            <a:endParaRPr lang="en-IN" sz="3600" b="1" dirty="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pPr algn="just"/>
            <a:r>
              <a:rPr lang="en-IN" dirty="0"/>
              <a:t>When the kernel releases an </a:t>
            </a:r>
            <a:r>
              <a:rPr lang="en-IN" dirty="0" err="1"/>
              <a:t>inode</a:t>
            </a:r>
            <a:r>
              <a:rPr lang="en-IN" dirty="0"/>
              <a:t> ,</a:t>
            </a:r>
            <a:r>
              <a:rPr lang="en-IN" i="1" dirty="0"/>
              <a:t>it decrements its </a:t>
            </a:r>
            <a:r>
              <a:rPr lang="en-IN" dirty="0"/>
              <a:t>in-core reference count. </a:t>
            </a:r>
          </a:p>
          <a:p>
            <a:pPr algn="just"/>
            <a:r>
              <a:rPr lang="en-IN" dirty="0"/>
              <a:t>If the count drops to 0, the kernel writes the </a:t>
            </a:r>
            <a:r>
              <a:rPr lang="en-IN" dirty="0" err="1"/>
              <a:t>inode</a:t>
            </a:r>
            <a:r>
              <a:rPr lang="en-IN" dirty="0"/>
              <a:t> to disk if the in-core copy differs from the disk copy. </a:t>
            </a:r>
          </a:p>
          <a:p>
            <a:pPr algn="just"/>
            <a:r>
              <a:rPr lang="en-IN" dirty="0"/>
              <a:t>They differ if the file data has changed like if the file access time has changed, or if the file owner or access permissions have changed.</a:t>
            </a:r>
          </a:p>
          <a:p>
            <a:pPr algn="just"/>
            <a:r>
              <a:rPr lang="en-IN" dirty="0"/>
              <a:t> Now, the kernel places the </a:t>
            </a:r>
            <a:r>
              <a:rPr lang="en-IN" dirty="0" err="1"/>
              <a:t>inode</a:t>
            </a:r>
            <a:r>
              <a:rPr lang="en-IN" dirty="0"/>
              <a:t> on the free list of </a:t>
            </a:r>
            <a:r>
              <a:rPr lang="en-IN" dirty="0" err="1"/>
              <a:t>inodes</a:t>
            </a:r>
            <a:r>
              <a:rPr lang="en-IN" dirty="0"/>
              <a:t>, effectively caching the </a:t>
            </a:r>
            <a:r>
              <a:rPr lang="en-IN" dirty="0" err="1"/>
              <a:t>inode</a:t>
            </a:r>
            <a:r>
              <a:rPr lang="en-IN" dirty="0"/>
              <a:t> in case it is needed again soon. </a:t>
            </a:r>
          </a:p>
          <a:p>
            <a:pPr algn="just"/>
            <a:r>
              <a:rPr lang="en-IN" dirty="0"/>
              <a:t>The kernel may also release all data blocks associated with the file and free the </a:t>
            </a:r>
            <a:r>
              <a:rPr lang="en-IN" dirty="0" err="1"/>
              <a:t>inode</a:t>
            </a:r>
            <a:r>
              <a:rPr lang="en-IN" dirty="0"/>
              <a:t> if the number of links to the file is 0.</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rmAutofit fontScale="90000"/>
          </a:bodyPr>
          <a:lstStyle/>
          <a:p>
            <a:r>
              <a:rPr lang="en-US" sz="3200" dirty="0"/>
              <a:t>Releasing the </a:t>
            </a:r>
            <a:r>
              <a:rPr lang="en-US" sz="3200" dirty="0" err="1"/>
              <a:t>inodes</a:t>
            </a:r>
            <a:r>
              <a:rPr lang="en-US" sz="3200" dirty="0"/>
              <a:t> using</a:t>
            </a:r>
            <a:r>
              <a:rPr lang="en-US" sz="3200" b="1" i="1" dirty="0"/>
              <a:t> </a:t>
            </a:r>
            <a:r>
              <a:rPr lang="en-US" sz="3200" b="1" i="1" dirty="0" err="1"/>
              <a:t>iput</a:t>
            </a:r>
            <a:r>
              <a:rPr lang="en-US" sz="3200" b="1" i="1" dirty="0"/>
              <a:t> </a:t>
            </a:r>
            <a:r>
              <a:rPr lang="en-US" sz="3200" dirty="0"/>
              <a:t>algorithm</a:t>
            </a:r>
            <a:endParaRPr lang="en-IN" sz="3200"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680113" y="914400"/>
            <a:ext cx="7952501" cy="5562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a:t>Structure of Regular File</a:t>
            </a:r>
            <a:endParaRPr lang="en-IN" sz="3200" b="1"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IN" dirty="0"/>
              <a:t>In UNIX, the data in files is not stored sequentially on disk. If it was to be stored sequentially, the file size would not be flexible without large fragmentation. </a:t>
            </a:r>
          </a:p>
          <a:p>
            <a:pPr algn="just"/>
            <a:r>
              <a:rPr lang="en-IN" dirty="0"/>
              <a:t>In case of sequential storage, the </a:t>
            </a:r>
            <a:r>
              <a:rPr lang="en-IN" dirty="0" err="1"/>
              <a:t>inode</a:t>
            </a:r>
            <a:r>
              <a:rPr lang="en-IN" dirty="0"/>
              <a:t> would only need to store the starting address and size. </a:t>
            </a:r>
          </a:p>
          <a:p>
            <a:pPr algn="just"/>
            <a:r>
              <a:rPr lang="en-IN" dirty="0"/>
              <a:t>Instead, the </a:t>
            </a:r>
            <a:r>
              <a:rPr lang="en-IN" dirty="0" err="1"/>
              <a:t>inode</a:t>
            </a:r>
            <a:r>
              <a:rPr lang="en-IN" dirty="0"/>
              <a:t> stores the disk block numbers on which the data is present.</a:t>
            </a:r>
          </a:p>
          <a:p>
            <a:pPr algn="just"/>
            <a:r>
              <a:rPr lang="en-IN" dirty="0"/>
              <a:t> But for such strategy, if a file had data across 1000 blocks, the </a:t>
            </a:r>
            <a:r>
              <a:rPr lang="en-IN" dirty="0" err="1"/>
              <a:t>inode</a:t>
            </a:r>
            <a:r>
              <a:rPr lang="en-IN" dirty="0"/>
              <a:t> would need to store the numbers of 1000 blocks and the size of the </a:t>
            </a:r>
            <a:r>
              <a:rPr lang="en-IN" dirty="0" err="1"/>
              <a:t>inode</a:t>
            </a:r>
            <a:r>
              <a:rPr lang="en-IN" dirty="0"/>
              <a:t> would differ according to the size of the file.</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dirty="0"/>
              <a:t>Structure of a Regular File in Unix</a:t>
            </a:r>
            <a:endParaRPr lang="en-IN" sz="3200" b="1" dirty="0"/>
          </a:p>
        </p:txBody>
      </p:sp>
      <p:pic>
        <p:nvPicPr>
          <p:cNvPr id="1026" name="Picture 2" descr="C:\Users\admin\Desktop\Screen_Shot_2017-06-09_at_4.07.02_PM.png"/>
          <p:cNvPicPr>
            <a:picLocks noGrp="1" noChangeAspect="1" noChangeArrowheads="1"/>
          </p:cNvPicPr>
          <p:nvPr>
            <p:ph idx="1"/>
          </p:nvPr>
        </p:nvPicPr>
        <p:blipFill>
          <a:blip r:embed="rId2" cstate="print"/>
          <a:srcRect/>
          <a:stretch>
            <a:fillRect/>
          </a:stretch>
        </p:blipFill>
        <p:spPr bwMode="auto">
          <a:xfrm>
            <a:off x="1066800" y="1066800"/>
            <a:ext cx="6858000" cy="5059363"/>
          </a:xfrm>
          <a:prstGeom prst="rect">
            <a:avLst/>
          </a:prstGeom>
          <a:noFill/>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638800"/>
          </a:xfrm>
        </p:spPr>
        <p:txBody>
          <a:bodyPr>
            <a:normAutofit/>
          </a:bodyPr>
          <a:lstStyle/>
          <a:p>
            <a:pPr algn="just"/>
            <a:r>
              <a:rPr lang="en-IN" dirty="0"/>
              <a:t>The </a:t>
            </a:r>
            <a:r>
              <a:rPr lang="en-IN" dirty="0" err="1"/>
              <a:t>inodes</a:t>
            </a:r>
            <a:r>
              <a:rPr lang="en-IN" dirty="0"/>
              <a:t> have array of size 13 which for storing the block numbers, although, the number of elements in array is independent of the storage strategy.</a:t>
            </a:r>
          </a:p>
          <a:p>
            <a:pPr algn="just"/>
            <a:r>
              <a:rPr lang="en-IN" dirty="0"/>
              <a:t> The first 10 members of the array are "direct addresses", meaning that they store the block numbers of actual data. </a:t>
            </a:r>
          </a:p>
          <a:p>
            <a:pPr algn="just"/>
            <a:r>
              <a:rPr lang="en-IN" dirty="0"/>
              <a:t>The 11th member is "single indirect", it stores the block number of the block which has "direct addresses". </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sp>
        <p:nvSpPr>
          <p:cNvPr id="3" name="Content Placeholder 2"/>
          <p:cNvSpPr>
            <a:spLocks noGrp="1"/>
          </p:cNvSpPr>
          <p:nvPr>
            <p:ph idx="1"/>
          </p:nvPr>
        </p:nvSpPr>
        <p:spPr>
          <a:xfrm>
            <a:off x="457200" y="990600"/>
            <a:ext cx="8229600" cy="5135563"/>
          </a:xfrm>
        </p:spPr>
        <p:txBody>
          <a:bodyPr/>
          <a:lstStyle/>
          <a:p>
            <a:pPr algn="just"/>
            <a:r>
              <a:rPr lang="en-IN" dirty="0"/>
              <a:t>The 12th member is "double indirect", it stores block number of a "single indirect" block. </a:t>
            </a:r>
          </a:p>
          <a:p>
            <a:pPr algn="just"/>
            <a:r>
              <a:rPr lang="en-IN" dirty="0"/>
              <a:t>And the 13th member is "triple indirect", it stores block number of a "double indirect" block. </a:t>
            </a:r>
          </a:p>
          <a:p>
            <a:pPr algn="just"/>
            <a:r>
              <a:rPr lang="en-IN" dirty="0"/>
              <a:t>This strategy can be extended to "quadruple" or "quintuple" indirect addressing.</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Autofit/>
          </a:bodyPr>
          <a:lstStyle/>
          <a:p>
            <a:pPr algn="just"/>
            <a:r>
              <a:rPr lang="en-IN" sz="3200" dirty="0"/>
              <a:t>If a logical block on the file system holds 1K bytes and that a block number is addressable by a 32 bit integer, then a block can hold up to 256 block numbers. The maximum file size with 13 member data array is: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914400" y="3410744"/>
            <a:ext cx="7239000" cy="215185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But the file size field in the </a:t>
            </a:r>
            <a:r>
              <a:rPr lang="en-IN" dirty="0" err="1"/>
              <a:t>inode</a:t>
            </a:r>
            <a:r>
              <a:rPr lang="en-IN" dirty="0"/>
              <a:t> is 32 bits, the size of a file is effectively limited to 4 gigabytes.</a:t>
            </a:r>
          </a:p>
        </p:txBody>
      </p:sp>
      <p:pic>
        <p:nvPicPr>
          <p:cNvPr id="4" name="Picture 3" descr="KL Deemed to be University Logo"/>
          <p:cNvPicPr/>
          <p:nvPr/>
        </p:nvPicPr>
        <p:blipFill>
          <a:blip r:embed="rId2" cstate="print"/>
          <a:srcRect r="28073"/>
          <a:stretch>
            <a:fillRect/>
          </a:stretch>
        </p:blipFill>
        <p:spPr bwMode="auto">
          <a:xfrm>
            <a:off x="7239001" y="0"/>
            <a:ext cx="1905000" cy="1143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i="1" dirty="0" err="1"/>
              <a:t>bmap</a:t>
            </a:r>
            <a:r>
              <a:rPr lang="en-US" sz="2800" dirty="0"/>
              <a:t>-</a:t>
            </a:r>
            <a:r>
              <a:rPr lang="en-IN" sz="2800" dirty="0"/>
              <a:t> to convert logical byte offset of a file to a physical disk block</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802267" y="1219200"/>
            <a:ext cx="7539466" cy="5181600"/>
          </a:xfrm>
          <a:prstGeom prst="rect">
            <a:avLst/>
          </a:prstGeom>
          <a:noFill/>
          <a:ln w="9525">
            <a:noFill/>
            <a:miter lim="800000"/>
            <a:headEnd/>
            <a:tailEnd/>
          </a:ln>
        </p:spPr>
      </p:pic>
      <p:pic>
        <p:nvPicPr>
          <p:cNvPr id="5" name="Picture 4"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dirty="0"/>
              <a:t>Design and Implementation of </a:t>
            </a:r>
            <a:r>
              <a:rPr lang="en-US" b="1" dirty="0" err="1"/>
              <a:t>log.c</a:t>
            </a:r>
            <a:r>
              <a:rPr lang="en-US" b="1" dirty="0"/>
              <a:t> </a:t>
            </a:r>
            <a:br>
              <a:rPr lang="en-IN" dirty="0"/>
            </a:br>
            <a:r>
              <a:rPr lang="en-IN" dirty="0"/>
              <a:t>(10 </a:t>
            </a:r>
            <a:r>
              <a:rPr lang="en-IN" dirty="0" err="1"/>
              <a:t>mnts</a:t>
            </a:r>
            <a:r>
              <a:rPr lang="en-IN" dirty="0"/>
              <a:t>)</a:t>
            </a:r>
            <a:endParaRPr lang="en-IN" b="1" dirty="0"/>
          </a:p>
        </p:txBody>
      </p:sp>
      <p:sp>
        <p:nvSpPr>
          <p:cNvPr id="3" name="Content Placeholder 2"/>
          <p:cNvSpPr>
            <a:spLocks noGrp="1"/>
          </p:cNvSpPr>
          <p:nvPr>
            <p:ph idx="1"/>
          </p:nvPr>
        </p:nvSpPr>
        <p:spPr>
          <a:xfrm>
            <a:off x="457200" y="1371600"/>
            <a:ext cx="8229600" cy="5105400"/>
          </a:xfrm>
        </p:spPr>
        <p:txBody>
          <a:bodyPr>
            <a:normAutofit/>
          </a:bodyPr>
          <a:lstStyle/>
          <a:p>
            <a:endParaRPr lang="en-US" b="1" dirty="0"/>
          </a:p>
          <a:p>
            <a:r>
              <a:rPr lang="en-IN" dirty="0">
                <a:hlinkClick r:id="rId2"/>
              </a:rPr>
              <a:t>https://github.com/mit-pdos/xv6-public/blob/master/log.c</a:t>
            </a:r>
            <a:endParaRPr lang="en-US" b="1" dirty="0"/>
          </a:p>
        </p:txBody>
      </p:sp>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Example</a:t>
            </a:r>
            <a:endParaRPr lang="en-IN" b="1" dirty="0"/>
          </a:p>
        </p:txBody>
      </p:sp>
      <p:pic>
        <p:nvPicPr>
          <p:cNvPr id="3075" name="Picture 3" descr="C:\Users\admin\Desktop\Screen_Shot_2017-06-09_at_5.54.58_PM.png"/>
          <p:cNvPicPr>
            <a:picLocks noGrp="1" noChangeAspect="1" noChangeArrowheads="1"/>
          </p:cNvPicPr>
          <p:nvPr>
            <p:ph idx="1"/>
          </p:nvPr>
        </p:nvPicPr>
        <p:blipFill>
          <a:blip r:embed="rId2" cstate="print"/>
          <a:srcRect/>
          <a:stretch>
            <a:fillRect/>
          </a:stretch>
        </p:blipFill>
        <p:spPr bwMode="auto">
          <a:xfrm>
            <a:off x="457200" y="914400"/>
            <a:ext cx="8077199" cy="5211763"/>
          </a:xfrm>
          <a:prstGeom prst="rect">
            <a:avLst/>
          </a:prstGeom>
          <a:noFill/>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dirty="0"/>
              <a:t>To access byte offset 9000: The first 10 blocks contain 10K bytes. So 9000 should be in the first 10 block. 9000 / 1024 = 8 so it is in the 8th block (starting from 0). And 9000 % 1024 = 808 so the byte offset into the 8th block is 808 bytes (starting from 0). (Block 367 in the figure.)</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Directories</a:t>
            </a:r>
            <a:endParaRPr lang="en-IN" b="1"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IN" dirty="0"/>
              <a:t>Directories are the set of files that gives the file system its hierarchical structure.</a:t>
            </a:r>
          </a:p>
          <a:p>
            <a:pPr algn="just"/>
            <a:r>
              <a:rPr lang="en-IN" dirty="0"/>
              <a:t>A directory is a file whose data is a sequence of entries, each consisting of an </a:t>
            </a:r>
            <a:r>
              <a:rPr lang="en-IN" dirty="0" err="1"/>
              <a:t>inode</a:t>
            </a:r>
            <a:r>
              <a:rPr lang="en-IN" dirty="0"/>
              <a:t> number and the name of a file contained in the directory.</a:t>
            </a:r>
          </a:p>
          <a:p>
            <a:pPr algn="just"/>
            <a:r>
              <a:rPr lang="en-IN" dirty="0"/>
              <a:t> A path name is a null terminated character string divided into separate components by the slash ("/") character.</a:t>
            </a:r>
          </a:p>
          <a:p>
            <a:pPr algn="just"/>
            <a:r>
              <a:rPr lang="en-IN" dirty="0"/>
              <a:t> Each component except the last must be the name of a directory, but the last component may be a non-directory file</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dirty="0"/>
              <a:t>Directory layout for  /etc</a:t>
            </a:r>
            <a:endParaRPr lang="en-IN" sz="3200"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990600"/>
            <a:ext cx="7013548" cy="53340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Directory entries may be empty, indicated by an </a:t>
            </a:r>
            <a:r>
              <a:rPr lang="en-IN" dirty="0" err="1"/>
              <a:t>inode</a:t>
            </a:r>
            <a:r>
              <a:rPr lang="en-IN" dirty="0"/>
              <a:t> number of 0. </a:t>
            </a:r>
          </a:p>
          <a:p>
            <a:pPr algn="just">
              <a:buNone/>
            </a:pPr>
            <a:endParaRPr lang="en-IN" dirty="0"/>
          </a:p>
          <a:p>
            <a:pPr algn="just"/>
            <a:r>
              <a:rPr lang="en-IN" dirty="0"/>
              <a:t>For instance, the entry at address 224 in "/etc" is empty, although it once contained an entry for a file named "crash".</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IN"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IN" dirty="0"/>
              <a:t>Every directory contains the file names dot and dot-dot ("." and "..") whose </a:t>
            </a:r>
            <a:r>
              <a:rPr lang="en-IN" dirty="0" err="1"/>
              <a:t>inode</a:t>
            </a:r>
            <a:r>
              <a:rPr lang="en-IN" dirty="0"/>
              <a:t> numbers are those of the directory and its parent directory, respectively. </a:t>
            </a:r>
          </a:p>
          <a:p>
            <a:pPr algn="just"/>
            <a:r>
              <a:rPr lang="en-IN" dirty="0"/>
              <a:t>The </a:t>
            </a:r>
            <a:r>
              <a:rPr lang="en-IN" dirty="0" err="1"/>
              <a:t>inode</a:t>
            </a:r>
            <a:r>
              <a:rPr lang="en-IN" dirty="0"/>
              <a:t> number of "." in "/etc“ is located at offset 0 in the file, and its value is 83. </a:t>
            </a:r>
          </a:p>
          <a:p>
            <a:pPr algn="just"/>
            <a:r>
              <a:rPr lang="en-IN" dirty="0"/>
              <a:t>The </a:t>
            </a:r>
            <a:r>
              <a:rPr lang="en-IN" dirty="0" err="1"/>
              <a:t>inode</a:t>
            </a:r>
            <a:r>
              <a:rPr lang="en-IN" dirty="0"/>
              <a:t> number of ".." is located at offset 16, and its value is 2.</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944562"/>
          </a:xfrm>
        </p:spPr>
        <p:txBody>
          <a:bodyPr>
            <a:noAutofit/>
          </a:bodyPr>
          <a:lstStyle/>
          <a:p>
            <a:r>
              <a:rPr lang="en-US" sz="3600" b="1" dirty="0"/>
              <a:t>Accessing a file in directory  using path name</a:t>
            </a:r>
            <a:endParaRPr lang="en-IN" sz="3600" b="1" dirty="0"/>
          </a:p>
        </p:txBody>
      </p:sp>
      <p:sp>
        <p:nvSpPr>
          <p:cNvPr id="3" name="Content Placeholder 2"/>
          <p:cNvSpPr>
            <a:spLocks noGrp="1"/>
          </p:cNvSpPr>
          <p:nvPr>
            <p:ph idx="1"/>
          </p:nvPr>
        </p:nvSpPr>
        <p:spPr>
          <a:xfrm>
            <a:off x="457200" y="838200"/>
            <a:ext cx="8229600" cy="5562600"/>
          </a:xfrm>
        </p:spPr>
        <p:txBody>
          <a:bodyPr>
            <a:normAutofit/>
          </a:bodyPr>
          <a:lstStyle/>
          <a:p>
            <a:pPr algn="just">
              <a:buNone/>
            </a:pPr>
            <a:endParaRPr lang="en-IN" dirty="0"/>
          </a:p>
          <a:p>
            <a:pPr algn="just"/>
            <a:r>
              <a:rPr lang="en-IN" b="1" i="1" dirty="0" err="1"/>
              <a:t>namei</a:t>
            </a:r>
            <a:r>
              <a:rPr lang="en-IN" dirty="0"/>
              <a:t> algorithm is used for Conversion of a path name to an </a:t>
            </a:r>
            <a:r>
              <a:rPr lang="en-IN" dirty="0" err="1"/>
              <a:t>inode</a:t>
            </a:r>
            <a:r>
              <a:rPr lang="en-IN" dirty="0"/>
              <a:t>.</a:t>
            </a:r>
          </a:p>
          <a:p>
            <a:pPr algn="just"/>
            <a:r>
              <a:rPr lang="en-IN" b="1" i="1" dirty="0"/>
              <a:t>It searches a pathname until a terminal point is found .</a:t>
            </a:r>
          </a:p>
          <a:p>
            <a:pPr algn="just"/>
            <a:r>
              <a:rPr lang="en-IN" dirty="0"/>
              <a:t>The access to a file in a directory is by its path </a:t>
            </a:r>
            <a:r>
              <a:rPr lang="en-IN" dirty="0" err="1"/>
              <a:t>name,but</a:t>
            </a:r>
            <a:r>
              <a:rPr lang="en-IN" dirty="0"/>
              <a:t> the kernel works internally with </a:t>
            </a:r>
            <a:r>
              <a:rPr lang="en-IN" dirty="0" err="1"/>
              <a:t>inodes</a:t>
            </a:r>
            <a:r>
              <a:rPr lang="en-IN" dirty="0"/>
              <a:t> only rather than with path names.</a:t>
            </a:r>
          </a:p>
          <a:p>
            <a:pPr algn="just"/>
            <a:r>
              <a:rPr lang="en-IN" dirty="0"/>
              <a:t>Therefore, it converts the path names to </a:t>
            </a:r>
            <a:r>
              <a:rPr lang="en-IN" dirty="0" err="1"/>
              <a:t>inodes</a:t>
            </a:r>
            <a:r>
              <a:rPr lang="en-IN" dirty="0"/>
              <a:t> to access files</a:t>
            </a:r>
            <a:endParaRPr lang="en-IN" b="1"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i="1" dirty="0" err="1"/>
              <a:t>namei</a:t>
            </a:r>
            <a:r>
              <a:rPr lang="en-US" sz="3200" b="1" dirty="0"/>
              <a:t>  Algorithm-Searching the path</a:t>
            </a:r>
            <a:endParaRPr lang="en-IN" sz="3200" b="1"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algn="just"/>
            <a:r>
              <a:rPr lang="en-IN" b="1" i="1" dirty="0" err="1"/>
              <a:t>namei</a:t>
            </a:r>
            <a:r>
              <a:rPr lang="en-IN" i="1" dirty="0"/>
              <a:t> algorithm uses intermediate </a:t>
            </a:r>
            <a:r>
              <a:rPr lang="en-IN" i="1" dirty="0" err="1"/>
              <a:t>inodes</a:t>
            </a:r>
            <a:r>
              <a:rPr lang="en-IN" i="1" dirty="0"/>
              <a:t> as it parses a path name; call them working </a:t>
            </a:r>
            <a:r>
              <a:rPr lang="en-IN" dirty="0" err="1"/>
              <a:t>inodes</a:t>
            </a:r>
            <a:r>
              <a:rPr lang="en-IN" dirty="0"/>
              <a:t>. </a:t>
            </a:r>
          </a:p>
          <a:p>
            <a:pPr algn="just"/>
            <a:r>
              <a:rPr lang="en-IN" dirty="0"/>
              <a:t>The </a:t>
            </a:r>
            <a:r>
              <a:rPr lang="en-IN" dirty="0" err="1"/>
              <a:t>inode</a:t>
            </a:r>
            <a:r>
              <a:rPr lang="en-IN" dirty="0"/>
              <a:t> where the search starts is the first working </a:t>
            </a:r>
            <a:r>
              <a:rPr lang="en-IN" dirty="0" err="1"/>
              <a:t>inode</a:t>
            </a:r>
            <a:r>
              <a:rPr lang="en-IN" dirty="0"/>
              <a:t>. </a:t>
            </a:r>
          </a:p>
          <a:p>
            <a:pPr algn="just"/>
            <a:r>
              <a:rPr lang="en-IN" dirty="0"/>
              <a:t>During each iteration of the </a:t>
            </a:r>
            <a:r>
              <a:rPr lang="en-IN" b="1" i="1" dirty="0" err="1"/>
              <a:t>namei</a:t>
            </a:r>
            <a:r>
              <a:rPr lang="en-IN" i="1" dirty="0"/>
              <a:t> loop, the kernel makes sure that the working </a:t>
            </a:r>
            <a:r>
              <a:rPr lang="en-IN" i="1" dirty="0" err="1"/>
              <a:t>inode</a:t>
            </a:r>
            <a:r>
              <a:rPr lang="en-IN" i="1" dirty="0"/>
              <a:t> is indeed </a:t>
            </a:r>
            <a:r>
              <a:rPr lang="en-IN" dirty="0"/>
              <a:t>that of a directory.</a:t>
            </a:r>
          </a:p>
          <a:p>
            <a:pPr algn="just"/>
            <a:r>
              <a:rPr lang="en-IN" dirty="0"/>
              <a:t> Otherwise, the system would violate the assertion that non-directory files can only be leaf nodes of the file system tree.</a:t>
            </a:r>
          </a:p>
          <a:p>
            <a:pPr algn="just"/>
            <a:r>
              <a:rPr lang="en-IN" dirty="0"/>
              <a:t> The process must also have permission to search the directory (read permission is insufficient).</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namei</a:t>
            </a:r>
            <a:r>
              <a:rPr lang="en-US" b="1" i="1" dirty="0"/>
              <a:t>  </a:t>
            </a:r>
            <a:r>
              <a:rPr lang="en-US" dirty="0"/>
              <a:t>Algorithm</a:t>
            </a:r>
            <a:endParaRPr lang="en-IN" dirty="0"/>
          </a:p>
        </p:txBody>
      </p:sp>
      <p:sp>
        <p:nvSpPr>
          <p:cNvPr id="3" name="Content Placeholder 2"/>
          <p:cNvSpPr>
            <a:spLocks noGrp="1"/>
          </p:cNvSpPr>
          <p:nvPr>
            <p:ph idx="1"/>
          </p:nvPr>
        </p:nvSpPr>
        <p:spPr/>
        <p:txBody>
          <a:bodyPr/>
          <a:lstStyle/>
          <a:p>
            <a:pPr algn="just"/>
            <a:r>
              <a:rPr lang="en-IN" dirty="0"/>
              <a:t>The user ID of the process must match the owner or group ID of the file, and execute permission must be granted, or the file must allow search to all users. </a:t>
            </a:r>
          </a:p>
          <a:p>
            <a:pPr algn="just"/>
            <a:r>
              <a:rPr lang="en-IN" dirty="0"/>
              <a:t>Otherwise the search fails. </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i="1" dirty="0" err="1"/>
              <a:t>namei</a:t>
            </a:r>
            <a:r>
              <a:rPr lang="en-US" sz="3600" dirty="0"/>
              <a:t>  Algorithm</a:t>
            </a:r>
            <a:endParaRPr lang="en-IN" sz="36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219200" y="854438"/>
            <a:ext cx="6983537" cy="5393961"/>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i="1" dirty="0"/>
              <a:t>Logging</a:t>
            </a:r>
            <a:r>
              <a:rPr lang="en-US" sz="3200" b="1" dirty="0"/>
              <a:t> –Crash Recovery in File Systems</a:t>
            </a:r>
            <a:endParaRPr lang="en-IN" sz="3200" b="1" dirty="0"/>
          </a:p>
        </p:txBody>
      </p:sp>
      <p:sp>
        <p:nvSpPr>
          <p:cNvPr id="3" name="Content Placeholder 2"/>
          <p:cNvSpPr>
            <a:spLocks noGrp="1"/>
          </p:cNvSpPr>
          <p:nvPr>
            <p:ph idx="1"/>
          </p:nvPr>
        </p:nvSpPr>
        <p:spPr>
          <a:xfrm>
            <a:off x="457200" y="914400"/>
            <a:ext cx="8229600" cy="5562600"/>
          </a:xfrm>
        </p:spPr>
        <p:txBody>
          <a:bodyPr>
            <a:normAutofit lnSpcReduction="10000"/>
          </a:bodyPr>
          <a:lstStyle/>
          <a:p>
            <a:pPr algn="just"/>
            <a:r>
              <a:rPr lang="en-US" dirty="0"/>
              <a:t>Crash Recovery is one of the issue in File Systems.</a:t>
            </a:r>
          </a:p>
          <a:p>
            <a:pPr algn="just"/>
            <a:r>
              <a:rPr lang="en-US" dirty="0"/>
              <a:t>This issue arises when </a:t>
            </a:r>
            <a:r>
              <a:rPr lang="en-IN" dirty="0"/>
              <a:t>many file system operations involve multiple writes to the disk.</a:t>
            </a:r>
          </a:p>
          <a:p>
            <a:pPr algn="just"/>
            <a:r>
              <a:rPr lang="en-IN" dirty="0"/>
              <a:t>This may result in a crash after a subset of the writes may leave the on-disk file system in an inconsistent state.</a:t>
            </a:r>
          </a:p>
          <a:p>
            <a:pPr algn="just"/>
            <a:r>
              <a:rPr lang="en-IN" dirty="0"/>
              <a:t>This problem can be solved using log based recovery.</a:t>
            </a:r>
          </a:p>
          <a:p>
            <a:pPr algn="just"/>
            <a:r>
              <a:rPr lang="en-IN" b="1" i="1" dirty="0"/>
              <a:t>Log</a:t>
            </a:r>
            <a:r>
              <a:rPr lang="en-IN" dirty="0"/>
              <a:t> is a sequence of records of write activities and maintains a history of all update activities.</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namei</a:t>
            </a:r>
            <a:r>
              <a:rPr lang="en-US" b="1" i="1" dirty="0"/>
              <a:t> </a:t>
            </a:r>
            <a:r>
              <a:rPr lang="en-US" dirty="0"/>
              <a:t>Algorithm</a:t>
            </a:r>
            <a:endParaRPr lang="en-IN"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91711" y="1752600"/>
            <a:ext cx="7805579" cy="3124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i="1" dirty="0"/>
              <a:t>Case Study of  </a:t>
            </a:r>
            <a:r>
              <a:rPr lang="en-US" sz="3600" b="1" i="1" dirty="0" err="1"/>
              <a:t>fs.c</a:t>
            </a:r>
            <a:endParaRPr lang="en-IN" sz="3600" b="1" i="1" dirty="0"/>
          </a:p>
        </p:txBody>
      </p:sp>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pPr algn="just"/>
            <a:r>
              <a:rPr lang="en-US" dirty="0"/>
              <a:t> </a:t>
            </a:r>
            <a:r>
              <a:rPr lang="en-US" b="1" i="1" dirty="0" err="1"/>
              <a:t>fs.c</a:t>
            </a:r>
            <a:r>
              <a:rPr lang="en-US" dirty="0"/>
              <a:t> file is available from code sheets 49-57 in xv6 code sheet manual.</a:t>
            </a:r>
          </a:p>
          <a:p>
            <a:pPr algn="just"/>
            <a:r>
              <a:rPr lang="en-US" dirty="0"/>
              <a:t>It presents the implementation code in xv6 for the </a:t>
            </a:r>
            <a:r>
              <a:rPr lang="en-US" b="1" i="1" dirty="0" err="1"/>
              <a:t>iget</a:t>
            </a:r>
            <a:r>
              <a:rPr lang="en-US" dirty="0"/>
              <a:t>, </a:t>
            </a:r>
            <a:r>
              <a:rPr lang="en-US" b="1" i="1" dirty="0" err="1"/>
              <a:t>bget</a:t>
            </a:r>
            <a:r>
              <a:rPr lang="en-US" dirty="0"/>
              <a:t>, </a:t>
            </a:r>
            <a:r>
              <a:rPr lang="en-US" b="1" i="1" dirty="0" err="1"/>
              <a:t>bmap</a:t>
            </a:r>
            <a:r>
              <a:rPr lang="en-US" dirty="0"/>
              <a:t>, </a:t>
            </a:r>
            <a:r>
              <a:rPr lang="en-US" b="1" i="1" dirty="0" err="1"/>
              <a:t>namei</a:t>
            </a:r>
            <a:r>
              <a:rPr lang="en-US" dirty="0"/>
              <a:t> and  </a:t>
            </a:r>
            <a:r>
              <a:rPr lang="en-US" b="1" i="1" dirty="0" err="1"/>
              <a:t>dirlookup</a:t>
            </a:r>
            <a:r>
              <a:rPr lang="en-US" b="1" i="1" dirty="0"/>
              <a:t> </a:t>
            </a:r>
            <a:r>
              <a:rPr lang="en-US" dirty="0"/>
              <a:t>low level file system algorithms.</a:t>
            </a:r>
          </a:p>
          <a:p>
            <a:pPr>
              <a:buNone/>
            </a:pPr>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Xv6 Code Sheet No.49</a:t>
            </a:r>
            <a:endParaRPr lang="en-IN"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21372" y="1600200"/>
            <a:ext cx="5901256" cy="4525963"/>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iget</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143000"/>
            <a:ext cx="8041125" cy="51054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iput</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143000"/>
            <a:ext cx="7086600" cy="5029200"/>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err="1"/>
              <a:t>dirlookup</a:t>
            </a:r>
            <a:endParaRPr lang="en-IN" b="1" i="1"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762000" y="914400"/>
            <a:ext cx="7315200" cy="5211763"/>
          </a:xfrm>
          <a:prstGeom prst="rect">
            <a:avLst/>
          </a:prstGeom>
          <a:noFill/>
          <a:ln w="9525">
            <a:noFill/>
            <a:miter lim="800000"/>
            <a:headEnd/>
            <a:tailEnd/>
          </a:ln>
        </p:spPr>
      </p:pic>
      <p:pic>
        <p:nvPicPr>
          <p:cNvPr id="4" name="Picture 3" descr="KL Deemed to be University Logo"/>
          <p:cNvPicPr/>
          <p:nvPr/>
        </p:nvPicPr>
        <p:blipFill>
          <a:blip r:embed="rId3"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LTC Activities-Session-6</a:t>
            </a:r>
            <a:endParaRPr lang="en-IN" b="1"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IN" dirty="0"/>
              <a:t>Program to demonstrate the following </a:t>
            </a:r>
          </a:p>
          <a:p>
            <a:r>
              <a:rPr lang="en-IN" b="1" i="1" dirty="0" err="1"/>
              <a:t>iputtest</a:t>
            </a:r>
            <a:r>
              <a:rPr lang="en-IN" b="1" i="1" dirty="0"/>
              <a:t>()// </a:t>
            </a:r>
            <a:r>
              <a:rPr lang="en-IN" dirty="0"/>
              <a:t>does </a:t>
            </a:r>
            <a:r>
              <a:rPr lang="en-IN" dirty="0" err="1"/>
              <a:t>chdir</a:t>
            </a:r>
            <a:r>
              <a:rPr lang="en-IN" dirty="0"/>
              <a:t>() call </a:t>
            </a:r>
            <a:r>
              <a:rPr lang="en-IN" dirty="0" err="1"/>
              <a:t>iput</a:t>
            </a:r>
            <a:r>
              <a:rPr lang="en-IN" dirty="0"/>
              <a:t>(p-&gt;</a:t>
            </a:r>
            <a:r>
              <a:rPr lang="en-IN" dirty="0" err="1"/>
              <a:t>cwd</a:t>
            </a:r>
            <a:r>
              <a:rPr lang="en-IN" dirty="0"/>
              <a:t>) in a transaction?</a:t>
            </a:r>
          </a:p>
          <a:p>
            <a:r>
              <a:rPr lang="en-IN" b="1" i="1" dirty="0" err="1"/>
              <a:t>exitiputtest</a:t>
            </a:r>
            <a:r>
              <a:rPr lang="en-IN" b="1" i="1" dirty="0"/>
              <a:t>() </a:t>
            </a:r>
            <a:r>
              <a:rPr lang="en-IN" dirty="0"/>
              <a:t>// does exit() call </a:t>
            </a:r>
            <a:r>
              <a:rPr lang="en-IN" dirty="0" err="1"/>
              <a:t>iput</a:t>
            </a:r>
            <a:r>
              <a:rPr lang="en-IN" dirty="0"/>
              <a:t>(p-&gt;</a:t>
            </a:r>
            <a:r>
              <a:rPr lang="en-IN" dirty="0" err="1"/>
              <a:t>cwd</a:t>
            </a:r>
            <a:r>
              <a:rPr lang="en-IN" dirty="0"/>
              <a:t>) in a transaction?</a:t>
            </a:r>
          </a:p>
          <a:p>
            <a:r>
              <a:rPr lang="en-IN" b="1" i="1" dirty="0" err="1"/>
              <a:t>iref</a:t>
            </a:r>
            <a:r>
              <a:rPr lang="en-IN" b="1" i="1" dirty="0"/>
              <a:t>() </a:t>
            </a:r>
            <a:r>
              <a:rPr lang="en-IN" dirty="0"/>
              <a:t>// test that </a:t>
            </a:r>
            <a:r>
              <a:rPr lang="en-IN" dirty="0" err="1"/>
              <a:t>iput</a:t>
            </a:r>
            <a:r>
              <a:rPr lang="en-IN" dirty="0"/>
              <a:t>() is called at the end of _</a:t>
            </a:r>
            <a:r>
              <a:rPr lang="en-IN" dirty="0" err="1"/>
              <a:t>namei</a:t>
            </a:r>
            <a:r>
              <a:rPr lang="en-IN" dirty="0"/>
              <a:t>()</a:t>
            </a:r>
          </a:p>
          <a:p>
            <a:r>
              <a:rPr lang="en-IN" b="1" i="1" dirty="0" err="1"/>
              <a:t>bigdir</a:t>
            </a:r>
            <a:r>
              <a:rPr lang="en-IN" b="1" i="1" dirty="0"/>
              <a:t>() </a:t>
            </a:r>
            <a:r>
              <a:rPr lang="en-IN" dirty="0"/>
              <a:t>// directory that uses indirect blocks</a:t>
            </a:r>
          </a:p>
          <a:p>
            <a:r>
              <a:rPr lang="en-IN" b="1" i="1" dirty="0" err="1"/>
              <a:t>fsfull</a:t>
            </a:r>
            <a:r>
              <a:rPr lang="en-IN" b="1" i="1" dirty="0"/>
              <a:t>() </a:t>
            </a:r>
            <a:r>
              <a:rPr lang="en-IN" dirty="0"/>
              <a:t>// what happens when the file system runs out of blocks? answer: </a:t>
            </a:r>
            <a:r>
              <a:rPr lang="en-IN" dirty="0" err="1"/>
              <a:t>balloc</a:t>
            </a:r>
            <a:r>
              <a:rPr lang="en-IN" dirty="0"/>
              <a:t> panics.	*/</a:t>
            </a:r>
          </a:p>
          <a:p>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1143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LTC Activity-Testing</a:t>
            </a:r>
            <a:r>
              <a:rPr lang="en-US" b="1" i="1" dirty="0"/>
              <a:t> </a:t>
            </a:r>
            <a:r>
              <a:rPr lang="en-US" b="1" i="1" dirty="0" err="1"/>
              <a:t>iput</a:t>
            </a:r>
            <a:endParaRPr lang="en-IN" b="1" i="1" dirty="0"/>
          </a:p>
        </p:txBody>
      </p:sp>
      <p:pic>
        <p:nvPicPr>
          <p:cNvPr id="4" name="Picture 3" descr="KL Deemed to be University Logo"/>
          <p:cNvPicPr/>
          <p:nvPr/>
        </p:nvPicPr>
        <p:blipFill>
          <a:blip r:embed="rId2" cstate="print"/>
          <a:srcRect r="28073"/>
          <a:stretch>
            <a:fillRect/>
          </a:stretch>
        </p:blipFill>
        <p:spPr bwMode="auto">
          <a:xfrm>
            <a:off x="7315199" y="0"/>
            <a:ext cx="1828801" cy="1066800"/>
          </a:xfrm>
          <a:prstGeom prst="rect">
            <a:avLst/>
          </a:prstGeom>
          <a:noFill/>
          <a:ln w="9525">
            <a:noFill/>
            <a:miter lim="800000"/>
            <a:headEnd/>
            <a:tailEnd/>
          </a:ln>
        </p:spPr>
      </p:pic>
      <p:pic>
        <p:nvPicPr>
          <p:cNvPr id="1026" name="Picture 2" descr="C:\Users\admin\Desktop\Capture.JPG"/>
          <p:cNvPicPr>
            <a:picLocks noGrp="1" noChangeAspect="1" noChangeArrowheads="1"/>
          </p:cNvPicPr>
          <p:nvPr>
            <p:ph idx="1"/>
          </p:nvPr>
        </p:nvPicPr>
        <p:blipFill>
          <a:blip r:embed="rId3" cstate="print"/>
          <a:srcRect/>
          <a:stretch>
            <a:fillRect/>
          </a:stretch>
        </p:blipFill>
        <p:spPr bwMode="auto">
          <a:xfrm>
            <a:off x="1027482" y="914401"/>
            <a:ext cx="6897318" cy="56603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dirty="0"/>
              <a:t>How xv6 solves the crash problem?</a:t>
            </a:r>
            <a:endParaRPr lang="en-IN" sz="3200" b="1" dirty="0"/>
          </a:p>
        </p:txBody>
      </p:sp>
      <p:sp>
        <p:nvSpPr>
          <p:cNvPr id="3" name="Content Placeholder 2"/>
          <p:cNvSpPr>
            <a:spLocks noGrp="1"/>
          </p:cNvSpPr>
          <p:nvPr>
            <p:ph idx="1"/>
          </p:nvPr>
        </p:nvSpPr>
        <p:spPr>
          <a:xfrm>
            <a:off x="457200" y="685800"/>
            <a:ext cx="8229600" cy="5943600"/>
          </a:xfrm>
        </p:spPr>
        <p:txBody>
          <a:bodyPr>
            <a:noAutofit/>
          </a:bodyPr>
          <a:lstStyle/>
          <a:p>
            <a:pPr algn="just"/>
            <a:r>
              <a:rPr lang="en-IN" sz="2800" dirty="0"/>
              <a:t>Xv6 solves the problem of crashes during file system operations with a simple form of logging.</a:t>
            </a:r>
          </a:p>
          <a:p>
            <a:pPr algn="just"/>
            <a:r>
              <a:rPr lang="en-IN" sz="2800" dirty="0"/>
              <a:t> An xv6 system call does not directly write the on-disk file system data structures. </a:t>
            </a:r>
          </a:p>
          <a:p>
            <a:pPr algn="just"/>
            <a:r>
              <a:rPr lang="en-IN" sz="2800" dirty="0"/>
              <a:t>Instead, it places a description of all the disk writes it wishes to make in a </a:t>
            </a:r>
            <a:r>
              <a:rPr lang="en-IN" sz="2800" b="1" i="1" dirty="0"/>
              <a:t>log</a:t>
            </a:r>
            <a:r>
              <a:rPr lang="en-IN" sz="2800" dirty="0"/>
              <a:t> on the disk. </a:t>
            </a:r>
          </a:p>
          <a:p>
            <a:pPr algn="just"/>
            <a:r>
              <a:rPr lang="en-IN" sz="2800" dirty="0"/>
              <a:t>Once the system call has logged all of its writes, it writes a special commit record to the disk indicating that the log contains a complete operation. </a:t>
            </a:r>
          </a:p>
          <a:p>
            <a:pPr algn="just"/>
            <a:r>
              <a:rPr lang="en-IN" sz="2800" dirty="0"/>
              <a:t>Then the system call copies the writes to the on-disk file system data structures.</a:t>
            </a:r>
          </a:p>
          <a:p>
            <a:pPr algn="just"/>
            <a:r>
              <a:rPr lang="en-IN" sz="2800" dirty="0"/>
              <a:t>After those writes have completed, the system call erases the log on disk.</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Log based crash recovery</a:t>
            </a:r>
            <a:endParaRPr lang="en-IN" b="1"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dirty="0"/>
              <a:t>If the system should crash and reboot, the file system code recovers from the crash as follows, before running any processes.</a:t>
            </a:r>
          </a:p>
          <a:p>
            <a:pPr algn="just"/>
            <a:r>
              <a:rPr lang="en-IN" dirty="0"/>
              <a:t> If the</a:t>
            </a:r>
            <a:r>
              <a:rPr lang="en-IN" b="1" i="1" dirty="0"/>
              <a:t> log </a:t>
            </a:r>
            <a:r>
              <a:rPr lang="en-IN" dirty="0"/>
              <a:t>is marked as containing a complete operation, then the recovery code copies the writes to where they belong in the on-disk file system. </a:t>
            </a:r>
          </a:p>
          <a:p>
            <a:pPr algn="just"/>
            <a:r>
              <a:rPr lang="en-IN" dirty="0"/>
              <a:t>If the </a:t>
            </a:r>
            <a:r>
              <a:rPr lang="en-IN" b="1" i="1" dirty="0"/>
              <a:t>log</a:t>
            </a:r>
            <a:r>
              <a:rPr lang="en-IN" dirty="0"/>
              <a:t> is not marked as containing a complete operation, the recovery code ignores the </a:t>
            </a:r>
            <a:r>
              <a:rPr lang="en-IN" b="1" i="1" dirty="0"/>
              <a:t>log</a:t>
            </a:r>
            <a:r>
              <a:rPr lang="en-IN" dirty="0"/>
              <a:t>. </a:t>
            </a:r>
          </a:p>
          <a:p>
            <a:pPr algn="just"/>
            <a:r>
              <a:rPr lang="en-IN" dirty="0"/>
              <a:t>The recovery code finishes by erasing the</a:t>
            </a:r>
            <a:r>
              <a:rPr lang="en-IN" b="1" i="1" dirty="0"/>
              <a:t> log</a:t>
            </a:r>
            <a:r>
              <a:rPr lang="en-IN" dirty="0"/>
              <a:t>.</a:t>
            </a:r>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i="1" dirty="0" err="1"/>
              <a:t>log.c</a:t>
            </a:r>
            <a:r>
              <a:rPr lang="en-US" b="1" dirty="0"/>
              <a:t>-Sheet No.47 from xv6 Code Manual</a:t>
            </a:r>
            <a:endParaRPr lang="en-IN" b="1"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3399" y="1295400"/>
            <a:ext cx="8080605" cy="5181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a:t>Discussion of ALMs</a:t>
            </a:r>
            <a:br>
              <a:rPr lang="en-US" b="1" dirty="0"/>
            </a:br>
            <a:endParaRPr lang="en-US" dirty="0"/>
          </a:p>
        </p:txBody>
      </p:sp>
      <p:sp>
        <p:nvSpPr>
          <p:cNvPr id="3" name="Content Placeholder 2"/>
          <p:cNvSpPr>
            <a:spLocks noGrp="1"/>
          </p:cNvSpPr>
          <p:nvPr>
            <p:ph idx="1"/>
          </p:nvPr>
        </p:nvSpPr>
        <p:spPr>
          <a:xfrm>
            <a:off x="457200" y="1447800"/>
            <a:ext cx="8229600" cy="5105400"/>
          </a:xfrm>
        </p:spPr>
        <p:txBody>
          <a:bodyPr/>
          <a:lstStyle/>
          <a:p>
            <a:pPr algn="just">
              <a:buNone/>
            </a:pPr>
            <a:br>
              <a:rPr lang="en-IN" dirty="0"/>
            </a:br>
            <a:endParaRPr lang="en-IN" dirty="0"/>
          </a:p>
          <a:p>
            <a:pPr algn="just">
              <a:buNone/>
            </a:pPr>
            <a:r>
              <a:rPr lang="en-IN" u="sng" dirty="0"/>
              <a:t>https://www.cse.iitb.ac.in/~mythili/os/ps/xv6/ps-xv6-file.pdf</a:t>
            </a:r>
            <a:endParaRPr lang="en-IN" dirty="0"/>
          </a:p>
        </p:txBody>
      </p:sp>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L Deemed to be University Logo"/>
          <p:cNvPicPr/>
          <p:nvPr/>
        </p:nvPicPr>
        <p:blipFill>
          <a:blip r:embed="rId2" cstate="print"/>
          <a:srcRect r="28073"/>
          <a:stretch>
            <a:fillRect/>
          </a:stretch>
        </p:blipFill>
        <p:spPr bwMode="auto">
          <a:xfrm>
            <a:off x="7315199" y="0"/>
            <a:ext cx="1828801" cy="838200"/>
          </a:xfrm>
          <a:prstGeom prst="rect">
            <a:avLst/>
          </a:prstGeom>
          <a:noFill/>
          <a:ln w="9525">
            <a:noFill/>
            <a:miter lim="800000"/>
            <a:headEnd/>
            <a:tailEnd/>
          </a:ln>
        </p:spPr>
      </p:pic>
      <p:sp>
        <p:nvSpPr>
          <p:cNvPr id="2" name="Title 1"/>
          <p:cNvSpPr>
            <a:spLocks noGrp="1"/>
          </p:cNvSpPr>
          <p:nvPr>
            <p:ph type="title"/>
          </p:nvPr>
        </p:nvSpPr>
        <p:spPr>
          <a:xfrm>
            <a:off x="457200" y="274638"/>
            <a:ext cx="8229600" cy="563562"/>
          </a:xfrm>
        </p:spPr>
        <p:txBody>
          <a:bodyPr>
            <a:noAutofit/>
          </a:bodyPr>
          <a:lstStyle/>
          <a:p>
            <a:r>
              <a:rPr lang="en-US" sz="3200" b="1" dirty="0"/>
              <a:t>Session-5 ALM-1</a:t>
            </a:r>
            <a:endParaRPr lang="en-IN" sz="3200" b="1" dirty="0"/>
          </a:p>
        </p:txBody>
      </p:sp>
      <p:sp>
        <p:nvSpPr>
          <p:cNvPr id="3" name="Content Placeholder 2"/>
          <p:cNvSpPr>
            <a:spLocks noGrp="1"/>
          </p:cNvSpPr>
          <p:nvPr>
            <p:ph idx="1"/>
          </p:nvPr>
        </p:nvSpPr>
        <p:spPr>
          <a:xfrm>
            <a:off x="457200" y="838200"/>
            <a:ext cx="8229600" cy="5791200"/>
          </a:xfrm>
        </p:spPr>
        <p:txBody>
          <a:bodyPr>
            <a:normAutofit fontScale="85000" lnSpcReduction="20000"/>
          </a:bodyPr>
          <a:lstStyle/>
          <a:p>
            <a:pPr>
              <a:buNone/>
            </a:pPr>
            <a:r>
              <a:rPr lang="en-US" dirty="0"/>
              <a:t>	</a:t>
            </a:r>
          </a:p>
          <a:p>
            <a:pPr algn="just"/>
            <a:r>
              <a:rPr lang="en-IN" sz="3300" dirty="0"/>
              <a:t>Consider two processes in xv6 that both wish to read a particular disk block, i.e., either process does not intend to modify the data in the block. The first process obtains a pointer to the </a:t>
            </a:r>
            <a:r>
              <a:rPr lang="en-IN" sz="3300" dirty="0" err="1"/>
              <a:t>struct</a:t>
            </a:r>
            <a:r>
              <a:rPr lang="en-IN" sz="3300" dirty="0"/>
              <a:t> </a:t>
            </a:r>
            <a:r>
              <a:rPr lang="en-IN" sz="3300" dirty="0" err="1"/>
              <a:t>buf</a:t>
            </a:r>
            <a:r>
              <a:rPr lang="en-IN" sz="3300" dirty="0"/>
              <a:t> using the function “bread”, but never causes the buffer to become dirty.</a:t>
            </a:r>
          </a:p>
          <a:p>
            <a:pPr algn="just">
              <a:buNone/>
            </a:pPr>
            <a:endParaRPr lang="en-IN" sz="3300" dirty="0"/>
          </a:p>
          <a:p>
            <a:pPr algn="just"/>
            <a:r>
              <a:rPr lang="en-IN" sz="3300" dirty="0"/>
              <a:t> Now, if the second process calls “bread” on the same block before the first process calls ”</a:t>
            </a:r>
            <a:r>
              <a:rPr lang="en-IN" sz="3300" dirty="0" err="1"/>
              <a:t>brelse</a:t>
            </a:r>
            <a:r>
              <a:rPr lang="en-IN" sz="3300" dirty="0"/>
              <a:t>”, will this second call to “bread” return immediately, or would it block? Briefly describe what xv6 does in this case, and justify the design choice.</a:t>
            </a:r>
            <a:endParaRPr lang="en-US" sz="3300" dirty="0"/>
          </a:p>
          <a:p>
            <a:pPr algn="just">
              <a:buNone/>
            </a:pPr>
            <a:r>
              <a:rPr lang="en-US" sz="3300" dirty="0"/>
              <a:t>	</a:t>
            </a:r>
            <a:endParaRPr lang="en-IN" sz="33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2051</Words>
  <Application>Microsoft Office PowerPoint</Application>
  <PresentationFormat>On-screen Show (4:3)</PresentationFormat>
  <Paragraphs>138</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Operating Systems Design( 19CS2106S)  Session-5 &amp; 6 Revision</vt:lpstr>
      <vt:lpstr>Session Plan</vt:lpstr>
      <vt:lpstr>Design and Implementation of log.c  (10 mnts)</vt:lpstr>
      <vt:lpstr>Logging –Crash Recovery in File Systems</vt:lpstr>
      <vt:lpstr>How xv6 solves the crash problem?</vt:lpstr>
      <vt:lpstr>Log based crash recovery</vt:lpstr>
      <vt:lpstr>log.c-Sheet No.47 from xv6 Code Manual</vt:lpstr>
      <vt:lpstr>Discussion of ALMs </vt:lpstr>
      <vt:lpstr>Session-5 ALM-1</vt:lpstr>
      <vt:lpstr>Session-5 ALM-2</vt:lpstr>
      <vt:lpstr>Session-5  ALM-3</vt:lpstr>
      <vt:lpstr>Low-level File System Algorithms</vt:lpstr>
      <vt:lpstr>PowerPoint Presentation</vt:lpstr>
      <vt:lpstr>Review of inode</vt:lpstr>
      <vt:lpstr>inode number can be viewed using the ls -il command</vt:lpstr>
      <vt:lpstr>Concept of in-core inode</vt:lpstr>
      <vt:lpstr>Accessing of inode</vt:lpstr>
      <vt:lpstr>Allocation of an in-core copy of actual disk inode iget Algorithm</vt:lpstr>
      <vt:lpstr>Allocation of an in-core copy of actual disk inode iget Algorithm</vt:lpstr>
      <vt:lpstr>PowerPoint Presentation</vt:lpstr>
      <vt:lpstr>Releasing the inodes</vt:lpstr>
      <vt:lpstr>Releasing the inodes using iput algorithm</vt:lpstr>
      <vt:lpstr>Structure of Regular File</vt:lpstr>
      <vt:lpstr>Structure of a Regular File in Unix</vt:lpstr>
      <vt:lpstr>PowerPoint Presentation</vt:lpstr>
      <vt:lpstr>PowerPoint Presentation</vt:lpstr>
      <vt:lpstr>If a logical block on the file system holds 1K bytes and that a block number is addressable by a 32 bit integer, then a block can hold up to 256 block numbers. The maximum file size with 13 member data array is:</vt:lpstr>
      <vt:lpstr>PowerPoint Presentation</vt:lpstr>
      <vt:lpstr>bmap- to convert logical byte offset of a file to a physical disk block</vt:lpstr>
      <vt:lpstr>Example</vt:lpstr>
      <vt:lpstr>PowerPoint Presentation</vt:lpstr>
      <vt:lpstr>Directories</vt:lpstr>
      <vt:lpstr>Directory layout for  /etc</vt:lpstr>
      <vt:lpstr>PowerPoint Presentation</vt:lpstr>
      <vt:lpstr>PowerPoint Presentation</vt:lpstr>
      <vt:lpstr>Accessing a file in directory  using path name</vt:lpstr>
      <vt:lpstr>namei  Algorithm-Searching the path</vt:lpstr>
      <vt:lpstr>namei  Algorithm</vt:lpstr>
      <vt:lpstr>namei  Algorithm</vt:lpstr>
      <vt:lpstr>namei Algorithm</vt:lpstr>
      <vt:lpstr>Case Study of  fs.c</vt:lpstr>
      <vt:lpstr>Xv6 Code Sheet No.49</vt:lpstr>
      <vt:lpstr>iget</vt:lpstr>
      <vt:lpstr>iput</vt:lpstr>
      <vt:lpstr>dirlookup</vt:lpstr>
      <vt:lpstr>LTC Activities-Session-6</vt:lpstr>
      <vt:lpstr>LTC Activity-Testing iput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Session-8 Low-Level File System Algorithms</dc:title>
  <dc:creator>Nithish Nani</dc:creator>
  <cp:lastModifiedBy>M Sai Prasanthi</cp:lastModifiedBy>
  <cp:revision>203</cp:revision>
  <dcterms:created xsi:type="dcterms:W3CDTF">2006-08-16T00:00:00Z</dcterms:created>
  <dcterms:modified xsi:type="dcterms:W3CDTF">2020-08-18T17:07:46Z</dcterms:modified>
</cp:coreProperties>
</file>