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6" r:id="rId3"/>
    <p:sldId id="277" r:id="rId4"/>
    <p:sldId id="260" r:id="rId5"/>
    <p:sldId id="288" r:id="rId6"/>
    <p:sldId id="289" r:id="rId7"/>
    <p:sldId id="290" r:id="rId8"/>
    <p:sldId id="286" r:id="rId9"/>
    <p:sldId id="287" r:id="rId10"/>
    <p:sldId id="262" r:id="rId11"/>
    <p:sldId id="263" r:id="rId12"/>
    <p:sldId id="265" r:id="rId13"/>
    <p:sldId id="266" r:id="rId14"/>
    <p:sldId id="268" r:id="rId15"/>
    <p:sldId id="269" r:id="rId16"/>
    <p:sldId id="270" r:id="rId17"/>
    <p:sldId id="304" r:id="rId18"/>
    <p:sldId id="305" r:id="rId19"/>
    <p:sldId id="280" r:id="rId20"/>
    <p:sldId id="279" r:id="rId21"/>
    <p:sldId id="271" r:id="rId22"/>
    <p:sldId id="274" r:id="rId23"/>
    <p:sldId id="275" r:id="rId24"/>
    <p:sldId id="278" r:id="rId25"/>
    <p:sldId id="297" r:id="rId26"/>
    <p:sldId id="301" r:id="rId27"/>
    <p:sldId id="298" r:id="rId28"/>
    <p:sldId id="300" r:id="rId29"/>
    <p:sldId id="302" r:id="rId30"/>
    <p:sldId id="303" r:id="rId31"/>
    <p:sldId id="291" r:id="rId32"/>
    <p:sldId id="292" r:id="rId33"/>
    <p:sldId id="293" r:id="rId34"/>
    <p:sldId id="294" r:id="rId35"/>
    <p:sldId id="295"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3657600"/>
          </a:xfrm>
        </p:spPr>
        <p:txBody>
          <a:bodyPr>
            <a:normAutofit fontScale="90000"/>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Operating Systems Design</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19CS2106R​</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Session-10</a:t>
            </a:r>
            <a:r>
              <a:rPr lang="en-IN" dirty="0" smtClean="0">
                <a:solidFill>
                  <a:srgbClr val="FF0000"/>
                </a:solidFill>
              </a:rPr>
              <a:t/>
            </a:r>
            <a:br>
              <a:rPr lang="en-IN" dirty="0" smtClean="0">
                <a:solidFill>
                  <a:srgbClr val="FF0000"/>
                </a:solidFill>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File System Calls:</a:t>
            </a:r>
            <a:br>
              <a:rPr lang="en-US" b="1" dirty="0" smtClean="0">
                <a:latin typeface="Times New Roman" pitchFamily="18" charset="0"/>
                <a:cs typeface="Times New Roman" pitchFamily="18" charset="0"/>
              </a:rPr>
            </a:br>
            <a:r>
              <a:rPr lang="en-US" b="1" i="1" dirty="0" smtClean="0">
                <a:latin typeface="Times New Roman" pitchFamily="18" charset="0"/>
                <a:cs typeface="Times New Roman" pitchFamily="18" charset="0"/>
              </a:rPr>
              <a:t>pipe, </a:t>
            </a:r>
            <a:r>
              <a:rPr lang="en-US" b="1" i="1" dirty="0" err="1" smtClean="0">
                <a:latin typeface="Times New Roman" pitchFamily="18" charset="0"/>
                <a:cs typeface="Times New Roman" pitchFamily="18" charset="0"/>
              </a:rPr>
              <a:t>dup,link</a:t>
            </a:r>
            <a:r>
              <a:rPr lang="en-US" b="1" i="1" dirty="0" smtClean="0">
                <a:latin typeface="Times New Roman" pitchFamily="18" charset="0"/>
                <a:cs typeface="Times New Roman" pitchFamily="18" charset="0"/>
              </a:rPr>
              <a:t> and unlink</a:t>
            </a:r>
            <a:br>
              <a:rPr lang="en-US" b="1" i="1" dirty="0" smtClean="0">
                <a:latin typeface="Times New Roman" pitchFamily="18" charset="0"/>
                <a:cs typeface="Times New Roman" pitchFamily="18" charset="0"/>
              </a:rPr>
            </a:br>
            <a:endParaRPr lang="en-IN" b="1" i="1" dirty="0">
              <a:latin typeface="Times New Roman" pitchFamily="18" charset="0"/>
              <a:cs typeface="Times New Roman" pitchFamily="18" charset="0"/>
            </a:endParaRPr>
          </a:p>
        </p:txBody>
      </p:sp>
      <p:sp>
        <p:nvSpPr>
          <p:cNvPr id="3" name="Subtitle 2"/>
          <p:cNvSpPr>
            <a:spLocks noGrp="1"/>
          </p:cNvSpPr>
          <p:nvPr>
            <p:ph type="subTitle" idx="1"/>
          </p:nvPr>
        </p:nvSpPr>
        <p:spPr>
          <a:xfrm>
            <a:off x="1066800" y="5181600"/>
            <a:ext cx="7162800" cy="457200"/>
          </a:xfrm>
        </p:spPr>
        <p:txBody>
          <a:bodyPr>
            <a:normAutofit fontScale="92500" lnSpcReduction="20000"/>
          </a:bodyPr>
          <a:lstStyle/>
          <a:p>
            <a:endParaRPr lang="en-IN" b="1" dirty="0">
              <a:solidFill>
                <a:schemeClr val="tx1"/>
              </a:solidFill>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latin typeface="Times New Roman" pitchFamily="18" charset="0"/>
                <a:cs typeface="Times New Roman" pitchFamily="18" charset="0"/>
              </a:rPr>
              <a:t>Syntax of </a:t>
            </a:r>
            <a:r>
              <a:rPr lang="en-US" sz="3600" b="1" i="1" dirty="0" smtClean="0">
                <a:latin typeface="Times New Roman" pitchFamily="18" charset="0"/>
                <a:cs typeface="Times New Roman" pitchFamily="18" charset="0"/>
              </a:rPr>
              <a:t>pipe ( ) </a:t>
            </a:r>
            <a:r>
              <a:rPr lang="en-US" sz="3600" b="1" dirty="0" smtClean="0">
                <a:latin typeface="Times New Roman" pitchFamily="18" charset="0"/>
                <a:cs typeface="Times New Roman" pitchFamily="18" charset="0"/>
              </a:rPr>
              <a:t>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algn="just"/>
            <a:r>
              <a:rPr lang="en-IN" dirty="0" smtClean="0">
                <a:latin typeface="Times New Roman" pitchFamily="18" charset="0"/>
                <a:cs typeface="Times New Roman" pitchFamily="18" charset="0"/>
              </a:rPr>
              <a:t>The syntax for creation of a pipe is</a:t>
            </a:r>
          </a:p>
          <a:p>
            <a:pPr algn="just">
              <a:buNone/>
            </a:pPr>
            <a:r>
              <a:rPr lang="en-IN" b="1" i="1" dirty="0" smtClean="0">
                <a:latin typeface="Times New Roman" pitchFamily="18" charset="0"/>
                <a:cs typeface="Times New Roman" pitchFamily="18" charset="0"/>
              </a:rPr>
              <a:t>     pipe (</a:t>
            </a:r>
            <a:r>
              <a:rPr lang="en-IN" b="1" i="1" dirty="0" err="1" smtClean="0">
                <a:latin typeface="Times New Roman" pitchFamily="18" charset="0"/>
                <a:cs typeface="Times New Roman" pitchFamily="18" charset="0"/>
              </a:rPr>
              <a:t>fdptr</a:t>
            </a:r>
            <a:r>
              <a:rPr lang="en-IN" b="1" i="1" dirty="0" smtClean="0">
                <a:latin typeface="Times New Roman" pitchFamily="18" charset="0"/>
                <a:cs typeface="Times New Roman" pitchFamily="18" charset="0"/>
              </a:rPr>
              <a:t>) ;</a:t>
            </a:r>
          </a:p>
          <a:p>
            <a:pPr algn="just">
              <a:buNone/>
            </a:pPr>
            <a:r>
              <a:rPr lang="en-IN" dirty="0" smtClean="0">
                <a:latin typeface="Times New Roman" pitchFamily="18" charset="0"/>
                <a:cs typeface="Times New Roman" pitchFamily="18" charset="0"/>
              </a:rPr>
              <a:t>    where </a:t>
            </a:r>
            <a:r>
              <a:rPr lang="en-IN" b="1" i="1" dirty="0" err="1" smtClean="0">
                <a:latin typeface="Times New Roman" pitchFamily="18" charset="0"/>
                <a:cs typeface="Times New Roman" pitchFamily="18" charset="0"/>
              </a:rPr>
              <a:t>fdptr</a:t>
            </a:r>
            <a:r>
              <a:rPr lang="en-IN" dirty="0" smtClean="0">
                <a:latin typeface="Times New Roman" pitchFamily="18" charset="0"/>
                <a:cs typeface="Times New Roman" pitchFamily="18" charset="0"/>
              </a:rPr>
              <a:t> is the pointer to an integer array that will contain the two file descriptors for reading and writing the pipe.</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rmAutofit/>
          </a:bodyPr>
          <a:lstStyle/>
          <a:p>
            <a:r>
              <a:rPr lang="en-US" sz="3600" b="1" dirty="0" smtClean="0">
                <a:latin typeface="Times New Roman" pitchFamily="18" charset="0"/>
                <a:cs typeface="Times New Roman" pitchFamily="18" charset="0"/>
              </a:rPr>
              <a:t>Algorithmic Design Approach of creation of </a:t>
            </a:r>
            <a:r>
              <a:rPr lang="en-US" sz="3600" b="1" i="1" dirty="0" smtClean="0">
                <a:latin typeface="Times New Roman" pitchFamily="18" charset="0"/>
                <a:cs typeface="Times New Roman" pitchFamily="18" charset="0"/>
              </a:rPr>
              <a:t>pipe( ) </a:t>
            </a:r>
            <a:r>
              <a:rPr lang="en-US" sz="3600" b="1" dirty="0" smtClean="0">
                <a:latin typeface="Times New Roman" pitchFamily="18" charset="0"/>
                <a:cs typeface="Times New Roman" pitchFamily="18" charset="0"/>
              </a:rPr>
              <a:t>system call-unnamed</a:t>
            </a:r>
            <a:endParaRPr lang="en-IN" sz="36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838201" y="1650820"/>
            <a:ext cx="7879014" cy="460078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i="1" dirty="0" smtClean="0">
                <a:latin typeface="Times New Roman" pitchFamily="18" charset="0"/>
                <a:cs typeface="Times New Roman" pitchFamily="18" charset="0"/>
              </a:rPr>
              <a:t>dup ( ) </a:t>
            </a:r>
            <a:r>
              <a:rPr lang="en-US" sz="3600" b="1" dirty="0" smtClean="0">
                <a:latin typeface="Times New Roman" pitchFamily="18" charset="0"/>
                <a:cs typeface="Times New Roman" pitchFamily="18" charset="0"/>
              </a:rPr>
              <a:t>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algn="just"/>
            <a:r>
              <a:rPr lang="en-IN" dirty="0" smtClean="0">
                <a:latin typeface="Times New Roman" pitchFamily="18" charset="0"/>
                <a:cs typeface="Times New Roman" pitchFamily="18" charset="0"/>
              </a:rPr>
              <a:t>The dup system call copies a file descriptor into the first free slot of the user file descriptor table, returning the new file descriptor to the user. </a:t>
            </a:r>
          </a:p>
          <a:p>
            <a:pPr algn="just"/>
            <a:r>
              <a:rPr lang="en-IN" dirty="0" smtClean="0">
                <a:latin typeface="Times New Roman" pitchFamily="18" charset="0"/>
                <a:cs typeface="Times New Roman" pitchFamily="18" charset="0"/>
              </a:rPr>
              <a:t>The syntax of the system call is</a:t>
            </a:r>
          </a:p>
          <a:p>
            <a:pPr algn="just">
              <a:buNone/>
            </a:pPr>
            <a:r>
              <a:rPr lang="en-IN" dirty="0" smtClean="0">
                <a:latin typeface="Times New Roman" pitchFamily="18" charset="0"/>
                <a:cs typeface="Times New Roman" pitchFamily="18" charset="0"/>
              </a:rPr>
              <a:t>       </a:t>
            </a:r>
            <a:r>
              <a:rPr lang="en-IN" b="1" i="1" dirty="0" err="1" smtClean="0">
                <a:latin typeface="Times New Roman" pitchFamily="18" charset="0"/>
                <a:cs typeface="Times New Roman" pitchFamily="18" charset="0"/>
              </a:rPr>
              <a:t>newfd</a:t>
            </a:r>
            <a:r>
              <a:rPr lang="en-IN" b="1" i="1"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dup (</a:t>
            </a:r>
            <a:r>
              <a:rPr lang="en-IN" b="1" i="1" dirty="0" err="1" smtClean="0">
                <a:latin typeface="Times New Roman" pitchFamily="18" charset="0"/>
                <a:cs typeface="Times New Roman" pitchFamily="18" charset="0"/>
              </a:rPr>
              <a:t>fd</a:t>
            </a:r>
            <a:r>
              <a:rPr lang="en-IN" b="1" i="1" dirty="0" smtClean="0">
                <a:latin typeface="Times New Roman" pitchFamily="18" charset="0"/>
                <a:cs typeface="Times New Roman" pitchFamily="18" charset="0"/>
              </a:rPr>
              <a:t>);</a:t>
            </a:r>
          </a:p>
          <a:p>
            <a:pPr algn="just">
              <a:buNone/>
            </a:pPr>
            <a:r>
              <a:rPr lang="en-IN" dirty="0" smtClean="0">
                <a:latin typeface="Times New Roman" pitchFamily="18" charset="0"/>
                <a:cs typeface="Times New Roman" pitchFamily="18" charset="0"/>
              </a:rPr>
              <a:t>    where </a:t>
            </a:r>
            <a:r>
              <a:rPr lang="en-IN" dirty="0" err="1" smtClean="0">
                <a:latin typeface="Times New Roman" pitchFamily="18" charset="0"/>
                <a:cs typeface="Times New Roman" pitchFamily="18" charset="0"/>
              </a:rPr>
              <a:t>fd</a:t>
            </a:r>
            <a:r>
              <a:rPr lang="en-IN" dirty="0" smtClean="0">
                <a:latin typeface="Times New Roman" pitchFamily="18" charset="0"/>
                <a:cs typeface="Times New Roman" pitchFamily="18" charset="0"/>
              </a:rPr>
              <a:t> is the file descriptor being duped and </a:t>
            </a:r>
            <a:r>
              <a:rPr lang="en-IN" dirty="0" err="1" smtClean="0">
                <a:latin typeface="Times New Roman" pitchFamily="18" charset="0"/>
                <a:cs typeface="Times New Roman" pitchFamily="18" charset="0"/>
              </a:rPr>
              <a:t>newfd</a:t>
            </a:r>
            <a:r>
              <a:rPr lang="en-IN" dirty="0" smtClean="0">
                <a:latin typeface="Times New Roman" pitchFamily="18" charset="0"/>
                <a:cs typeface="Times New Roman" pitchFamily="18" charset="0"/>
              </a:rPr>
              <a:t> is the new file descriptor that references the file.</a:t>
            </a:r>
          </a:p>
          <a:p>
            <a:pPr algn="just">
              <a:buNone/>
            </a:pPr>
            <a:r>
              <a:rPr lang="en-IN" dirty="0" smtClean="0">
                <a:latin typeface="Times New Roman" pitchFamily="18" charset="0"/>
                <a:cs typeface="Times New Roman" pitchFamily="18" charset="0"/>
              </a:rPr>
              <a:t>   Because dup duplicates the file descriptor, it increments the count of the corresponding file table entry, which now has one more file descriptor entry that points to it.</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i="1" dirty="0" smtClean="0">
                <a:latin typeface="Times New Roman" pitchFamily="18" charset="0"/>
                <a:cs typeface="Times New Roman" pitchFamily="18" charset="0"/>
              </a:rPr>
              <a:t>dup </a:t>
            </a:r>
            <a:r>
              <a:rPr lang="en-US" sz="3600" b="1" i="1" dirty="0" smtClean="0">
                <a:latin typeface="Times New Roman" pitchFamily="18" charset="0"/>
                <a:cs typeface="Times New Roman" pitchFamily="18" charset="0"/>
              </a:rPr>
              <a:t>( ) </a:t>
            </a:r>
            <a:r>
              <a:rPr lang="en-US" sz="3600" b="1" dirty="0" smtClean="0">
                <a:latin typeface="Times New Roman" pitchFamily="18" charset="0"/>
                <a:cs typeface="Times New Roman" pitchFamily="18" charset="0"/>
              </a:rPr>
              <a:t>System call-C Procedure</a:t>
            </a:r>
            <a:endParaRPr lang="en-IN" sz="36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371600" y="1524000"/>
            <a:ext cx="6612610" cy="48768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792162"/>
          </a:xfrm>
        </p:spPr>
        <p:txBody>
          <a:bodyPr>
            <a:noAutofit/>
          </a:bodyPr>
          <a:lstStyle/>
          <a:p>
            <a:r>
              <a:rPr lang="en-US" sz="3200" b="1" dirty="0" smtClean="0">
                <a:latin typeface="Times New Roman" pitchFamily="18" charset="0"/>
                <a:cs typeface="Times New Roman" pitchFamily="18" charset="0"/>
              </a:rPr>
              <a:t>Creating new link to an existing file using </a:t>
            </a:r>
            <a:r>
              <a:rPr lang="en-US" sz="3200" b="1" i="1" dirty="0" smtClean="0">
                <a:latin typeface="Times New Roman" pitchFamily="18" charset="0"/>
                <a:cs typeface="Times New Roman" pitchFamily="18" charset="0"/>
              </a:rPr>
              <a:t>link ( ) </a:t>
            </a:r>
            <a:r>
              <a:rPr lang="en-US" sz="3200" b="1" dirty="0" smtClean="0">
                <a:latin typeface="Times New Roman" pitchFamily="18" charset="0"/>
                <a:cs typeface="Times New Roman" pitchFamily="18" charset="0"/>
              </a:rPr>
              <a:t>system call</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IN" dirty="0" smtClean="0">
                <a:latin typeface="Times New Roman" pitchFamily="18" charset="0"/>
                <a:cs typeface="Times New Roman" pitchFamily="18" charset="0"/>
              </a:rPr>
              <a:t>The link system call links a file to a new name in the file system directory structure, creating a new directory entry for an existing mode.</a:t>
            </a:r>
          </a:p>
          <a:p>
            <a:pPr algn="just"/>
            <a:r>
              <a:rPr lang="en-IN" dirty="0" smtClean="0">
                <a:latin typeface="Times New Roman" pitchFamily="18" charset="0"/>
                <a:cs typeface="Times New Roman" pitchFamily="18" charset="0"/>
              </a:rPr>
              <a:t> The syntax for the link system call is</a:t>
            </a:r>
          </a:p>
          <a:p>
            <a:pPr algn="just">
              <a:buNone/>
            </a:pPr>
            <a:r>
              <a:rPr lang="en-IN"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link(source file name, target file name);</a:t>
            </a:r>
          </a:p>
          <a:p>
            <a:pPr algn="just">
              <a:buNone/>
            </a:pPr>
            <a:r>
              <a:rPr lang="en-IN" dirty="0" smtClean="0">
                <a:latin typeface="Times New Roman" pitchFamily="18" charset="0"/>
                <a:cs typeface="Times New Roman" pitchFamily="18" charset="0"/>
              </a:rPr>
              <a:t>   where source file name is the name of an existing file and target .file name is the new (additional) name the file will have after completion of the link call</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latin typeface="Times New Roman" pitchFamily="18" charset="0"/>
                <a:cs typeface="Times New Roman" pitchFamily="18" charset="0"/>
              </a:rPr>
              <a:t>Algorithmic Design for link () 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Autofit/>
          </a:bodyPr>
          <a:lstStyle/>
          <a:p>
            <a:r>
              <a:rPr lang="en-IN" sz="1600" b="1" dirty="0" smtClean="0">
                <a:latin typeface="Times New Roman" pitchFamily="18" charset="0"/>
                <a:cs typeface="Times New Roman" pitchFamily="18" charset="0"/>
              </a:rPr>
              <a:t>Algorithm  link</a:t>
            </a:r>
          </a:p>
          <a:p>
            <a:r>
              <a:rPr lang="en-IN" sz="1600" b="1" dirty="0" smtClean="0">
                <a:latin typeface="Times New Roman" pitchFamily="18" charset="0"/>
                <a:cs typeface="Times New Roman" pitchFamily="18" charset="0"/>
              </a:rPr>
              <a:t>input: existing file name</a:t>
            </a:r>
          </a:p>
          <a:p>
            <a:r>
              <a:rPr lang="en-IN" sz="1600" b="1" dirty="0" smtClean="0">
                <a:latin typeface="Times New Roman" pitchFamily="18" charset="0"/>
                <a:cs typeface="Times New Roman" pitchFamily="18" charset="0"/>
              </a:rPr>
              <a:t>new file name</a:t>
            </a:r>
          </a:p>
          <a:p>
            <a:r>
              <a:rPr lang="en-IN" sz="1600" b="1" dirty="0" smtClean="0">
                <a:latin typeface="Times New Roman" pitchFamily="18" charset="0"/>
                <a:cs typeface="Times New Roman" pitchFamily="18" charset="0"/>
              </a:rPr>
              <a:t>output: none</a:t>
            </a:r>
          </a:p>
          <a:p>
            <a:r>
              <a:rPr lang="en-US" sz="1600" b="1" dirty="0" smtClean="0">
                <a:latin typeface="Times New Roman" pitchFamily="18" charset="0"/>
                <a:cs typeface="Times New Roman" pitchFamily="18" charset="0"/>
              </a:rPr>
              <a:t>{</a:t>
            </a:r>
            <a:endParaRPr lang="en-IN" sz="1600" b="1"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get </a:t>
            </a:r>
            <a:r>
              <a:rPr lang="en-IN" sz="1600" b="1" dirty="0" err="1" smtClean="0">
                <a:latin typeface="Times New Roman" pitchFamily="18" charset="0"/>
                <a:cs typeface="Times New Roman" pitchFamily="18" charset="0"/>
              </a:rPr>
              <a:t>inode</a:t>
            </a:r>
            <a:r>
              <a:rPr lang="en-IN" sz="1600" b="1"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for existing file name (algorithm </a:t>
            </a:r>
            <a:r>
              <a:rPr lang="en-IN" sz="1600" b="1" dirty="0" err="1" smtClean="0">
                <a:latin typeface="Times New Roman" pitchFamily="18" charset="0"/>
                <a:cs typeface="Times New Roman" pitchFamily="18" charset="0"/>
              </a:rPr>
              <a:t>namei</a:t>
            </a:r>
            <a:r>
              <a:rPr lang="en-IN" sz="1600" b="1" dirty="0" smtClean="0">
                <a:latin typeface="Times New Roman" pitchFamily="18" charset="0"/>
                <a:cs typeface="Times New Roman" pitchFamily="18" charset="0"/>
              </a:rPr>
              <a:t>);</a:t>
            </a:r>
          </a:p>
          <a:p>
            <a:r>
              <a:rPr lang="en-IN" sz="1600" b="1" dirty="0" smtClean="0">
                <a:latin typeface="Times New Roman" pitchFamily="18" charset="0"/>
                <a:cs typeface="Times New Roman" pitchFamily="18" charset="0"/>
              </a:rPr>
              <a:t>if (too many links on file or linking directory without super user permission)</a:t>
            </a:r>
          </a:p>
          <a:p>
            <a:r>
              <a:rPr lang="en-US" sz="1600" b="1" dirty="0" smtClean="0">
                <a:latin typeface="Times New Roman" pitchFamily="18" charset="0"/>
                <a:cs typeface="Times New Roman" pitchFamily="18" charset="0"/>
              </a:rPr>
              <a:t>{</a:t>
            </a:r>
            <a:endParaRPr lang="en-IN" sz="1600" b="1"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release </a:t>
            </a:r>
            <a:r>
              <a:rPr lang="en-IN" sz="1600" b="1" dirty="0" err="1" smtClean="0">
                <a:latin typeface="Times New Roman" pitchFamily="18" charset="0"/>
                <a:cs typeface="Times New Roman" pitchFamily="18" charset="0"/>
              </a:rPr>
              <a:t>inode</a:t>
            </a:r>
            <a:r>
              <a:rPr lang="en-IN" sz="1600" b="1"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(algorithm </a:t>
            </a:r>
            <a:r>
              <a:rPr lang="en-IN" sz="1600" b="1" dirty="0" err="1" smtClean="0">
                <a:latin typeface="Times New Roman" pitchFamily="18" charset="0"/>
                <a:cs typeface="Times New Roman" pitchFamily="18" charset="0"/>
              </a:rPr>
              <a:t>iput</a:t>
            </a:r>
            <a:r>
              <a:rPr lang="en-IN" sz="1600" b="1" dirty="0" smtClean="0">
                <a:latin typeface="Times New Roman" pitchFamily="18" charset="0"/>
                <a:cs typeface="Times New Roman" pitchFamily="18" charset="0"/>
              </a:rPr>
              <a:t>);</a:t>
            </a:r>
          </a:p>
          <a:p>
            <a:r>
              <a:rPr lang="en-IN" sz="1600" b="1" dirty="0" smtClean="0">
                <a:latin typeface="Times New Roman" pitchFamily="18" charset="0"/>
                <a:cs typeface="Times New Roman" pitchFamily="18" charset="0"/>
              </a:rPr>
              <a:t>return (error);</a:t>
            </a:r>
          </a:p>
          <a:p>
            <a:r>
              <a:rPr lang="en-US" sz="1600" b="1" dirty="0" smtClean="0">
                <a:latin typeface="Times New Roman" pitchFamily="18" charset="0"/>
                <a:cs typeface="Times New Roman" pitchFamily="18" charset="0"/>
              </a:rPr>
              <a:t>}</a:t>
            </a:r>
            <a:endParaRPr lang="en-IN" sz="1600" b="1"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increment link count on </a:t>
            </a:r>
            <a:r>
              <a:rPr lang="en-IN" sz="1600" b="1" dirty="0" err="1" smtClean="0">
                <a:latin typeface="Times New Roman" pitchFamily="18" charset="0"/>
                <a:cs typeface="Times New Roman" pitchFamily="18" charset="0"/>
              </a:rPr>
              <a:t>inode</a:t>
            </a:r>
            <a:r>
              <a:rPr lang="en-IN" sz="1600" b="1" dirty="0" smtClean="0">
                <a:latin typeface="Times New Roman" pitchFamily="18" charset="0"/>
                <a:cs typeface="Times New Roman" pitchFamily="18" charset="0"/>
              </a:rPr>
              <a:t>;</a:t>
            </a:r>
          </a:p>
          <a:p>
            <a:r>
              <a:rPr lang="en-IN" sz="1600" b="1" dirty="0" smtClean="0">
                <a:latin typeface="Times New Roman" pitchFamily="18" charset="0"/>
                <a:cs typeface="Times New Roman" pitchFamily="18" charset="0"/>
              </a:rPr>
              <a:t>update disk copy of </a:t>
            </a:r>
            <a:r>
              <a:rPr lang="en-IN" sz="1600" b="1" dirty="0" err="1" smtClean="0">
                <a:latin typeface="Times New Roman" pitchFamily="18" charset="0"/>
                <a:cs typeface="Times New Roman" pitchFamily="18" charset="0"/>
              </a:rPr>
              <a:t>inode</a:t>
            </a:r>
            <a:r>
              <a:rPr lang="en-IN" sz="1600" b="1" dirty="0" smtClean="0">
                <a:latin typeface="Times New Roman" pitchFamily="18" charset="0"/>
                <a:cs typeface="Times New Roman" pitchFamily="18" charset="0"/>
              </a:rPr>
              <a:t>;</a:t>
            </a:r>
          </a:p>
          <a:p>
            <a:r>
              <a:rPr lang="en-IN" sz="1600" b="1" dirty="0" smtClean="0">
                <a:latin typeface="Times New Roman" pitchFamily="18" charset="0"/>
                <a:cs typeface="Times New Roman" pitchFamily="18" charset="0"/>
              </a:rPr>
              <a:t>unlock </a:t>
            </a:r>
            <a:r>
              <a:rPr lang="en-IN" sz="1600" b="1" dirty="0" err="1" smtClean="0">
                <a:latin typeface="Times New Roman" pitchFamily="18" charset="0"/>
                <a:cs typeface="Times New Roman" pitchFamily="18" charset="0"/>
              </a:rPr>
              <a:t>inode</a:t>
            </a:r>
            <a:r>
              <a:rPr lang="en-IN" sz="1600" b="1" dirty="0" smtClean="0">
                <a:latin typeface="Times New Roman" pitchFamily="18" charset="0"/>
                <a:cs typeface="Times New Roman" pitchFamily="18" charset="0"/>
              </a:rPr>
              <a:t>;</a:t>
            </a:r>
          </a:p>
          <a:p>
            <a:r>
              <a:rPr lang="en-IN" sz="1600" b="1" dirty="0" smtClean="0">
                <a:latin typeface="Times New Roman" pitchFamily="18" charset="0"/>
                <a:cs typeface="Times New Roman" pitchFamily="18" charset="0"/>
              </a:rPr>
              <a:t>get parent </a:t>
            </a:r>
            <a:r>
              <a:rPr lang="en-IN" sz="1600" b="1" dirty="0" err="1" smtClean="0">
                <a:latin typeface="Times New Roman" pitchFamily="18" charset="0"/>
                <a:cs typeface="Times New Roman" pitchFamily="18" charset="0"/>
              </a:rPr>
              <a:t>inode</a:t>
            </a:r>
            <a:r>
              <a:rPr lang="en-IN" sz="1600" b="1"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for directory to contain new file name (algorithm </a:t>
            </a:r>
            <a:r>
              <a:rPr lang="en-IN" sz="1600" b="1" dirty="0" err="1" smtClean="0">
                <a:latin typeface="Times New Roman" pitchFamily="18" charset="0"/>
                <a:cs typeface="Times New Roman" pitchFamily="18" charset="0"/>
              </a:rPr>
              <a:t>namei</a:t>
            </a:r>
            <a:r>
              <a:rPr lang="en-IN" sz="1600" b="1" dirty="0" smtClean="0">
                <a:latin typeface="Times New Roman" pitchFamily="18" charset="0"/>
                <a:cs typeface="Times New Roman" pitchFamily="18" charset="0"/>
              </a:rPr>
              <a:t>);</a:t>
            </a:r>
          </a:p>
          <a:p>
            <a:r>
              <a:rPr lang="en-IN" sz="1600" b="1" dirty="0" smtClean="0">
                <a:latin typeface="Times New Roman" pitchFamily="18" charset="0"/>
                <a:cs typeface="Times New Roman" pitchFamily="18" charset="0"/>
              </a:rPr>
              <a:t>if (new file name already exists or existing file, new file on</a:t>
            </a:r>
          </a:p>
          <a:p>
            <a:r>
              <a:rPr lang="en-IN" sz="1600" b="1" dirty="0" smtClean="0">
                <a:latin typeface="Times New Roman" pitchFamily="18" charset="0"/>
                <a:cs typeface="Times New Roman" pitchFamily="18" charset="0"/>
              </a:rPr>
              <a:t>different file systems)</a:t>
            </a:r>
          </a:p>
          <a:p>
            <a:r>
              <a:rPr lang="en-US"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undo update done above;</a:t>
            </a:r>
          </a:p>
          <a:p>
            <a:r>
              <a:rPr lang="en-IN" sz="1600" b="1" dirty="0" smtClean="0">
                <a:latin typeface="Times New Roman" pitchFamily="18" charset="0"/>
                <a:cs typeface="Times New Roman" pitchFamily="18" charset="0"/>
              </a:rPr>
              <a:t>return (error); }</a:t>
            </a:r>
            <a:endParaRPr lang="en-IN" sz="1600"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smtClean="0">
                <a:latin typeface="Times New Roman" pitchFamily="18" charset="0"/>
                <a:cs typeface="Times New Roman" pitchFamily="18" charset="0"/>
              </a:rPr>
              <a:t>Contnd</a:t>
            </a:r>
            <a:r>
              <a:rPr lang="en-US"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r>
              <a:rPr lang="en-IN" dirty="0" smtClean="0">
                <a:latin typeface="Times New Roman" pitchFamily="18" charset="0"/>
                <a:cs typeface="Times New Roman" pitchFamily="18" charset="0"/>
              </a:rPr>
              <a:t>Create  new  directory  entry in parent directory of new file name:</a:t>
            </a:r>
          </a:p>
          <a:p>
            <a:pPr lvl="1">
              <a:buNone/>
            </a:pPr>
            <a:r>
              <a:rPr lang="en-IN" dirty="0" smtClean="0">
                <a:latin typeface="Times New Roman" pitchFamily="18" charset="0"/>
                <a:cs typeface="Times New Roman" pitchFamily="18" charset="0"/>
              </a:rPr>
              <a:t>    include  new file name, </a:t>
            </a:r>
            <a:r>
              <a:rPr lang="en-IN" dirty="0" err="1" smtClean="0">
                <a:latin typeface="Times New Roman" pitchFamily="18" charset="0"/>
                <a:cs typeface="Times New Roman" pitchFamily="18" charset="0"/>
              </a:rPr>
              <a:t>inode</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number of existing file name;</a:t>
            </a:r>
          </a:p>
          <a:p>
            <a:r>
              <a:rPr lang="en-IN" dirty="0" smtClean="0">
                <a:latin typeface="Times New Roman" pitchFamily="18" charset="0"/>
                <a:cs typeface="Times New Roman" pitchFamily="18" charset="0"/>
              </a:rPr>
              <a:t>Release  parent directory </a:t>
            </a:r>
            <a:r>
              <a:rPr lang="en-IN" dirty="0" err="1" smtClean="0">
                <a:latin typeface="Times New Roman" pitchFamily="18" charset="0"/>
                <a:cs typeface="Times New Roman" pitchFamily="18" charset="0"/>
              </a:rPr>
              <a:t>inode</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(algorithm </a:t>
            </a:r>
            <a:r>
              <a:rPr lang="en-IN" dirty="0" err="1" smtClean="0">
                <a:latin typeface="Times New Roman" pitchFamily="18" charset="0"/>
                <a:cs typeface="Times New Roman" pitchFamily="18" charset="0"/>
              </a:rPr>
              <a:t>iput</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   release  </a:t>
            </a:r>
            <a:r>
              <a:rPr lang="en-IN" dirty="0" err="1" smtClean="0">
                <a:latin typeface="Times New Roman" pitchFamily="18" charset="0"/>
                <a:cs typeface="Times New Roman" pitchFamily="18" charset="0"/>
              </a:rPr>
              <a:t>inode</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of existing file (algorithm  </a:t>
            </a:r>
            <a:r>
              <a:rPr lang="en-IN" dirty="0" err="1" smtClean="0">
                <a:latin typeface="Times New Roman" pitchFamily="18" charset="0"/>
                <a:cs typeface="Times New Roman" pitchFamily="18" charset="0"/>
              </a:rPr>
              <a:t>iput</a:t>
            </a:r>
            <a:r>
              <a:rPr lang="en-IN"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Removing a directory entry for a file using Unlink ( ) system call</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IN" dirty="0" smtClean="0">
                <a:latin typeface="Times New Roman" pitchFamily="18" charset="0"/>
                <a:cs typeface="Times New Roman" pitchFamily="18" charset="0"/>
              </a:rPr>
              <a:t>The unlink system call removes a directory entry for a file.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syntax for the unlink call is</a:t>
            </a:r>
          </a:p>
          <a:p>
            <a:pPr algn="just">
              <a:buNone/>
            </a:pPr>
            <a:r>
              <a:rPr lang="en-IN"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unlink (pathname) ;</a:t>
            </a:r>
          </a:p>
          <a:p>
            <a:pPr algn="just">
              <a:buNone/>
            </a:pPr>
            <a:r>
              <a:rPr lang="en-IN" dirty="0" smtClean="0">
                <a:latin typeface="Times New Roman" pitchFamily="18" charset="0"/>
                <a:cs typeface="Times New Roman" pitchFamily="18" charset="0"/>
              </a:rPr>
              <a:t>   where pathname identifies the name of the file to be unlinked from the directory hierarchy.</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If a process unlinks a given file, no file is accessible by that name until another directory entry with that name is created.</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latin typeface="Times New Roman" pitchFamily="18" charset="0"/>
                <a:cs typeface="Times New Roman" pitchFamily="18" charset="0"/>
              </a:rPr>
              <a:t>Algorithmic Design of </a:t>
            </a:r>
            <a:r>
              <a:rPr lang="en-US" sz="3600" b="1" i="1" dirty="0" smtClean="0">
                <a:latin typeface="Times New Roman" pitchFamily="18" charset="0"/>
                <a:cs typeface="Times New Roman" pitchFamily="18" charset="0"/>
              </a:rPr>
              <a:t>unlink ( )</a:t>
            </a:r>
            <a:endParaRPr lang="en-IN" sz="3600" b="1" i="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990600" y="967818"/>
            <a:ext cx="7010400" cy="5372223"/>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pPr algn="just"/>
            <a:r>
              <a:rPr lang="en-US" dirty="0" smtClean="0">
                <a:latin typeface="Times New Roman" pitchFamily="18" charset="0"/>
                <a:cs typeface="Times New Roman" pitchFamily="18" charset="0"/>
              </a:rPr>
              <a:t>Xv6 Case Study : </a:t>
            </a:r>
            <a:r>
              <a:rPr lang="en-US" b="1" i="1" dirty="0" err="1" smtClean="0">
                <a:latin typeface="Times New Roman" pitchFamily="18" charset="0"/>
                <a:cs typeface="Times New Roman" pitchFamily="18" charset="0"/>
              </a:rPr>
              <a:t>sys_pipe</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pipealloc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piperead</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pipewrite</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sys_dup</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filedup</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sys_link</a:t>
            </a:r>
            <a:r>
              <a:rPr lang="en-US" b="1" i="1" dirty="0" smtClean="0">
                <a:latin typeface="Times New Roman" pitchFamily="18" charset="0"/>
                <a:cs typeface="Times New Roman" pitchFamily="18" charset="0"/>
              </a:rPr>
              <a:t> and </a:t>
            </a:r>
            <a:r>
              <a:rPr lang="en-US" b="1" i="1" dirty="0" err="1" smtClean="0">
                <a:latin typeface="Times New Roman" pitchFamily="18" charset="0"/>
                <a:cs typeface="Times New Roman" pitchFamily="18" charset="0"/>
              </a:rPr>
              <a:t>sys_unlink</a:t>
            </a:r>
            <a:r>
              <a:rPr lang="en-US" b="1" i="1" dirty="0" smtClean="0">
                <a:latin typeface="Times New Roman" pitchFamily="18" charset="0"/>
                <a:cs typeface="Times New Roman" pitchFamily="18" charset="0"/>
              </a:rPr>
              <a:t>.</a:t>
            </a:r>
            <a:endParaRPr lang="en-IN"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latin typeface="Times New Roman" pitchFamily="18" charset="0"/>
                <a:cs typeface="Times New Roman" pitchFamily="18" charset="0"/>
              </a:rPr>
              <a:t>Session Plan</a:t>
            </a:r>
            <a:endParaRPr lang="en-IN" sz="36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143000"/>
            <a:ext cx="8229600" cy="53340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Function of pipe ( ) system call using xv6</a:t>
            </a:r>
            <a:endParaRPr lang="en-IN" sz="36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066800" y="1447800"/>
            <a:ext cx="7176692" cy="505829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latin typeface="Times New Roman" pitchFamily="18" charset="0"/>
                <a:cs typeface="Times New Roman" pitchFamily="18" charset="0"/>
              </a:rPr>
              <a:t>Function of  link ( ) using xv6</a:t>
            </a:r>
            <a:endParaRPr lang="en-IN" sz="36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838200" y="914399"/>
            <a:ext cx="7467600" cy="5791201"/>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smtClean="0">
                <a:latin typeface="Times New Roman" pitchFamily="18" charset="0"/>
                <a:cs typeface="Times New Roman" pitchFamily="18" charset="0"/>
              </a:rPr>
              <a:t>Function of  of </a:t>
            </a:r>
            <a:r>
              <a:rPr lang="en-US" sz="3600" b="1" i="1" dirty="0" smtClean="0">
                <a:latin typeface="Times New Roman" pitchFamily="18" charset="0"/>
                <a:cs typeface="Times New Roman" pitchFamily="18" charset="0"/>
              </a:rPr>
              <a:t>unlink( ) </a:t>
            </a:r>
            <a:r>
              <a:rPr lang="en-US" sz="3600" b="1" dirty="0" smtClean="0">
                <a:latin typeface="Times New Roman" pitchFamily="18" charset="0"/>
                <a:cs typeface="Times New Roman" pitchFamily="18" charset="0"/>
              </a:rPr>
              <a:t>in xv6</a:t>
            </a:r>
            <a:endParaRPr lang="en-IN" sz="3600" b="1"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914400" y="990600"/>
            <a:ext cx="7010400" cy="54102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1295400" y="1295400"/>
            <a:ext cx="7086600" cy="47244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latin typeface="Times New Roman" pitchFamily="18" charset="0"/>
                <a:cs typeface="Times New Roman" pitchFamily="18" charset="0"/>
              </a:rPr>
              <a:t>Function of </a:t>
            </a:r>
            <a:r>
              <a:rPr lang="en-US" sz="3600" b="1" i="1" dirty="0" smtClean="0">
                <a:latin typeface="Times New Roman" pitchFamily="18" charset="0"/>
                <a:cs typeface="Times New Roman" pitchFamily="18" charset="0"/>
              </a:rPr>
              <a:t>dup ( ) </a:t>
            </a:r>
            <a:r>
              <a:rPr lang="en-US" sz="3600" b="1" dirty="0" smtClean="0">
                <a:latin typeface="Times New Roman" pitchFamily="18" charset="0"/>
                <a:cs typeface="Times New Roman" pitchFamily="18" charset="0"/>
              </a:rPr>
              <a:t>using system call using xv6</a:t>
            </a:r>
            <a:endParaRPr lang="en-IN" sz="3600"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143000" y="1371600"/>
            <a:ext cx="6705600" cy="5061638"/>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Exploring the Design </a:t>
            </a:r>
            <a:r>
              <a:rPr lang="en-US" sz="3600" dirty="0" smtClean="0">
                <a:latin typeface="Times New Roman" pitchFamily="18" charset="0"/>
                <a:cs typeface="Times New Roman" pitchFamily="18" charset="0"/>
              </a:rPr>
              <a:t>and Implementation of </a:t>
            </a:r>
            <a:r>
              <a:rPr lang="en-US" sz="3600" b="1" i="1" dirty="0" err="1" smtClean="0">
                <a:latin typeface="Times New Roman" pitchFamily="18" charset="0"/>
                <a:cs typeface="Times New Roman" pitchFamily="18" charset="0"/>
              </a:rPr>
              <a:t>sysfile.c</a:t>
            </a:r>
            <a:endParaRPr lang="en-US" sz="3600" b="1" i="1" dirty="0" smtClean="0">
              <a:latin typeface="Times New Roman" pitchFamily="18" charset="0"/>
              <a:cs typeface="Times New Roman" pitchFamily="18" charset="0"/>
            </a:endParaRPr>
          </a:p>
          <a:p>
            <a:pPr>
              <a:buNone/>
            </a:pPr>
            <a:endParaRPr lang="en-US" sz="3600" dirty="0" smtClean="0">
              <a:latin typeface="Times New Roman" pitchFamily="18" charset="0"/>
              <a:cs typeface="Times New Roman" pitchFamily="18" charset="0"/>
            </a:endParaRPr>
          </a:p>
          <a:p>
            <a:pPr>
              <a:buNone/>
            </a:pPr>
            <a:r>
              <a:rPr lang="en-IN" sz="2400" b="1" i="1" dirty="0" smtClean="0">
                <a:latin typeface="Times New Roman" pitchFamily="18" charset="0"/>
                <a:cs typeface="Times New Roman" pitchFamily="18" charset="0"/>
              </a:rPr>
              <a:t>   https://github.com/mit-pdos/xv6-public/blob/master/sysfile.c</a:t>
            </a:r>
            <a:endParaRPr lang="en-IN" sz="2400"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sz="3600"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
        <p:nvSpPr>
          <p:cNvPr id="5" name="Content Placeholder 4"/>
          <p:cNvSpPr>
            <a:spLocks noGrp="1"/>
          </p:cNvSpPr>
          <p:nvPr>
            <p:ph idx="1"/>
          </p:nvPr>
        </p:nvSpPr>
        <p:spPr>
          <a:xfrm>
            <a:off x="457200" y="1143000"/>
            <a:ext cx="8229600" cy="4983163"/>
          </a:xfrm>
        </p:spPr>
        <p:txBody>
          <a:bodyPr>
            <a:normAutofit/>
          </a:bodyPr>
          <a:lstStyle/>
          <a:p>
            <a:pPr algn="just">
              <a:buNone/>
            </a:pPr>
            <a:r>
              <a:rPr lang="en-US" b="1" i="1" dirty="0" smtClean="0">
                <a:latin typeface="Times New Roman" pitchFamily="18" charset="0"/>
                <a:cs typeface="Times New Roman" pitchFamily="18" charset="0"/>
              </a:rPr>
              <a:t>  </a:t>
            </a:r>
          </a:p>
          <a:p>
            <a:pPr algn="just">
              <a:buNone/>
            </a:pP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sysfile.c</a:t>
            </a:r>
            <a:r>
              <a:rPr lang="en-US" dirty="0" smtClean="0">
                <a:latin typeface="Times New Roman" pitchFamily="18" charset="0"/>
                <a:cs typeface="Times New Roman" pitchFamily="18" charset="0"/>
              </a:rPr>
              <a:t> is a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 repository on various file system calls.</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Consists of 444 lines of xv6 code.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b="1" i="1" dirty="0" err="1" smtClean="0">
                <a:latin typeface="Times New Roman" pitchFamily="18" charset="0"/>
                <a:cs typeface="Times New Roman" pitchFamily="18" charset="0"/>
              </a:rPr>
              <a:t>sysfile.c</a:t>
            </a:r>
            <a:r>
              <a:rPr lang="en-US" sz="3200" b="1" dirty="0" smtClean="0">
                <a:latin typeface="Times New Roman" pitchFamily="18" charset="0"/>
                <a:cs typeface="Times New Roman" pitchFamily="18" charset="0"/>
              </a:rPr>
              <a:t> file consists of xv6 implementations of</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Autofit/>
          </a:bodyPr>
          <a:lstStyle/>
          <a:p>
            <a:pPr algn="just"/>
            <a:r>
              <a:rPr lang="en-US" sz="2400" b="1" i="1" dirty="0" err="1" smtClean="0">
                <a:latin typeface="Times New Roman" pitchFamily="18" charset="0"/>
                <a:cs typeface="Times New Roman" pitchFamily="18" charset="0"/>
              </a:rPr>
              <a:t>fdalloc</a:t>
            </a:r>
            <a:r>
              <a:rPr lang="en-US" sz="2400" b="1" i="1" dirty="0" smtClean="0">
                <a:latin typeface="Times New Roman" pitchFamily="18" charset="0"/>
                <a:cs typeface="Times New Roman" pitchFamily="18" charset="0"/>
              </a:rPr>
              <a:t>( )---for file descriptor allocation</a:t>
            </a:r>
          </a:p>
          <a:p>
            <a:pPr algn="just"/>
            <a:r>
              <a:rPr lang="en-US" sz="2400" b="1" i="1" dirty="0" err="1" smtClean="0">
                <a:latin typeface="Times New Roman" pitchFamily="18" charset="0"/>
                <a:cs typeface="Times New Roman" pitchFamily="18" charset="0"/>
              </a:rPr>
              <a:t>Sys_dup</a:t>
            </a:r>
            <a:r>
              <a:rPr lang="en-US" sz="2400" b="1" i="1" dirty="0" smtClean="0">
                <a:latin typeface="Times New Roman" pitchFamily="18" charset="0"/>
                <a:cs typeface="Times New Roman" pitchFamily="18" charset="0"/>
              </a:rPr>
              <a:t>---dup system call</a:t>
            </a:r>
          </a:p>
          <a:p>
            <a:pPr algn="just"/>
            <a:r>
              <a:rPr lang="en-US" sz="2400" b="1" i="1" dirty="0" err="1" smtClean="0">
                <a:latin typeface="Times New Roman" pitchFamily="18" charset="0"/>
                <a:cs typeface="Times New Roman" pitchFamily="18" charset="0"/>
              </a:rPr>
              <a:t>Sys_open</a:t>
            </a:r>
            <a:r>
              <a:rPr lang="en-US" sz="2400" b="1" i="1" dirty="0" smtClean="0">
                <a:latin typeface="Times New Roman" pitchFamily="18" charset="0"/>
                <a:cs typeface="Times New Roman" pitchFamily="18" charset="0"/>
              </a:rPr>
              <a:t>—open system call</a:t>
            </a:r>
          </a:p>
          <a:p>
            <a:pPr algn="just"/>
            <a:r>
              <a:rPr lang="en-US" sz="2400" b="1" i="1" dirty="0" err="1" smtClean="0">
                <a:latin typeface="Times New Roman" pitchFamily="18" charset="0"/>
                <a:cs typeface="Times New Roman" pitchFamily="18" charset="0"/>
              </a:rPr>
              <a:t>Sys_read</a:t>
            </a:r>
            <a:r>
              <a:rPr lang="en-US" sz="2400" b="1" i="1" dirty="0" smtClean="0">
                <a:latin typeface="Times New Roman" pitchFamily="18" charset="0"/>
                <a:cs typeface="Times New Roman" pitchFamily="18" charset="0"/>
              </a:rPr>
              <a:t>---read system call</a:t>
            </a:r>
          </a:p>
          <a:p>
            <a:pPr algn="just"/>
            <a:r>
              <a:rPr lang="en-US" sz="2400" b="1" i="1" dirty="0" err="1" smtClean="0">
                <a:latin typeface="Times New Roman" pitchFamily="18" charset="0"/>
                <a:cs typeface="Times New Roman" pitchFamily="18" charset="0"/>
              </a:rPr>
              <a:t>Sys_write</a:t>
            </a:r>
            <a:r>
              <a:rPr lang="en-US" sz="2400" b="1" i="1" dirty="0" smtClean="0">
                <a:latin typeface="Times New Roman" pitchFamily="18" charset="0"/>
                <a:cs typeface="Times New Roman" pitchFamily="18" charset="0"/>
              </a:rPr>
              <a:t>---write system call</a:t>
            </a:r>
          </a:p>
          <a:p>
            <a:pPr algn="just"/>
            <a:r>
              <a:rPr lang="en-US" sz="2400" b="1" i="1" dirty="0" err="1" smtClean="0">
                <a:latin typeface="Times New Roman" pitchFamily="18" charset="0"/>
                <a:cs typeface="Times New Roman" pitchFamily="18" charset="0"/>
              </a:rPr>
              <a:t>Sys_close</a:t>
            </a:r>
            <a:r>
              <a:rPr lang="en-US" sz="2400" b="1" i="1" dirty="0" smtClean="0">
                <a:latin typeface="Times New Roman" pitchFamily="18" charset="0"/>
                <a:cs typeface="Times New Roman" pitchFamily="18" charset="0"/>
              </a:rPr>
              <a:t>---close system call</a:t>
            </a:r>
          </a:p>
          <a:p>
            <a:pPr algn="just"/>
            <a:r>
              <a:rPr lang="en-US" sz="2400" b="1" i="1" dirty="0" err="1" smtClean="0">
                <a:latin typeface="Times New Roman" pitchFamily="18" charset="0"/>
                <a:cs typeface="Times New Roman" pitchFamily="18" charset="0"/>
              </a:rPr>
              <a:t>Sys_fstat</a:t>
            </a:r>
            <a:r>
              <a:rPr lang="en-US" sz="2400" b="1" i="1" dirty="0" smtClean="0">
                <a:latin typeface="Times New Roman" pitchFamily="18" charset="0"/>
                <a:cs typeface="Times New Roman" pitchFamily="18" charset="0"/>
              </a:rPr>
              <a:t>----</a:t>
            </a:r>
            <a:r>
              <a:rPr lang="en-US" sz="2400" b="1" i="1" dirty="0" err="1" smtClean="0">
                <a:latin typeface="Times New Roman" pitchFamily="18" charset="0"/>
                <a:cs typeface="Times New Roman" pitchFamily="18" charset="0"/>
              </a:rPr>
              <a:t>fstat</a:t>
            </a:r>
            <a:r>
              <a:rPr lang="en-US" sz="2400" b="1" i="1" dirty="0" smtClean="0">
                <a:latin typeface="Times New Roman" pitchFamily="18" charset="0"/>
                <a:cs typeface="Times New Roman" pitchFamily="18" charset="0"/>
              </a:rPr>
              <a:t> system call</a:t>
            </a:r>
          </a:p>
          <a:p>
            <a:pPr algn="just"/>
            <a:r>
              <a:rPr lang="en-US" sz="2400" b="1" i="1" dirty="0" err="1" smtClean="0">
                <a:latin typeface="Times New Roman" pitchFamily="18" charset="0"/>
                <a:cs typeface="Times New Roman" pitchFamily="18" charset="0"/>
              </a:rPr>
              <a:t>Sys_link</a:t>
            </a:r>
            <a:r>
              <a:rPr lang="en-US" sz="2400" b="1" i="1" dirty="0" smtClean="0">
                <a:latin typeface="Times New Roman" pitchFamily="18" charset="0"/>
                <a:cs typeface="Times New Roman" pitchFamily="18" charset="0"/>
              </a:rPr>
              <a:t>----link system call</a:t>
            </a:r>
          </a:p>
          <a:p>
            <a:pPr algn="just"/>
            <a:r>
              <a:rPr lang="en-US" sz="2400" b="1" i="1" dirty="0" err="1" smtClean="0">
                <a:latin typeface="Times New Roman" pitchFamily="18" charset="0"/>
                <a:cs typeface="Times New Roman" pitchFamily="18" charset="0"/>
              </a:rPr>
              <a:t>Sys_unlink</a:t>
            </a:r>
            <a:r>
              <a:rPr lang="en-US" sz="2400" b="1" i="1" dirty="0" smtClean="0">
                <a:latin typeface="Times New Roman" pitchFamily="18" charset="0"/>
                <a:cs typeface="Times New Roman" pitchFamily="18" charset="0"/>
              </a:rPr>
              <a:t>---unlink system call</a:t>
            </a:r>
          </a:p>
          <a:p>
            <a:pPr algn="just"/>
            <a:r>
              <a:rPr lang="en-US" sz="2400" b="1" i="1" dirty="0" err="1" smtClean="0">
                <a:latin typeface="Times New Roman" pitchFamily="18" charset="0"/>
                <a:cs typeface="Times New Roman" pitchFamily="18" charset="0"/>
              </a:rPr>
              <a:t>Sys_mknod</a:t>
            </a:r>
            <a:r>
              <a:rPr lang="en-US" sz="2400" b="1" i="1" dirty="0" smtClean="0">
                <a:latin typeface="Times New Roman" pitchFamily="18" charset="0"/>
                <a:cs typeface="Times New Roman" pitchFamily="18" charset="0"/>
              </a:rPr>
              <a:t>---</a:t>
            </a:r>
            <a:r>
              <a:rPr lang="en-US" sz="2400" b="1" i="1" dirty="0" err="1" smtClean="0">
                <a:latin typeface="Times New Roman" pitchFamily="18" charset="0"/>
                <a:cs typeface="Times New Roman" pitchFamily="18" charset="0"/>
              </a:rPr>
              <a:t>mknod</a:t>
            </a:r>
            <a:r>
              <a:rPr lang="en-US" sz="2400" b="1" i="1" dirty="0" smtClean="0">
                <a:latin typeface="Times New Roman" pitchFamily="18" charset="0"/>
                <a:cs typeface="Times New Roman" pitchFamily="18" charset="0"/>
              </a:rPr>
              <a:t> system call</a:t>
            </a:r>
          </a:p>
          <a:p>
            <a:pPr algn="just"/>
            <a:r>
              <a:rPr lang="en-US" sz="2400" b="1" i="1" dirty="0" err="1" smtClean="0">
                <a:latin typeface="Times New Roman" pitchFamily="18" charset="0"/>
                <a:cs typeface="Times New Roman" pitchFamily="18" charset="0"/>
              </a:rPr>
              <a:t>Sys_chdir</a:t>
            </a:r>
            <a:r>
              <a:rPr lang="en-US" sz="2400" b="1" i="1" dirty="0" smtClean="0">
                <a:latin typeface="Times New Roman" pitchFamily="18" charset="0"/>
                <a:cs typeface="Times New Roman" pitchFamily="18" charset="0"/>
              </a:rPr>
              <a:t>---</a:t>
            </a:r>
            <a:r>
              <a:rPr lang="en-US" sz="2400" b="1" i="1" dirty="0" err="1" smtClean="0">
                <a:latin typeface="Times New Roman" pitchFamily="18" charset="0"/>
                <a:cs typeface="Times New Roman" pitchFamily="18" charset="0"/>
              </a:rPr>
              <a:t>Chdir</a:t>
            </a:r>
            <a:r>
              <a:rPr lang="en-US" sz="2400" b="1" i="1" dirty="0" smtClean="0">
                <a:latin typeface="Times New Roman" pitchFamily="18" charset="0"/>
                <a:cs typeface="Times New Roman" pitchFamily="18" charset="0"/>
              </a:rPr>
              <a:t> System call</a:t>
            </a:r>
          </a:p>
          <a:p>
            <a:pPr algn="just"/>
            <a:r>
              <a:rPr lang="en-US" sz="2400" b="1" i="1" dirty="0" err="1" smtClean="0">
                <a:latin typeface="Times New Roman" pitchFamily="18" charset="0"/>
                <a:cs typeface="Times New Roman" pitchFamily="18" charset="0"/>
              </a:rPr>
              <a:t>Sys_pipe</a:t>
            </a:r>
            <a:r>
              <a:rPr lang="en-US" sz="2400" b="1" i="1" dirty="0" smtClean="0">
                <a:latin typeface="Times New Roman" pitchFamily="18" charset="0"/>
                <a:cs typeface="Times New Roman" pitchFamily="18" charset="0"/>
              </a:rPr>
              <a:t>-----Pipe System Call</a:t>
            </a:r>
            <a:endParaRPr lang="en-IN" sz="2400"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smtClean="0">
                <a:latin typeface="Times New Roman" pitchFamily="18" charset="0"/>
                <a:cs typeface="Times New Roman" pitchFamily="18" charset="0"/>
              </a:rPr>
              <a:t>sys-pipe</a:t>
            </a:r>
            <a:endParaRPr lang="en-IN" b="1" i="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2414587" y="1686719"/>
            <a:ext cx="4314825" cy="4352925"/>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err="1" smtClean="0">
                <a:latin typeface="Times New Roman" pitchFamily="18" charset="0"/>
                <a:cs typeface="Times New Roman" pitchFamily="18" charset="0"/>
              </a:rPr>
              <a:t>sys_chdir</a:t>
            </a:r>
            <a:endParaRPr lang="en-IN" sz="36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914400"/>
            <a:ext cx="8229600" cy="55626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Learning Outcomes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normAutofit fontScale="92500" lnSpcReduction="10000"/>
          </a:bodyPr>
          <a:lstStyle/>
          <a:p>
            <a:r>
              <a:rPr lang="en-US" dirty="0" smtClean="0">
                <a:latin typeface="Times New Roman" pitchFamily="18" charset="0"/>
                <a:cs typeface="Times New Roman" pitchFamily="18" charset="0"/>
              </a:rPr>
              <a:t>At the end of the session, the student will</a:t>
            </a: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r>
              <a:rPr lang="en-US" b="1" i="1" dirty="0" smtClean="0">
                <a:latin typeface="Times New Roman" pitchFamily="18" charset="0"/>
                <a:cs typeface="Times New Roman" pitchFamily="18" charset="0"/>
              </a:rPr>
              <a:t> Understand the system calls pipe ( ), dup ( ), link ( ) and unlink ( ).</a:t>
            </a:r>
          </a:p>
          <a:p>
            <a:endParaRPr lang="en-US" b="1"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Understand the xv6 case study of the above system calls.</a:t>
            </a:r>
          </a:p>
          <a:p>
            <a:endParaRPr lang="en-US" b="1"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To explore the design and implementation of the above in </a:t>
            </a:r>
            <a:r>
              <a:rPr lang="en-US" b="1" i="1" dirty="0" err="1" smtClean="0">
                <a:latin typeface="Times New Roman" pitchFamily="18" charset="0"/>
                <a:cs typeface="Times New Roman" pitchFamily="18" charset="0"/>
              </a:rPr>
              <a:t>sysfile.c</a:t>
            </a:r>
            <a:r>
              <a:rPr lang="en-US" b="1" i="1" dirty="0" smtClean="0">
                <a:latin typeface="Times New Roman" pitchFamily="18" charset="0"/>
                <a:cs typeface="Times New Roman" pitchFamily="18" charset="0"/>
              </a:rPr>
              <a:t> </a:t>
            </a:r>
            <a:endParaRPr lang="en-IN"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err="1" smtClean="0">
                <a:latin typeface="Times New Roman" pitchFamily="18" charset="0"/>
                <a:cs typeface="Times New Roman" pitchFamily="18" charset="0"/>
              </a:rPr>
              <a:t>Sys_open</a:t>
            </a:r>
            <a:endParaRPr lang="en-IN" sz="36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0" y="914400"/>
            <a:ext cx="8153400" cy="5311035"/>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smtClean="0"/>
          </a:p>
          <a:p>
            <a:pPr algn="just"/>
            <a:r>
              <a:rPr lang="en-US" b="1" dirty="0" smtClean="0">
                <a:latin typeface="Times New Roman" pitchFamily="18" charset="0"/>
                <a:cs typeface="Times New Roman" pitchFamily="18" charset="0"/>
              </a:rPr>
              <a:t>Conduction of ALMs in Breakout Session</a:t>
            </a:r>
            <a:endParaRPr lang="en-IN" b="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smtClean="0"/>
              <a:t/>
            </a:r>
            <a:br>
              <a:rPr lang="en-IN" b="1" dirty="0" smtClean="0"/>
            </a:br>
            <a:r>
              <a:rPr lang="en-IN" sz="4000" b="1" dirty="0" smtClean="0">
                <a:latin typeface="Times New Roman" pitchFamily="18" charset="0"/>
                <a:cs typeface="Times New Roman" pitchFamily="18" charset="0"/>
              </a:rPr>
              <a:t>ALM-1</a:t>
            </a:r>
            <a:r>
              <a:rPr lang="en-IN" dirty="0" smtClean="0"/>
              <a:t/>
            </a:r>
            <a:br>
              <a:rPr lang="en-IN" dirty="0" smtClean="0"/>
            </a:br>
            <a:endParaRPr lang="en-IN" dirty="0"/>
          </a:p>
        </p:txBody>
      </p:sp>
      <p:sp>
        <p:nvSpPr>
          <p:cNvPr id="3" name="Content Placeholder 2"/>
          <p:cNvSpPr>
            <a:spLocks noGrp="1"/>
          </p:cNvSpPr>
          <p:nvPr>
            <p:ph idx="1"/>
          </p:nvPr>
        </p:nvSpPr>
        <p:spPr>
          <a:xfrm>
            <a:off x="457200" y="914400"/>
            <a:ext cx="8229600" cy="5211763"/>
          </a:xfrm>
        </p:spPr>
        <p:txBody>
          <a:bodyPr/>
          <a:lstStyle/>
          <a:p>
            <a:pPr lvl="0" algn="just"/>
            <a:r>
              <a:rPr lang="en-US" b="1" i="1" dirty="0" smtClean="0">
                <a:latin typeface="Times New Roman" pitchFamily="18" charset="0"/>
                <a:cs typeface="Times New Roman" pitchFamily="18" charset="0"/>
              </a:rPr>
              <a:t>Understand the internal algorithms behind the design of various xv6 file system calls. </a:t>
            </a:r>
          </a:p>
          <a:p>
            <a:pPr lvl="0" algn="just"/>
            <a:r>
              <a:rPr lang="en-US" b="1" i="1" dirty="0" smtClean="0">
                <a:latin typeface="Times New Roman" pitchFamily="18" charset="0"/>
                <a:cs typeface="Times New Roman" pitchFamily="18" charset="0"/>
              </a:rPr>
              <a:t>Perform the given tests related to file system. </a:t>
            </a:r>
          </a:p>
          <a:p>
            <a:pPr lvl="0" algn="just"/>
            <a:r>
              <a:rPr lang="en-US" b="1" i="1" dirty="0" smtClean="0">
                <a:latin typeface="Times New Roman" pitchFamily="18" charset="0"/>
                <a:cs typeface="Times New Roman" pitchFamily="18" charset="0"/>
              </a:rPr>
              <a:t>Customize the </a:t>
            </a:r>
            <a:r>
              <a:rPr lang="en-US" b="1" i="1" dirty="0" err="1" smtClean="0">
                <a:latin typeface="Times New Roman" pitchFamily="18" charset="0"/>
                <a:cs typeface="Times New Roman" pitchFamily="18" charset="0"/>
              </a:rPr>
              <a:t>usertests.c</a:t>
            </a:r>
            <a:r>
              <a:rPr lang="en-US" b="1" i="1" dirty="0" smtClean="0">
                <a:latin typeface="Times New Roman" pitchFamily="18" charset="0"/>
                <a:cs typeface="Times New Roman" pitchFamily="18" charset="0"/>
              </a:rPr>
              <a:t> given in xv6 source code base and execute. </a:t>
            </a:r>
          </a:p>
          <a:p>
            <a:pPr lvl="0" algn="just"/>
            <a:r>
              <a:rPr lang="en-US" b="1" i="1" dirty="0" smtClean="0">
                <a:latin typeface="Times New Roman" pitchFamily="18" charset="0"/>
                <a:cs typeface="Times New Roman" pitchFamily="18" charset="0"/>
              </a:rPr>
              <a:t>Submit the output of all the tests</a:t>
            </a:r>
          </a:p>
          <a:p>
            <a:pPr lvl="0" algn="just"/>
            <a:endParaRPr lang="en-IN" dirty="0" smtClean="0">
              <a:latin typeface="Times New Roman" pitchFamily="18" charset="0"/>
              <a:cs typeface="Times New Roman" pitchFamily="18" charset="0"/>
            </a:endParaRPr>
          </a:p>
          <a:p>
            <a:endParaRPr lang="en-IN"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dirty="0" smtClean="0">
                <a:latin typeface="Times New Roman" pitchFamily="18" charset="0"/>
                <a:cs typeface="Times New Roman" pitchFamily="18" charset="0"/>
              </a:rPr>
              <a:t>ALM-1</a:t>
            </a:r>
            <a:endParaRPr lang="en-IN" sz="3600" b="1" dirty="0">
              <a:latin typeface="Times New Roman" pitchFamily="18" charset="0"/>
              <a:cs typeface="Times New Roman" pitchFamily="18" charset="0"/>
            </a:endParaRPr>
          </a:p>
        </p:txBody>
      </p:sp>
      <p:pic>
        <p:nvPicPr>
          <p:cNvPr id="1026" name="Picture 2" descr="C:\Users\admin\Desktop\Capture.JPG"/>
          <p:cNvPicPr>
            <a:picLocks noGrp="1" noChangeAspect="1" noChangeArrowheads="1"/>
          </p:cNvPicPr>
          <p:nvPr>
            <p:ph idx="1"/>
          </p:nvPr>
        </p:nvPicPr>
        <p:blipFill>
          <a:blip r:embed="rId2" cstate="print"/>
          <a:srcRect/>
          <a:stretch>
            <a:fillRect/>
          </a:stretch>
        </p:blipFill>
        <p:spPr bwMode="auto">
          <a:xfrm>
            <a:off x="609600" y="762001"/>
            <a:ext cx="8077200" cy="5791200"/>
          </a:xfrm>
          <a:prstGeom prst="rect">
            <a:avLst/>
          </a:prstGeom>
          <a:noFill/>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smtClean="0">
                <a:latin typeface="Times New Roman" pitchFamily="18" charset="0"/>
                <a:cs typeface="Times New Roman" pitchFamily="18" charset="0"/>
              </a:rPr>
              <a:t>ALM-2</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lvl="0" algn="just"/>
            <a:r>
              <a:rPr lang="en-US" sz="3600" dirty="0" smtClean="0">
                <a:latin typeface="Times New Roman" pitchFamily="18" charset="0"/>
                <a:cs typeface="Times New Roman" pitchFamily="18" charset="0"/>
              </a:rPr>
              <a:t>Assume that a process A executes the following three function calls:</a:t>
            </a: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fdl</a:t>
            </a:r>
            <a:r>
              <a:rPr lang="en-US" sz="3600" dirty="0" smtClean="0">
                <a:latin typeface="Times New Roman" pitchFamily="18" charset="0"/>
                <a:cs typeface="Times New Roman" pitchFamily="18" charset="0"/>
              </a:rPr>
              <a:t> = open(“/etc/</a:t>
            </a:r>
            <a:r>
              <a:rPr lang="en-US" sz="3600" dirty="0" err="1" smtClean="0">
                <a:latin typeface="Times New Roman" pitchFamily="18" charset="0"/>
                <a:cs typeface="Times New Roman" pitchFamily="18" charset="0"/>
              </a:rPr>
              <a:t>passwd</a:t>
            </a:r>
            <a:r>
              <a:rPr lang="en-US" sz="3600" dirty="0" smtClean="0">
                <a:latin typeface="Times New Roman" pitchFamily="18" charset="0"/>
                <a:cs typeface="Times New Roman" pitchFamily="18" charset="0"/>
              </a:rPr>
              <a:t>”, O_RDONLY);</a:t>
            </a: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fd2 = open(“local”, O_RDWR);</a:t>
            </a: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fd3 = open(“/etc/</a:t>
            </a:r>
            <a:r>
              <a:rPr lang="en-US" sz="3600" dirty="0" err="1" smtClean="0">
                <a:latin typeface="Times New Roman" pitchFamily="18" charset="0"/>
                <a:cs typeface="Times New Roman" pitchFamily="18" charset="0"/>
              </a:rPr>
              <a:t>passwd</a:t>
            </a:r>
            <a:r>
              <a:rPr lang="en-US" sz="3600" dirty="0" smtClean="0">
                <a:latin typeface="Times New Roman" pitchFamily="18" charset="0"/>
                <a:cs typeface="Times New Roman" pitchFamily="18" charset="0"/>
              </a:rPr>
              <a:t>”, O_WRONLY);</a:t>
            </a: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For process A, show the relationship between the </a:t>
            </a:r>
            <a:r>
              <a:rPr lang="en-US" sz="3600" dirty="0" err="1" smtClean="0">
                <a:latin typeface="Times New Roman" pitchFamily="18" charset="0"/>
                <a:cs typeface="Times New Roman" pitchFamily="18" charset="0"/>
              </a:rPr>
              <a:t>inode</a:t>
            </a:r>
            <a:r>
              <a:rPr lang="en-US" sz="3600" dirty="0" smtClean="0">
                <a:latin typeface="Times New Roman" pitchFamily="18" charset="0"/>
                <a:cs typeface="Times New Roman" pitchFamily="18" charset="0"/>
              </a:rPr>
              <a:t> table, file table, and user file descriptor data structures. </a:t>
            </a: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Suppose a second process B executes the following code.</a:t>
            </a: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fdl</a:t>
            </a:r>
            <a:r>
              <a:rPr lang="en-US" sz="3600" dirty="0" smtClean="0">
                <a:latin typeface="Times New Roman" pitchFamily="18" charset="0"/>
                <a:cs typeface="Times New Roman" pitchFamily="18" charset="0"/>
              </a:rPr>
              <a:t> — open("/etc/</a:t>
            </a:r>
            <a:r>
              <a:rPr lang="en-US" sz="3600" dirty="0" err="1" smtClean="0">
                <a:latin typeface="Times New Roman" pitchFamily="18" charset="0"/>
                <a:cs typeface="Times New Roman" pitchFamily="18" charset="0"/>
              </a:rPr>
              <a:t>passwd</a:t>
            </a:r>
            <a:r>
              <a:rPr lang="en-US" sz="3600" dirty="0" smtClean="0">
                <a:latin typeface="Times New Roman" pitchFamily="18" charset="0"/>
                <a:cs typeface="Times New Roman" pitchFamily="18" charset="0"/>
              </a:rPr>
              <a:t>", 0_RDONLY);</a:t>
            </a: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fd2 — open("private", 0_RDONLY);</a:t>
            </a:r>
          </a:p>
          <a:p>
            <a:pPr algn="just">
              <a:buNone/>
            </a:pPr>
            <a:endParaRPr lang="en-IN"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    </a:t>
            </a:r>
            <a:r>
              <a:rPr lang="en-US" sz="3600" b="1" i="1" dirty="0" smtClean="0">
                <a:latin typeface="Times New Roman" pitchFamily="18" charset="0"/>
                <a:cs typeface="Times New Roman" pitchFamily="18" charset="0"/>
              </a:rPr>
              <a:t>Draw the resulting picture that shows the relationship between the appropriate data structures while both processes (and no others) have the files open.</a:t>
            </a:r>
            <a:endParaRPr lang="en-IN" sz="3600" b="1" i="1" dirty="0" smtClean="0">
              <a:latin typeface="Times New Roman" pitchFamily="18" charset="0"/>
              <a:cs typeface="Times New Roman" pitchFamily="18" charset="0"/>
            </a:endParaRPr>
          </a:p>
          <a:p>
            <a:pPr algn="just"/>
            <a:endParaRPr lang="en-IN"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latin typeface="Times New Roman" pitchFamily="18" charset="0"/>
                <a:cs typeface="Times New Roman" pitchFamily="18" charset="0"/>
              </a:rPr>
              <a:t>ALM-3</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562600"/>
          </a:xfrm>
        </p:spPr>
        <p:txBody>
          <a:bodyPr>
            <a:normAutofit fontScale="92500" lnSpcReduction="20000"/>
          </a:bodyPr>
          <a:lstStyle/>
          <a:p>
            <a:pPr lvl="0" algn="just"/>
            <a:r>
              <a:rPr lang="en-US" dirty="0" smtClean="0">
                <a:latin typeface="Times New Roman" pitchFamily="18" charset="0"/>
                <a:cs typeface="Times New Roman" pitchFamily="18" charset="0"/>
              </a:rPr>
              <a:t>The following sequence of code has been observed in various programs:</a:t>
            </a:r>
            <a:endParaRPr lang="en-IN" dirty="0" smtClean="0">
              <a:latin typeface="Times New Roman" pitchFamily="18" charset="0"/>
              <a:cs typeface="Times New Roman" pitchFamily="18" charset="0"/>
            </a:endParaRPr>
          </a:p>
          <a:p>
            <a:pPr algn="ctr">
              <a:buNone/>
            </a:pPr>
            <a:r>
              <a:rPr lang="en-US" b="1" i="1" dirty="0" smtClean="0">
                <a:latin typeface="Times New Roman" pitchFamily="18" charset="0"/>
                <a:cs typeface="Times New Roman" pitchFamily="18" charset="0"/>
              </a:rPr>
              <a:t>dup2(</a:t>
            </a:r>
            <a:r>
              <a:rPr lang="en-US" b="1" i="1" dirty="0" err="1" smtClean="0">
                <a:latin typeface="Times New Roman" pitchFamily="18" charset="0"/>
                <a:cs typeface="Times New Roman" pitchFamily="18" charset="0"/>
              </a:rPr>
              <a:t>fd</a:t>
            </a:r>
            <a:r>
              <a:rPr lang="en-US" b="1" i="1" dirty="0" smtClean="0">
                <a:latin typeface="Times New Roman" pitchFamily="18" charset="0"/>
                <a:cs typeface="Times New Roman" pitchFamily="18" charset="0"/>
              </a:rPr>
              <a:t>, 0);</a:t>
            </a:r>
            <a:endParaRPr lang="en-IN" b="1" i="1" dirty="0" smtClean="0">
              <a:latin typeface="Times New Roman" pitchFamily="18" charset="0"/>
              <a:cs typeface="Times New Roman" pitchFamily="18" charset="0"/>
            </a:endParaRPr>
          </a:p>
          <a:p>
            <a:pPr algn="ctr">
              <a:buNone/>
            </a:pPr>
            <a:r>
              <a:rPr lang="en-US" b="1" i="1" dirty="0" smtClean="0">
                <a:latin typeface="Times New Roman" pitchFamily="18" charset="0"/>
                <a:cs typeface="Times New Roman" pitchFamily="18" charset="0"/>
              </a:rPr>
              <a:t>dup2(</a:t>
            </a:r>
            <a:r>
              <a:rPr lang="en-US" b="1" i="1" dirty="0" err="1" smtClean="0">
                <a:latin typeface="Times New Roman" pitchFamily="18" charset="0"/>
                <a:cs typeface="Times New Roman" pitchFamily="18" charset="0"/>
              </a:rPr>
              <a:t>fd</a:t>
            </a:r>
            <a:r>
              <a:rPr lang="en-US" b="1" i="1" dirty="0" smtClean="0">
                <a:latin typeface="Times New Roman" pitchFamily="18" charset="0"/>
                <a:cs typeface="Times New Roman" pitchFamily="18" charset="0"/>
              </a:rPr>
              <a:t>, 1);</a:t>
            </a:r>
            <a:endParaRPr lang="en-IN" b="1" i="1" dirty="0" smtClean="0">
              <a:latin typeface="Times New Roman" pitchFamily="18" charset="0"/>
              <a:cs typeface="Times New Roman" pitchFamily="18" charset="0"/>
            </a:endParaRPr>
          </a:p>
          <a:p>
            <a:pPr algn="ctr">
              <a:buNone/>
            </a:pPr>
            <a:r>
              <a:rPr lang="en-US" b="1" i="1" dirty="0" smtClean="0">
                <a:latin typeface="Times New Roman" pitchFamily="18" charset="0"/>
                <a:cs typeface="Times New Roman" pitchFamily="18" charset="0"/>
              </a:rPr>
              <a:t>dup2(</a:t>
            </a:r>
            <a:r>
              <a:rPr lang="en-US" b="1" i="1" dirty="0" err="1" smtClean="0">
                <a:latin typeface="Times New Roman" pitchFamily="18" charset="0"/>
                <a:cs typeface="Times New Roman" pitchFamily="18" charset="0"/>
              </a:rPr>
              <a:t>fd</a:t>
            </a:r>
            <a:r>
              <a:rPr lang="en-US" b="1" i="1" dirty="0" smtClean="0">
                <a:latin typeface="Times New Roman" pitchFamily="18" charset="0"/>
                <a:cs typeface="Times New Roman" pitchFamily="18" charset="0"/>
              </a:rPr>
              <a:t>, 2);</a:t>
            </a:r>
            <a:endParaRPr lang="en-IN" b="1" i="1" dirty="0" smtClean="0">
              <a:latin typeface="Times New Roman" pitchFamily="18" charset="0"/>
              <a:cs typeface="Times New Roman" pitchFamily="18" charset="0"/>
            </a:endParaRPr>
          </a:p>
          <a:p>
            <a:pPr algn="ctr">
              <a:buNone/>
            </a:pPr>
            <a:r>
              <a:rPr lang="en-US" b="1" i="1" dirty="0" smtClean="0">
                <a:latin typeface="Times New Roman" pitchFamily="18" charset="0"/>
                <a:cs typeface="Times New Roman" pitchFamily="18" charset="0"/>
              </a:rPr>
              <a:t>if (</a:t>
            </a:r>
            <a:r>
              <a:rPr lang="en-US" b="1" i="1" dirty="0" err="1" smtClean="0">
                <a:latin typeface="Times New Roman" pitchFamily="18" charset="0"/>
                <a:cs typeface="Times New Roman" pitchFamily="18" charset="0"/>
              </a:rPr>
              <a:t>fd</a:t>
            </a:r>
            <a:r>
              <a:rPr lang="en-US" b="1" i="1" dirty="0" smtClean="0">
                <a:latin typeface="Times New Roman" pitchFamily="18" charset="0"/>
                <a:cs typeface="Times New Roman" pitchFamily="18" charset="0"/>
              </a:rPr>
              <a:t> &gt; 2)</a:t>
            </a:r>
            <a:endParaRPr lang="en-IN" b="1" i="1" dirty="0" smtClean="0">
              <a:latin typeface="Times New Roman" pitchFamily="18" charset="0"/>
              <a:cs typeface="Times New Roman" pitchFamily="18" charset="0"/>
            </a:endParaRPr>
          </a:p>
          <a:p>
            <a:pPr algn="ctr">
              <a:buNone/>
            </a:pPr>
            <a:r>
              <a:rPr lang="en-US" b="1" i="1" dirty="0" smtClean="0">
                <a:latin typeface="Times New Roman" pitchFamily="18" charset="0"/>
                <a:cs typeface="Times New Roman" pitchFamily="18" charset="0"/>
              </a:rPr>
              <a:t>close(</a:t>
            </a:r>
            <a:r>
              <a:rPr lang="en-US" b="1" i="1" dirty="0" err="1" smtClean="0">
                <a:latin typeface="Times New Roman" pitchFamily="18" charset="0"/>
                <a:cs typeface="Times New Roman" pitchFamily="18" charset="0"/>
              </a:rPr>
              <a:t>fd</a:t>
            </a:r>
            <a:r>
              <a:rPr lang="en-US" b="1" i="1" dirty="0" smtClean="0">
                <a:latin typeface="Times New Roman" pitchFamily="18" charset="0"/>
                <a:cs typeface="Times New Roman" pitchFamily="18" charset="0"/>
              </a:rPr>
              <a:t>);</a:t>
            </a:r>
          </a:p>
          <a:p>
            <a:pPr algn="ctr">
              <a:buNone/>
            </a:pPr>
            <a:endParaRPr lang="en-IN" b="1" i="1" dirty="0" smtClean="0">
              <a:latin typeface="Times New Roman" pitchFamily="18" charset="0"/>
              <a:cs typeface="Times New Roman" pitchFamily="18" charset="0"/>
            </a:endParaRPr>
          </a:p>
          <a:p>
            <a:pPr algn="just">
              <a:buNone/>
            </a:pPr>
            <a:r>
              <a:rPr lang="en-US" b="1" i="1" dirty="0" smtClean="0">
                <a:latin typeface="Times New Roman" pitchFamily="18" charset="0"/>
                <a:cs typeface="Times New Roman" pitchFamily="18" charset="0"/>
              </a:rPr>
              <a:t>To see why the if test is needed, assume that </a:t>
            </a:r>
            <a:r>
              <a:rPr lang="en-US" b="1" i="1" dirty="0" err="1" smtClean="0">
                <a:latin typeface="Times New Roman" pitchFamily="18" charset="0"/>
                <a:cs typeface="Times New Roman" pitchFamily="18" charset="0"/>
              </a:rPr>
              <a:t>fd</a:t>
            </a:r>
            <a:r>
              <a:rPr lang="en-US" b="1" i="1" dirty="0" smtClean="0">
                <a:latin typeface="Times New Roman" pitchFamily="18" charset="0"/>
                <a:cs typeface="Times New Roman" pitchFamily="18" charset="0"/>
              </a:rPr>
              <a:t> is 1 and draw a picture of what happens to the three descriptor entries and the corresponding file table entry with each call to dup2. Then assume that </a:t>
            </a:r>
            <a:r>
              <a:rPr lang="en-US" b="1" i="1" dirty="0" err="1" smtClean="0">
                <a:latin typeface="Times New Roman" pitchFamily="18" charset="0"/>
                <a:cs typeface="Times New Roman" pitchFamily="18" charset="0"/>
              </a:rPr>
              <a:t>fd</a:t>
            </a:r>
            <a:r>
              <a:rPr lang="en-US" b="1" i="1" dirty="0" smtClean="0">
                <a:latin typeface="Times New Roman" pitchFamily="18" charset="0"/>
                <a:cs typeface="Times New Roman" pitchFamily="18" charset="0"/>
              </a:rPr>
              <a:t> is 3 and draw the same picture.</a:t>
            </a:r>
            <a:endParaRPr lang="en-IN" b="1" i="1" dirty="0" smtClean="0">
              <a:latin typeface="Times New Roman" pitchFamily="18" charset="0"/>
              <a:cs typeface="Times New Roman" pitchFamily="18" charset="0"/>
            </a:endParaRPr>
          </a:p>
          <a:p>
            <a:endParaRPr lang="en-IN"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latin typeface="Times New Roman" pitchFamily="18" charset="0"/>
                <a:cs typeface="Times New Roman" pitchFamily="18" charset="0"/>
              </a:rPr>
              <a:t>ALM-4</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lgn="just"/>
            <a:r>
              <a:rPr lang="en-US" b="1" i="1" dirty="0" smtClean="0">
                <a:latin typeface="Times New Roman" pitchFamily="18" charset="0"/>
                <a:cs typeface="Times New Roman" pitchFamily="18" charset="0"/>
              </a:rPr>
              <a:t>Write a program that create two pipes, send filename from command line to child process. In child read that file and send it back using pipe. Parent process should print the file. if error occur in child process error must be send to parent process</a:t>
            </a:r>
            <a:endParaRPr lang="en-IN" b="1" i="1"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b="1" dirty="0" smtClean="0">
                <a:latin typeface="Times New Roman" pitchFamily="18" charset="0"/>
                <a:cs typeface="Times New Roman" pitchFamily="18" charset="0"/>
              </a:rPr>
              <a:t>Concept  of  Pipes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fontScale="85000" lnSpcReduction="10000"/>
          </a:bodyPr>
          <a:lstStyle/>
          <a:p>
            <a:pPr>
              <a:buNone/>
            </a:pPr>
            <a:endParaRPr lang="en-IN" b="1" dirty="0" smtClean="0"/>
          </a:p>
          <a:p>
            <a:pPr algn="just"/>
            <a:r>
              <a:rPr lang="en-IN" dirty="0" smtClean="0">
                <a:latin typeface="Times New Roman" pitchFamily="18" charset="0"/>
                <a:cs typeface="Times New Roman" pitchFamily="18" charset="0"/>
              </a:rPr>
              <a:t>Pipes are the IPC mechanism used for communicating between two or more process in Linux </a:t>
            </a:r>
            <a:r>
              <a:rPr lang="en-IN" dirty="0" err="1" smtClean="0">
                <a:latin typeface="Times New Roman" pitchFamily="18" charset="0"/>
                <a:cs typeface="Times New Roman" pitchFamily="18" charset="0"/>
              </a:rPr>
              <a:t>i.e</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 pipe the data between TWO processes.</a:t>
            </a:r>
          </a:p>
          <a:p>
            <a:pPr algn="just"/>
            <a:r>
              <a:rPr lang="en-IN" dirty="0" smtClean="0">
                <a:latin typeface="Times New Roman" pitchFamily="18" charset="0"/>
                <a:cs typeface="Times New Roman" pitchFamily="18" charset="0"/>
              </a:rPr>
              <a:t>It is a form of redirection (transfer of standard output to some other destination).</a:t>
            </a:r>
          </a:p>
          <a:p>
            <a:pPr algn="just"/>
            <a:r>
              <a:rPr lang="en-IN" dirty="0" smtClean="0">
                <a:latin typeface="Times New Roman" pitchFamily="18" charset="0"/>
                <a:cs typeface="Times New Roman" pitchFamily="18" charset="0"/>
              </a:rPr>
              <a:t>Their implementation allows processes to communicate even though they do not know what processes are on the other end of the pipe.</a:t>
            </a:r>
          </a:p>
          <a:p>
            <a:pPr algn="just"/>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Two types of pipes:</a:t>
            </a:r>
          </a:p>
          <a:p>
            <a:pPr algn="just">
              <a:buNone/>
            </a:pPr>
            <a:r>
              <a:rPr lang="en-IN" b="1" dirty="0" smtClean="0">
                <a:latin typeface="Times New Roman" pitchFamily="18" charset="0"/>
                <a:cs typeface="Times New Roman" pitchFamily="18" charset="0"/>
              </a:rPr>
              <a:t>Unnamed pipes</a:t>
            </a:r>
            <a:r>
              <a:rPr lang="en-IN" dirty="0" smtClean="0">
                <a:latin typeface="Times New Roman" pitchFamily="18" charset="0"/>
                <a:cs typeface="Times New Roman" pitchFamily="18" charset="0"/>
              </a:rPr>
              <a:t> and </a:t>
            </a:r>
            <a:r>
              <a:rPr lang="en-IN" b="1" dirty="0" smtClean="0">
                <a:latin typeface="Times New Roman" pitchFamily="18" charset="0"/>
                <a:cs typeface="Times New Roman" pitchFamily="18" charset="0"/>
              </a:rPr>
              <a:t>Named pipes</a:t>
            </a:r>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486400"/>
          </a:xfrm>
        </p:spPr>
        <p:txBody>
          <a:bodyPr>
            <a:normAutofit/>
          </a:bodyPr>
          <a:lstStyle/>
          <a:p>
            <a:pPr algn="just"/>
            <a:r>
              <a:rPr lang="en-IN" dirty="0" smtClean="0">
                <a:latin typeface="Times New Roman" pitchFamily="18" charset="0"/>
                <a:cs typeface="Times New Roman" pitchFamily="18" charset="0"/>
              </a:rPr>
              <a:t>Pipe is used to combine two or more commands, and in this, the output of one command acts as input to another command, and this command’s output may act as input to the next command and so on. </a:t>
            </a:r>
          </a:p>
          <a:p>
            <a:pPr algn="just"/>
            <a:r>
              <a:rPr lang="en-US" dirty="0" smtClean="0">
                <a:latin typeface="Times New Roman" pitchFamily="18" charset="0"/>
                <a:cs typeface="Times New Roman" pitchFamily="18" charset="0"/>
              </a:rPr>
              <a:t>Piping mechanism is denoted by the ‘|’character.</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command line programs that do the further processing are referred to as </a:t>
            </a:r>
            <a:r>
              <a:rPr lang="en-IN" b="1" i="1" dirty="0" smtClean="0">
                <a:latin typeface="Times New Roman" pitchFamily="18" charset="0"/>
                <a:cs typeface="Times New Roman" pitchFamily="18" charset="0"/>
              </a:rPr>
              <a:t>filters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General Syntax:</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Command_1 | command_2 | command_3 | .... | </a:t>
            </a:r>
            <a:r>
              <a:rPr lang="en-IN" dirty="0" err="1" smtClean="0">
                <a:latin typeface="Times New Roman" pitchFamily="18" charset="0"/>
                <a:cs typeface="Times New Roman" pitchFamily="18" charset="0"/>
              </a:rPr>
              <a:t>command_N</a:t>
            </a:r>
            <a:endParaRPr lang="en-IN"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 </a:t>
            </a:r>
            <a:r>
              <a:rPr lang="en-IN" b="1" dirty="0" smtClean="0">
                <a:latin typeface="Times New Roman" pitchFamily="18" charset="0"/>
                <a:cs typeface="Times New Roman" pitchFamily="18" charset="0"/>
              </a:rPr>
              <a:t>Listing all files and directories and give it as input to more command.</a:t>
            </a:r>
          </a:p>
          <a:p>
            <a:pPr algn="just">
              <a:buNone/>
            </a:pPr>
            <a:r>
              <a:rPr lang="en-US" b="1"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ls</a:t>
            </a:r>
            <a:r>
              <a:rPr lang="en-IN" dirty="0" smtClean="0">
                <a:latin typeface="Times New Roman" pitchFamily="18" charset="0"/>
                <a:cs typeface="Times New Roman" pitchFamily="18" charset="0"/>
              </a:rPr>
              <a:t> -l | more .</a:t>
            </a:r>
          </a:p>
          <a:p>
            <a:pPr algn="just">
              <a:buNone/>
            </a:pPr>
            <a:r>
              <a:rPr lang="en-US" dirty="0" smtClean="0">
                <a:latin typeface="Times New Roman" pitchFamily="18" charset="0"/>
                <a:cs typeface="Times New Roman" pitchFamily="18" charset="0"/>
              </a:rPr>
              <a:t>Here two commands namely, </a:t>
            </a:r>
            <a:r>
              <a:rPr lang="en-US" b="1" i="1" dirty="0" err="1" smtClean="0">
                <a:latin typeface="Times New Roman" pitchFamily="18" charset="0"/>
                <a:cs typeface="Times New Roman" pitchFamily="18" charset="0"/>
              </a:rPr>
              <a:t>ls</a:t>
            </a:r>
            <a:r>
              <a:rPr lang="en-US" b="1"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and more are piped.</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ls</a:t>
            </a:r>
            <a:r>
              <a:rPr lang="en-US"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command lists and </a:t>
            </a:r>
            <a:r>
              <a:rPr lang="en-US" b="1" i="1" dirty="0" smtClean="0">
                <a:latin typeface="Times New Roman" pitchFamily="18" charset="0"/>
                <a:cs typeface="Times New Roman" pitchFamily="18" charset="0"/>
              </a:rPr>
              <a:t>more</a:t>
            </a:r>
            <a:r>
              <a:rPr lang="en-US" dirty="0" smtClean="0">
                <a:latin typeface="Times New Roman" pitchFamily="18" charset="0"/>
                <a:cs typeface="Times New Roman" pitchFamily="18" charset="0"/>
              </a:rPr>
              <a:t> command displays the content one page at a time.</a:t>
            </a: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a:bodyPr>
          <a:lstStyle/>
          <a:p>
            <a:pPr algn="just"/>
            <a:r>
              <a:rPr lang="en-IN" sz="2400" dirty="0" smtClean="0">
                <a:latin typeface="Times New Roman" pitchFamily="18" charset="0"/>
                <a:cs typeface="Times New Roman" pitchFamily="18" charset="0"/>
              </a:rPr>
              <a:t>The </a:t>
            </a:r>
            <a:r>
              <a:rPr lang="en-IN" sz="2400" b="1" i="1" dirty="0" smtClean="0">
                <a:latin typeface="Times New Roman" pitchFamily="18" charset="0"/>
                <a:cs typeface="Times New Roman" pitchFamily="18" charset="0"/>
              </a:rPr>
              <a:t>more</a:t>
            </a:r>
            <a:r>
              <a:rPr lang="en-IN" sz="2400" dirty="0" smtClean="0">
                <a:latin typeface="Times New Roman" pitchFamily="18" charset="0"/>
                <a:cs typeface="Times New Roman" pitchFamily="18" charset="0"/>
              </a:rPr>
              <a:t> command takes the output of </a:t>
            </a:r>
            <a:r>
              <a:rPr lang="en-IN" sz="2400" b="1" i="1" dirty="0" smtClean="0">
                <a:latin typeface="Times New Roman" pitchFamily="18" charset="0"/>
                <a:cs typeface="Times New Roman" pitchFamily="18" charset="0"/>
              </a:rPr>
              <a:t>$ </a:t>
            </a:r>
            <a:r>
              <a:rPr lang="en-IN" sz="2400" b="1" i="1" dirty="0" err="1" smtClean="0">
                <a:latin typeface="Times New Roman" pitchFamily="18" charset="0"/>
                <a:cs typeface="Times New Roman" pitchFamily="18" charset="0"/>
              </a:rPr>
              <a:t>ls</a:t>
            </a:r>
            <a:r>
              <a:rPr lang="en-IN" sz="2400" b="1" i="1" dirty="0" smtClean="0">
                <a:latin typeface="Times New Roman" pitchFamily="18" charset="0"/>
                <a:cs typeface="Times New Roman" pitchFamily="18" charset="0"/>
              </a:rPr>
              <a:t> -l </a:t>
            </a:r>
            <a:r>
              <a:rPr lang="en-IN" sz="2400" dirty="0" smtClean="0">
                <a:latin typeface="Times New Roman" pitchFamily="18" charset="0"/>
                <a:cs typeface="Times New Roman" pitchFamily="18" charset="0"/>
              </a:rPr>
              <a:t>as its input. The net effect of this command is that the output of </a:t>
            </a:r>
            <a:r>
              <a:rPr lang="en-IN" sz="2400" dirty="0" err="1" smtClean="0">
                <a:latin typeface="Times New Roman" pitchFamily="18" charset="0"/>
                <a:cs typeface="Times New Roman" pitchFamily="18" charset="0"/>
              </a:rPr>
              <a:t>ls</a:t>
            </a:r>
            <a:r>
              <a:rPr lang="en-IN" sz="2400" dirty="0" smtClean="0">
                <a:latin typeface="Times New Roman" pitchFamily="18" charset="0"/>
                <a:cs typeface="Times New Roman" pitchFamily="18" charset="0"/>
              </a:rPr>
              <a:t> -l is displayed one screen at a time. The pipe acts as a container which takes the output of </a:t>
            </a:r>
            <a:r>
              <a:rPr lang="en-IN" sz="2400" dirty="0" err="1" smtClean="0">
                <a:latin typeface="Times New Roman" pitchFamily="18" charset="0"/>
                <a:cs typeface="Times New Roman" pitchFamily="18" charset="0"/>
              </a:rPr>
              <a:t>ls</a:t>
            </a:r>
            <a:r>
              <a:rPr lang="en-IN" sz="2400" dirty="0" smtClean="0">
                <a:latin typeface="Times New Roman" pitchFamily="18" charset="0"/>
                <a:cs typeface="Times New Roman" pitchFamily="18" charset="0"/>
              </a:rPr>
              <a:t> -l and gives it to more as input.</a:t>
            </a:r>
            <a:endParaRPr lang="en-IN" sz="2400" dirty="0">
              <a:latin typeface="Times New Roman" pitchFamily="18" charset="0"/>
              <a:cs typeface="Times New Roman" pitchFamily="18" charset="0"/>
            </a:endParaRPr>
          </a:p>
        </p:txBody>
      </p:sp>
      <p:pic>
        <p:nvPicPr>
          <p:cNvPr id="1026" name="Picture 2" descr="C:\Users\admin\Desktop\pipe-1.png"/>
          <p:cNvPicPr>
            <a:picLocks noGrp="1" noChangeAspect="1" noChangeArrowheads="1"/>
          </p:cNvPicPr>
          <p:nvPr>
            <p:ph idx="1"/>
          </p:nvPr>
        </p:nvPicPr>
        <p:blipFill>
          <a:blip r:embed="rId2" cstate="print"/>
          <a:srcRect/>
          <a:stretch>
            <a:fillRect/>
          </a:stretch>
        </p:blipFill>
        <p:spPr bwMode="auto">
          <a:xfrm>
            <a:off x="609600" y="2438400"/>
            <a:ext cx="7924800" cy="3886200"/>
          </a:xfrm>
          <a:prstGeom prst="rect">
            <a:avLst/>
          </a:prstGeom>
          <a:noFill/>
        </p:spPr>
      </p:pic>
      <p:pic>
        <p:nvPicPr>
          <p:cNvPr id="4" name="Picture 3" descr="KL Deemed to be University Logo"/>
          <p:cNvPicPr/>
          <p:nvPr/>
        </p:nvPicPr>
        <p:blipFill>
          <a:blip r:embed="rId3"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Unnamed Pipes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lstStyle/>
          <a:p>
            <a:pPr algn="just"/>
            <a:r>
              <a:rPr lang="en-IN" dirty="0" smtClean="0">
                <a:latin typeface="Times New Roman" pitchFamily="18" charset="0"/>
                <a:cs typeface="Times New Roman" pitchFamily="18" charset="0"/>
              </a:rPr>
              <a:t>1) These are created by the shell automatically.</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2) They exists in the kernel.</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3) They can not be accesses by any process, including the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process that creates it.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4) They are opened at the time of creation only.</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5) They are unidirectional.</a:t>
            </a:r>
            <a:endParaRPr lang="en-IN" dirty="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smtClean="0">
                <a:latin typeface="Times New Roman" pitchFamily="18" charset="0"/>
                <a:cs typeface="Times New Roman" pitchFamily="18" charset="0"/>
              </a:rPr>
              <a:t>Named Pipes</a:t>
            </a:r>
            <a:r>
              <a:rPr lang="en-IN" sz="3200" b="1" dirty="0" smtClean="0">
                <a:latin typeface="Times New Roman" pitchFamily="18" charset="0"/>
                <a:cs typeface="Times New Roman" pitchFamily="18" charset="0"/>
              </a:rPr>
              <a:t>( also called FIFO, First In </a:t>
            </a:r>
            <a:r>
              <a:rPr lang="en-IN" sz="3200" b="1" dirty="0" err="1" smtClean="0">
                <a:latin typeface="Times New Roman" pitchFamily="18" charset="0"/>
                <a:cs typeface="Times New Roman" pitchFamily="18" charset="0"/>
              </a:rPr>
              <a:t>FIrst</a:t>
            </a:r>
            <a:r>
              <a:rPr lang="en-IN" sz="3200" b="1" dirty="0" smtClean="0">
                <a:latin typeface="Times New Roman" pitchFamily="18" charset="0"/>
                <a:cs typeface="Times New Roman" pitchFamily="18" charset="0"/>
              </a:rPr>
              <a:t> Out)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normAutofit lnSpcReduction="10000"/>
          </a:bodyPr>
          <a:lstStyle/>
          <a:p>
            <a:pPr algn="just"/>
            <a:r>
              <a:rPr lang="en-IN" dirty="0" smtClean="0">
                <a:latin typeface="Times New Roman" pitchFamily="18" charset="0"/>
                <a:cs typeface="Times New Roman" pitchFamily="18" charset="0"/>
              </a:rPr>
              <a:t>They have “names” and exist as special files within a file system.</a:t>
            </a:r>
          </a:p>
          <a:p>
            <a:pPr algn="just"/>
            <a:r>
              <a:rPr lang="en-IN" dirty="0" smtClean="0">
                <a:latin typeface="Times New Roman" pitchFamily="18" charset="0"/>
                <a:cs typeface="Times New Roman" pitchFamily="18" charset="0"/>
              </a:rPr>
              <a:t> They are created programmatically using the command </a:t>
            </a:r>
            <a:r>
              <a:rPr lang="en-IN" b="1" i="1" dirty="0" err="1" smtClean="0">
                <a:latin typeface="Times New Roman" pitchFamily="18" charset="0"/>
                <a:cs typeface="Times New Roman" pitchFamily="18" charset="0"/>
              </a:rPr>
              <a:t>mkfifo</a:t>
            </a:r>
            <a:r>
              <a:rPr lang="en-IN" dirty="0" smtClean="0">
                <a:latin typeface="Times New Roman" pitchFamily="18" charset="0"/>
                <a:cs typeface="Times New Roman" pitchFamily="18" charset="0"/>
              </a:rPr>
              <a:t> or using  </a:t>
            </a:r>
            <a:r>
              <a:rPr lang="en-IN" b="1" i="1" dirty="0" err="1" smtClean="0">
                <a:latin typeface="Times New Roman" pitchFamily="18" charset="0"/>
                <a:cs typeface="Times New Roman" pitchFamily="18" charset="0"/>
              </a:rPr>
              <a:t>mknod</a:t>
            </a:r>
            <a:r>
              <a:rPr lang="en-IN" b="1" i="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system </a:t>
            </a:r>
            <a:r>
              <a:rPr lang="en-IN" smtClean="0">
                <a:latin typeface="Times New Roman" pitchFamily="18" charset="0"/>
                <a:cs typeface="Times New Roman" pitchFamily="18" charset="0"/>
              </a:rPr>
              <a:t>call.</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They exist until they are removed with </a:t>
            </a:r>
            <a:r>
              <a:rPr lang="en-IN" b="1" i="1" dirty="0" err="1" smtClean="0">
                <a:latin typeface="Times New Roman" pitchFamily="18" charset="0"/>
                <a:cs typeface="Times New Roman" pitchFamily="18" charset="0"/>
              </a:rPr>
              <a:t>rm</a:t>
            </a:r>
            <a:r>
              <a:rPr lang="en-IN" dirty="0" smtClean="0">
                <a:latin typeface="Times New Roman" pitchFamily="18" charset="0"/>
                <a:cs typeface="Times New Roman" pitchFamily="18" charset="0"/>
              </a:rPr>
              <a:t> or </a:t>
            </a:r>
            <a:r>
              <a:rPr lang="en-IN" b="1" i="1" dirty="0" smtClean="0">
                <a:latin typeface="Times New Roman" pitchFamily="18" charset="0"/>
                <a:cs typeface="Times New Roman" pitchFamily="18" charset="0"/>
              </a:rPr>
              <a:t>unlink() .</a:t>
            </a:r>
          </a:p>
          <a:p>
            <a:pPr algn="just"/>
            <a:r>
              <a:rPr lang="en-US" b="1" i="1" dirty="0" smtClean="0">
                <a:latin typeface="Times New Roman" pitchFamily="18" charset="0"/>
                <a:cs typeface="Times New Roman" pitchFamily="18" charset="0"/>
              </a:rPr>
              <a:t>Normally used to communicate between TWO totally unrelated processes.</a:t>
            </a:r>
            <a:endParaRPr lang="en-IN" b="1" i="1" dirty="0" smtClean="0">
              <a:latin typeface="Times New Roman" pitchFamily="18" charset="0"/>
              <a:cs typeface="Times New Roman" pitchFamily="18" charset="0"/>
            </a:endParaRPr>
          </a:p>
          <a:p>
            <a:pPr algn="just"/>
            <a:r>
              <a:rPr lang="en-US" b="1" i="1" dirty="0" smtClean="0">
                <a:latin typeface="Times New Roman" pitchFamily="18" charset="0"/>
                <a:cs typeface="Times New Roman" pitchFamily="18" charset="0"/>
              </a:rPr>
              <a:t>These are bi-directional.</a:t>
            </a:r>
            <a:endParaRPr lang="en-IN" b="1" i="1" dirty="0" smtClean="0">
              <a:latin typeface="Times New Roman" pitchFamily="18" charset="0"/>
              <a:cs typeface="Times New Roman" pitchFamily="18" charset="0"/>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1360</Words>
  <Application>Microsoft Office PowerPoint</Application>
  <PresentationFormat>On-screen Show (4:3)</PresentationFormat>
  <Paragraphs>151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Operating Systems Design 19CS2106R​ Session-10  File System Calls: pipe, dup,link and unlink </vt:lpstr>
      <vt:lpstr>Session Plan</vt:lpstr>
      <vt:lpstr>Learning Outcomes</vt:lpstr>
      <vt:lpstr>Concept  of  Pipes</vt:lpstr>
      <vt:lpstr>Slide 5</vt:lpstr>
      <vt:lpstr>General Syntax:</vt:lpstr>
      <vt:lpstr>The more command takes the output of $ ls -l as its input. The net effect of this command is that the output of ls -l is displayed one screen at a time. The pipe acts as a container which takes the output of ls -l and gives it to more as input.</vt:lpstr>
      <vt:lpstr>Unnamed Pipes</vt:lpstr>
      <vt:lpstr>Named Pipes( also called FIFO, First In FIrst Out)</vt:lpstr>
      <vt:lpstr>Syntax of pipe ( ) system call</vt:lpstr>
      <vt:lpstr>Algorithmic Design Approach of creation of pipe( ) system call-unnamed</vt:lpstr>
      <vt:lpstr>dup ( ) System call</vt:lpstr>
      <vt:lpstr>dup ( ) System call-C Procedure</vt:lpstr>
      <vt:lpstr>Creating new link to an existing file using link ( ) system call</vt:lpstr>
      <vt:lpstr>Algorithmic Design for link () system call</vt:lpstr>
      <vt:lpstr>Contnd….</vt:lpstr>
      <vt:lpstr>Removing a directory entry for a file using Unlink ( ) system call</vt:lpstr>
      <vt:lpstr>Algorithmic Design of unlink ( )</vt:lpstr>
      <vt:lpstr>Slide 19</vt:lpstr>
      <vt:lpstr>Function of pipe ( ) system call using xv6</vt:lpstr>
      <vt:lpstr>Function of  link ( ) using xv6</vt:lpstr>
      <vt:lpstr>Function of  of unlink( ) in xv6</vt:lpstr>
      <vt:lpstr>Slide 23</vt:lpstr>
      <vt:lpstr>Function of dup ( ) using system call using xv6</vt:lpstr>
      <vt:lpstr>Slide 25</vt:lpstr>
      <vt:lpstr>Slide 26</vt:lpstr>
      <vt:lpstr>sysfile.c file consists of xv6 implementations of</vt:lpstr>
      <vt:lpstr>sys-pipe</vt:lpstr>
      <vt:lpstr>sys_chdir</vt:lpstr>
      <vt:lpstr>Sys_open</vt:lpstr>
      <vt:lpstr>Slide 31</vt:lpstr>
      <vt:lpstr> ALM-1 </vt:lpstr>
      <vt:lpstr>ALM-1</vt:lpstr>
      <vt:lpstr>ALM-2</vt:lpstr>
      <vt:lpstr>ALM-3</vt:lpstr>
      <vt:lpstr>ALM-4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Operating Systems Design 19CS2106R​  File System Calls </dc:title>
  <dc:creator>Nithish Nani</dc:creator>
  <cp:lastModifiedBy>admin</cp:lastModifiedBy>
  <cp:revision>115</cp:revision>
  <dcterms:created xsi:type="dcterms:W3CDTF">2006-08-16T00:00:00Z</dcterms:created>
  <dcterms:modified xsi:type="dcterms:W3CDTF">2020-08-25T18:00:06Z</dcterms:modified>
</cp:coreProperties>
</file>