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435" r:id="rId2"/>
    <p:sldId id="413" r:id="rId3"/>
    <p:sldId id="374" r:id="rId4"/>
    <p:sldId id="259" r:id="rId5"/>
    <p:sldId id="479" r:id="rId6"/>
    <p:sldId id="260" r:id="rId7"/>
    <p:sldId id="262" r:id="rId8"/>
    <p:sldId id="263" r:id="rId9"/>
    <p:sldId id="264" r:id="rId10"/>
    <p:sldId id="265" r:id="rId11"/>
    <p:sldId id="267" r:id="rId12"/>
    <p:sldId id="268" r:id="rId13"/>
    <p:sldId id="270" r:id="rId14"/>
    <p:sldId id="271" r:id="rId15"/>
    <p:sldId id="273" r:id="rId16"/>
    <p:sldId id="274" r:id="rId17"/>
    <p:sldId id="473" r:id="rId18"/>
    <p:sldId id="481" r:id="rId19"/>
    <p:sldId id="474" r:id="rId20"/>
    <p:sldId id="279" r:id="rId21"/>
    <p:sldId id="281" r:id="rId22"/>
    <p:sldId id="482" r:id="rId23"/>
    <p:sldId id="282" r:id="rId24"/>
    <p:sldId id="283" r:id="rId25"/>
    <p:sldId id="475" r:id="rId26"/>
    <p:sldId id="289" r:id="rId27"/>
    <p:sldId id="480" r:id="rId28"/>
    <p:sldId id="448" r:id="rId29"/>
    <p:sldId id="416" r:id="rId30"/>
    <p:sldId id="417" r:id="rId31"/>
    <p:sldId id="484" r:id="rId32"/>
    <p:sldId id="487" r:id="rId33"/>
    <p:sldId id="406" r:id="rId34"/>
    <p:sldId id="485" r:id="rId35"/>
    <p:sldId id="430" r:id="rId36"/>
    <p:sldId id="486" r:id="rId37"/>
    <p:sldId id="369" r:id="rId38"/>
    <p:sldId id="276" r:id="rId39"/>
    <p:sldId id="272" r:id="rId40"/>
    <p:sldId id="488" r:id="rId41"/>
    <p:sldId id="490" r:id="rId42"/>
    <p:sldId id="495" r:id="rId43"/>
    <p:sldId id="494" r:id="rId44"/>
    <p:sldId id="493" r:id="rId45"/>
    <p:sldId id="491" r:id="rId46"/>
    <p:sldId id="49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rupathi Rao Komati" initials="TRK" lastIdx="1" clrIdx="0">
    <p:extLst>
      <p:ext uri="{19B8F6BF-5375-455C-9EA6-DF929625EA0E}">
        <p15:presenceInfo xmlns:p15="http://schemas.microsoft.com/office/powerpoint/2012/main" userId="7e3c50e1dde85bc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851C4-9928-D1CB-3645-F7906360286F}" v="1" dt="2021-06-27T05:45:30.976"/>
    <p1510:client id="{246F81E6-FA34-8482-79A0-768DC29B117D}" v="1" dt="2021-04-21T11:18:23.855"/>
    <p1510:client id="{897A996D-2B33-FEB4-1256-383762A6D6B2}" v="1" dt="2021-07-16T08:44:32.267"/>
    <p1510:client id="{9895C19B-C49A-D748-5CED-9E9AD7CAD2FC}" v="12" dt="2021-07-06T07:01:35.348"/>
    <p1510:client id="{EF56E4AE-DB41-A35D-D4BF-A782380D45B9}" v="1" dt="2021-06-30T11:30:33.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16" d="100"/>
          <a:sy n="116" d="100"/>
        </p:scale>
        <p:origin x="-42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16-07-2021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7/16/2021</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7/16/2021</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r>
              <a:rPr lang="en-US" sz="3200" b="1" kern="1200" dirty="0">
                <a:solidFill>
                  <a:srgbClr val="FFFFFF"/>
                </a:solidFill>
                <a:latin typeface="+mj-lt"/>
                <a:ea typeface="+mj-ea"/>
                <a:cs typeface="+mj-cs"/>
              </a:rPr>
              <a:t>Process Scheduling</a:t>
            </a:r>
          </a:p>
        </p:txBody>
      </p:sp>
      <p:sp>
        <p:nvSpPr>
          <p:cNvPr id="52" name="Rectangle 51">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39D8C92-4B87-4FD4-8331-6354BFA39244}"/>
              </a:ext>
            </a:extLst>
          </p:cNvPr>
          <p:cNvSpPr>
            <a:spLocks noGrp="1"/>
          </p:cNvSpPr>
          <p:nvPr>
            <p:ph type="subTitle" idx="1"/>
          </p:nvPr>
        </p:nvSpPr>
        <p:spPr>
          <a:xfrm>
            <a:off x="6582772" y="973908"/>
            <a:ext cx="5053066" cy="404949"/>
          </a:xfrm>
        </p:spPr>
        <p:txBody>
          <a:bodyPr vert="horz" lIns="91440" tIns="45720" rIns="91440" bIns="45720" rtlCol="0">
            <a:normAutofit lnSpcReduction="10000"/>
          </a:bodyPr>
          <a:lstStyle/>
          <a:p>
            <a:r>
              <a:rPr lang="en-US" b="1" dirty="0">
                <a:highlight>
                  <a:srgbClr val="FFFF00"/>
                </a:highlight>
              </a:rPr>
              <a:t>Session 17 &amp; 18</a:t>
            </a:r>
          </a:p>
        </p:txBody>
      </p:sp>
      <p:sp>
        <p:nvSpPr>
          <p:cNvPr id="4" name="object 2">
            <a:extLst>
              <a:ext uri="{FF2B5EF4-FFF2-40B4-BE49-F238E27FC236}">
                <a16:creationId xmlns:a16="http://schemas.microsoft.com/office/drawing/2014/main" id="{CFAD8112-09E8-4618-ACA5-00D867AD66F3}"/>
              </a:ext>
            </a:extLst>
          </p:cNvPr>
          <p:cNvSpPr txBox="1"/>
          <p:nvPr/>
        </p:nvSpPr>
        <p:spPr>
          <a:xfrm>
            <a:off x="6374295" y="2798643"/>
            <a:ext cx="5499653" cy="2505814"/>
          </a:xfrm>
          <a:prstGeom prst="rect">
            <a:avLst/>
          </a:prstGeom>
        </p:spPr>
        <p:txBody>
          <a:bodyPr vert="horz" wrap="square" lIns="0" tIns="12700" rIns="0" bIns="0" rtlCol="0">
            <a:spAutoFit/>
          </a:bodyPr>
          <a:lstStyle/>
          <a:p>
            <a:pPr algn="just"/>
            <a:r>
              <a:rPr lang="en-US" sz="2400" b="1" i="0" u="none" strike="noStrike" baseline="0" dirty="0">
                <a:solidFill>
                  <a:srgbClr val="C00000"/>
                </a:solidFill>
                <a:latin typeface="Times New Roman" panose="02020603050405020304" pitchFamily="18" charset="0"/>
              </a:rPr>
              <a:t>SESSION OUTCOME :</a:t>
            </a:r>
          </a:p>
          <a:p>
            <a:pPr algn="just"/>
            <a:endParaRPr lang="en-US" sz="2400" b="1" i="0" u="none" strike="noStrike" baseline="0" dirty="0">
              <a:solidFill>
                <a:srgbClr val="C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Understand and Explore the Design of process scheduling: Multiplexing, </a:t>
            </a:r>
            <a:r>
              <a:rPr lang="en-US" sz="1800" b="0" i="0" u="none" strike="noStrike" baseline="0" dirty="0" err="1">
                <a:solidFill>
                  <a:srgbClr val="000000"/>
                </a:solidFill>
                <a:latin typeface="Times New Roman" panose="02020603050405020304" pitchFamily="18" charset="0"/>
              </a:rPr>
              <a:t>mycpu</a:t>
            </a:r>
            <a:r>
              <a:rPr lang="en-US" sz="1800" b="0" i="0" u="none" strike="noStrike" baseline="0" dirty="0">
                <a:solidFill>
                  <a:srgbClr val="000000"/>
                </a:solidFill>
                <a:latin typeface="Times New Roman" panose="02020603050405020304" pitchFamily="18" charset="0"/>
              </a:rPr>
              <a:t> and </a:t>
            </a:r>
            <a:r>
              <a:rPr lang="en-US" sz="1800" b="0" i="0" u="none" strike="noStrike" baseline="0" dirty="0" err="1">
                <a:solidFill>
                  <a:srgbClr val="000000"/>
                </a:solidFill>
                <a:latin typeface="Times New Roman" panose="02020603050405020304" pitchFamily="18" charset="0"/>
              </a:rPr>
              <a:t>myproc</a:t>
            </a:r>
            <a:r>
              <a:rPr lang="en-US" sz="1800" b="0" i="0" u="none" strike="noStrike" baseline="0" dirty="0">
                <a:solidFill>
                  <a:srgbClr val="000000"/>
                </a:solidFill>
                <a:latin typeface="Times New Roman" panose="02020603050405020304" pitchFamily="18" charset="0"/>
              </a:rPr>
              <a:t>. </a:t>
            </a:r>
          </a:p>
          <a:p>
            <a:pPr algn="just"/>
            <a:endParaRPr lang="en-US" sz="1800" b="0" i="0" u="none" strike="noStrike" baseline="0" dirty="0">
              <a:solidFill>
                <a:srgbClr val="000000"/>
              </a:solidFill>
              <a:latin typeface="Times New Roman" panose="02020603050405020304" pitchFamily="18" charset="0"/>
            </a:endParaRPr>
          </a:p>
          <a:p>
            <a:pPr algn="just"/>
            <a:r>
              <a:rPr lang="en-US" sz="1800" b="0" i="0" u="none" strike="noStrike" baseline="0" dirty="0">
                <a:solidFill>
                  <a:srgbClr val="000000"/>
                </a:solidFill>
                <a:latin typeface="Times New Roman" panose="02020603050405020304" pitchFamily="18" charset="0"/>
              </a:rPr>
              <a:t>Understand and Explore the Design of process scheduling: </a:t>
            </a:r>
            <a:r>
              <a:rPr lang="en-US" sz="1800" b="0" i="0" u="none" strike="noStrike" baseline="0" dirty="0" err="1">
                <a:solidFill>
                  <a:srgbClr val="000000"/>
                </a:solidFill>
                <a:latin typeface="Times New Roman" panose="02020603050405020304" pitchFamily="18" charset="0"/>
              </a:rPr>
              <a:t>schedule_process</a:t>
            </a:r>
            <a:r>
              <a:rPr lang="en-US" sz="1800" b="0" i="0" u="none" strike="noStrike" baseline="0" dirty="0">
                <a:solidFill>
                  <a:srgbClr val="000000"/>
                </a:solidFill>
                <a:latin typeface="Times New Roman" panose="02020603050405020304" pitchFamily="18" charset="0"/>
              </a:rPr>
              <a:t>, Scheduling Parameters, Controlling Process Priorities. </a:t>
            </a:r>
            <a:r>
              <a:rPr lang="en-IN" sz="2400" b="0" i="0" u="none" strike="noStrike" baseline="0" dirty="0">
                <a:solidFill>
                  <a:srgbClr val="000000"/>
                </a:solidFill>
                <a:latin typeface="Times New Roman" panose="02020603050405020304" pitchFamily="18" charset="0"/>
              </a:rPr>
              <a:t>	</a:t>
            </a:r>
          </a:p>
        </p:txBody>
      </p:sp>
      <p:sp>
        <p:nvSpPr>
          <p:cNvPr id="5" name="TextBox 4">
            <a:extLst>
              <a:ext uri="{FF2B5EF4-FFF2-40B4-BE49-F238E27FC236}">
                <a16:creationId xmlns:a16="http://schemas.microsoft.com/office/drawing/2014/main" id="{AC2C1990-3E7C-4CC0-83A1-FD755F55D65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6" name="TextBox 5">
            <a:extLst>
              <a:ext uri="{FF2B5EF4-FFF2-40B4-BE49-F238E27FC236}">
                <a16:creationId xmlns:a16="http://schemas.microsoft.com/office/drawing/2014/main" id="{46917BD5-0F63-48A3-9879-58986E6BEFE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10350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2096" y="536464"/>
            <a:ext cx="10515600" cy="689932"/>
          </a:xfrm>
          <a:prstGeom prst="rect">
            <a:avLst/>
          </a:prstGeom>
        </p:spPr>
        <p:txBody>
          <a:bodyPr vert="horz" wrap="square" lIns="0" tIns="12700" rIns="0" bIns="0" rtlCol="0" anchor="ctr">
            <a:spAutoFit/>
          </a:bodyPr>
          <a:lstStyle/>
          <a:p>
            <a:pPr marL="1227455" marR="5080" indent="-1167130">
              <a:lnSpc>
                <a:spcPct val="100000"/>
              </a:lnSpc>
              <a:spcBef>
                <a:spcPts val="100"/>
              </a:spcBef>
            </a:pPr>
            <a:r>
              <a:rPr spc="-5" dirty="0"/>
              <a:t>Shortest Job First (SJF) no</a:t>
            </a:r>
            <a:r>
              <a:rPr spc="-15" dirty="0"/>
              <a:t> </a:t>
            </a:r>
            <a:r>
              <a:rPr spc="-5" dirty="0"/>
              <a:t>preemption</a:t>
            </a:r>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10</a:t>
            </a:fld>
            <a:endParaRPr dirty="0"/>
          </a:p>
        </p:txBody>
      </p:sp>
      <p:sp>
        <p:nvSpPr>
          <p:cNvPr id="3" name="object 3"/>
          <p:cNvSpPr txBox="1"/>
          <p:nvPr/>
        </p:nvSpPr>
        <p:spPr>
          <a:xfrm>
            <a:off x="2059940" y="1544109"/>
            <a:ext cx="7709534" cy="4087495"/>
          </a:xfrm>
          <a:prstGeom prst="rect">
            <a:avLst/>
          </a:prstGeom>
        </p:spPr>
        <p:txBody>
          <a:bodyPr vert="horz" wrap="square" lIns="0" tIns="102870" rIns="0" bIns="0" rtlCol="0">
            <a:spAutoFit/>
          </a:bodyPr>
          <a:lstStyle/>
          <a:p>
            <a:pPr marL="355600" indent="-342900">
              <a:spcBef>
                <a:spcPts val="810"/>
              </a:spcBef>
              <a:buChar char="•"/>
              <a:tabLst>
                <a:tab pos="354965" algn="l"/>
                <a:tab pos="355600" algn="l"/>
              </a:tabLst>
            </a:pPr>
            <a:r>
              <a:rPr sz="2800" spc="-5" dirty="0">
                <a:latin typeface="Arial"/>
                <a:cs typeface="Arial"/>
              </a:rPr>
              <a:t>Schedule process </a:t>
            </a:r>
            <a:r>
              <a:rPr sz="2800" spc="-10" dirty="0">
                <a:latin typeface="Arial"/>
                <a:cs typeface="Arial"/>
              </a:rPr>
              <a:t>with </a:t>
            </a:r>
            <a:r>
              <a:rPr sz="2800" spc="-5" dirty="0">
                <a:latin typeface="Arial"/>
                <a:cs typeface="Arial"/>
              </a:rPr>
              <a:t>the shortest burst</a:t>
            </a:r>
            <a:r>
              <a:rPr sz="2800" spc="35" dirty="0">
                <a:latin typeface="Arial"/>
                <a:cs typeface="Arial"/>
              </a:rPr>
              <a:t> </a:t>
            </a:r>
            <a:r>
              <a:rPr sz="2800" dirty="0">
                <a:latin typeface="Arial"/>
                <a:cs typeface="Arial"/>
              </a:rPr>
              <a:t>time</a:t>
            </a:r>
          </a:p>
          <a:p>
            <a:pPr marL="755650" lvl="1" indent="-285750">
              <a:spcBef>
                <a:spcPts val="610"/>
              </a:spcBef>
              <a:buChar char="–"/>
              <a:tabLst>
                <a:tab pos="755650" algn="l"/>
              </a:tabLst>
            </a:pPr>
            <a:r>
              <a:rPr sz="2400" spc="-5" dirty="0">
                <a:latin typeface="Arial"/>
                <a:cs typeface="Arial"/>
              </a:rPr>
              <a:t>FCFS if</a:t>
            </a:r>
            <a:r>
              <a:rPr sz="2400" spc="-15" dirty="0">
                <a:latin typeface="Arial"/>
                <a:cs typeface="Arial"/>
              </a:rPr>
              <a:t> </a:t>
            </a:r>
            <a:r>
              <a:rPr sz="2400" dirty="0">
                <a:latin typeface="Arial"/>
                <a:cs typeface="Arial"/>
              </a:rPr>
              <a:t>same</a:t>
            </a:r>
          </a:p>
          <a:p>
            <a:pPr marL="355600" indent="-342900">
              <a:spcBef>
                <a:spcPts val="710"/>
              </a:spcBef>
              <a:buChar char="•"/>
              <a:tabLst>
                <a:tab pos="354965" algn="l"/>
                <a:tab pos="355600" algn="l"/>
              </a:tabLst>
            </a:pPr>
            <a:r>
              <a:rPr sz="2800" spc="-5" dirty="0">
                <a:solidFill>
                  <a:srgbClr val="0000CC"/>
                </a:solidFill>
                <a:latin typeface="Arial"/>
                <a:cs typeface="Arial"/>
              </a:rPr>
              <a:t>Advantages</a:t>
            </a:r>
            <a:endParaRPr sz="2800" dirty="0">
              <a:latin typeface="Arial"/>
              <a:cs typeface="Arial"/>
            </a:endParaRPr>
          </a:p>
          <a:p>
            <a:pPr marL="755650" marR="5080" lvl="1" indent="-285750">
              <a:spcBef>
                <a:spcPts val="610"/>
              </a:spcBef>
              <a:buChar char="–"/>
              <a:tabLst>
                <a:tab pos="755650" algn="l"/>
              </a:tabLst>
            </a:pPr>
            <a:r>
              <a:rPr sz="2400" spc="-5" dirty="0">
                <a:latin typeface="Arial"/>
                <a:cs typeface="Arial"/>
              </a:rPr>
              <a:t>Minimizes </a:t>
            </a:r>
            <a:r>
              <a:rPr sz="2400" spc="-10" dirty="0">
                <a:latin typeface="Arial"/>
                <a:cs typeface="Arial"/>
              </a:rPr>
              <a:t>average </a:t>
            </a:r>
            <a:r>
              <a:rPr sz="2400" spc="-5" dirty="0">
                <a:latin typeface="Arial"/>
                <a:cs typeface="Arial"/>
              </a:rPr>
              <a:t>wait </a:t>
            </a:r>
            <a:r>
              <a:rPr sz="2400" spc="5" dirty="0">
                <a:latin typeface="Arial"/>
                <a:cs typeface="Arial"/>
              </a:rPr>
              <a:t>time </a:t>
            </a:r>
            <a:r>
              <a:rPr sz="2400" spc="-10" dirty="0">
                <a:latin typeface="Arial"/>
                <a:cs typeface="Arial"/>
              </a:rPr>
              <a:t>and average </a:t>
            </a:r>
            <a:r>
              <a:rPr sz="2400" spc="-5" dirty="0">
                <a:latin typeface="Arial"/>
                <a:cs typeface="Arial"/>
              </a:rPr>
              <a:t>response  </a:t>
            </a:r>
            <a:r>
              <a:rPr sz="2400" spc="5" dirty="0">
                <a:latin typeface="Arial"/>
                <a:cs typeface="Arial"/>
              </a:rPr>
              <a:t>time</a:t>
            </a:r>
            <a:endParaRPr sz="2400" dirty="0">
              <a:latin typeface="Arial"/>
              <a:cs typeface="Arial"/>
            </a:endParaRPr>
          </a:p>
          <a:p>
            <a:pPr marL="355600" indent="-342900">
              <a:spcBef>
                <a:spcPts val="720"/>
              </a:spcBef>
              <a:buChar char="•"/>
              <a:tabLst>
                <a:tab pos="354965" algn="l"/>
                <a:tab pos="355600" algn="l"/>
              </a:tabLst>
            </a:pPr>
            <a:r>
              <a:rPr sz="2800" spc="-5" dirty="0">
                <a:solidFill>
                  <a:srgbClr val="0000CC"/>
                </a:solidFill>
                <a:latin typeface="Arial"/>
                <a:cs typeface="Arial"/>
              </a:rPr>
              <a:t>Disadvantages</a:t>
            </a:r>
            <a:endParaRPr sz="2800" dirty="0">
              <a:latin typeface="Arial"/>
              <a:cs typeface="Arial"/>
            </a:endParaRPr>
          </a:p>
          <a:p>
            <a:pPr marL="755650" lvl="1" indent="-285750">
              <a:spcBef>
                <a:spcPts val="610"/>
              </a:spcBef>
              <a:buChar char="–"/>
              <a:tabLst>
                <a:tab pos="755650" algn="l"/>
              </a:tabLst>
            </a:pPr>
            <a:r>
              <a:rPr sz="2400" spc="-5" dirty="0">
                <a:latin typeface="Arial"/>
                <a:cs typeface="Arial"/>
              </a:rPr>
              <a:t>Not practical </a:t>
            </a:r>
            <a:r>
              <a:rPr sz="2400" dirty="0">
                <a:latin typeface="Arial"/>
                <a:cs typeface="Arial"/>
              </a:rPr>
              <a:t>: </a:t>
            </a:r>
            <a:r>
              <a:rPr sz="2400" spc="-10" dirty="0">
                <a:latin typeface="Arial"/>
                <a:cs typeface="Arial"/>
              </a:rPr>
              <a:t>difficult </a:t>
            </a:r>
            <a:r>
              <a:rPr sz="2400" spc="5" dirty="0">
                <a:latin typeface="Arial"/>
                <a:cs typeface="Arial"/>
              </a:rPr>
              <a:t>to </a:t>
            </a:r>
            <a:r>
              <a:rPr sz="2400" spc="-5" dirty="0">
                <a:latin typeface="Arial"/>
                <a:cs typeface="Arial"/>
              </a:rPr>
              <a:t>predict burst</a:t>
            </a:r>
            <a:r>
              <a:rPr sz="2400" dirty="0">
                <a:latin typeface="Arial"/>
                <a:cs typeface="Arial"/>
              </a:rPr>
              <a:t> </a:t>
            </a:r>
            <a:r>
              <a:rPr sz="2400" spc="5" dirty="0">
                <a:latin typeface="Arial"/>
                <a:cs typeface="Arial"/>
              </a:rPr>
              <a:t>time</a:t>
            </a:r>
            <a:endParaRPr sz="2400" dirty="0">
              <a:latin typeface="Arial"/>
              <a:cs typeface="Arial"/>
            </a:endParaRPr>
          </a:p>
          <a:p>
            <a:pPr marL="1155700" lvl="2" indent="-228600">
              <a:spcBef>
                <a:spcPts val="520"/>
              </a:spcBef>
              <a:buChar char="•"/>
              <a:tabLst>
                <a:tab pos="1155065" algn="l"/>
                <a:tab pos="1155700" algn="l"/>
              </a:tabLst>
            </a:pPr>
            <a:r>
              <a:rPr sz="2000" dirty="0">
                <a:latin typeface="Arial"/>
                <a:cs typeface="Arial"/>
              </a:rPr>
              <a:t>Learning </a:t>
            </a:r>
            <a:r>
              <a:rPr sz="2000" spc="-10" dirty="0">
                <a:latin typeface="Arial"/>
                <a:cs typeface="Arial"/>
              </a:rPr>
              <a:t>to </a:t>
            </a:r>
            <a:r>
              <a:rPr sz="2000" dirty="0">
                <a:latin typeface="Arial"/>
                <a:cs typeface="Arial"/>
              </a:rPr>
              <a:t>predict</a:t>
            </a:r>
            <a:r>
              <a:rPr sz="2000" spc="-10" dirty="0">
                <a:latin typeface="Arial"/>
                <a:cs typeface="Arial"/>
              </a:rPr>
              <a:t> </a:t>
            </a:r>
            <a:r>
              <a:rPr sz="2000" spc="-5" dirty="0">
                <a:latin typeface="Arial"/>
                <a:cs typeface="Arial"/>
              </a:rPr>
              <a:t>future</a:t>
            </a:r>
            <a:endParaRPr sz="2000" dirty="0">
              <a:latin typeface="Arial"/>
              <a:cs typeface="Arial"/>
            </a:endParaRPr>
          </a:p>
          <a:p>
            <a:pPr marL="755650" lvl="1" indent="-285750">
              <a:spcBef>
                <a:spcPts val="610"/>
              </a:spcBef>
              <a:buChar char="–"/>
              <a:tabLst>
                <a:tab pos="755650" algn="l"/>
              </a:tabLst>
            </a:pPr>
            <a:r>
              <a:rPr sz="2400" spc="-5" dirty="0">
                <a:latin typeface="Arial"/>
                <a:cs typeface="Arial"/>
              </a:rPr>
              <a:t>May starve long</a:t>
            </a:r>
            <a:r>
              <a:rPr sz="2400" spc="10" dirty="0">
                <a:latin typeface="Arial"/>
                <a:cs typeface="Arial"/>
              </a:rPr>
              <a:t> </a:t>
            </a:r>
            <a:r>
              <a:rPr sz="2400" spc="-5" dirty="0">
                <a:latin typeface="Arial"/>
                <a:cs typeface="Arial"/>
              </a:rPr>
              <a:t>jobs</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133" y="549156"/>
            <a:ext cx="11338780" cy="566822"/>
          </a:xfrm>
          <a:prstGeom prst="rect">
            <a:avLst/>
          </a:prstGeom>
        </p:spPr>
        <p:txBody>
          <a:bodyPr vert="horz" wrap="square" lIns="0" tIns="12700" rIns="0" bIns="0" rtlCol="0" anchor="ctr">
            <a:spAutoFit/>
          </a:bodyPr>
          <a:lstStyle/>
          <a:p>
            <a:pPr marL="1720850" marR="5080" indent="-1708150">
              <a:lnSpc>
                <a:spcPct val="100000"/>
              </a:lnSpc>
              <a:spcBef>
                <a:spcPts val="100"/>
              </a:spcBef>
            </a:pPr>
            <a:r>
              <a:rPr sz="3600" spc="-5" dirty="0"/>
              <a:t>Shortest Remaining </a:t>
            </a:r>
            <a:r>
              <a:rPr sz="3600" spc="-40" dirty="0"/>
              <a:t>Time </a:t>
            </a:r>
            <a:r>
              <a:rPr sz="3600" spc="-10" dirty="0"/>
              <a:t>First </a:t>
            </a:r>
            <a:r>
              <a:rPr sz="3600" spc="-5" dirty="0"/>
              <a:t>-- </a:t>
            </a:r>
            <a:r>
              <a:rPr sz="3600" spc="-25" dirty="0"/>
              <a:t>SRTF  </a:t>
            </a:r>
            <a:r>
              <a:rPr sz="3600" spc="-5" dirty="0"/>
              <a:t>(SJF with</a:t>
            </a:r>
            <a:r>
              <a:rPr sz="3600" spc="-25" dirty="0"/>
              <a:t> </a:t>
            </a:r>
            <a:r>
              <a:rPr sz="3600" spc="-5" dirty="0"/>
              <a:t>preemption)</a:t>
            </a:r>
            <a:endParaRPr sz="3600" dirty="0"/>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11</a:t>
            </a:fld>
            <a:endParaRPr dirty="0"/>
          </a:p>
        </p:txBody>
      </p:sp>
      <p:sp>
        <p:nvSpPr>
          <p:cNvPr id="3" name="object 3"/>
          <p:cNvSpPr txBox="1"/>
          <p:nvPr/>
        </p:nvSpPr>
        <p:spPr>
          <a:xfrm>
            <a:off x="2059940" y="1634490"/>
            <a:ext cx="8003540" cy="2964658"/>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2400" dirty="0">
                <a:latin typeface="Arial"/>
                <a:cs typeface="Arial"/>
              </a:rPr>
              <a:t>If a </a:t>
            </a:r>
            <a:r>
              <a:rPr sz="2400" spc="-10" dirty="0">
                <a:latin typeface="Arial"/>
                <a:cs typeface="Arial"/>
              </a:rPr>
              <a:t>new </a:t>
            </a:r>
            <a:r>
              <a:rPr sz="2400" spc="-5" dirty="0">
                <a:latin typeface="Arial"/>
                <a:cs typeface="Arial"/>
              </a:rPr>
              <a:t>process arrives with </a:t>
            </a:r>
            <a:r>
              <a:rPr sz="2400" dirty="0">
                <a:latin typeface="Arial"/>
                <a:cs typeface="Arial"/>
              </a:rPr>
              <a:t>a </a:t>
            </a:r>
            <a:r>
              <a:rPr sz="2400" spc="-5" dirty="0">
                <a:latin typeface="Arial"/>
                <a:cs typeface="Arial"/>
              </a:rPr>
              <a:t>shorter burst </a:t>
            </a:r>
            <a:r>
              <a:rPr sz="2400" dirty="0">
                <a:latin typeface="Arial"/>
                <a:cs typeface="Arial"/>
              </a:rPr>
              <a:t>time</a:t>
            </a:r>
            <a:r>
              <a:rPr sz="2400" spc="40" dirty="0">
                <a:latin typeface="Arial"/>
                <a:cs typeface="Arial"/>
              </a:rPr>
              <a:t> </a:t>
            </a:r>
            <a:r>
              <a:rPr sz="2400" spc="-5" dirty="0">
                <a:latin typeface="Arial"/>
                <a:cs typeface="Arial"/>
              </a:rPr>
              <a:t>than</a:t>
            </a:r>
            <a:endParaRPr sz="2400">
              <a:latin typeface="Arial"/>
              <a:cs typeface="Arial"/>
            </a:endParaRPr>
          </a:p>
          <a:p>
            <a:pPr marL="355600">
              <a:spcBef>
                <a:spcPts val="20"/>
              </a:spcBef>
            </a:pPr>
            <a:r>
              <a:rPr sz="2400" i="1" spc="-10" dirty="0">
                <a:latin typeface="Arial"/>
                <a:cs typeface="Arial"/>
              </a:rPr>
              <a:t>remaining </a:t>
            </a:r>
            <a:r>
              <a:rPr sz="2400" i="1" spc="-5" dirty="0">
                <a:latin typeface="Arial"/>
                <a:cs typeface="Arial"/>
              </a:rPr>
              <a:t>of current process </a:t>
            </a:r>
            <a:r>
              <a:rPr sz="2400" spc="-5" dirty="0">
                <a:latin typeface="Arial"/>
                <a:cs typeface="Arial"/>
              </a:rPr>
              <a:t>then schedule </a:t>
            </a:r>
            <a:r>
              <a:rPr sz="2400" spc="-10" dirty="0">
                <a:latin typeface="Arial"/>
                <a:cs typeface="Arial"/>
              </a:rPr>
              <a:t>new</a:t>
            </a:r>
            <a:r>
              <a:rPr sz="2400" spc="70" dirty="0">
                <a:latin typeface="Arial"/>
                <a:cs typeface="Arial"/>
              </a:rPr>
              <a:t> </a:t>
            </a:r>
            <a:r>
              <a:rPr sz="2400" spc="-5" dirty="0">
                <a:latin typeface="Arial"/>
                <a:cs typeface="Arial"/>
              </a:rPr>
              <a:t>process</a:t>
            </a:r>
            <a:endParaRPr sz="2400">
              <a:latin typeface="Arial"/>
              <a:cs typeface="Arial"/>
            </a:endParaRPr>
          </a:p>
          <a:p>
            <a:pPr>
              <a:spcBef>
                <a:spcPts val="55"/>
              </a:spcBef>
            </a:pPr>
            <a:endParaRPr sz="3500">
              <a:latin typeface="Arial"/>
              <a:cs typeface="Arial"/>
            </a:endParaRPr>
          </a:p>
          <a:p>
            <a:pPr marL="355600" marR="835660" indent="-342900">
              <a:lnSpc>
                <a:spcPct val="100699"/>
              </a:lnSpc>
              <a:buChar char="•"/>
              <a:tabLst>
                <a:tab pos="354965" algn="l"/>
                <a:tab pos="355600" algn="l"/>
              </a:tabLst>
            </a:pPr>
            <a:r>
              <a:rPr sz="2400" spc="-5" dirty="0">
                <a:latin typeface="Arial"/>
                <a:cs typeface="Arial"/>
              </a:rPr>
              <a:t>Further reduces </a:t>
            </a:r>
            <a:r>
              <a:rPr sz="2400" spc="-10" dirty="0">
                <a:latin typeface="Arial"/>
                <a:cs typeface="Arial"/>
              </a:rPr>
              <a:t>average </a:t>
            </a:r>
            <a:r>
              <a:rPr sz="2400" spc="-5" dirty="0">
                <a:latin typeface="Arial"/>
                <a:cs typeface="Arial"/>
              </a:rPr>
              <a:t>waiting </a:t>
            </a:r>
            <a:r>
              <a:rPr sz="2400" spc="5" dirty="0">
                <a:latin typeface="Arial"/>
                <a:cs typeface="Arial"/>
              </a:rPr>
              <a:t>time </a:t>
            </a:r>
            <a:r>
              <a:rPr sz="2400" spc="-10" dirty="0">
                <a:latin typeface="Arial"/>
                <a:cs typeface="Arial"/>
              </a:rPr>
              <a:t>and average  </a:t>
            </a:r>
            <a:r>
              <a:rPr sz="2400" spc="-5" dirty="0">
                <a:latin typeface="Arial"/>
                <a:cs typeface="Arial"/>
              </a:rPr>
              <a:t>response</a:t>
            </a:r>
            <a:r>
              <a:rPr sz="2400" spc="-10" dirty="0">
                <a:latin typeface="Arial"/>
                <a:cs typeface="Arial"/>
              </a:rPr>
              <a:t> </a:t>
            </a:r>
            <a:r>
              <a:rPr sz="2400" spc="5" dirty="0">
                <a:latin typeface="Arial"/>
                <a:cs typeface="Arial"/>
              </a:rPr>
              <a:t>time</a:t>
            </a:r>
            <a:endParaRPr sz="2400">
              <a:latin typeface="Arial"/>
              <a:cs typeface="Arial"/>
            </a:endParaRPr>
          </a:p>
          <a:p>
            <a:pPr>
              <a:spcBef>
                <a:spcPts val="15"/>
              </a:spcBef>
              <a:buFont typeface="Arial"/>
              <a:buChar char="•"/>
            </a:pPr>
            <a:endParaRPr sz="3550">
              <a:latin typeface="Arial"/>
              <a:cs typeface="Arial"/>
            </a:endParaRPr>
          </a:p>
          <a:p>
            <a:pPr marL="355600" indent="-342900">
              <a:buChar char="•"/>
              <a:tabLst>
                <a:tab pos="354965" algn="l"/>
                <a:tab pos="355600" algn="l"/>
              </a:tabLst>
            </a:pPr>
            <a:r>
              <a:rPr sz="2400" spc="-5" dirty="0">
                <a:latin typeface="Arial"/>
                <a:cs typeface="Arial"/>
              </a:rPr>
              <a:t>Not practical</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271" y="497840"/>
            <a:ext cx="3802379" cy="695960"/>
          </a:xfrm>
          <a:prstGeom prst="rect">
            <a:avLst/>
          </a:prstGeom>
        </p:spPr>
        <p:txBody>
          <a:bodyPr vert="horz" wrap="square" lIns="0" tIns="12700" rIns="0" bIns="0" rtlCol="0" anchor="ctr">
            <a:spAutoFit/>
          </a:bodyPr>
          <a:lstStyle/>
          <a:p>
            <a:pPr marL="12700">
              <a:lnSpc>
                <a:spcPct val="100000"/>
              </a:lnSpc>
              <a:spcBef>
                <a:spcPts val="100"/>
              </a:spcBef>
            </a:pPr>
            <a:r>
              <a:rPr spc="-25" dirty="0"/>
              <a:t>SRTF</a:t>
            </a:r>
            <a:r>
              <a:rPr spc="-95" dirty="0"/>
              <a:t> </a:t>
            </a:r>
            <a:r>
              <a:rPr dirty="0"/>
              <a:t>Example</a:t>
            </a:r>
          </a:p>
        </p:txBody>
      </p:sp>
      <p:sp>
        <p:nvSpPr>
          <p:cNvPr id="3" name="object 3"/>
          <p:cNvSpPr/>
          <p:nvPr/>
        </p:nvSpPr>
        <p:spPr>
          <a:xfrm>
            <a:off x="1987550" y="1602739"/>
            <a:ext cx="3797300" cy="226695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2882840" y="4940241"/>
          <a:ext cx="4267196" cy="3810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295909">
                  <a:extLst>
                    <a:ext uri="{9D8B030D-6E8A-4147-A177-3AD203B41FA5}">
                      <a16:colId xmlns:a16="http://schemas.microsoft.com/office/drawing/2014/main" val="20002"/>
                    </a:ext>
                  </a:extLst>
                </a:gridCol>
                <a:gridCol w="313690">
                  <a:extLst>
                    <a:ext uri="{9D8B030D-6E8A-4147-A177-3AD203B41FA5}">
                      <a16:colId xmlns:a16="http://schemas.microsoft.com/office/drawing/2014/main" val="20003"/>
                    </a:ext>
                  </a:extLst>
                </a:gridCol>
                <a:gridCol w="292100">
                  <a:extLst>
                    <a:ext uri="{9D8B030D-6E8A-4147-A177-3AD203B41FA5}">
                      <a16:colId xmlns:a16="http://schemas.microsoft.com/office/drawing/2014/main" val="20004"/>
                    </a:ext>
                  </a:extLst>
                </a:gridCol>
                <a:gridCol w="311150">
                  <a:extLst>
                    <a:ext uri="{9D8B030D-6E8A-4147-A177-3AD203B41FA5}">
                      <a16:colId xmlns:a16="http://schemas.microsoft.com/office/drawing/2014/main" val="20005"/>
                    </a:ext>
                  </a:extLst>
                </a:gridCol>
                <a:gridCol w="319405">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287019">
                  <a:extLst>
                    <a:ext uri="{9D8B030D-6E8A-4147-A177-3AD203B41FA5}">
                      <a16:colId xmlns:a16="http://schemas.microsoft.com/office/drawing/2014/main" val="20008"/>
                    </a:ext>
                  </a:extLst>
                </a:gridCol>
                <a:gridCol w="304800">
                  <a:extLst>
                    <a:ext uri="{9D8B030D-6E8A-4147-A177-3AD203B41FA5}">
                      <a16:colId xmlns:a16="http://schemas.microsoft.com/office/drawing/2014/main" val="20009"/>
                    </a:ext>
                  </a:extLst>
                </a:gridCol>
                <a:gridCol w="313689">
                  <a:extLst>
                    <a:ext uri="{9D8B030D-6E8A-4147-A177-3AD203B41FA5}">
                      <a16:colId xmlns:a16="http://schemas.microsoft.com/office/drawing/2014/main" val="20010"/>
                    </a:ext>
                  </a:extLst>
                </a:gridCol>
                <a:gridCol w="313689">
                  <a:extLst>
                    <a:ext uri="{9D8B030D-6E8A-4147-A177-3AD203B41FA5}">
                      <a16:colId xmlns:a16="http://schemas.microsoft.com/office/drawing/2014/main" val="20011"/>
                    </a:ext>
                  </a:extLst>
                </a:gridCol>
                <a:gridCol w="287020">
                  <a:extLst>
                    <a:ext uri="{9D8B030D-6E8A-4147-A177-3AD203B41FA5}">
                      <a16:colId xmlns:a16="http://schemas.microsoft.com/office/drawing/2014/main" val="20012"/>
                    </a:ext>
                  </a:extLst>
                </a:gridCol>
                <a:gridCol w="304800">
                  <a:extLst>
                    <a:ext uri="{9D8B030D-6E8A-4147-A177-3AD203B41FA5}">
                      <a16:colId xmlns:a16="http://schemas.microsoft.com/office/drawing/2014/main" val="20013"/>
                    </a:ext>
                  </a:extLst>
                </a:gridCol>
              </a:tblGrid>
              <a:tr h="381000">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19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1900">
                        <a:latin typeface="Times New Roman"/>
                        <a:cs typeface="Times New Roman"/>
                      </a:endParaRPr>
                    </a:p>
                  </a:txBody>
                  <a:tcPr marL="0" marR="0" marT="0" marB="0">
                    <a:lnL w="539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19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1900" dirty="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extLst>
                  <a:ext uri="{0D108BD9-81ED-4DB2-BD59-A6C34878D82A}">
                    <a16:rowId xmlns:a16="http://schemas.microsoft.com/office/drawing/2014/main" val="10000"/>
                  </a:ext>
                </a:extLst>
              </a:tr>
            </a:tbl>
          </a:graphicData>
        </a:graphic>
      </p:graphicFrame>
      <p:graphicFrame>
        <p:nvGraphicFramePr>
          <p:cNvPr id="5" name="object 5"/>
          <p:cNvGraphicFramePr>
            <a:graphicFrameLocks noGrp="1"/>
          </p:cNvGraphicFramePr>
          <p:nvPr/>
        </p:nvGraphicFramePr>
        <p:xfrm>
          <a:off x="2039619" y="2354645"/>
          <a:ext cx="7282178" cy="2541387"/>
        </p:xfrm>
        <a:graphic>
          <a:graphicData uri="http://schemas.openxmlformats.org/drawingml/2006/table">
            <a:tbl>
              <a:tblPr firstRow="1" bandRow="1">
                <a:tableStyleId>{2D5ABB26-0587-4C30-8999-92F81FD0307C}</a:tableStyleId>
              </a:tblPr>
              <a:tblGrid>
                <a:gridCol w="1363980">
                  <a:extLst>
                    <a:ext uri="{9D8B030D-6E8A-4147-A177-3AD203B41FA5}">
                      <a16:colId xmlns:a16="http://schemas.microsoft.com/office/drawing/2014/main" val="20000"/>
                    </a:ext>
                  </a:extLst>
                </a:gridCol>
                <a:gridCol w="521969">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gridCol w="3199129">
                  <a:extLst>
                    <a:ext uri="{9D8B030D-6E8A-4147-A177-3AD203B41FA5}">
                      <a16:colId xmlns:a16="http://schemas.microsoft.com/office/drawing/2014/main" val="20004"/>
                    </a:ext>
                  </a:extLst>
                </a:gridCol>
              </a:tblGrid>
              <a:tr h="950654">
                <a:tc gridSpan="4">
                  <a:txBody>
                    <a:bodyPr/>
                    <a:lstStyle/>
                    <a:p>
                      <a:pPr>
                        <a:lnSpc>
                          <a:spcPct val="100000"/>
                        </a:lnSpc>
                      </a:pPr>
                      <a:endParaRPr sz="19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825500">
                        <a:lnSpc>
                          <a:spcPts val="1989"/>
                        </a:lnSpc>
                      </a:pPr>
                      <a:r>
                        <a:rPr sz="1800" spc="-10" dirty="0">
                          <a:latin typeface="Arial"/>
                          <a:cs typeface="Arial"/>
                        </a:rPr>
                        <a:t>Average </a:t>
                      </a:r>
                      <a:r>
                        <a:rPr sz="1800" spc="-15" dirty="0">
                          <a:latin typeface="Arial"/>
                          <a:cs typeface="Arial"/>
                        </a:rPr>
                        <a:t>wait</a:t>
                      </a:r>
                      <a:r>
                        <a:rPr sz="1800" spc="-5" dirty="0">
                          <a:latin typeface="Arial"/>
                          <a:cs typeface="Arial"/>
                        </a:rPr>
                        <a:t> time</a:t>
                      </a:r>
                      <a:endParaRPr sz="1800">
                        <a:latin typeface="Arial"/>
                        <a:cs typeface="Arial"/>
                      </a:endParaRPr>
                    </a:p>
                    <a:p>
                      <a:pPr marL="825500">
                        <a:lnSpc>
                          <a:spcPct val="100000"/>
                        </a:lnSpc>
                      </a:pPr>
                      <a:r>
                        <a:rPr sz="1800" dirty="0">
                          <a:latin typeface="Arial"/>
                          <a:cs typeface="Arial"/>
                        </a:rPr>
                        <a:t>= (7 + 0 + 2 + </a:t>
                      </a:r>
                      <a:r>
                        <a:rPr sz="1800" spc="-5" dirty="0">
                          <a:latin typeface="Arial"/>
                          <a:cs typeface="Arial"/>
                        </a:rPr>
                        <a:t>1) </a:t>
                      </a:r>
                      <a:r>
                        <a:rPr sz="1800" dirty="0">
                          <a:latin typeface="Arial"/>
                          <a:cs typeface="Arial"/>
                        </a:rPr>
                        <a:t>/</a:t>
                      </a:r>
                      <a:r>
                        <a:rPr sz="1800" spc="-50" dirty="0">
                          <a:latin typeface="Arial"/>
                          <a:cs typeface="Arial"/>
                        </a:rPr>
                        <a:t> </a:t>
                      </a:r>
                      <a:r>
                        <a:rPr sz="1800" dirty="0">
                          <a:latin typeface="Arial"/>
                          <a:cs typeface="Arial"/>
                        </a:rPr>
                        <a:t>4</a:t>
                      </a:r>
                      <a:endParaRPr sz="1800">
                        <a:latin typeface="Arial"/>
                        <a:cs typeface="Arial"/>
                      </a:endParaRPr>
                    </a:p>
                    <a:p>
                      <a:pPr marL="825500">
                        <a:lnSpc>
                          <a:spcPct val="100000"/>
                        </a:lnSpc>
                      </a:pPr>
                      <a:r>
                        <a:rPr sz="1800" dirty="0">
                          <a:latin typeface="Arial"/>
                          <a:cs typeface="Arial"/>
                        </a:rPr>
                        <a:t>= </a:t>
                      </a:r>
                      <a:r>
                        <a:rPr sz="1800" spc="-5" dirty="0">
                          <a:latin typeface="Arial"/>
                          <a:cs typeface="Arial"/>
                        </a:rPr>
                        <a:t>2.5</a:t>
                      </a:r>
                      <a:endParaRPr sz="1800">
                        <a:latin typeface="Arial"/>
                        <a:cs typeface="Arial"/>
                      </a:endParaRPr>
                    </a:p>
                  </a:txBody>
                  <a:tcPr marL="0" marR="0" marT="0" marB="0"/>
                </a:tc>
                <a:extLst>
                  <a:ext uri="{0D108BD9-81ED-4DB2-BD59-A6C34878D82A}">
                    <a16:rowId xmlns:a16="http://schemas.microsoft.com/office/drawing/2014/main" val="10000"/>
                  </a:ext>
                </a:extLst>
              </a:tr>
              <a:tr h="1158239">
                <a:tc>
                  <a:txBody>
                    <a:bodyPr/>
                    <a:lstStyle/>
                    <a:p>
                      <a:pPr>
                        <a:lnSpc>
                          <a:spcPct val="100000"/>
                        </a:lnSpc>
                      </a:pPr>
                      <a:endParaRPr sz="2000">
                        <a:latin typeface="Times New Roman"/>
                        <a:cs typeface="Times New Roman"/>
                      </a:endParaRPr>
                    </a:p>
                    <a:p>
                      <a:pPr>
                        <a:lnSpc>
                          <a:spcPct val="100000"/>
                        </a:lnSpc>
                        <a:spcBef>
                          <a:spcPts val="20"/>
                        </a:spcBef>
                      </a:pPr>
                      <a:endParaRPr sz="2800">
                        <a:latin typeface="Times New Roman"/>
                        <a:cs typeface="Times New Roman"/>
                      </a:endParaRPr>
                    </a:p>
                    <a:p>
                      <a:pPr marL="31750">
                        <a:lnSpc>
                          <a:spcPct val="100000"/>
                        </a:lnSpc>
                        <a:spcBef>
                          <a:spcPts val="5"/>
                        </a:spcBef>
                      </a:pPr>
                      <a:r>
                        <a:rPr sz="1800" spc="-5" dirty="0">
                          <a:latin typeface="Arial"/>
                          <a:cs typeface="Arial"/>
                        </a:rPr>
                        <a:t>Grantt</a:t>
                      </a:r>
                      <a:r>
                        <a:rPr sz="1800" spc="-50" dirty="0">
                          <a:latin typeface="Arial"/>
                          <a:cs typeface="Arial"/>
                        </a:rPr>
                        <a:t> </a:t>
                      </a:r>
                      <a:r>
                        <a:rPr sz="1800" spc="-5" dirty="0">
                          <a:latin typeface="Arial"/>
                          <a:cs typeface="Arial"/>
                        </a:rPr>
                        <a:t>Chart</a:t>
                      </a:r>
                      <a:endParaRPr sz="1800">
                        <a:latin typeface="Arial"/>
                        <a:cs typeface="Arial"/>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a:lnSpc>
                          <a:spcPct val="100000"/>
                        </a:lnSpc>
                      </a:pPr>
                      <a:endParaRPr sz="1900">
                        <a:latin typeface="Times New Roman"/>
                        <a:cs typeface="Times New Roman"/>
                      </a:endParaRPr>
                    </a:p>
                  </a:txBody>
                  <a:tcPr marL="0" marR="0" marT="0" marB="0"/>
                </a:tc>
                <a:tc>
                  <a:txBody>
                    <a:bodyPr/>
                    <a:lstStyle/>
                    <a:p>
                      <a:pPr marL="825500">
                        <a:lnSpc>
                          <a:spcPct val="100000"/>
                        </a:lnSpc>
                        <a:spcBef>
                          <a:spcPts val="985"/>
                        </a:spcBef>
                      </a:pPr>
                      <a:r>
                        <a:rPr sz="1800" spc="-10" dirty="0">
                          <a:latin typeface="Arial"/>
                          <a:cs typeface="Arial"/>
                        </a:rPr>
                        <a:t>Average </a:t>
                      </a:r>
                      <a:r>
                        <a:rPr sz="1800" spc="-5" dirty="0">
                          <a:latin typeface="Arial"/>
                          <a:cs typeface="Arial"/>
                        </a:rPr>
                        <a:t>response</a:t>
                      </a:r>
                      <a:r>
                        <a:rPr sz="1800" spc="-65" dirty="0">
                          <a:latin typeface="Arial"/>
                          <a:cs typeface="Arial"/>
                        </a:rPr>
                        <a:t> </a:t>
                      </a:r>
                      <a:r>
                        <a:rPr sz="1800" spc="-5" dirty="0">
                          <a:latin typeface="Arial"/>
                          <a:cs typeface="Arial"/>
                        </a:rPr>
                        <a:t>time</a:t>
                      </a:r>
                      <a:endParaRPr sz="1800">
                        <a:latin typeface="Arial"/>
                        <a:cs typeface="Arial"/>
                      </a:endParaRPr>
                    </a:p>
                    <a:p>
                      <a:pPr marL="825500">
                        <a:lnSpc>
                          <a:spcPct val="100000"/>
                        </a:lnSpc>
                      </a:pPr>
                      <a:r>
                        <a:rPr sz="1800" dirty="0">
                          <a:latin typeface="Arial"/>
                          <a:cs typeface="Arial"/>
                        </a:rPr>
                        <a:t>= (0 + 0 + 2 + </a:t>
                      </a:r>
                      <a:r>
                        <a:rPr sz="1800" spc="-5" dirty="0">
                          <a:latin typeface="Arial"/>
                          <a:cs typeface="Arial"/>
                        </a:rPr>
                        <a:t>1) </a:t>
                      </a:r>
                      <a:r>
                        <a:rPr sz="1800" dirty="0">
                          <a:latin typeface="Arial"/>
                          <a:cs typeface="Arial"/>
                        </a:rPr>
                        <a:t>/</a:t>
                      </a:r>
                      <a:r>
                        <a:rPr sz="1800" spc="-50" dirty="0">
                          <a:latin typeface="Arial"/>
                          <a:cs typeface="Arial"/>
                        </a:rPr>
                        <a:t> </a:t>
                      </a:r>
                      <a:r>
                        <a:rPr sz="1800" dirty="0">
                          <a:latin typeface="Arial"/>
                          <a:cs typeface="Arial"/>
                        </a:rPr>
                        <a:t>4</a:t>
                      </a:r>
                      <a:endParaRPr sz="1800">
                        <a:latin typeface="Arial"/>
                        <a:cs typeface="Arial"/>
                      </a:endParaRPr>
                    </a:p>
                    <a:p>
                      <a:pPr marL="825500">
                        <a:lnSpc>
                          <a:spcPct val="100000"/>
                        </a:lnSpc>
                      </a:pPr>
                      <a:r>
                        <a:rPr sz="1800" dirty="0">
                          <a:latin typeface="Arial"/>
                          <a:cs typeface="Arial"/>
                        </a:rPr>
                        <a:t>= </a:t>
                      </a:r>
                      <a:r>
                        <a:rPr sz="1800" spc="-5" dirty="0">
                          <a:latin typeface="Arial"/>
                          <a:cs typeface="Arial"/>
                        </a:rPr>
                        <a:t>0.75</a:t>
                      </a:r>
                      <a:endParaRPr sz="1800">
                        <a:latin typeface="Arial"/>
                        <a:cs typeface="Arial"/>
                      </a:endParaRPr>
                    </a:p>
                  </a:txBody>
                  <a:tcPr marL="0" marR="0" marT="125095" marB="0"/>
                </a:tc>
                <a:extLst>
                  <a:ext uri="{0D108BD9-81ED-4DB2-BD59-A6C34878D82A}">
                    <a16:rowId xmlns:a16="http://schemas.microsoft.com/office/drawing/2014/main" val="10001"/>
                  </a:ext>
                </a:extLst>
              </a:tr>
              <a:tr h="432494">
                <a:tc>
                  <a:txBody>
                    <a:bodyPr/>
                    <a:lstStyle/>
                    <a:p>
                      <a:pPr marL="31750">
                        <a:lnSpc>
                          <a:spcPts val="2080"/>
                        </a:lnSpc>
                        <a:spcBef>
                          <a:spcPts val="1225"/>
                        </a:spcBef>
                        <a:tabLst>
                          <a:tab pos="868044" algn="l"/>
                        </a:tabLst>
                      </a:pPr>
                      <a:r>
                        <a:rPr sz="1800" spc="-5" dirty="0">
                          <a:latin typeface="Arial"/>
                          <a:cs typeface="Arial"/>
                        </a:rPr>
                        <a:t>Arrival	</a:t>
                      </a:r>
                      <a:r>
                        <a:rPr sz="1800" spc="-5" dirty="0">
                          <a:solidFill>
                            <a:srgbClr val="FFBF00"/>
                          </a:solidFill>
                          <a:latin typeface="Arial"/>
                          <a:cs typeface="Arial"/>
                        </a:rPr>
                        <a:t>P1</a:t>
                      </a:r>
                      <a:endParaRPr sz="1800">
                        <a:latin typeface="Arial"/>
                        <a:cs typeface="Arial"/>
                      </a:endParaRPr>
                    </a:p>
                  </a:txBody>
                  <a:tcPr marL="0" marR="0" marT="155575" marB="0"/>
                </a:tc>
                <a:tc>
                  <a:txBody>
                    <a:bodyPr/>
                    <a:lstStyle/>
                    <a:p>
                      <a:pPr marL="76835">
                        <a:lnSpc>
                          <a:spcPts val="2080"/>
                        </a:lnSpc>
                        <a:spcBef>
                          <a:spcPts val="1225"/>
                        </a:spcBef>
                      </a:pPr>
                      <a:r>
                        <a:rPr sz="1800" spc="-5" dirty="0">
                          <a:solidFill>
                            <a:srgbClr val="006FBF"/>
                          </a:solidFill>
                          <a:latin typeface="Arial"/>
                          <a:cs typeface="Arial"/>
                        </a:rPr>
                        <a:t>P2</a:t>
                      </a:r>
                      <a:endParaRPr sz="1800">
                        <a:latin typeface="Arial"/>
                        <a:cs typeface="Arial"/>
                      </a:endParaRPr>
                    </a:p>
                  </a:txBody>
                  <a:tcPr marL="0" marR="0" marT="155575" marB="0"/>
                </a:tc>
                <a:tc>
                  <a:txBody>
                    <a:bodyPr/>
                    <a:lstStyle/>
                    <a:p>
                      <a:pPr marL="165100">
                        <a:lnSpc>
                          <a:spcPts val="2080"/>
                        </a:lnSpc>
                        <a:spcBef>
                          <a:spcPts val="1225"/>
                        </a:spcBef>
                      </a:pPr>
                      <a:r>
                        <a:rPr sz="1800" spc="-5" dirty="0">
                          <a:solidFill>
                            <a:srgbClr val="00AF4F"/>
                          </a:solidFill>
                          <a:latin typeface="Arial"/>
                          <a:cs typeface="Arial"/>
                        </a:rPr>
                        <a:t>P3</a:t>
                      </a:r>
                      <a:endParaRPr sz="1800">
                        <a:latin typeface="Arial"/>
                        <a:cs typeface="Arial"/>
                      </a:endParaRPr>
                    </a:p>
                  </a:txBody>
                  <a:tcPr marL="0" marR="0" marT="155575" marB="0"/>
                </a:tc>
                <a:tc>
                  <a:txBody>
                    <a:bodyPr/>
                    <a:lstStyle/>
                    <a:p>
                      <a:pPr marL="323850">
                        <a:lnSpc>
                          <a:spcPts val="2080"/>
                        </a:lnSpc>
                        <a:spcBef>
                          <a:spcPts val="1225"/>
                        </a:spcBef>
                      </a:pPr>
                      <a:r>
                        <a:rPr sz="1800" spc="-5" dirty="0">
                          <a:solidFill>
                            <a:srgbClr val="FF0000"/>
                          </a:solidFill>
                          <a:latin typeface="Arial"/>
                          <a:cs typeface="Arial"/>
                        </a:rPr>
                        <a:t>P4</a:t>
                      </a:r>
                      <a:endParaRPr sz="1800">
                        <a:latin typeface="Arial"/>
                        <a:cs typeface="Arial"/>
                      </a:endParaRPr>
                    </a:p>
                  </a:txBody>
                  <a:tcPr marL="0" marR="0" marT="155575"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txBox="1"/>
          <p:nvPr/>
        </p:nvSpPr>
        <p:spPr>
          <a:xfrm>
            <a:off x="1800859" y="5327650"/>
            <a:ext cx="1424940" cy="299720"/>
          </a:xfrm>
          <a:prstGeom prst="rect">
            <a:avLst/>
          </a:prstGeom>
        </p:spPr>
        <p:txBody>
          <a:bodyPr vert="horz" wrap="square" lIns="0" tIns="12700" rIns="0" bIns="0" rtlCol="0">
            <a:spAutoFit/>
          </a:bodyPr>
          <a:lstStyle/>
          <a:p>
            <a:pPr marL="38100">
              <a:spcBef>
                <a:spcPts val="100"/>
              </a:spcBef>
            </a:pPr>
            <a:r>
              <a:rPr spc="-10" dirty="0">
                <a:latin typeface="Arial"/>
                <a:cs typeface="Arial"/>
              </a:rPr>
              <a:t>Schedule</a:t>
            </a:r>
            <a:r>
              <a:rPr spc="380" dirty="0">
                <a:latin typeface="Arial"/>
                <a:cs typeface="Arial"/>
              </a:rPr>
              <a:t> </a:t>
            </a:r>
            <a:r>
              <a:rPr sz="2700" spc="-7" baseline="-9259" dirty="0">
                <a:solidFill>
                  <a:srgbClr val="FFBF00"/>
                </a:solidFill>
                <a:latin typeface="Arial"/>
                <a:cs typeface="Arial"/>
              </a:rPr>
              <a:t>P1</a:t>
            </a:r>
            <a:endParaRPr sz="2700" baseline="-9259">
              <a:latin typeface="Arial"/>
              <a:cs typeface="Arial"/>
            </a:endParaRPr>
          </a:p>
        </p:txBody>
      </p:sp>
      <p:sp>
        <p:nvSpPr>
          <p:cNvPr id="7" name="object 7"/>
          <p:cNvSpPr txBox="1"/>
          <p:nvPr/>
        </p:nvSpPr>
        <p:spPr>
          <a:xfrm>
            <a:off x="2209800" y="6019801"/>
            <a:ext cx="3657600" cy="601447"/>
          </a:xfrm>
          <a:prstGeom prst="rect">
            <a:avLst/>
          </a:prstGeom>
          <a:ln w="9344">
            <a:solidFill>
              <a:srgbClr val="BEBEBE"/>
            </a:solidFill>
          </a:ln>
        </p:spPr>
        <p:txBody>
          <a:bodyPr vert="horz" wrap="square" lIns="0" tIns="46990" rIns="0" bIns="0" rtlCol="0">
            <a:spAutoFit/>
          </a:bodyPr>
          <a:lstStyle/>
          <a:p>
            <a:pPr marL="90170" marR="402590">
              <a:spcBef>
                <a:spcPts val="370"/>
              </a:spcBef>
            </a:pPr>
            <a:r>
              <a:rPr spc="-5" dirty="0">
                <a:latin typeface="Arial"/>
                <a:cs typeface="Arial"/>
              </a:rPr>
              <a:t>P2 burst is </a:t>
            </a:r>
            <a:r>
              <a:rPr spc="-10" dirty="0">
                <a:latin typeface="Arial"/>
                <a:cs typeface="Arial"/>
              </a:rPr>
              <a:t>4, </a:t>
            </a:r>
            <a:r>
              <a:rPr spc="-5" dirty="0">
                <a:latin typeface="Arial"/>
                <a:cs typeface="Arial"/>
              </a:rPr>
              <a:t>P1 remaining is </a:t>
            </a:r>
            <a:r>
              <a:rPr dirty="0">
                <a:latin typeface="Arial"/>
                <a:cs typeface="Arial"/>
              </a:rPr>
              <a:t>5  </a:t>
            </a:r>
            <a:r>
              <a:rPr spc="-10" dirty="0">
                <a:latin typeface="Arial"/>
                <a:cs typeface="Arial"/>
              </a:rPr>
              <a:t>(preempt</a:t>
            </a:r>
            <a:r>
              <a:rPr dirty="0">
                <a:latin typeface="Arial"/>
                <a:cs typeface="Arial"/>
              </a:rPr>
              <a:t> </a:t>
            </a:r>
            <a:r>
              <a:rPr spc="-5" dirty="0">
                <a:latin typeface="Arial"/>
                <a:cs typeface="Arial"/>
              </a:rPr>
              <a:t>P1)</a:t>
            </a:r>
            <a:endParaRPr>
              <a:latin typeface="Arial"/>
              <a:cs typeface="Arial"/>
            </a:endParaRPr>
          </a:p>
        </p:txBody>
      </p:sp>
      <p:grpSp>
        <p:nvGrpSpPr>
          <p:cNvPr id="8" name="object 8"/>
          <p:cNvGrpSpPr/>
          <p:nvPr/>
        </p:nvGrpSpPr>
        <p:grpSpPr>
          <a:xfrm>
            <a:off x="2890927" y="5334000"/>
            <a:ext cx="749300" cy="690880"/>
            <a:chOff x="1366927" y="5334000"/>
            <a:chExt cx="749300" cy="690880"/>
          </a:xfrm>
        </p:grpSpPr>
        <p:sp>
          <p:nvSpPr>
            <p:cNvPr id="9" name="object 9"/>
            <p:cNvSpPr/>
            <p:nvPr/>
          </p:nvSpPr>
          <p:spPr>
            <a:xfrm>
              <a:off x="1371600" y="5406389"/>
              <a:ext cx="666750" cy="613410"/>
            </a:xfrm>
            <a:custGeom>
              <a:avLst/>
              <a:gdLst/>
              <a:ahLst/>
              <a:cxnLst/>
              <a:rect l="l" t="t" r="r" b="b"/>
              <a:pathLst>
                <a:path w="666750" h="613410">
                  <a:moveTo>
                    <a:pt x="0" y="613410"/>
                  </a:moveTo>
                  <a:lnTo>
                    <a:pt x="666750" y="0"/>
                  </a:lnTo>
                </a:path>
              </a:pathLst>
            </a:custGeom>
            <a:ln w="9344">
              <a:solidFill>
                <a:srgbClr val="BEBEBE"/>
              </a:solidFill>
            </a:ln>
          </p:spPr>
          <p:txBody>
            <a:bodyPr wrap="square" lIns="0" tIns="0" rIns="0" bIns="0" rtlCol="0"/>
            <a:lstStyle/>
            <a:p>
              <a:endParaRPr/>
            </a:p>
          </p:txBody>
        </p:sp>
        <p:sp>
          <p:nvSpPr>
            <p:cNvPr id="10" name="object 10"/>
            <p:cNvSpPr/>
            <p:nvPr/>
          </p:nvSpPr>
          <p:spPr>
            <a:xfrm>
              <a:off x="2001520" y="5334000"/>
              <a:ext cx="114300" cy="111759"/>
            </a:xfrm>
            <a:prstGeom prst="rect">
              <a:avLst/>
            </a:prstGeom>
            <a:blipFill>
              <a:blip r:embed="rId3" cstate="print"/>
              <a:stretch>
                <a:fillRect/>
              </a:stretch>
            </a:blipFill>
          </p:spPr>
          <p:txBody>
            <a:bodyPr wrap="square" lIns="0" tIns="0" rIns="0" bIns="0" rtlCol="0"/>
            <a:lstStyle/>
            <a:p>
              <a:endParaRPr/>
            </a:p>
          </p:txBody>
        </p:sp>
      </p:grpSp>
      <p:sp>
        <p:nvSpPr>
          <p:cNvPr id="11" name="object 11"/>
          <p:cNvSpPr txBox="1"/>
          <p:nvPr/>
        </p:nvSpPr>
        <p:spPr>
          <a:xfrm>
            <a:off x="6248400" y="6030239"/>
            <a:ext cx="3657600" cy="601447"/>
          </a:xfrm>
          <a:prstGeom prst="rect">
            <a:avLst/>
          </a:prstGeom>
          <a:ln w="9344">
            <a:solidFill>
              <a:srgbClr val="BEBEBE"/>
            </a:solidFill>
          </a:ln>
        </p:spPr>
        <p:txBody>
          <a:bodyPr vert="horz" wrap="square" lIns="0" tIns="46990" rIns="0" bIns="0" rtlCol="0">
            <a:spAutoFit/>
          </a:bodyPr>
          <a:lstStyle/>
          <a:p>
            <a:pPr marL="90170" marR="402590">
              <a:spcBef>
                <a:spcPts val="370"/>
              </a:spcBef>
            </a:pPr>
            <a:r>
              <a:rPr spc="-5" dirty="0">
                <a:latin typeface="Arial"/>
                <a:cs typeface="Arial"/>
              </a:rPr>
              <a:t>P3 </a:t>
            </a:r>
            <a:r>
              <a:rPr spc="-10" dirty="0">
                <a:latin typeface="Arial"/>
                <a:cs typeface="Arial"/>
              </a:rPr>
              <a:t>burst </a:t>
            </a:r>
            <a:r>
              <a:rPr spc="-5" dirty="0">
                <a:latin typeface="Arial"/>
                <a:cs typeface="Arial"/>
              </a:rPr>
              <a:t>is </a:t>
            </a:r>
            <a:r>
              <a:rPr spc="-10" dirty="0">
                <a:latin typeface="Arial"/>
                <a:cs typeface="Arial"/>
              </a:rPr>
              <a:t>2, </a:t>
            </a:r>
            <a:r>
              <a:rPr spc="-5" dirty="0">
                <a:latin typeface="Arial"/>
                <a:cs typeface="Arial"/>
              </a:rPr>
              <a:t>P2 remaining is </a:t>
            </a:r>
            <a:r>
              <a:rPr dirty="0">
                <a:latin typeface="Arial"/>
                <a:cs typeface="Arial"/>
              </a:rPr>
              <a:t>2  </a:t>
            </a:r>
            <a:r>
              <a:rPr spc="-5" dirty="0">
                <a:latin typeface="Arial"/>
                <a:cs typeface="Arial"/>
              </a:rPr>
              <a:t>(no</a:t>
            </a:r>
            <a:r>
              <a:rPr spc="-10" dirty="0">
                <a:latin typeface="Arial"/>
                <a:cs typeface="Arial"/>
              </a:rPr>
              <a:t> </a:t>
            </a:r>
            <a:r>
              <a:rPr spc="-5" dirty="0">
                <a:latin typeface="Arial"/>
                <a:cs typeface="Arial"/>
              </a:rPr>
              <a:t>preemption)</a:t>
            </a:r>
            <a:endParaRPr>
              <a:latin typeface="Arial"/>
              <a:cs typeface="Arial"/>
            </a:endParaRPr>
          </a:p>
        </p:txBody>
      </p:sp>
      <p:grpSp>
        <p:nvGrpSpPr>
          <p:cNvPr id="12" name="object 12"/>
          <p:cNvGrpSpPr/>
          <p:nvPr/>
        </p:nvGrpSpPr>
        <p:grpSpPr>
          <a:xfrm>
            <a:off x="4267200" y="5314950"/>
            <a:ext cx="1986280" cy="709930"/>
            <a:chOff x="2743200" y="5314950"/>
            <a:chExt cx="1986280" cy="709930"/>
          </a:xfrm>
        </p:grpSpPr>
        <p:sp>
          <p:nvSpPr>
            <p:cNvPr id="13" name="object 13"/>
            <p:cNvSpPr/>
            <p:nvPr/>
          </p:nvSpPr>
          <p:spPr>
            <a:xfrm>
              <a:off x="2843530" y="5368289"/>
              <a:ext cx="1880870" cy="651510"/>
            </a:xfrm>
            <a:custGeom>
              <a:avLst/>
              <a:gdLst/>
              <a:ahLst/>
              <a:cxnLst/>
              <a:rect l="l" t="t" r="r" b="b"/>
              <a:pathLst>
                <a:path w="1880870" h="651510">
                  <a:moveTo>
                    <a:pt x="1880870" y="651510"/>
                  </a:moveTo>
                  <a:lnTo>
                    <a:pt x="0" y="0"/>
                  </a:lnTo>
                </a:path>
              </a:pathLst>
            </a:custGeom>
            <a:ln w="9344">
              <a:solidFill>
                <a:srgbClr val="BEBEBE"/>
              </a:solidFill>
            </a:ln>
          </p:spPr>
          <p:txBody>
            <a:bodyPr wrap="square" lIns="0" tIns="0" rIns="0" bIns="0" rtlCol="0"/>
            <a:lstStyle/>
            <a:p>
              <a:endParaRPr/>
            </a:p>
          </p:txBody>
        </p:sp>
        <p:sp>
          <p:nvSpPr>
            <p:cNvPr id="14" name="object 14"/>
            <p:cNvSpPr/>
            <p:nvPr/>
          </p:nvSpPr>
          <p:spPr>
            <a:xfrm>
              <a:off x="2743200" y="5314950"/>
              <a:ext cx="120650" cy="106680"/>
            </a:xfrm>
            <a:prstGeom prst="rect">
              <a:avLst/>
            </a:prstGeom>
            <a:blipFill>
              <a:blip r:embed="rId4" cstate="print"/>
              <a:stretch>
                <a:fillRect/>
              </a:stretch>
            </a:blipFill>
          </p:spPr>
          <p:txBody>
            <a:bodyPr wrap="square" lIns="0" tIns="0" rIns="0" bIns="0" rtlCol="0"/>
            <a:lstStyle/>
            <a:p>
              <a:endParaRPr/>
            </a:p>
          </p:txBody>
        </p:sp>
      </p:grpSp>
      <p:sp>
        <p:nvSpPr>
          <p:cNvPr id="15" name="object 15"/>
          <p:cNvSpPr txBox="1"/>
          <p:nvPr/>
        </p:nvSpPr>
        <p:spPr>
          <a:xfrm>
            <a:off x="3492500" y="5378450"/>
            <a:ext cx="2518410" cy="299720"/>
          </a:xfrm>
          <a:prstGeom prst="rect">
            <a:avLst/>
          </a:prstGeom>
        </p:spPr>
        <p:txBody>
          <a:bodyPr vert="horz" wrap="square" lIns="0" tIns="12700" rIns="0" bIns="0" rtlCol="0">
            <a:spAutoFit/>
          </a:bodyPr>
          <a:lstStyle/>
          <a:p>
            <a:pPr marL="12700">
              <a:spcBef>
                <a:spcPts val="100"/>
              </a:spcBef>
              <a:tabLst>
                <a:tab pos="1155065" algn="l"/>
                <a:tab pos="1847214" algn="l"/>
              </a:tabLst>
            </a:pPr>
            <a:r>
              <a:rPr sz="2700" spc="-7" baseline="3086" dirty="0">
                <a:solidFill>
                  <a:srgbClr val="006FBF"/>
                </a:solidFill>
                <a:latin typeface="Arial"/>
                <a:cs typeface="Arial"/>
              </a:rPr>
              <a:t>P2	</a:t>
            </a:r>
            <a:r>
              <a:rPr sz="2700" spc="-7" baseline="3086" dirty="0">
                <a:solidFill>
                  <a:srgbClr val="00AF4F"/>
                </a:solidFill>
                <a:latin typeface="Arial"/>
                <a:cs typeface="Arial"/>
              </a:rPr>
              <a:t>P3	</a:t>
            </a:r>
            <a:r>
              <a:rPr spc="-5" dirty="0">
                <a:solidFill>
                  <a:srgbClr val="FF0000"/>
                </a:solidFill>
                <a:latin typeface="Arial"/>
                <a:cs typeface="Arial"/>
              </a:rPr>
              <a:t>P4</a:t>
            </a:r>
            <a:r>
              <a:rPr spc="190" dirty="0">
                <a:solidFill>
                  <a:srgbClr val="FF0000"/>
                </a:solidFill>
                <a:latin typeface="Arial"/>
                <a:cs typeface="Arial"/>
              </a:rPr>
              <a:t> </a:t>
            </a:r>
            <a:r>
              <a:rPr sz="2700" spc="-7" baseline="3086" dirty="0">
                <a:solidFill>
                  <a:srgbClr val="FFBF00"/>
                </a:solidFill>
                <a:latin typeface="Arial"/>
                <a:cs typeface="Arial"/>
              </a:rPr>
              <a:t>P1</a:t>
            </a:r>
            <a:endParaRPr sz="2700" baseline="3086">
              <a:latin typeface="Arial"/>
              <a:cs typeface="Arial"/>
            </a:endParaRPr>
          </a:p>
        </p:txBody>
      </p:sp>
      <p:sp>
        <p:nvSpPr>
          <p:cNvPr id="16" name="object 16"/>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791" y="367541"/>
            <a:ext cx="6206490" cy="695960"/>
          </a:xfrm>
          <a:prstGeom prst="rect">
            <a:avLst/>
          </a:prstGeom>
        </p:spPr>
        <p:txBody>
          <a:bodyPr vert="horz" wrap="square" lIns="0" tIns="12700" rIns="0" bIns="0" rtlCol="0" anchor="ctr">
            <a:spAutoFit/>
          </a:bodyPr>
          <a:lstStyle/>
          <a:p>
            <a:pPr marL="12700">
              <a:lnSpc>
                <a:spcPct val="100000"/>
              </a:lnSpc>
              <a:spcBef>
                <a:spcPts val="100"/>
              </a:spcBef>
              <a:tabLst>
                <a:tab pos="1813560" algn="l"/>
              </a:tabLst>
            </a:pPr>
            <a:r>
              <a:rPr spc="-5" dirty="0"/>
              <a:t>Round</a:t>
            </a:r>
            <a:r>
              <a:rPr lang="en-IN" spc="-5" dirty="0"/>
              <a:t> </a:t>
            </a:r>
            <a:r>
              <a:rPr spc="-5" dirty="0"/>
              <a:t>Robin</a:t>
            </a:r>
            <a:r>
              <a:rPr spc="-85" dirty="0"/>
              <a:t> </a:t>
            </a:r>
            <a:r>
              <a:rPr spc="-5" dirty="0"/>
              <a:t>Scheduling</a:t>
            </a:r>
          </a:p>
        </p:txBody>
      </p:sp>
      <p:sp>
        <p:nvSpPr>
          <p:cNvPr id="3" name="object 3"/>
          <p:cNvSpPr/>
          <p:nvPr/>
        </p:nvSpPr>
        <p:spPr>
          <a:xfrm>
            <a:off x="1987550" y="1835150"/>
            <a:ext cx="3797300" cy="2273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80820" y="4225291"/>
            <a:ext cx="937894" cy="1787669"/>
          </a:xfrm>
          <a:prstGeom prst="rect">
            <a:avLst/>
          </a:prstGeom>
        </p:spPr>
        <p:txBody>
          <a:bodyPr vert="horz" wrap="square" lIns="0" tIns="12700" rIns="0" bIns="0" rtlCol="0">
            <a:spAutoFit/>
          </a:bodyPr>
          <a:lstStyle/>
          <a:p>
            <a:pPr marL="209550">
              <a:spcBef>
                <a:spcPts val="100"/>
              </a:spcBef>
            </a:pPr>
            <a:r>
              <a:rPr spc="-5" dirty="0">
                <a:latin typeface="Arial"/>
                <a:cs typeface="Arial"/>
              </a:rPr>
              <a:t>Arrival</a:t>
            </a:r>
            <a:endParaRPr>
              <a:latin typeface="Arial"/>
              <a:cs typeface="Arial"/>
            </a:endParaRPr>
          </a:p>
          <a:p>
            <a:pPr>
              <a:lnSpc>
                <a:spcPct val="100000"/>
              </a:lnSpc>
            </a:pPr>
            <a:endParaRPr sz="2000">
              <a:latin typeface="Arial"/>
              <a:cs typeface="Arial"/>
            </a:endParaRPr>
          </a:p>
          <a:p>
            <a:pPr marL="12700">
              <a:spcBef>
                <a:spcPts val="1620"/>
              </a:spcBef>
            </a:pPr>
            <a:r>
              <a:rPr spc="-10" dirty="0">
                <a:latin typeface="Arial"/>
                <a:cs typeface="Arial"/>
              </a:rPr>
              <a:t>schedule</a:t>
            </a:r>
            <a:endParaRPr>
              <a:latin typeface="Arial"/>
              <a:cs typeface="Arial"/>
            </a:endParaRPr>
          </a:p>
          <a:p>
            <a:pPr>
              <a:spcBef>
                <a:spcPts val="20"/>
              </a:spcBef>
            </a:pPr>
            <a:endParaRPr sz="2800">
              <a:latin typeface="Arial"/>
              <a:cs typeface="Arial"/>
            </a:endParaRPr>
          </a:p>
          <a:p>
            <a:pPr marL="336550"/>
            <a:r>
              <a:rPr spc="-5" dirty="0">
                <a:latin typeface="Arial"/>
                <a:cs typeface="Arial"/>
              </a:rPr>
              <a:t>FIFO</a:t>
            </a:r>
            <a:endParaRPr>
              <a:latin typeface="Arial"/>
              <a:cs typeface="Arial"/>
            </a:endParaRPr>
          </a:p>
        </p:txBody>
      </p:sp>
      <p:grpSp>
        <p:nvGrpSpPr>
          <p:cNvPr id="5" name="object 5"/>
          <p:cNvGrpSpPr/>
          <p:nvPr/>
        </p:nvGrpSpPr>
        <p:grpSpPr>
          <a:xfrm>
            <a:off x="5975758" y="1923188"/>
            <a:ext cx="1165225" cy="2272665"/>
            <a:chOff x="4451757" y="1923187"/>
            <a:chExt cx="1165225" cy="2272665"/>
          </a:xfrm>
        </p:grpSpPr>
        <p:sp>
          <p:nvSpPr>
            <p:cNvPr id="6" name="object 6"/>
            <p:cNvSpPr/>
            <p:nvPr/>
          </p:nvSpPr>
          <p:spPr>
            <a:xfrm>
              <a:off x="4456430" y="3733800"/>
              <a:ext cx="1155700" cy="457200"/>
            </a:xfrm>
            <a:custGeom>
              <a:avLst/>
              <a:gdLst/>
              <a:ahLst/>
              <a:cxnLst/>
              <a:rect l="l" t="t" r="r" b="b"/>
              <a:pathLst>
                <a:path w="1155700" h="457200">
                  <a:moveTo>
                    <a:pt x="0" y="457200"/>
                  </a:moveTo>
                  <a:lnTo>
                    <a:pt x="2001" y="389534"/>
                  </a:lnTo>
                  <a:lnTo>
                    <a:pt x="7477" y="327355"/>
                  </a:lnTo>
                  <a:lnTo>
                    <a:pt x="15636" y="276148"/>
                  </a:lnTo>
                  <a:lnTo>
                    <a:pt x="36830" y="228600"/>
                  </a:lnTo>
                  <a:lnTo>
                    <a:pt x="539750" y="228600"/>
                  </a:lnTo>
                  <a:lnTo>
                    <a:pt x="551027" y="215798"/>
                  </a:lnTo>
                  <a:lnTo>
                    <a:pt x="561390" y="181051"/>
                  </a:lnTo>
                  <a:lnTo>
                    <a:pt x="569925" y="129844"/>
                  </a:lnTo>
                  <a:lnTo>
                    <a:pt x="575716" y="67665"/>
                  </a:lnTo>
                  <a:lnTo>
                    <a:pt x="577850" y="0"/>
                  </a:lnTo>
                  <a:lnTo>
                    <a:pt x="579983" y="67665"/>
                  </a:lnTo>
                  <a:lnTo>
                    <a:pt x="585774" y="129844"/>
                  </a:lnTo>
                  <a:lnTo>
                    <a:pt x="594309" y="181051"/>
                  </a:lnTo>
                  <a:lnTo>
                    <a:pt x="604672" y="215798"/>
                  </a:lnTo>
                  <a:lnTo>
                    <a:pt x="615950" y="228600"/>
                  </a:lnTo>
                  <a:lnTo>
                    <a:pt x="1117600" y="228600"/>
                  </a:lnTo>
                  <a:lnTo>
                    <a:pt x="1128877" y="241401"/>
                  </a:lnTo>
                  <a:lnTo>
                    <a:pt x="1139240" y="276148"/>
                  </a:lnTo>
                  <a:lnTo>
                    <a:pt x="1147775" y="327355"/>
                  </a:lnTo>
                  <a:lnTo>
                    <a:pt x="1153566" y="389534"/>
                  </a:lnTo>
                  <a:lnTo>
                    <a:pt x="1155700" y="457200"/>
                  </a:lnTo>
                </a:path>
                <a:path w="1155700" h="457200">
                  <a:moveTo>
                    <a:pt x="1155700" y="0"/>
                  </a:moveTo>
                  <a:lnTo>
                    <a:pt x="1155700" y="0"/>
                  </a:lnTo>
                </a:path>
              </a:pathLst>
            </a:custGeom>
            <a:ln w="9344">
              <a:solidFill>
                <a:srgbClr val="3F3F3F"/>
              </a:solidFill>
            </a:ln>
          </p:spPr>
          <p:txBody>
            <a:bodyPr wrap="square" lIns="0" tIns="0" rIns="0" bIns="0" rtlCol="0"/>
            <a:lstStyle/>
            <a:p>
              <a:endParaRPr/>
            </a:p>
          </p:txBody>
        </p:sp>
        <p:sp>
          <p:nvSpPr>
            <p:cNvPr id="7" name="object 7"/>
            <p:cNvSpPr/>
            <p:nvPr/>
          </p:nvSpPr>
          <p:spPr>
            <a:xfrm>
              <a:off x="5370830" y="1927859"/>
              <a:ext cx="229870" cy="2157730"/>
            </a:xfrm>
            <a:custGeom>
              <a:avLst/>
              <a:gdLst/>
              <a:ahLst/>
              <a:cxnLst/>
              <a:rect l="l" t="t" r="r" b="b"/>
              <a:pathLst>
                <a:path w="229870" h="2157729">
                  <a:moveTo>
                    <a:pt x="0" y="0"/>
                  </a:moveTo>
                  <a:lnTo>
                    <a:pt x="229870" y="2157729"/>
                  </a:lnTo>
                </a:path>
              </a:pathLst>
            </a:custGeom>
            <a:ln w="9344">
              <a:solidFill>
                <a:srgbClr val="3F3F3F"/>
              </a:solidFill>
            </a:ln>
          </p:spPr>
          <p:txBody>
            <a:bodyPr wrap="square" lIns="0" tIns="0" rIns="0" bIns="0" rtlCol="0"/>
            <a:lstStyle/>
            <a:p>
              <a:endParaRPr/>
            </a:p>
          </p:txBody>
        </p:sp>
      </p:grpSp>
      <p:graphicFrame>
        <p:nvGraphicFramePr>
          <p:cNvPr id="8" name="object 8"/>
          <p:cNvGraphicFramePr>
            <a:graphicFrameLocks noGrp="1"/>
          </p:cNvGraphicFramePr>
          <p:nvPr>
            <p:extLst>
              <p:ext uri="{D42A27DB-BD31-4B8C-83A1-F6EECF244321}">
                <p14:modId xmlns:p14="http://schemas.microsoft.com/office/powerpoint/2010/main" val="1044574340"/>
              </p:ext>
            </p:extLst>
          </p:nvPr>
        </p:nvGraphicFramePr>
        <p:xfrm>
          <a:off x="2425641" y="4074408"/>
          <a:ext cx="8229595" cy="2245661"/>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588010">
                  <a:extLst>
                    <a:ext uri="{9D8B030D-6E8A-4147-A177-3AD203B41FA5}">
                      <a16:colId xmlns:a16="http://schemas.microsoft.com/office/drawing/2014/main" val="20003"/>
                    </a:ext>
                  </a:extLst>
                </a:gridCol>
                <a:gridCol w="586739">
                  <a:extLst>
                    <a:ext uri="{9D8B030D-6E8A-4147-A177-3AD203B41FA5}">
                      <a16:colId xmlns:a16="http://schemas.microsoft.com/office/drawing/2014/main" val="20004"/>
                    </a:ext>
                  </a:extLst>
                </a:gridCol>
                <a:gridCol w="589279">
                  <a:extLst>
                    <a:ext uri="{9D8B030D-6E8A-4147-A177-3AD203B41FA5}">
                      <a16:colId xmlns:a16="http://schemas.microsoft.com/office/drawing/2014/main" val="20005"/>
                    </a:ext>
                  </a:extLst>
                </a:gridCol>
                <a:gridCol w="587375">
                  <a:extLst>
                    <a:ext uri="{9D8B030D-6E8A-4147-A177-3AD203B41FA5}">
                      <a16:colId xmlns:a16="http://schemas.microsoft.com/office/drawing/2014/main" val="20006"/>
                    </a:ext>
                  </a:extLst>
                </a:gridCol>
                <a:gridCol w="587375">
                  <a:extLst>
                    <a:ext uri="{9D8B030D-6E8A-4147-A177-3AD203B41FA5}">
                      <a16:colId xmlns:a16="http://schemas.microsoft.com/office/drawing/2014/main" val="20007"/>
                    </a:ext>
                  </a:extLst>
                </a:gridCol>
                <a:gridCol w="589279">
                  <a:extLst>
                    <a:ext uri="{9D8B030D-6E8A-4147-A177-3AD203B41FA5}">
                      <a16:colId xmlns:a16="http://schemas.microsoft.com/office/drawing/2014/main" val="20008"/>
                    </a:ext>
                  </a:extLst>
                </a:gridCol>
                <a:gridCol w="586739">
                  <a:extLst>
                    <a:ext uri="{9D8B030D-6E8A-4147-A177-3AD203B41FA5}">
                      <a16:colId xmlns:a16="http://schemas.microsoft.com/office/drawing/2014/main" val="20009"/>
                    </a:ext>
                  </a:extLst>
                </a:gridCol>
                <a:gridCol w="588010">
                  <a:extLst>
                    <a:ext uri="{9D8B030D-6E8A-4147-A177-3AD203B41FA5}">
                      <a16:colId xmlns:a16="http://schemas.microsoft.com/office/drawing/2014/main" val="20010"/>
                    </a:ext>
                  </a:extLst>
                </a:gridCol>
                <a:gridCol w="586740">
                  <a:extLst>
                    <a:ext uri="{9D8B030D-6E8A-4147-A177-3AD203B41FA5}">
                      <a16:colId xmlns:a16="http://schemas.microsoft.com/office/drawing/2014/main" val="20011"/>
                    </a:ext>
                  </a:extLst>
                </a:gridCol>
                <a:gridCol w="589279">
                  <a:extLst>
                    <a:ext uri="{9D8B030D-6E8A-4147-A177-3AD203B41FA5}">
                      <a16:colId xmlns:a16="http://schemas.microsoft.com/office/drawing/2014/main" val="20012"/>
                    </a:ext>
                  </a:extLst>
                </a:gridCol>
                <a:gridCol w="587375">
                  <a:extLst>
                    <a:ext uri="{9D8B030D-6E8A-4147-A177-3AD203B41FA5}">
                      <a16:colId xmlns:a16="http://schemas.microsoft.com/office/drawing/2014/main" val="20013"/>
                    </a:ext>
                  </a:extLst>
                </a:gridCol>
              </a:tblGrid>
              <a:tr h="129844">
                <a:tc gridSpan="6">
                  <a:txBody>
                    <a:bodyPr/>
                    <a:lstStyle/>
                    <a:p>
                      <a:pPr>
                        <a:lnSpc>
                          <a:spcPct val="100000"/>
                        </a:lnSpc>
                      </a:pPr>
                      <a:endParaRPr sz="700">
                        <a:latin typeface="Times New Roman"/>
                        <a:cs typeface="Times New Roman"/>
                      </a:endParaRPr>
                    </a:p>
                  </a:txBody>
                  <a:tcPr marL="0" marR="0" marT="0" marB="0">
                    <a:lnB w="6350">
                      <a:solidFill>
                        <a:srgbClr val="33339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8">
                  <a:txBody>
                    <a:bodyPr/>
                    <a:lstStyle/>
                    <a:p>
                      <a:pPr>
                        <a:lnSpc>
                          <a:spcPct val="100000"/>
                        </a:lnSpc>
                      </a:pPr>
                      <a:endParaRPr sz="700">
                        <a:latin typeface="Times New Roman"/>
                        <a:cs typeface="Times New Roman"/>
                      </a:endParaRPr>
                    </a:p>
                  </a:txBody>
                  <a:tcPr marL="0" marR="0" marT="0" marB="0">
                    <a:lnB w="6350">
                      <a:solidFill>
                        <a:srgbClr val="333399"/>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68300">
                <a:tc>
                  <a:txBody>
                    <a:bodyPr/>
                    <a:lstStyle/>
                    <a:p>
                      <a:pPr marL="89535">
                        <a:lnSpc>
                          <a:spcPct val="100000"/>
                        </a:lnSpc>
                        <a:spcBef>
                          <a:spcPts val="200"/>
                        </a:spcBef>
                      </a:pPr>
                      <a:r>
                        <a:rPr sz="1800" b="1"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8900">
                        <a:lnSpc>
                          <a:spcPct val="100000"/>
                        </a:lnSpc>
                        <a:spcBef>
                          <a:spcPts val="200"/>
                        </a:spcBef>
                      </a:pPr>
                      <a:r>
                        <a:rPr sz="1800" b="1" spc="-5" dirty="0">
                          <a:latin typeface="Arial"/>
                          <a:cs typeface="Arial"/>
                        </a:rPr>
                        <a:t>P2</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90805">
                        <a:lnSpc>
                          <a:spcPct val="100000"/>
                        </a:lnSpc>
                        <a:spcBef>
                          <a:spcPts val="200"/>
                        </a:spcBef>
                      </a:pPr>
                      <a:r>
                        <a:rPr sz="1800" b="1" spc="-10" dirty="0">
                          <a:latin typeface="Arial"/>
                          <a:cs typeface="Arial"/>
                        </a:rPr>
                        <a:t>P3</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9535">
                        <a:lnSpc>
                          <a:spcPct val="100000"/>
                        </a:lnSpc>
                        <a:spcBef>
                          <a:spcPts val="200"/>
                        </a:spcBef>
                      </a:pPr>
                      <a:r>
                        <a:rPr sz="1800" b="1" spc="-5" dirty="0">
                          <a:latin typeface="Arial"/>
                          <a:cs typeface="Arial"/>
                        </a:rPr>
                        <a:t>P4</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extLst>
                  <a:ext uri="{0D108BD9-81ED-4DB2-BD59-A6C34878D82A}">
                    <a16:rowId xmlns:a16="http://schemas.microsoft.com/office/drawing/2014/main" val="10001"/>
                  </a:ext>
                </a:extLst>
              </a:tr>
              <a:tr h="368299">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extLst>
                  <a:ext uri="{0D108BD9-81ED-4DB2-BD59-A6C34878D82A}">
                    <a16:rowId xmlns:a16="http://schemas.microsoft.com/office/drawing/2014/main" val="10002"/>
                  </a:ext>
                </a:extLst>
              </a:tr>
              <a:tr h="392459">
                <a:tc>
                  <a:txBody>
                    <a:bodyPr/>
                    <a:lstStyle/>
                    <a:p>
                      <a:pPr marL="89535">
                        <a:lnSpc>
                          <a:spcPct val="100000"/>
                        </a:lnSpc>
                        <a:spcBef>
                          <a:spcPts val="200"/>
                        </a:spcBef>
                      </a:pPr>
                      <a:r>
                        <a:rPr sz="1800"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8900">
                        <a:lnSpc>
                          <a:spcPct val="100000"/>
                        </a:lnSpc>
                        <a:spcBef>
                          <a:spcPts val="200"/>
                        </a:spcBef>
                      </a:pPr>
                      <a:r>
                        <a:rPr sz="1800" spc="-5" dirty="0">
                          <a:latin typeface="Arial"/>
                          <a:cs typeface="Arial"/>
                        </a:rPr>
                        <a:t>P2</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0"/>
                        </a:spcBef>
                      </a:pPr>
                      <a:r>
                        <a:rPr sz="1800"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0"/>
                        </a:spcBef>
                      </a:pPr>
                      <a:r>
                        <a:rPr sz="1800" spc="-5" dirty="0">
                          <a:latin typeface="Arial"/>
                          <a:cs typeface="Arial"/>
                        </a:rPr>
                        <a:t>P3</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0"/>
                        </a:spcBef>
                      </a:pPr>
                      <a:r>
                        <a:rPr sz="1800" spc="-5" dirty="0">
                          <a:latin typeface="Arial"/>
                          <a:cs typeface="Arial"/>
                        </a:rPr>
                        <a:t>P2</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0"/>
                        </a:spcBef>
                      </a:pPr>
                      <a:r>
                        <a:rPr sz="1800" spc="-10"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0"/>
                        </a:spcBef>
                      </a:pPr>
                      <a:r>
                        <a:rPr sz="1800" spc="-10" dirty="0">
                          <a:latin typeface="Arial"/>
                          <a:cs typeface="Arial"/>
                        </a:rPr>
                        <a:t>P4</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8900">
                        <a:lnSpc>
                          <a:spcPct val="100000"/>
                        </a:lnSpc>
                        <a:spcBef>
                          <a:spcPts val="200"/>
                        </a:spcBef>
                      </a:pPr>
                      <a:r>
                        <a:rPr sz="1800"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extLst>
                  <a:ext uri="{0D108BD9-81ED-4DB2-BD59-A6C34878D82A}">
                    <a16:rowId xmlns:a16="http://schemas.microsoft.com/office/drawing/2014/main" val="10003"/>
                  </a:ext>
                </a:extLst>
              </a:tr>
              <a:tr h="355570">
                <a:tc gridSpan="14">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631189">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8900">
                        <a:lnSpc>
                          <a:spcPct val="100000"/>
                        </a:lnSpc>
                        <a:spcBef>
                          <a:spcPts val="110"/>
                        </a:spcBef>
                      </a:pPr>
                      <a:r>
                        <a:rPr sz="1800" spc="-5" dirty="0">
                          <a:latin typeface="Arial"/>
                          <a:cs typeface="Arial"/>
                        </a:rPr>
                        <a:t>P1</a:t>
                      </a:r>
                      <a:endParaRPr sz="1800">
                        <a:latin typeface="Arial"/>
                        <a:cs typeface="Arial"/>
                      </a:endParaRPr>
                    </a:p>
                  </a:txBody>
                  <a:tcPr marL="0" marR="0" marT="1397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805" marR="210820">
                        <a:lnSpc>
                          <a:spcPts val="2020"/>
                        </a:lnSpc>
                        <a:spcBef>
                          <a:spcPts val="290"/>
                        </a:spcBef>
                      </a:pPr>
                      <a:r>
                        <a:rPr sz="1800" spc="-15" dirty="0">
                          <a:latin typeface="Arial"/>
                          <a:cs typeface="Arial"/>
                        </a:rPr>
                        <a:t>P</a:t>
                      </a:r>
                      <a:r>
                        <a:rPr sz="1800" dirty="0">
                          <a:latin typeface="Arial"/>
                          <a:cs typeface="Arial"/>
                        </a:rPr>
                        <a:t>1  </a:t>
                      </a:r>
                      <a:r>
                        <a:rPr sz="1800" spc="-15" dirty="0">
                          <a:latin typeface="Arial"/>
                          <a:cs typeface="Arial"/>
                        </a:rPr>
                        <a:t>P</a:t>
                      </a:r>
                      <a:r>
                        <a:rPr sz="1800" dirty="0">
                          <a:latin typeface="Arial"/>
                          <a:cs typeface="Arial"/>
                        </a:rPr>
                        <a:t>3</a:t>
                      </a:r>
                      <a:endParaRPr sz="1800">
                        <a:latin typeface="Arial"/>
                        <a:cs typeface="Arial"/>
                      </a:endParaRPr>
                    </a:p>
                  </a:txBody>
                  <a:tcPr marL="0" marR="0" marT="3683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20"/>
                        </a:lnSpc>
                        <a:spcBef>
                          <a:spcPts val="290"/>
                        </a:spcBef>
                      </a:pPr>
                      <a:r>
                        <a:rPr sz="1800" spc="-5" dirty="0">
                          <a:latin typeface="Arial"/>
                          <a:cs typeface="Arial"/>
                        </a:rPr>
                        <a:t>P3  P2</a:t>
                      </a:r>
                      <a:endParaRPr sz="1800">
                        <a:latin typeface="Arial"/>
                        <a:cs typeface="Arial"/>
                      </a:endParaRPr>
                    </a:p>
                  </a:txBody>
                  <a:tcPr marL="0" marR="0" marT="3683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820">
                        <a:lnSpc>
                          <a:spcPts val="2020"/>
                        </a:lnSpc>
                        <a:spcBef>
                          <a:spcPts val="290"/>
                        </a:spcBef>
                      </a:pPr>
                      <a:r>
                        <a:rPr sz="1800" spc="-5" dirty="0">
                          <a:latin typeface="Arial"/>
                          <a:cs typeface="Arial"/>
                        </a:rPr>
                        <a:t>P2  P1</a:t>
                      </a:r>
                      <a:endParaRPr sz="1800">
                        <a:latin typeface="Arial"/>
                        <a:cs typeface="Arial"/>
                      </a:endParaRPr>
                    </a:p>
                  </a:txBody>
                  <a:tcPr marL="0" marR="0" marT="3683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a:lnSpc>
                          <a:spcPct val="100000"/>
                        </a:lnSpc>
                        <a:spcBef>
                          <a:spcPts val="110"/>
                        </a:spcBef>
                      </a:pPr>
                      <a:r>
                        <a:rPr sz="1800" spc="-5" dirty="0">
                          <a:latin typeface="Arial"/>
                          <a:cs typeface="Arial"/>
                        </a:rPr>
                        <a:t>P1</a:t>
                      </a:r>
                      <a:endParaRPr sz="1800">
                        <a:latin typeface="Arial"/>
                        <a:cs typeface="Arial"/>
                      </a:endParaRPr>
                    </a:p>
                  </a:txBody>
                  <a:tcPr marL="0" marR="0" marT="1397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20"/>
                        </a:lnSpc>
                        <a:spcBef>
                          <a:spcPts val="290"/>
                        </a:spcBef>
                      </a:pPr>
                      <a:r>
                        <a:rPr sz="1800" spc="-5" dirty="0">
                          <a:latin typeface="Arial"/>
                          <a:cs typeface="Arial"/>
                        </a:rPr>
                        <a:t>P1  P4</a:t>
                      </a:r>
                      <a:endParaRPr sz="1800">
                        <a:latin typeface="Arial"/>
                        <a:cs typeface="Arial"/>
                      </a:endParaRPr>
                    </a:p>
                  </a:txBody>
                  <a:tcPr marL="0" marR="0" marT="3683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0820">
                        <a:lnSpc>
                          <a:spcPts val="2020"/>
                        </a:lnSpc>
                        <a:spcBef>
                          <a:spcPts val="290"/>
                        </a:spcBef>
                      </a:pPr>
                      <a:r>
                        <a:rPr sz="1800" spc="-15" dirty="0">
                          <a:latin typeface="Arial"/>
                          <a:cs typeface="Arial"/>
                        </a:rPr>
                        <a:t>P</a:t>
                      </a:r>
                      <a:r>
                        <a:rPr sz="1800" dirty="0">
                          <a:latin typeface="Arial"/>
                          <a:cs typeface="Arial"/>
                        </a:rPr>
                        <a:t>4  </a:t>
                      </a:r>
                      <a:r>
                        <a:rPr sz="1800" spc="-15" dirty="0">
                          <a:latin typeface="Arial"/>
                          <a:cs typeface="Arial"/>
                        </a:rPr>
                        <a:t>P</a:t>
                      </a:r>
                      <a:r>
                        <a:rPr sz="1800" dirty="0">
                          <a:latin typeface="Arial"/>
                          <a:cs typeface="Arial"/>
                        </a:rPr>
                        <a:t>1</a:t>
                      </a:r>
                      <a:endParaRPr sz="1800">
                        <a:latin typeface="Arial"/>
                        <a:cs typeface="Arial"/>
                      </a:endParaRPr>
                    </a:p>
                  </a:txBody>
                  <a:tcPr marL="0" marR="0" marT="3683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a:lnSpc>
                          <a:spcPct val="100000"/>
                        </a:lnSpc>
                        <a:spcBef>
                          <a:spcPts val="110"/>
                        </a:spcBef>
                      </a:pPr>
                      <a:r>
                        <a:rPr sz="1800" spc="-10" dirty="0">
                          <a:latin typeface="Arial"/>
                          <a:cs typeface="Arial"/>
                        </a:rPr>
                        <a:t>P1</a:t>
                      </a:r>
                      <a:endParaRPr sz="1800">
                        <a:latin typeface="Arial"/>
                        <a:cs typeface="Arial"/>
                      </a:endParaRPr>
                    </a:p>
                  </a:txBody>
                  <a:tcPr marL="0" marR="0" marT="1397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extLst>
                  <a:ext uri="{0D108BD9-81ED-4DB2-BD59-A6C34878D82A}">
                    <a16:rowId xmlns:a16="http://schemas.microsoft.com/office/drawing/2014/main" val="10005"/>
                  </a:ext>
                </a:extLst>
              </a:tr>
            </a:tbl>
          </a:graphicData>
        </a:graphic>
      </p:graphicFrame>
      <p:sp>
        <p:nvSpPr>
          <p:cNvPr id="9" name="object 9"/>
          <p:cNvSpPr txBox="1"/>
          <p:nvPr/>
        </p:nvSpPr>
        <p:spPr>
          <a:xfrm>
            <a:off x="5982971" y="1531620"/>
            <a:ext cx="4335145" cy="2519680"/>
          </a:xfrm>
          <a:prstGeom prst="rect">
            <a:avLst/>
          </a:prstGeom>
        </p:spPr>
        <p:txBody>
          <a:bodyPr vert="horz" wrap="square" lIns="0" tIns="12700" rIns="0" bIns="0" rtlCol="0">
            <a:spAutoFit/>
          </a:bodyPr>
          <a:lstStyle/>
          <a:p>
            <a:pPr marL="50800">
              <a:lnSpc>
                <a:spcPts val="2380"/>
              </a:lnSpc>
              <a:spcBef>
                <a:spcPts val="100"/>
              </a:spcBef>
            </a:pPr>
            <a:r>
              <a:rPr sz="3000" b="1" spc="-30" baseline="-6944" dirty="0">
                <a:latin typeface="Arial"/>
                <a:cs typeface="Arial"/>
              </a:rPr>
              <a:t>Time </a:t>
            </a:r>
            <a:r>
              <a:rPr sz="3000" b="1" spc="-7" baseline="-6944" dirty="0">
                <a:latin typeface="Arial"/>
                <a:cs typeface="Arial"/>
              </a:rPr>
              <a:t>slice </a:t>
            </a:r>
            <a:r>
              <a:rPr sz="3000" b="1" baseline="-6944" dirty="0">
                <a:latin typeface="Arial"/>
                <a:cs typeface="Arial"/>
              </a:rPr>
              <a:t>= 2 </a:t>
            </a:r>
            <a:r>
              <a:rPr spc="-10" dirty="0">
                <a:latin typeface="Arial"/>
                <a:cs typeface="Arial"/>
              </a:rPr>
              <a:t>Average </a:t>
            </a:r>
            <a:r>
              <a:rPr spc="-15" dirty="0">
                <a:latin typeface="Arial"/>
                <a:cs typeface="Arial"/>
              </a:rPr>
              <a:t>Waiting</a:t>
            </a:r>
            <a:r>
              <a:rPr spc="-320" dirty="0">
                <a:latin typeface="Arial"/>
                <a:cs typeface="Arial"/>
              </a:rPr>
              <a:t> </a:t>
            </a:r>
            <a:r>
              <a:rPr spc="-5" dirty="0">
                <a:latin typeface="Arial"/>
                <a:cs typeface="Arial"/>
              </a:rPr>
              <a:t>time</a:t>
            </a:r>
            <a:endParaRPr>
              <a:latin typeface="Arial"/>
              <a:cs typeface="Arial"/>
            </a:endParaRPr>
          </a:p>
          <a:p>
            <a:pPr marL="1803400">
              <a:lnSpc>
                <a:spcPts val="2140"/>
              </a:lnSpc>
            </a:pPr>
            <a:r>
              <a:rPr dirty="0">
                <a:latin typeface="Arial"/>
                <a:cs typeface="Arial"/>
              </a:rPr>
              <a:t>= (7 + 4 + 3 + </a:t>
            </a:r>
            <a:r>
              <a:rPr spc="-5" dirty="0">
                <a:latin typeface="Arial"/>
                <a:cs typeface="Arial"/>
              </a:rPr>
              <a:t>3) </a:t>
            </a:r>
            <a:r>
              <a:rPr dirty="0">
                <a:latin typeface="Arial"/>
                <a:cs typeface="Arial"/>
              </a:rPr>
              <a:t>/</a:t>
            </a:r>
            <a:r>
              <a:rPr spc="-50" dirty="0">
                <a:latin typeface="Arial"/>
                <a:cs typeface="Arial"/>
              </a:rPr>
              <a:t> </a:t>
            </a:r>
            <a:r>
              <a:rPr dirty="0">
                <a:latin typeface="Arial"/>
                <a:cs typeface="Arial"/>
              </a:rPr>
              <a:t>4</a:t>
            </a:r>
            <a:endParaRPr>
              <a:latin typeface="Arial"/>
              <a:cs typeface="Arial"/>
            </a:endParaRPr>
          </a:p>
          <a:p>
            <a:pPr marL="1803400"/>
            <a:r>
              <a:rPr dirty="0">
                <a:latin typeface="Arial"/>
                <a:cs typeface="Arial"/>
              </a:rPr>
              <a:t>= </a:t>
            </a:r>
            <a:r>
              <a:rPr spc="-5" dirty="0">
                <a:latin typeface="Arial"/>
                <a:cs typeface="Arial"/>
              </a:rPr>
              <a:t>4.25</a:t>
            </a:r>
            <a:endParaRPr>
              <a:latin typeface="Arial"/>
              <a:cs typeface="Arial"/>
            </a:endParaRPr>
          </a:p>
          <a:p>
            <a:pPr>
              <a:spcBef>
                <a:spcPts val="30"/>
              </a:spcBef>
            </a:pPr>
            <a:endParaRPr sz="1850">
              <a:latin typeface="Arial"/>
              <a:cs typeface="Arial"/>
            </a:endParaRPr>
          </a:p>
          <a:p>
            <a:pPr marL="1803400"/>
            <a:r>
              <a:rPr spc="-10" dirty="0">
                <a:latin typeface="Arial"/>
                <a:cs typeface="Arial"/>
              </a:rPr>
              <a:t>Average </a:t>
            </a:r>
            <a:r>
              <a:rPr spc="-5" dirty="0">
                <a:latin typeface="Arial"/>
                <a:cs typeface="Arial"/>
              </a:rPr>
              <a:t>Response</a:t>
            </a:r>
            <a:r>
              <a:rPr spc="-90" dirty="0">
                <a:latin typeface="Arial"/>
                <a:cs typeface="Arial"/>
              </a:rPr>
              <a:t> </a:t>
            </a:r>
            <a:r>
              <a:rPr spc="-20" dirty="0">
                <a:latin typeface="Arial"/>
                <a:cs typeface="Arial"/>
              </a:rPr>
              <a:t>Time</a:t>
            </a:r>
            <a:endParaRPr>
              <a:latin typeface="Arial"/>
              <a:cs typeface="Arial"/>
            </a:endParaRPr>
          </a:p>
          <a:p>
            <a:pPr marL="1803400"/>
            <a:r>
              <a:rPr dirty="0">
                <a:latin typeface="Arial"/>
                <a:cs typeface="Arial"/>
              </a:rPr>
              <a:t>= (0 + 0 + 3 + </a:t>
            </a:r>
            <a:r>
              <a:rPr spc="-5" dirty="0">
                <a:latin typeface="Arial"/>
                <a:cs typeface="Arial"/>
              </a:rPr>
              <a:t>3) </a:t>
            </a:r>
            <a:r>
              <a:rPr dirty="0">
                <a:latin typeface="Arial"/>
                <a:cs typeface="Arial"/>
              </a:rPr>
              <a:t>/</a:t>
            </a:r>
            <a:r>
              <a:rPr spc="-50" dirty="0">
                <a:latin typeface="Arial"/>
                <a:cs typeface="Arial"/>
              </a:rPr>
              <a:t> </a:t>
            </a:r>
            <a:r>
              <a:rPr dirty="0">
                <a:latin typeface="Arial"/>
                <a:cs typeface="Arial"/>
              </a:rPr>
              <a:t>4</a:t>
            </a:r>
            <a:endParaRPr>
              <a:latin typeface="Arial"/>
              <a:cs typeface="Arial"/>
            </a:endParaRPr>
          </a:p>
          <a:p>
            <a:pPr marL="1803400"/>
            <a:r>
              <a:rPr dirty="0">
                <a:latin typeface="Arial"/>
                <a:cs typeface="Arial"/>
              </a:rPr>
              <a:t>= </a:t>
            </a:r>
            <a:r>
              <a:rPr spc="-5" dirty="0">
                <a:latin typeface="Arial"/>
                <a:cs typeface="Arial"/>
              </a:rPr>
              <a:t>1.5</a:t>
            </a:r>
            <a:endParaRPr>
              <a:latin typeface="Arial"/>
              <a:cs typeface="Arial"/>
            </a:endParaRPr>
          </a:p>
          <a:p>
            <a:pPr>
              <a:spcBef>
                <a:spcPts val="35"/>
              </a:spcBef>
            </a:pPr>
            <a:endParaRPr sz="1850">
              <a:latin typeface="Arial"/>
              <a:cs typeface="Arial"/>
            </a:endParaRPr>
          </a:p>
          <a:p>
            <a:pPr marL="1803400"/>
            <a:r>
              <a:rPr spc="-10" dirty="0">
                <a:latin typeface="Arial"/>
                <a:cs typeface="Arial"/>
              </a:rPr>
              <a:t>#Context </a:t>
            </a:r>
            <a:r>
              <a:rPr spc="-15" dirty="0">
                <a:latin typeface="Arial"/>
                <a:cs typeface="Arial"/>
              </a:rPr>
              <a:t>Switches </a:t>
            </a:r>
            <a:r>
              <a:rPr dirty="0">
                <a:latin typeface="Arial"/>
                <a:cs typeface="Arial"/>
              </a:rPr>
              <a:t>=</a:t>
            </a:r>
            <a:r>
              <a:rPr spc="10" dirty="0">
                <a:latin typeface="Arial"/>
                <a:cs typeface="Arial"/>
              </a:rPr>
              <a:t> </a:t>
            </a:r>
            <a:r>
              <a:rPr dirty="0">
                <a:latin typeface="Arial"/>
                <a:cs typeface="Arial"/>
              </a:rPr>
              <a:t>7</a:t>
            </a:r>
            <a:endParaRPr>
              <a:latin typeface="Arial"/>
              <a:cs typeface="Arial"/>
            </a:endParaRPr>
          </a:p>
        </p:txBody>
      </p:sp>
      <p:sp>
        <p:nvSpPr>
          <p:cNvPr id="10" name="object 10"/>
          <p:cNvSpPr/>
          <p:nvPr/>
        </p:nvSpPr>
        <p:spPr>
          <a:xfrm>
            <a:off x="7068821" y="4074160"/>
            <a:ext cx="111759" cy="116839"/>
          </a:xfrm>
          <a:prstGeom prst="rect">
            <a:avLst/>
          </a:prstGeom>
          <a:blipFill>
            <a:blip r:embed="rId3" cstate="print"/>
            <a:stretch>
              <a:fillRect/>
            </a:stretch>
          </a:blipFill>
        </p:spPr>
        <p:txBody>
          <a:bodyPr wrap="square" lIns="0" tIns="0" rIns="0" bIns="0" rtlCol="0"/>
          <a:lstStyle/>
          <a:p>
            <a:endParaRPr/>
          </a:p>
        </p:txBody>
      </p:sp>
      <p:sp>
        <p:nvSpPr>
          <p:cNvPr id="11" name="object 11"/>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1900" y="4114800"/>
            <a:ext cx="152400" cy="0"/>
          </a:xfrm>
          <a:custGeom>
            <a:avLst/>
            <a:gdLst/>
            <a:ahLst/>
            <a:cxnLst/>
            <a:rect l="l" t="t" r="r" b="b"/>
            <a:pathLst>
              <a:path w="152400">
                <a:moveTo>
                  <a:pt x="152400" y="0"/>
                </a:moveTo>
                <a:lnTo>
                  <a:pt x="101600" y="0"/>
                </a:lnTo>
                <a:lnTo>
                  <a:pt x="0" y="0"/>
                </a:lnTo>
              </a:path>
            </a:pathLst>
          </a:custGeom>
          <a:ln w="25518">
            <a:solidFill>
              <a:srgbClr val="71BEC4"/>
            </a:solidFill>
          </a:ln>
        </p:spPr>
        <p:txBody>
          <a:bodyPr wrap="square" lIns="0" tIns="0" rIns="0" bIns="0" rtlCol="0"/>
          <a:lstStyle/>
          <a:p>
            <a:endParaRPr/>
          </a:p>
        </p:txBody>
      </p:sp>
      <p:sp>
        <p:nvSpPr>
          <p:cNvPr id="3" name="object 3"/>
          <p:cNvSpPr/>
          <p:nvPr/>
        </p:nvSpPr>
        <p:spPr>
          <a:xfrm>
            <a:off x="867410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4" name="object 4"/>
          <p:cNvSpPr/>
          <p:nvPr/>
        </p:nvSpPr>
        <p:spPr>
          <a:xfrm>
            <a:off x="849630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5" name="object 5"/>
          <p:cNvSpPr/>
          <p:nvPr/>
        </p:nvSpPr>
        <p:spPr>
          <a:xfrm>
            <a:off x="8319769"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6" name="object 6"/>
          <p:cNvSpPr/>
          <p:nvPr/>
        </p:nvSpPr>
        <p:spPr>
          <a:xfrm>
            <a:off x="8141969"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 name="object 7"/>
          <p:cNvSpPr/>
          <p:nvPr/>
        </p:nvSpPr>
        <p:spPr>
          <a:xfrm>
            <a:off x="796417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8" name="object 8"/>
          <p:cNvSpPr/>
          <p:nvPr/>
        </p:nvSpPr>
        <p:spPr>
          <a:xfrm>
            <a:off x="778637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9" name="object 9"/>
          <p:cNvSpPr/>
          <p:nvPr/>
        </p:nvSpPr>
        <p:spPr>
          <a:xfrm>
            <a:off x="760984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10" name="object 10"/>
          <p:cNvSpPr/>
          <p:nvPr/>
        </p:nvSpPr>
        <p:spPr>
          <a:xfrm>
            <a:off x="7391400" y="3978909"/>
            <a:ext cx="142240" cy="135890"/>
          </a:xfrm>
          <a:custGeom>
            <a:avLst/>
            <a:gdLst/>
            <a:ahLst/>
            <a:cxnLst/>
            <a:rect l="l" t="t" r="r" b="b"/>
            <a:pathLst>
              <a:path w="142239" h="135889">
                <a:moveTo>
                  <a:pt x="142239" y="135889"/>
                </a:moveTo>
                <a:lnTo>
                  <a:pt x="40639" y="135889"/>
                </a:lnTo>
              </a:path>
              <a:path w="142239" h="135889">
                <a:moveTo>
                  <a:pt x="0" y="101600"/>
                </a:moveTo>
                <a:lnTo>
                  <a:pt x="0" y="0"/>
                </a:lnTo>
              </a:path>
            </a:pathLst>
          </a:custGeom>
          <a:ln w="25518">
            <a:solidFill>
              <a:srgbClr val="71BEC4"/>
            </a:solidFill>
          </a:ln>
        </p:spPr>
        <p:txBody>
          <a:bodyPr wrap="square" lIns="0" tIns="0" rIns="0" bIns="0" rtlCol="0"/>
          <a:lstStyle/>
          <a:p>
            <a:endParaRPr/>
          </a:p>
        </p:txBody>
      </p:sp>
      <p:sp>
        <p:nvSpPr>
          <p:cNvPr id="11" name="object 11"/>
          <p:cNvSpPr/>
          <p:nvPr/>
        </p:nvSpPr>
        <p:spPr>
          <a:xfrm>
            <a:off x="7391400" y="380110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2" name="object 12"/>
          <p:cNvSpPr/>
          <p:nvPr/>
        </p:nvSpPr>
        <p:spPr>
          <a:xfrm>
            <a:off x="7391400" y="362330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3" name="object 13"/>
          <p:cNvSpPr/>
          <p:nvPr/>
        </p:nvSpPr>
        <p:spPr>
          <a:xfrm>
            <a:off x="7391400" y="344550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4" name="object 14"/>
          <p:cNvSpPr/>
          <p:nvPr/>
        </p:nvSpPr>
        <p:spPr>
          <a:xfrm>
            <a:off x="7391400" y="326897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5" name="object 15"/>
          <p:cNvSpPr/>
          <p:nvPr/>
        </p:nvSpPr>
        <p:spPr>
          <a:xfrm>
            <a:off x="7391400" y="309117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6" name="object 16"/>
          <p:cNvSpPr/>
          <p:nvPr/>
        </p:nvSpPr>
        <p:spPr>
          <a:xfrm>
            <a:off x="7391400" y="291337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7" name="object 17"/>
          <p:cNvSpPr/>
          <p:nvPr/>
        </p:nvSpPr>
        <p:spPr>
          <a:xfrm>
            <a:off x="7391400" y="273557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8" name="object 18"/>
          <p:cNvSpPr/>
          <p:nvPr/>
        </p:nvSpPr>
        <p:spPr>
          <a:xfrm>
            <a:off x="7391400" y="255905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19" name="object 19"/>
          <p:cNvSpPr/>
          <p:nvPr/>
        </p:nvSpPr>
        <p:spPr>
          <a:xfrm>
            <a:off x="7391400" y="238125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0" name="object 20"/>
          <p:cNvSpPr/>
          <p:nvPr/>
        </p:nvSpPr>
        <p:spPr>
          <a:xfrm>
            <a:off x="7391400" y="220345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1" name="object 21"/>
          <p:cNvSpPr/>
          <p:nvPr/>
        </p:nvSpPr>
        <p:spPr>
          <a:xfrm>
            <a:off x="7391400" y="202565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2" name="object 22"/>
          <p:cNvSpPr/>
          <p:nvPr/>
        </p:nvSpPr>
        <p:spPr>
          <a:xfrm>
            <a:off x="7391400" y="184912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3" name="object 23"/>
          <p:cNvSpPr/>
          <p:nvPr/>
        </p:nvSpPr>
        <p:spPr>
          <a:xfrm>
            <a:off x="7391400" y="167132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4" name="object 24"/>
          <p:cNvSpPr/>
          <p:nvPr/>
        </p:nvSpPr>
        <p:spPr>
          <a:xfrm>
            <a:off x="7391400" y="149351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5" name="object 25"/>
          <p:cNvSpPr/>
          <p:nvPr/>
        </p:nvSpPr>
        <p:spPr>
          <a:xfrm>
            <a:off x="7391400" y="131571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6" name="object 26"/>
          <p:cNvSpPr/>
          <p:nvPr/>
        </p:nvSpPr>
        <p:spPr>
          <a:xfrm>
            <a:off x="7391400" y="1139189"/>
            <a:ext cx="0" cy="100330"/>
          </a:xfrm>
          <a:custGeom>
            <a:avLst/>
            <a:gdLst/>
            <a:ahLst/>
            <a:cxnLst/>
            <a:rect l="l" t="t" r="r" b="b"/>
            <a:pathLst>
              <a:path h="100330">
                <a:moveTo>
                  <a:pt x="0" y="100330"/>
                </a:moveTo>
                <a:lnTo>
                  <a:pt x="0" y="0"/>
                </a:lnTo>
              </a:path>
            </a:pathLst>
          </a:custGeom>
          <a:ln w="25518">
            <a:solidFill>
              <a:srgbClr val="71BEC4"/>
            </a:solidFill>
          </a:ln>
        </p:spPr>
        <p:txBody>
          <a:bodyPr wrap="square" lIns="0" tIns="0" rIns="0" bIns="0" rtlCol="0"/>
          <a:lstStyle/>
          <a:p>
            <a:endParaRPr/>
          </a:p>
        </p:txBody>
      </p:sp>
      <p:sp>
        <p:nvSpPr>
          <p:cNvPr id="27" name="object 27"/>
          <p:cNvSpPr/>
          <p:nvPr/>
        </p:nvSpPr>
        <p:spPr>
          <a:xfrm>
            <a:off x="7391400" y="961389"/>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8" name="object 28"/>
          <p:cNvSpPr/>
          <p:nvPr/>
        </p:nvSpPr>
        <p:spPr>
          <a:xfrm>
            <a:off x="7391400" y="78359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29" name="object 29"/>
          <p:cNvSpPr/>
          <p:nvPr/>
        </p:nvSpPr>
        <p:spPr>
          <a:xfrm>
            <a:off x="7391400" y="605790"/>
            <a:ext cx="0" cy="101600"/>
          </a:xfrm>
          <a:custGeom>
            <a:avLst/>
            <a:gdLst/>
            <a:ahLst/>
            <a:cxnLst/>
            <a:rect l="l" t="t" r="r" b="b"/>
            <a:pathLst>
              <a:path h="101600">
                <a:moveTo>
                  <a:pt x="0" y="101600"/>
                </a:moveTo>
                <a:lnTo>
                  <a:pt x="0" y="0"/>
                </a:lnTo>
              </a:path>
            </a:pathLst>
          </a:custGeom>
          <a:ln w="25518">
            <a:solidFill>
              <a:srgbClr val="71BEC4"/>
            </a:solidFill>
          </a:ln>
        </p:spPr>
        <p:txBody>
          <a:bodyPr wrap="square" lIns="0" tIns="0" rIns="0" bIns="0" rtlCol="0"/>
          <a:lstStyle/>
          <a:p>
            <a:endParaRPr/>
          </a:p>
        </p:txBody>
      </p:sp>
      <p:sp>
        <p:nvSpPr>
          <p:cNvPr id="30" name="object 30"/>
          <p:cNvSpPr/>
          <p:nvPr/>
        </p:nvSpPr>
        <p:spPr>
          <a:xfrm>
            <a:off x="7391401" y="381000"/>
            <a:ext cx="129539" cy="149860"/>
          </a:xfrm>
          <a:custGeom>
            <a:avLst/>
            <a:gdLst/>
            <a:ahLst/>
            <a:cxnLst/>
            <a:rect l="l" t="t" r="r" b="b"/>
            <a:pathLst>
              <a:path w="129539" h="149859">
                <a:moveTo>
                  <a:pt x="0" y="149860"/>
                </a:moveTo>
                <a:lnTo>
                  <a:pt x="0" y="48260"/>
                </a:lnTo>
              </a:path>
              <a:path w="129539" h="149859">
                <a:moveTo>
                  <a:pt x="27939" y="0"/>
                </a:moveTo>
                <a:lnTo>
                  <a:pt x="129539" y="0"/>
                </a:lnTo>
              </a:path>
            </a:pathLst>
          </a:custGeom>
          <a:ln w="25518">
            <a:solidFill>
              <a:srgbClr val="71BEC4"/>
            </a:solidFill>
          </a:ln>
        </p:spPr>
        <p:txBody>
          <a:bodyPr wrap="square" lIns="0" tIns="0" rIns="0" bIns="0" rtlCol="0"/>
          <a:lstStyle/>
          <a:p>
            <a:endParaRPr/>
          </a:p>
        </p:txBody>
      </p:sp>
      <p:sp>
        <p:nvSpPr>
          <p:cNvPr id="31" name="object 31"/>
          <p:cNvSpPr/>
          <p:nvPr/>
        </p:nvSpPr>
        <p:spPr>
          <a:xfrm>
            <a:off x="759714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2" name="object 32"/>
          <p:cNvSpPr/>
          <p:nvPr/>
        </p:nvSpPr>
        <p:spPr>
          <a:xfrm>
            <a:off x="7774940" y="381000"/>
            <a:ext cx="100330" cy="0"/>
          </a:xfrm>
          <a:custGeom>
            <a:avLst/>
            <a:gdLst/>
            <a:ahLst/>
            <a:cxnLst/>
            <a:rect l="l" t="t" r="r" b="b"/>
            <a:pathLst>
              <a:path w="100329">
                <a:moveTo>
                  <a:pt x="0" y="0"/>
                </a:moveTo>
                <a:lnTo>
                  <a:pt x="100330" y="0"/>
                </a:lnTo>
              </a:path>
            </a:pathLst>
          </a:custGeom>
          <a:ln w="25518">
            <a:solidFill>
              <a:srgbClr val="71BEC4"/>
            </a:solidFill>
          </a:ln>
        </p:spPr>
        <p:txBody>
          <a:bodyPr wrap="square" lIns="0" tIns="0" rIns="0" bIns="0" rtlCol="0"/>
          <a:lstStyle/>
          <a:p>
            <a:endParaRPr/>
          </a:p>
        </p:txBody>
      </p:sp>
      <p:sp>
        <p:nvSpPr>
          <p:cNvPr id="33" name="object 33"/>
          <p:cNvSpPr/>
          <p:nvPr/>
        </p:nvSpPr>
        <p:spPr>
          <a:xfrm>
            <a:off x="795147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4" name="object 34"/>
          <p:cNvSpPr/>
          <p:nvPr/>
        </p:nvSpPr>
        <p:spPr>
          <a:xfrm>
            <a:off x="8129269"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5" name="object 35"/>
          <p:cNvSpPr/>
          <p:nvPr/>
        </p:nvSpPr>
        <p:spPr>
          <a:xfrm>
            <a:off x="8307069"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6" name="object 36"/>
          <p:cNvSpPr/>
          <p:nvPr/>
        </p:nvSpPr>
        <p:spPr>
          <a:xfrm>
            <a:off x="8484869" y="381000"/>
            <a:ext cx="100330" cy="0"/>
          </a:xfrm>
          <a:custGeom>
            <a:avLst/>
            <a:gdLst/>
            <a:ahLst/>
            <a:cxnLst/>
            <a:rect l="l" t="t" r="r" b="b"/>
            <a:pathLst>
              <a:path w="100329">
                <a:moveTo>
                  <a:pt x="0" y="0"/>
                </a:moveTo>
                <a:lnTo>
                  <a:pt x="100329" y="0"/>
                </a:lnTo>
              </a:path>
            </a:pathLst>
          </a:custGeom>
          <a:ln w="25518">
            <a:solidFill>
              <a:srgbClr val="71BEC4"/>
            </a:solidFill>
          </a:ln>
        </p:spPr>
        <p:txBody>
          <a:bodyPr wrap="square" lIns="0" tIns="0" rIns="0" bIns="0" rtlCol="0"/>
          <a:lstStyle/>
          <a:p>
            <a:endParaRPr/>
          </a:p>
        </p:txBody>
      </p:sp>
      <p:sp>
        <p:nvSpPr>
          <p:cNvPr id="37" name="object 37"/>
          <p:cNvSpPr/>
          <p:nvPr/>
        </p:nvSpPr>
        <p:spPr>
          <a:xfrm>
            <a:off x="866140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8" name="object 38"/>
          <p:cNvSpPr/>
          <p:nvPr/>
        </p:nvSpPr>
        <p:spPr>
          <a:xfrm>
            <a:off x="883920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39" name="object 39"/>
          <p:cNvSpPr/>
          <p:nvPr/>
        </p:nvSpPr>
        <p:spPr>
          <a:xfrm>
            <a:off x="901700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0" name="object 40"/>
          <p:cNvSpPr/>
          <p:nvPr/>
        </p:nvSpPr>
        <p:spPr>
          <a:xfrm>
            <a:off x="919353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1" name="object 41"/>
          <p:cNvSpPr/>
          <p:nvPr/>
        </p:nvSpPr>
        <p:spPr>
          <a:xfrm>
            <a:off x="937133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2" name="object 42"/>
          <p:cNvSpPr/>
          <p:nvPr/>
        </p:nvSpPr>
        <p:spPr>
          <a:xfrm>
            <a:off x="954913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3" name="object 43"/>
          <p:cNvSpPr/>
          <p:nvPr/>
        </p:nvSpPr>
        <p:spPr>
          <a:xfrm>
            <a:off x="9726930"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4" name="object 44"/>
          <p:cNvSpPr/>
          <p:nvPr/>
        </p:nvSpPr>
        <p:spPr>
          <a:xfrm>
            <a:off x="9903459"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5" name="object 45"/>
          <p:cNvSpPr/>
          <p:nvPr/>
        </p:nvSpPr>
        <p:spPr>
          <a:xfrm>
            <a:off x="10081259"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6" name="object 46"/>
          <p:cNvSpPr/>
          <p:nvPr/>
        </p:nvSpPr>
        <p:spPr>
          <a:xfrm>
            <a:off x="10259059" y="381000"/>
            <a:ext cx="101600" cy="0"/>
          </a:xfrm>
          <a:custGeom>
            <a:avLst/>
            <a:gdLst/>
            <a:ahLst/>
            <a:cxnLst/>
            <a:rect l="l" t="t" r="r" b="b"/>
            <a:pathLst>
              <a:path w="101600">
                <a:moveTo>
                  <a:pt x="0" y="0"/>
                </a:moveTo>
                <a:lnTo>
                  <a:pt x="101600" y="0"/>
                </a:lnTo>
              </a:path>
            </a:pathLst>
          </a:custGeom>
          <a:ln w="25518">
            <a:solidFill>
              <a:srgbClr val="71BEC4"/>
            </a:solidFill>
          </a:ln>
        </p:spPr>
        <p:txBody>
          <a:bodyPr wrap="square" lIns="0" tIns="0" rIns="0" bIns="0" rtlCol="0"/>
          <a:lstStyle/>
          <a:p>
            <a:endParaRPr/>
          </a:p>
        </p:txBody>
      </p:sp>
      <p:sp>
        <p:nvSpPr>
          <p:cNvPr id="47" name="object 47"/>
          <p:cNvSpPr/>
          <p:nvPr/>
        </p:nvSpPr>
        <p:spPr>
          <a:xfrm>
            <a:off x="10436859" y="381000"/>
            <a:ext cx="78740" cy="22860"/>
          </a:xfrm>
          <a:custGeom>
            <a:avLst/>
            <a:gdLst/>
            <a:ahLst/>
            <a:cxnLst/>
            <a:rect l="l" t="t" r="r" b="b"/>
            <a:pathLst>
              <a:path w="78740" h="22860">
                <a:moveTo>
                  <a:pt x="0" y="0"/>
                </a:moveTo>
                <a:lnTo>
                  <a:pt x="78740" y="0"/>
                </a:lnTo>
                <a:lnTo>
                  <a:pt x="78740" y="22860"/>
                </a:lnTo>
              </a:path>
            </a:pathLst>
          </a:custGeom>
          <a:ln w="25518">
            <a:solidFill>
              <a:srgbClr val="71BEC4"/>
            </a:solidFill>
          </a:ln>
        </p:spPr>
        <p:txBody>
          <a:bodyPr wrap="square" lIns="0" tIns="0" rIns="0" bIns="0" rtlCol="0"/>
          <a:lstStyle/>
          <a:p>
            <a:endParaRPr/>
          </a:p>
        </p:txBody>
      </p:sp>
      <p:sp>
        <p:nvSpPr>
          <p:cNvPr id="48" name="object 48"/>
          <p:cNvSpPr/>
          <p:nvPr/>
        </p:nvSpPr>
        <p:spPr>
          <a:xfrm>
            <a:off x="10515600" y="48005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49" name="object 49"/>
          <p:cNvSpPr/>
          <p:nvPr/>
        </p:nvSpPr>
        <p:spPr>
          <a:xfrm>
            <a:off x="10515600" y="656590"/>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0" name="object 50"/>
          <p:cNvSpPr/>
          <p:nvPr/>
        </p:nvSpPr>
        <p:spPr>
          <a:xfrm>
            <a:off x="10515600" y="83438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1" name="object 51"/>
          <p:cNvSpPr/>
          <p:nvPr/>
        </p:nvSpPr>
        <p:spPr>
          <a:xfrm>
            <a:off x="10515600" y="101218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2" name="object 52"/>
          <p:cNvSpPr/>
          <p:nvPr/>
        </p:nvSpPr>
        <p:spPr>
          <a:xfrm>
            <a:off x="10515600" y="118998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3" name="object 53"/>
          <p:cNvSpPr/>
          <p:nvPr/>
        </p:nvSpPr>
        <p:spPr>
          <a:xfrm>
            <a:off x="10515600" y="136651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4" name="object 54"/>
          <p:cNvSpPr/>
          <p:nvPr/>
        </p:nvSpPr>
        <p:spPr>
          <a:xfrm>
            <a:off x="10515600" y="154431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5" name="object 55"/>
          <p:cNvSpPr/>
          <p:nvPr/>
        </p:nvSpPr>
        <p:spPr>
          <a:xfrm>
            <a:off x="10515600" y="1722120"/>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6" name="object 56"/>
          <p:cNvSpPr/>
          <p:nvPr/>
        </p:nvSpPr>
        <p:spPr>
          <a:xfrm>
            <a:off x="10515600" y="1899920"/>
            <a:ext cx="0" cy="100330"/>
          </a:xfrm>
          <a:custGeom>
            <a:avLst/>
            <a:gdLst/>
            <a:ahLst/>
            <a:cxnLst/>
            <a:rect l="l" t="t" r="r" b="b"/>
            <a:pathLst>
              <a:path h="100330">
                <a:moveTo>
                  <a:pt x="0" y="0"/>
                </a:moveTo>
                <a:lnTo>
                  <a:pt x="0" y="100329"/>
                </a:lnTo>
              </a:path>
            </a:pathLst>
          </a:custGeom>
          <a:ln w="25518">
            <a:solidFill>
              <a:srgbClr val="71BEC4"/>
            </a:solidFill>
          </a:ln>
        </p:spPr>
        <p:txBody>
          <a:bodyPr wrap="square" lIns="0" tIns="0" rIns="0" bIns="0" rtlCol="0"/>
          <a:lstStyle/>
          <a:p>
            <a:endParaRPr/>
          </a:p>
        </p:txBody>
      </p:sp>
      <p:sp>
        <p:nvSpPr>
          <p:cNvPr id="57" name="object 57"/>
          <p:cNvSpPr/>
          <p:nvPr/>
        </p:nvSpPr>
        <p:spPr>
          <a:xfrm>
            <a:off x="10515600" y="2076450"/>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8" name="object 58"/>
          <p:cNvSpPr/>
          <p:nvPr/>
        </p:nvSpPr>
        <p:spPr>
          <a:xfrm>
            <a:off x="10515600" y="2254250"/>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59" name="object 59"/>
          <p:cNvSpPr/>
          <p:nvPr/>
        </p:nvSpPr>
        <p:spPr>
          <a:xfrm>
            <a:off x="10515600" y="2432050"/>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0" name="object 60"/>
          <p:cNvSpPr/>
          <p:nvPr/>
        </p:nvSpPr>
        <p:spPr>
          <a:xfrm>
            <a:off x="10515600" y="2609850"/>
            <a:ext cx="0" cy="100330"/>
          </a:xfrm>
          <a:custGeom>
            <a:avLst/>
            <a:gdLst/>
            <a:ahLst/>
            <a:cxnLst/>
            <a:rect l="l" t="t" r="r" b="b"/>
            <a:pathLst>
              <a:path h="100330">
                <a:moveTo>
                  <a:pt x="0" y="0"/>
                </a:moveTo>
                <a:lnTo>
                  <a:pt x="0" y="100329"/>
                </a:lnTo>
              </a:path>
            </a:pathLst>
          </a:custGeom>
          <a:ln w="25518">
            <a:solidFill>
              <a:srgbClr val="71BEC4"/>
            </a:solidFill>
          </a:ln>
        </p:spPr>
        <p:txBody>
          <a:bodyPr wrap="square" lIns="0" tIns="0" rIns="0" bIns="0" rtlCol="0"/>
          <a:lstStyle/>
          <a:p>
            <a:endParaRPr/>
          </a:p>
        </p:txBody>
      </p:sp>
      <p:sp>
        <p:nvSpPr>
          <p:cNvPr id="61" name="object 61"/>
          <p:cNvSpPr/>
          <p:nvPr/>
        </p:nvSpPr>
        <p:spPr>
          <a:xfrm>
            <a:off x="10515600" y="278637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2" name="object 62"/>
          <p:cNvSpPr/>
          <p:nvPr/>
        </p:nvSpPr>
        <p:spPr>
          <a:xfrm>
            <a:off x="10515600" y="296417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3" name="object 63"/>
          <p:cNvSpPr/>
          <p:nvPr/>
        </p:nvSpPr>
        <p:spPr>
          <a:xfrm>
            <a:off x="10515600" y="314197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4" name="object 64"/>
          <p:cNvSpPr/>
          <p:nvPr/>
        </p:nvSpPr>
        <p:spPr>
          <a:xfrm>
            <a:off x="10515600" y="3319779"/>
            <a:ext cx="0" cy="100330"/>
          </a:xfrm>
          <a:custGeom>
            <a:avLst/>
            <a:gdLst/>
            <a:ahLst/>
            <a:cxnLst/>
            <a:rect l="l" t="t" r="r" b="b"/>
            <a:pathLst>
              <a:path h="100329">
                <a:moveTo>
                  <a:pt x="0" y="0"/>
                </a:moveTo>
                <a:lnTo>
                  <a:pt x="0" y="100330"/>
                </a:lnTo>
              </a:path>
            </a:pathLst>
          </a:custGeom>
          <a:ln w="25518">
            <a:solidFill>
              <a:srgbClr val="71BEC4"/>
            </a:solidFill>
          </a:ln>
        </p:spPr>
        <p:txBody>
          <a:bodyPr wrap="square" lIns="0" tIns="0" rIns="0" bIns="0" rtlCol="0"/>
          <a:lstStyle/>
          <a:p>
            <a:endParaRPr/>
          </a:p>
        </p:txBody>
      </p:sp>
      <p:sp>
        <p:nvSpPr>
          <p:cNvPr id="65" name="object 65"/>
          <p:cNvSpPr/>
          <p:nvPr/>
        </p:nvSpPr>
        <p:spPr>
          <a:xfrm>
            <a:off x="10515600" y="349630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6" name="object 66"/>
          <p:cNvSpPr/>
          <p:nvPr/>
        </p:nvSpPr>
        <p:spPr>
          <a:xfrm>
            <a:off x="10515600" y="367410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7" name="object 67"/>
          <p:cNvSpPr/>
          <p:nvPr/>
        </p:nvSpPr>
        <p:spPr>
          <a:xfrm>
            <a:off x="10515600" y="3851909"/>
            <a:ext cx="0" cy="101600"/>
          </a:xfrm>
          <a:custGeom>
            <a:avLst/>
            <a:gdLst/>
            <a:ahLst/>
            <a:cxnLst/>
            <a:rect l="l" t="t" r="r" b="b"/>
            <a:pathLst>
              <a:path h="101600">
                <a:moveTo>
                  <a:pt x="0" y="0"/>
                </a:moveTo>
                <a:lnTo>
                  <a:pt x="0" y="101600"/>
                </a:lnTo>
              </a:path>
            </a:pathLst>
          </a:custGeom>
          <a:ln w="25518">
            <a:solidFill>
              <a:srgbClr val="71BEC4"/>
            </a:solidFill>
          </a:ln>
        </p:spPr>
        <p:txBody>
          <a:bodyPr wrap="square" lIns="0" tIns="0" rIns="0" bIns="0" rtlCol="0"/>
          <a:lstStyle/>
          <a:p>
            <a:endParaRPr/>
          </a:p>
        </p:txBody>
      </p:sp>
      <p:sp>
        <p:nvSpPr>
          <p:cNvPr id="68" name="object 68"/>
          <p:cNvSpPr/>
          <p:nvPr/>
        </p:nvSpPr>
        <p:spPr>
          <a:xfrm>
            <a:off x="10500359" y="4029709"/>
            <a:ext cx="15240" cy="85090"/>
          </a:xfrm>
          <a:custGeom>
            <a:avLst/>
            <a:gdLst/>
            <a:ahLst/>
            <a:cxnLst/>
            <a:rect l="l" t="t" r="r" b="b"/>
            <a:pathLst>
              <a:path w="15240" h="85089">
                <a:moveTo>
                  <a:pt x="15240" y="0"/>
                </a:moveTo>
                <a:lnTo>
                  <a:pt x="15240" y="85089"/>
                </a:lnTo>
                <a:lnTo>
                  <a:pt x="0" y="85089"/>
                </a:lnTo>
              </a:path>
            </a:pathLst>
          </a:custGeom>
          <a:ln w="25518">
            <a:solidFill>
              <a:srgbClr val="71BEC4"/>
            </a:solidFill>
          </a:ln>
        </p:spPr>
        <p:txBody>
          <a:bodyPr wrap="square" lIns="0" tIns="0" rIns="0" bIns="0" rtlCol="0"/>
          <a:lstStyle/>
          <a:p>
            <a:endParaRPr/>
          </a:p>
        </p:txBody>
      </p:sp>
      <p:sp>
        <p:nvSpPr>
          <p:cNvPr id="69" name="object 69"/>
          <p:cNvSpPr/>
          <p:nvPr/>
        </p:nvSpPr>
        <p:spPr>
          <a:xfrm>
            <a:off x="10322559"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0" name="object 70"/>
          <p:cNvSpPr/>
          <p:nvPr/>
        </p:nvSpPr>
        <p:spPr>
          <a:xfrm>
            <a:off x="10144759"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1" name="object 71"/>
          <p:cNvSpPr/>
          <p:nvPr/>
        </p:nvSpPr>
        <p:spPr>
          <a:xfrm>
            <a:off x="9966959"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2" name="object 72"/>
          <p:cNvSpPr/>
          <p:nvPr/>
        </p:nvSpPr>
        <p:spPr>
          <a:xfrm>
            <a:off x="979043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3" name="object 73"/>
          <p:cNvSpPr/>
          <p:nvPr/>
        </p:nvSpPr>
        <p:spPr>
          <a:xfrm>
            <a:off x="961263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4" name="object 74"/>
          <p:cNvSpPr/>
          <p:nvPr/>
        </p:nvSpPr>
        <p:spPr>
          <a:xfrm>
            <a:off x="943483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5" name="object 75"/>
          <p:cNvSpPr/>
          <p:nvPr/>
        </p:nvSpPr>
        <p:spPr>
          <a:xfrm>
            <a:off x="925703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sp>
        <p:nvSpPr>
          <p:cNvPr id="76" name="object 76"/>
          <p:cNvSpPr/>
          <p:nvPr/>
        </p:nvSpPr>
        <p:spPr>
          <a:xfrm>
            <a:off x="9080500" y="4114800"/>
            <a:ext cx="101600" cy="0"/>
          </a:xfrm>
          <a:custGeom>
            <a:avLst/>
            <a:gdLst/>
            <a:ahLst/>
            <a:cxnLst/>
            <a:rect l="l" t="t" r="r" b="b"/>
            <a:pathLst>
              <a:path w="101600">
                <a:moveTo>
                  <a:pt x="101600" y="0"/>
                </a:moveTo>
                <a:lnTo>
                  <a:pt x="0" y="0"/>
                </a:lnTo>
              </a:path>
            </a:pathLst>
          </a:custGeom>
          <a:ln w="25518">
            <a:solidFill>
              <a:srgbClr val="71BEC4"/>
            </a:solidFill>
          </a:ln>
        </p:spPr>
        <p:txBody>
          <a:bodyPr wrap="square" lIns="0" tIns="0" rIns="0" bIns="0" rtlCol="0"/>
          <a:lstStyle/>
          <a:p>
            <a:endParaRPr/>
          </a:p>
        </p:txBody>
      </p:sp>
      <p:grpSp>
        <p:nvGrpSpPr>
          <p:cNvPr id="78" name="object 78"/>
          <p:cNvGrpSpPr/>
          <p:nvPr/>
        </p:nvGrpSpPr>
        <p:grpSpPr>
          <a:xfrm>
            <a:off x="2281238" y="4795838"/>
            <a:ext cx="923925" cy="314325"/>
            <a:chOff x="757237" y="4795837"/>
            <a:chExt cx="923925" cy="314325"/>
          </a:xfrm>
        </p:grpSpPr>
        <p:sp>
          <p:nvSpPr>
            <p:cNvPr id="79" name="object 79"/>
            <p:cNvSpPr/>
            <p:nvPr/>
          </p:nvSpPr>
          <p:spPr>
            <a:xfrm>
              <a:off x="762000" y="4800600"/>
              <a:ext cx="914400" cy="304800"/>
            </a:xfrm>
            <a:custGeom>
              <a:avLst/>
              <a:gdLst/>
              <a:ahLst/>
              <a:cxnLst/>
              <a:rect l="l" t="t" r="r" b="b"/>
              <a:pathLst>
                <a:path w="914400" h="304800">
                  <a:moveTo>
                    <a:pt x="914400" y="0"/>
                  </a:moveTo>
                  <a:lnTo>
                    <a:pt x="0" y="0"/>
                  </a:lnTo>
                  <a:lnTo>
                    <a:pt x="0" y="304800"/>
                  </a:lnTo>
                  <a:lnTo>
                    <a:pt x="914400" y="304800"/>
                  </a:lnTo>
                  <a:close/>
                </a:path>
              </a:pathLst>
            </a:custGeom>
            <a:solidFill>
              <a:srgbClr val="BADFE2"/>
            </a:solidFill>
          </p:spPr>
          <p:txBody>
            <a:bodyPr wrap="square" lIns="0" tIns="0" rIns="0" bIns="0" rtlCol="0"/>
            <a:lstStyle/>
            <a:p>
              <a:endParaRPr/>
            </a:p>
          </p:txBody>
        </p:sp>
        <p:sp>
          <p:nvSpPr>
            <p:cNvPr id="80" name="object 80"/>
            <p:cNvSpPr/>
            <p:nvPr/>
          </p:nvSpPr>
          <p:spPr>
            <a:xfrm>
              <a:off x="762000" y="4800600"/>
              <a:ext cx="914400" cy="304800"/>
            </a:xfrm>
            <a:custGeom>
              <a:avLst/>
              <a:gdLst/>
              <a:ahLst/>
              <a:cxnLst/>
              <a:rect l="l" t="t" r="r" b="b"/>
              <a:pathLst>
                <a:path w="914400" h="304800">
                  <a:moveTo>
                    <a:pt x="457200" y="304800"/>
                  </a:moveTo>
                  <a:lnTo>
                    <a:pt x="0" y="304800"/>
                  </a:lnTo>
                  <a:lnTo>
                    <a:pt x="0" y="0"/>
                  </a:lnTo>
                  <a:lnTo>
                    <a:pt x="914400" y="0"/>
                  </a:lnTo>
                  <a:lnTo>
                    <a:pt x="914400" y="304800"/>
                  </a:lnTo>
                  <a:lnTo>
                    <a:pt x="457200" y="304800"/>
                  </a:lnTo>
                  <a:close/>
                </a:path>
              </a:pathLst>
            </a:custGeom>
            <a:ln w="9344">
              <a:solidFill>
                <a:srgbClr val="000000"/>
              </a:solidFill>
            </a:ln>
          </p:spPr>
          <p:txBody>
            <a:bodyPr wrap="square" lIns="0" tIns="0" rIns="0" bIns="0" rtlCol="0"/>
            <a:lstStyle/>
            <a:p>
              <a:endParaRPr/>
            </a:p>
          </p:txBody>
        </p:sp>
      </p:grpSp>
      <p:sp>
        <p:nvSpPr>
          <p:cNvPr id="81" name="object 81"/>
          <p:cNvSpPr txBox="1"/>
          <p:nvPr/>
        </p:nvSpPr>
        <p:spPr>
          <a:xfrm>
            <a:off x="2667001" y="48031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1</a:t>
            </a:r>
            <a:endParaRPr>
              <a:latin typeface="Arial"/>
              <a:cs typeface="Arial"/>
            </a:endParaRPr>
          </a:p>
        </p:txBody>
      </p:sp>
      <p:grpSp>
        <p:nvGrpSpPr>
          <p:cNvPr id="82" name="object 82"/>
          <p:cNvGrpSpPr/>
          <p:nvPr/>
        </p:nvGrpSpPr>
        <p:grpSpPr>
          <a:xfrm>
            <a:off x="3271838" y="4795838"/>
            <a:ext cx="1762125" cy="314325"/>
            <a:chOff x="1747837" y="4795837"/>
            <a:chExt cx="1762125" cy="314325"/>
          </a:xfrm>
        </p:grpSpPr>
        <p:sp>
          <p:nvSpPr>
            <p:cNvPr id="83" name="object 83"/>
            <p:cNvSpPr/>
            <p:nvPr/>
          </p:nvSpPr>
          <p:spPr>
            <a:xfrm>
              <a:off x="1752600" y="4800600"/>
              <a:ext cx="381000" cy="304800"/>
            </a:xfrm>
            <a:custGeom>
              <a:avLst/>
              <a:gdLst/>
              <a:ahLst/>
              <a:cxnLst/>
              <a:rect l="l" t="t" r="r" b="b"/>
              <a:pathLst>
                <a:path w="381000" h="304800">
                  <a:moveTo>
                    <a:pt x="381000" y="0"/>
                  </a:moveTo>
                  <a:lnTo>
                    <a:pt x="0" y="0"/>
                  </a:lnTo>
                  <a:lnTo>
                    <a:pt x="0" y="304800"/>
                  </a:lnTo>
                  <a:lnTo>
                    <a:pt x="381000" y="304800"/>
                  </a:lnTo>
                  <a:close/>
                </a:path>
              </a:pathLst>
            </a:custGeom>
            <a:solidFill>
              <a:srgbClr val="7F7F7F"/>
            </a:solidFill>
          </p:spPr>
          <p:txBody>
            <a:bodyPr wrap="square" lIns="0" tIns="0" rIns="0" bIns="0" rtlCol="0"/>
            <a:lstStyle/>
            <a:p>
              <a:endParaRPr/>
            </a:p>
          </p:txBody>
        </p:sp>
        <p:sp>
          <p:nvSpPr>
            <p:cNvPr id="84" name="object 84"/>
            <p:cNvSpPr/>
            <p:nvPr/>
          </p:nvSpPr>
          <p:spPr>
            <a:xfrm>
              <a:off x="1752600" y="4800600"/>
              <a:ext cx="1752600" cy="304800"/>
            </a:xfrm>
            <a:custGeom>
              <a:avLst/>
              <a:gdLst/>
              <a:ahLst/>
              <a:cxnLst/>
              <a:rect l="l" t="t" r="r" b="b"/>
              <a:pathLst>
                <a:path w="1752600" h="304800">
                  <a:moveTo>
                    <a:pt x="190500" y="304800"/>
                  </a:moveTo>
                  <a:lnTo>
                    <a:pt x="0" y="304800"/>
                  </a:lnTo>
                  <a:lnTo>
                    <a:pt x="0" y="0"/>
                  </a:lnTo>
                  <a:lnTo>
                    <a:pt x="381000" y="0"/>
                  </a:lnTo>
                  <a:lnTo>
                    <a:pt x="381000" y="304800"/>
                  </a:lnTo>
                  <a:lnTo>
                    <a:pt x="190500" y="304800"/>
                  </a:lnTo>
                  <a:close/>
                </a:path>
                <a:path w="1752600" h="304800">
                  <a:moveTo>
                    <a:pt x="1333500" y="304800"/>
                  </a:moveTo>
                  <a:lnTo>
                    <a:pt x="914400" y="304800"/>
                  </a:lnTo>
                  <a:lnTo>
                    <a:pt x="914400" y="0"/>
                  </a:lnTo>
                  <a:lnTo>
                    <a:pt x="1752600" y="0"/>
                  </a:lnTo>
                  <a:lnTo>
                    <a:pt x="1752600" y="304800"/>
                  </a:lnTo>
                  <a:lnTo>
                    <a:pt x="1333500" y="304800"/>
                  </a:lnTo>
                  <a:close/>
                </a:path>
              </a:pathLst>
            </a:custGeom>
            <a:ln w="9344">
              <a:solidFill>
                <a:srgbClr val="000000"/>
              </a:solidFill>
            </a:ln>
          </p:spPr>
          <p:txBody>
            <a:bodyPr wrap="square" lIns="0" tIns="0" rIns="0" bIns="0" rtlCol="0"/>
            <a:lstStyle/>
            <a:p>
              <a:endParaRPr/>
            </a:p>
          </p:txBody>
        </p:sp>
      </p:grpSp>
      <p:sp>
        <p:nvSpPr>
          <p:cNvPr id="85" name="object 85"/>
          <p:cNvSpPr txBox="1"/>
          <p:nvPr/>
        </p:nvSpPr>
        <p:spPr>
          <a:xfrm>
            <a:off x="4195672" y="4805272"/>
            <a:ext cx="829310" cy="295910"/>
          </a:xfrm>
          <a:prstGeom prst="rect">
            <a:avLst/>
          </a:prstGeom>
          <a:solidFill>
            <a:srgbClr val="99CC00"/>
          </a:solidFill>
        </p:spPr>
        <p:txBody>
          <a:bodyPr vert="horz" wrap="square" lIns="0" tIns="10160" rIns="0" bIns="0" rtlCol="0">
            <a:spAutoFit/>
          </a:bodyPr>
          <a:lstStyle/>
          <a:p>
            <a:pPr algn="ctr">
              <a:spcBef>
                <a:spcPts val="80"/>
              </a:spcBef>
            </a:pPr>
            <a:r>
              <a:rPr dirty="0">
                <a:latin typeface="Arial"/>
                <a:cs typeface="Arial"/>
              </a:rPr>
              <a:t>3</a:t>
            </a:r>
            <a:endParaRPr>
              <a:latin typeface="Arial"/>
              <a:cs typeface="Arial"/>
            </a:endParaRPr>
          </a:p>
        </p:txBody>
      </p:sp>
      <p:sp>
        <p:nvSpPr>
          <p:cNvPr id="86" name="object 86"/>
          <p:cNvSpPr/>
          <p:nvPr/>
        </p:nvSpPr>
        <p:spPr>
          <a:xfrm>
            <a:off x="6019800" y="48006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87" name="object 87"/>
          <p:cNvSpPr txBox="1"/>
          <p:nvPr/>
        </p:nvSpPr>
        <p:spPr>
          <a:xfrm>
            <a:off x="6024472" y="4805272"/>
            <a:ext cx="829310" cy="295910"/>
          </a:xfrm>
          <a:prstGeom prst="rect">
            <a:avLst/>
          </a:prstGeom>
          <a:solidFill>
            <a:srgbClr val="EBB1E7"/>
          </a:solidFill>
        </p:spPr>
        <p:txBody>
          <a:bodyPr vert="horz" wrap="square" lIns="0" tIns="10160" rIns="0" bIns="0" rtlCol="0">
            <a:spAutoFit/>
          </a:bodyPr>
          <a:lstStyle/>
          <a:p>
            <a:pPr algn="ctr">
              <a:spcBef>
                <a:spcPts val="80"/>
              </a:spcBef>
            </a:pPr>
            <a:r>
              <a:rPr dirty="0">
                <a:latin typeface="Arial"/>
                <a:cs typeface="Arial"/>
              </a:rPr>
              <a:t>4</a:t>
            </a:r>
            <a:endParaRPr>
              <a:latin typeface="Arial"/>
              <a:cs typeface="Arial"/>
            </a:endParaRPr>
          </a:p>
        </p:txBody>
      </p:sp>
      <p:sp>
        <p:nvSpPr>
          <p:cNvPr id="88" name="object 88"/>
          <p:cNvSpPr/>
          <p:nvPr/>
        </p:nvSpPr>
        <p:spPr>
          <a:xfrm>
            <a:off x="5105400" y="48006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89" name="object 89"/>
          <p:cNvSpPr txBox="1"/>
          <p:nvPr/>
        </p:nvSpPr>
        <p:spPr>
          <a:xfrm>
            <a:off x="5110072" y="4805272"/>
            <a:ext cx="829310" cy="295910"/>
          </a:xfrm>
          <a:prstGeom prst="rect">
            <a:avLst/>
          </a:prstGeom>
          <a:solidFill>
            <a:srgbClr val="BADFE2"/>
          </a:solidFill>
        </p:spPr>
        <p:txBody>
          <a:bodyPr vert="horz" wrap="square" lIns="0" tIns="10160" rIns="0" bIns="0" rtlCol="0">
            <a:spAutoFit/>
          </a:bodyPr>
          <a:lstStyle/>
          <a:p>
            <a:pPr algn="ctr">
              <a:spcBef>
                <a:spcPts val="80"/>
              </a:spcBef>
            </a:pPr>
            <a:r>
              <a:rPr dirty="0">
                <a:latin typeface="Arial"/>
                <a:cs typeface="Arial"/>
              </a:rPr>
              <a:t>1</a:t>
            </a:r>
            <a:endParaRPr>
              <a:latin typeface="Arial"/>
              <a:cs typeface="Arial"/>
            </a:endParaRPr>
          </a:p>
        </p:txBody>
      </p:sp>
      <p:grpSp>
        <p:nvGrpSpPr>
          <p:cNvPr id="90" name="object 90"/>
          <p:cNvGrpSpPr/>
          <p:nvPr/>
        </p:nvGrpSpPr>
        <p:grpSpPr>
          <a:xfrm>
            <a:off x="3195638" y="4414838"/>
            <a:ext cx="6410325" cy="1076325"/>
            <a:chOff x="1671637" y="4414837"/>
            <a:chExt cx="6410325" cy="1076325"/>
          </a:xfrm>
        </p:grpSpPr>
        <p:sp>
          <p:nvSpPr>
            <p:cNvPr id="91" name="object 91"/>
            <p:cNvSpPr/>
            <p:nvPr/>
          </p:nvSpPr>
          <p:spPr>
            <a:xfrm>
              <a:off x="1676400" y="4419600"/>
              <a:ext cx="3657600" cy="1066800"/>
            </a:xfrm>
            <a:custGeom>
              <a:avLst/>
              <a:gdLst/>
              <a:ahLst/>
              <a:cxnLst/>
              <a:rect l="l" t="t" r="r" b="b"/>
              <a:pathLst>
                <a:path w="3657600" h="1066800">
                  <a:moveTo>
                    <a:pt x="0" y="0"/>
                  </a:moveTo>
                  <a:lnTo>
                    <a:pt x="0" y="1066800"/>
                  </a:lnTo>
                </a:path>
                <a:path w="3657600" h="1066800">
                  <a:moveTo>
                    <a:pt x="1828800" y="0"/>
                  </a:moveTo>
                  <a:lnTo>
                    <a:pt x="1828800" y="1066800"/>
                  </a:lnTo>
                </a:path>
                <a:path w="3657600" h="1066800">
                  <a:moveTo>
                    <a:pt x="2743200" y="0"/>
                  </a:moveTo>
                  <a:lnTo>
                    <a:pt x="2743200" y="1066800"/>
                  </a:lnTo>
                </a:path>
                <a:path w="3657600" h="1066800">
                  <a:moveTo>
                    <a:pt x="3657600" y="0"/>
                  </a:moveTo>
                  <a:lnTo>
                    <a:pt x="3657600" y="1066800"/>
                  </a:lnTo>
                </a:path>
              </a:pathLst>
            </a:custGeom>
            <a:ln w="9344">
              <a:solidFill>
                <a:srgbClr val="000000"/>
              </a:solidFill>
            </a:ln>
          </p:spPr>
          <p:txBody>
            <a:bodyPr wrap="square" lIns="0" tIns="0" rIns="0" bIns="0" rtlCol="0"/>
            <a:lstStyle/>
            <a:p>
              <a:endParaRPr/>
            </a:p>
          </p:txBody>
        </p:sp>
        <p:sp>
          <p:nvSpPr>
            <p:cNvPr id="92" name="object 92"/>
            <p:cNvSpPr/>
            <p:nvPr/>
          </p:nvSpPr>
          <p:spPr>
            <a:xfrm>
              <a:off x="5410200" y="4800600"/>
              <a:ext cx="304800" cy="304800"/>
            </a:xfrm>
            <a:custGeom>
              <a:avLst/>
              <a:gdLst/>
              <a:ahLst/>
              <a:cxnLst/>
              <a:rect l="l" t="t" r="r" b="b"/>
              <a:pathLst>
                <a:path w="304800" h="304800">
                  <a:moveTo>
                    <a:pt x="304800" y="0"/>
                  </a:moveTo>
                  <a:lnTo>
                    <a:pt x="0" y="0"/>
                  </a:lnTo>
                  <a:lnTo>
                    <a:pt x="0" y="304800"/>
                  </a:lnTo>
                  <a:lnTo>
                    <a:pt x="304800" y="304800"/>
                  </a:lnTo>
                  <a:close/>
                </a:path>
              </a:pathLst>
            </a:custGeom>
            <a:solidFill>
              <a:srgbClr val="7F7F7F"/>
            </a:solidFill>
          </p:spPr>
          <p:txBody>
            <a:bodyPr wrap="square" lIns="0" tIns="0" rIns="0" bIns="0" rtlCol="0"/>
            <a:lstStyle/>
            <a:p>
              <a:endParaRPr/>
            </a:p>
          </p:txBody>
        </p:sp>
        <p:sp>
          <p:nvSpPr>
            <p:cNvPr id="93" name="object 93"/>
            <p:cNvSpPr/>
            <p:nvPr/>
          </p:nvSpPr>
          <p:spPr>
            <a:xfrm>
              <a:off x="2590800" y="4419600"/>
              <a:ext cx="3657600" cy="1066800"/>
            </a:xfrm>
            <a:custGeom>
              <a:avLst/>
              <a:gdLst/>
              <a:ahLst/>
              <a:cxnLst/>
              <a:rect l="l" t="t" r="r" b="b"/>
              <a:pathLst>
                <a:path w="3657600" h="1066800">
                  <a:moveTo>
                    <a:pt x="2971800" y="685800"/>
                  </a:moveTo>
                  <a:lnTo>
                    <a:pt x="2819400" y="685800"/>
                  </a:lnTo>
                  <a:lnTo>
                    <a:pt x="2819400" y="381000"/>
                  </a:lnTo>
                  <a:lnTo>
                    <a:pt x="3124200" y="381000"/>
                  </a:lnTo>
                  <a:lnTo>
                    <a:pt x="3124200" y="685800"/>
                  </a:lnTo>
                  <a:lnTo>
                    <a:pt x="2971800" y="685800"/>
                  </a:lnTo>
                  <a:close/>
                </a:path>
                <a:path w="3657600" h="1066800">
                  <a:moveTo>
                    <a:pt x="0" y="0"/>
                  </a:moveTo>
                  <a:lnTo>
                    <a:pt x="0" y="1066800"/>
                  </a:lnTo>
                </a:path>
                <a:path w="3657600" h="1066800">
                  <a:moveTo>
                    <a:pt x="3657600" y="0"/>
                  </a:moveTo>
                  <a:lnTo>
                    <a:pt x="3657600" y="1066800"/>
                  </a:lnTo>
                </a:path>
              </a:pathLst>
            </a:custGeom>
            <a:ln w="9344">
              <a:solidFill>
                <a:srgbClr val="000000"/>
              </a:solidFill>
            </a:ln>
          </p:spPr>
          <p:txBody>
            <a:bodyPr wrap="square" lIns="0" tIns="0" rIns="0" bIns="0" rtlCol="0"/>
            <a:lstStyle/>
            <a:p>
              <a:endParaRPr/>
            </a:p>
          </p:txBody>
        </p:sp>
        <p:sp>
          <p:nvSpPr>
            <p:cNvPr id="94" name="object 94"/>
            <p:cNvSpPr/>
            <p:nvPr/>
          </p:nvSpPr>
          <p:spPr>
            <a:xfrm>
              <a:off x="5791200" y="4800600"/>
              <a:ext cx="457200" cy="304800"/>
            </a:xfrm>
            <a:custGeom>
              <a:avLst/>
              <a:gdLst/>
              <a:ahLst/>
              <a:cxnLst/>
              <a:rect l="l" t="t" r="r" b="b"/>
              <a:pathLst>
                <a:path w="457200" h="304800">
                  <a:moveTo>
                    <a:pt x="457200" y="0"/>
                  </a:moveTo>
                  <a:lnTo>
                    <a:pt x="0" y="0"/>
                  </a:lnTo>
                  <a:lnTo>
                    <a:pt x="0" y="304800"/>
                  </a:lnTo>
                  <a:lnTo>
                    <a:pt x="457200" y="304800"/>
                  </a:lnTo>
                  <a:close/>
                </a:path>
              </a:pathLst>
            </a:custGeom>
            <a:solidFill>
              <a:srgbClr val="99CC00"/>
            </a:solidFill>
          </p:spPr>
          <p:txBody>
            <a:bodyPr wrap="square" lIns="0" tIns="0" rIns="0" bIns="0" rtlCol="0"/>
            <a:lstStyle/>
            <a:p>
              <a:endParaRPr/>
            </a:p>
          </p:txBody>
        </p:sp>
        <p:sp>
          <p:nvSpPr>
            <p:cNvPr id="95" name="object 95"/>
            <p:cNvSpPr/>
            <p:nvPr/>
          </p:nvSpPr>
          <p:spPr>
            <a:xfrm>
              <a:off x="5791200" y="4419600"/>
              <a:ext cx="2286000" cy="1066800"/>
            </a:xfrm>
            <a:custGeom>
              <a:avLst/>
              <a:gdLst/>
              <a:ahLst/>
              <a:cxnLst/>
              <a:rect l="l" t="t" r="r" b="b"/>
              <a:pathLst>
                <a:path w="2286000" h="1066800">
                  <a:moveTo>
                    <a:pt x="228600" y="685800"/>
                  </a:moveTo>
                  <a:lnTo>
                    <a:pt x="0" y="685800"/>
                  </a:lnTo>
                  <a:lnTo>
                    <a:pt x="0" y="381000"/>
                  </a:lnTo>
                  <a:lnTo>
                    <a:pt x="457200" y="381000"/>
                  </a:lnTo>
                  <a:lnTo>
                    <a:pt x="457200" y="685800"/>
                  </a:lnTo>
                  <a:lnTo>
                    <a:pt x="228600" y="685800"/>
                  </a:lnTo>
                  <a:close/>
                </a:path>
                <a:path w="2286000" h="1066800">
                  <a:moveTo>
                    <a:pt x="1371600" y="0"/>
                  </a:moveTo>
                  <a:lnTo>
                    <a:pt x="1371600" y="1066800"/>
                  </a:lnTo>
                </a:path>
                <a:path w="2286000" h="1066800">
                  <a:moveTo>
                    <a:pt x="2286000" y="0"/>
                  </a:moveTo>
                  <a:lnTo>
                    <a:pt x="2286000" y="1066800"/>
                  </a:lnTo>
                </a:path>
              </a:pathLst>
            </a:custGeom>
            <a:ln w="9344">
              <a:solidFill>
                <a:srgbClr val="000000"/>
              </a:solidFill>
            </a:ln>
          </p:spPr>
          <p:txBody>
            <a:bodyPr wrap="square" lIns="0" tIns="0" rIns="0" bIns="0" rtlCol="0"/>
            <a:lstStyle/>
            <a:p>
              <a:endParaRPr/>
            </a:p>
          </p:txBody>
        </p:sp>
      </p:grpSp>
      <p:sp>
        <p:nvSpPr>
          <p:cNvPr id="96" name="object 96"/>
          <p:cNvSpPr txBox="1"/>
          <p:nvPr/>
        </p:nvSpPr>
        <p:spPr>
          <a:xfrm>
            <a:off x="7010401" y="4803140"/>
            <a:ext cx="610235" cy="299720"/>
          </a:xfrm>
          <a:prstGeom prst="rect">
            <a:avLst/>
          </a:prstGeom>
        </p:spPr>
        <p:txBody>
          <a:bodyPr vert="horz" wrap="square" lIns="0" tIns="12700" rIns="0" bIns="0" rtlCol="0">
            <a:spAutoFit/>
          </a:bodyPr>
          <a:lstStyle/>
          <a:p>
            <a:pPr marL="12700">
              <a:spcBef>
                <a:spcPts val="100"/>
              </a:spcBef>
              <a:tabLst>
                <a:tab pos="469265" algn="l"/>
              </a:tabLst>
            </a:pPr>
            <a:r>
              <a:rPr dirty="0">
                <a:latin typeface="Arial"/>
                <a:cs typeface="Arial"/>
              </a:rPr>
              <a:t>2	3</a:t>
            </a:r>
            <a:endParaRPr>
              <a:latin typeface="Arial"/>
              <a:cs typeface="Arial"/>
            </a:endParaRPr>
          </a:p>
        </p:txBody>
      </p:sp>
      <p:sp>
        <p:nvSpPr>
          <p:cNvPr id="97" name="object 97"/>
          <p:cNvSpPr/>
          <p:nvPr/>
        </p:nvSpPr>
        <p:spPr>
          <a:xfrm>
            <a:off x="7848600" y="48006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98" name="object 98"/>
          <p:cNvSpPr txBox="1"/>
          <p:nvPr/>
        </p:nvSpPr>
        <p:spPr>
          <a:xfrm>
            <a:off x="7853272" y="4805272"/>
            <a:ext cx="829310" cy="295910"/>
          </a:xfrm>
          <a:prstGeom prst="rect">
            <a:avLst/>
          </a:prstGeom>
          <a:solidFill>
            <a:srgbClr val="EBB1E7"/>
          </a:solidFill>
        </p:spPr>
        <p:txBody>
          <a:bodyPr vert="horz" wrap="square" lIns="0" tIns="10160" rIns="0" bIns="0" rtlCol="0">
            <a:spAutoFit/>
          </a:bodyPr>
          <a:lstStyle/>
          <a:p>
            <a:pPr algn="ctr">
              <a:spcBef>
                <a:spcPts val="80"/>
              </a:spcBef>
            </a:pPr>
            <a:r>
              <a:rPr dirty="0">
                <a:latin typeface="Arial"/>
                <a:cs typeface="Arial"/>
              </a:rPr>
              <a:t>4</a:t>
            </a:r>
            <a:endParaRPr>
              <a:latin typeface="Arial"/>
              <a:cs typeface="Arial"/>
            </a:endParaRPr>
          </a:p>
        </p:txBody>
      </p:sp>
      <p:sp>
        <p:nvSpPr>
          <p:cNvPr id="99" name="object 99"/>
          <p:cNvSpPr txBox="1"/>
          <p:nvPr/>
        </p:nvSpPr>
        <p:spPr>
          <a:xfrm>
            <a:off x="8763000" y="4800600"/>
            <a:ext cx="838200" cy="292388"/>
          </a:xfrm>
          <a:prstGeom prst="rect">
            <a:avLst/>
          </a:prstGeom>
          <a:solidFill>
            <a:srgbClr val="EBB1E7"/>
          </a:solidFill>
          <a:ln w="9344">
            <a:solidFill>
              <a:srgbClr val="000000"/>
            </a:solidFill>
          </a:ln>
        </p:spPr>
        <p:txBody>
          <a:bodyPr vert="horz" wrap="square" lIns="0" tIns="15240" rIns="0" bIns="0" rtlCol="0">
            <a:spAutoFit/>
          </a:bodyPr>
          <a:lstStyle/>
          <a:p>
            <a:pPr algn="ctr">
              <a:spcBef>
                <a:spcPts val="120"/>
              </a:spcBef>
            </a:pPr>
            <a:r>
              <a:rPr dirty="0">
                <a:latin typeface="Arial"/>
                <a:cs typeface="Arial"/>
              </a:rPr>
              <a:t>4</a:t>
            </a:r>
            <a:endParaRPr>
              <a:latin typeface="Arial"/>
              <a:cs typeface="Arial"/>
            </a:endParaRPr>
          </a:p>
        </p:txBody>
      </p:sp>
      <p:grpSp>
        <p:nvGrpSpPr>
          <p:cNvPr id="100" name="object 100"/>
          <p:cNvGrpSpPr/>
          <p:nvPr/>
        </p:nvGrpSpPr>
        <p:grpSpPr>
          <a:xfrm>
            <a:off x="2209801" y="4105276"/>
            <a:ext cx="8295005" cy="1462405"/>
            <a:chOff x="685800" y="4105275"/>
            <a:chExt cx="8295005" cy="1462405"/>
          </a:xfrm>
        </p:grpSpPr>
        <p:sp>
          <p:nvSpPr>
            <p:cNvPr id="101" name="object 101"/>
            <p:cNvSpPr/>
            <p:nvPr/>
          </p:nvSpPr>
          <p:spPr>
            <a:xfrm>
              <a:off x="685800" y="4800599"/>
              <a:ext cx="1066800" cy="304800"/>
            </a:xfrm>
            <a:custGeom>
              <a:avLst/>
              <a:gdLst/>
              <a:ahLst/>
              <a:cxnLst/>
              <a:rect l="l" t="t" r="r" b="b"/>
              <a:pathLst>
                <a:path w="1066800" h="304800">
                  <a:moveTo>
                    <a:pt x="76200" y="0"/>
                  </a:moveTo>
                  <a:lnTo>
                    <a:pt x="0" y="0"/>
                  </a:lnTo>
                  <a:lnTo>
                    <a:pt x="0" y="304800"/>
                  </a:lnTo>
                  <a:lnTo>
                    <a:pt x="76200" y="304800"/>
                  </a:lnTo>
                  <a:lnTo>
                    <a:pt x="76200" y="0"/>
                  </a:lnTo>
                  <a:close/>
                </a:path>
                <a:path w="1066800" h="304800">
                  <a:moveTo>
                    <a:pt x="1066800" y="0"/>
                  </a:moveTo>
                  <a:lnTo>
                    <a:pt x="990600" y="0"/>
                  </a:lnTo>
                  <a:lnTo>
                    <a:pt x="990600" y="304800"/>
                  </a:lnTo>
                  <a:lnTo>
                    <a:pt x="1066800" y="304800"/>
                  </a:lnTo>
                  <a:lnTo>
                    <a:pt x="1066800" y="0"/>
                  </a:lnTo>
                  <a:close/>
                </a:path>
              </a:pathLst>
            </a:custGeom>
            <a:solidFill>
              <a:srgbClr val="333399"/>
            </a:solidFill>
          </p:spPr>
          <p:txBody>
            <a:bodyPr wrap="square" lIns="0" tIns="0" rIns="0" bIns="0" rtlCol="0"/>
            <a:lstStyle/>
            <a:p>
              <a:endParaRPr/>
            </a:p>
          </p:txBody>
        </p:sp>
        <p:sp>
          <p:nvSpPr>
            <p:cNvPr id="102" name="object 102"/>
            <p:cNvSpPr/>
            <p:nvPr/>
          </p:nvSpPr>
          <p:spPr>
            <a:xfrm>
              <a:off x="1750060" y="4649469"/>
              <a:ext cx="2669540" cy="913130"/>
            </a:xfrm>
            <a:custGeom>
              <a:avLst/>
              <a:gdLst/>
              <a:ahLst/>
              <a:cxnLst/>
              <a:rect l="l" t="t" r="r" b="b"/>
              <a:pathLst>
                <a:path w="2669540" h="913129">
                  <a:moveTo>
                    <a:pt x="3809" y="0"/>
                  </a:moveTo>
                  <a:lnTo>
                    <a:pt x="0" y="685799"/>
                  </a:lnTo>
                </a:path>
                <a:path w="2669540" h="913129">
                  <a:moveTo>
                    <a:pt x="1755139" y="760729"/>
                  </a:moveTo>
                  <a:lnTo>
                    <a:pt x="1761688" y="788709"/>
                  </a:lnTo>
                  <a:lnTo>
                    <a:pt x="1778952" y="813117"/>
                  </a:lnTo>
                  <a:lnTo>
                    <a:pt x="1803360" y="830381"/>
                  </a:lnTo>
                  <a:lnTo>
                    <a:pt x="1831339" y="836929"/>
                  </a:lnTo>
                  <a:lnTo>
                    <a:pt x="2123440" y="836929"/>
                  </a:lnTo>
                  <a:lnTo>
                    <a:pt x="2151419" y="843478"/>
                  </a:lnTo>
                  <a:lnTo>
                    <a:pt x="2175827" y="860742"/>
                  </a:lnTo>
                  <a:lnTo>
                    <a:pt x="2193091" y="885150"/>
                  </a:lnTo>
                  <a:lnTo>
                    <a:pt x="2199640" y="913129"/>
                  </a:lnTo>
                  <a:lnTo>
                    <a:pt x="2206188" y="885150"/>
                  </a:lnTo>
                  <a:lnTo>
                    <a:pt x="2223452" y="860742"/>
                  </a:lnTo>
                  <a:lnTo>
                    <a:pt x="2247860" y="843478"/>
                  </a:lnTo>
                  <a:lnTo>
                    <a:pt x="2275840" y="836929"/>
                  </a:lnTo>
                  <a:lnTo>
                    <a:pt x="2593340" y="836929"/>
                  </a:lnTo>
                  <a:lnTo>
                    <a:pt x="2621319" y="830381"/>
                  </a:lnTo>
                  <a:lnTo>
                    <a:pt x="2645727" y="813117"/>
                  </a:lnTo>
                  <a:lnTo>
                    <a:pt x="2662991" y="788709"/>
                  </a:lnTo>
                  <a:lnTo>
                    <a:pt x="2669540" y="760729"/>
                  </a:lnTo>
                </a:path>
                <a:path w="2669540" h="913129">
                  <a:moveTo>
                    <a:pt x="1755139" y="760729"/>
                  </a:moveTo>
                  <a:lnTo>
                    <a:pt x="1755139" y="760729"/>
                  </a:lnTo>
                </a:path>
                <a:path w="2669540" h="913129">
                  <a:moveTo>
                    <a:pt x="2669540" y="913129"/>
                  </a:moveTo>
                  <a:lnTo>
                    <a:pt x="2669540" y="913129"/>
                  </a:lnTo>
                </a:path>
              </a:pathLst>
            </a:custGeom>
            <a:ln w="9344">
              <a:solidFill>
                <a:srgbClr val="000000"/>
              </a:solidFill>
            </a:ln>
          </p:spPr>
          <p:txBody>
            <a:bodyPr wrap="square" lIns="0" tIns="0" rIns="0" bIns="0" rtlCol="0"/>
            <a:lstStyle/>
            <a:p>
              <a:endParaRPr/>
            </a:p>
          </p:txBody>
        </p:sp>
        <p:sp>
          <p:nvSpPr>
            <p:cNvPr id="103" name="object 103"/>
            <p:cNvSpPr/>
            <p:nvPr/>
          </p:nvSpPr>
          <p:spPr>
            <a:xfrm>
              <a:off x="2590800" y="4800599"/>
              <a:ext cx="4648200" cy="304800"/>
            </a:xfrm>
            <a:custGeom>
              <a:avLst/>
              <a:gdLst/>
              <a:ahLst/>
              <a:cxnLst/>
              <a:rect l="l" t="t" r="r" b="b"/>
              <a:pathLst>
                <a:path w="4648200" h="304800">
                  <a:moveTo>
                    <a:pt x="76200" y="0"/>
                  </a:moveTo>
                  <a:lnTo>
                    <a:pt x="0" y="0"/>
                  </a:lnTo>
                  <a:lnTo>
                    <a:pt x="0" y="304800"/>
                  </a:lnTo>
                  <a:lnTo>
                    <a:pt x="76200" y="304800"/>
                  </a:lnTo>
                  <a:lnTo>
                    <a:pt x="76200" y="0"/>
                  </a:lnTo>
                  <a:close/>
                </a:path>
                <a:path w="4648200" h="304800">
                  <a:moveTo>
                    <a:pt x="990600" y="0"/>
                  </a:moveTo>
                  <a:lnTo>
                    <a:pt x="914400" y="0"/>
                  </a:lnTo>
                  <a:lnTo>
                    <a:pt x="914400" y="304800"/>
                  </a:lnTo>
                  <a:lnTo>
                    <a:pt x="990600" y="304800"/>
                  </a:lnTo>
                  <a:lnTo>
                    <a:pt x="990600" y="0"/>
                  </a:lnTo>
                  <a:close/>
                </a:path>
                <a:path w="4648200" h="304800">
                  <a:moveTo>
                    <a:pt x="1905000" y="0"/>
                  </a:moveTo>
                  <a:lnTo>
                    <a:pt x="1828800" y="0"/>
                  </a:lnTo>
                  <a:lnTo>
                    <a:pt x="1828800" y="304800"/>
                  </a:lnTo>
                  <a:lnTo>
                    <a:pt x="1905000" y="304800"/>
                  </a:lnTo>
                  <a:lnTo>
                    <a:pt x="1905000" y="0"/>
                  </a:lnTo>
                  <a:close/>
                </a:path>
                <a:path w="4648200" h="304800">
                  <a:moveTo>
                    <a:pt x="2819400" y="0"/>
                  </a:moveTo>
                  <a:lnTo>
                    <a:pt x="2743200" y="0"/>
                  </a:lnTo>
                  <a:lnTo>
                    <a:pt x="2743200" y="304800"/>
                  </a:lnTo>
                  <a:lnTo>
                    <a:pt x="2819400" y="304800"/>
                  </a:lnTo>
                  <a:lnTo>
                    <a:pt x="2819400" y="0"/>
                  </a:lnTo>
                  <a:close/>
                </a:path>
                <a:path w="4648200" h="304800">
                  <a:moveTo>
                    <a:pt x="3200400" y="0"/>
                  </a:moveTo>
                  <a:lnTo>
                    <a:pt x="3124200" y="0"/>
                  </a:lnTo>
                  <a:lnTo>
                    <a:pt x="3124200" y="304800"/>
                  </a:lnTo>
                  <a:lnTo>
                    <a:pt x="3200400" y="304800"/>
                  </a:lnTo>
                  <a:lnTo>
                    <a:pt x="3200400" y="0"/>
                  </a:lnTo>
                  <a:close/>
                </a:path>
                <a:path w="4648200" h="304800">
                  <a:moveTo>
                    <a:pt x="3733800" y="0"/>
                  </a:moveTo>
                  <a:lnTo>
                    <a:pt x="3657600" y="0"/>
                  </a:lnTo>
                  <a:lnTo>
                    <a:pt x="3657600" y="304800"/>
                  </a:lnTo>
                  <a:lnTo>
                    <a:pt x="3733800" y="304800"/>
                  </a:lnTo>
                  <a:lnTo>
                    <a:pt x="3733800" y="0"/>
                  </a:lnTo>
                  <a:close/>
                </a:path>
                <a:path w="4648200" h="304800">
                  <a:moveTo>
                    <a:pt x="4648200" y="0"/>
                  </a:moveTo>
                  <a:lnTo>
                    <a:pt x="4572000" y="0"/>
                  </a:lnTo>
                  <a:lnTo>
                    <a:pt x="4572000" y="304800"/>
                  </a:lnTo>
                  <a:lnTo>
                    <a:pt x="4648200" y="304800"/>
                  </a:lnTo>
                  <a:lnTo>
                    <a:pt x="4648200" y="0"/>
                  </a:lnTo>
                  <a:close/>
                </a:path>
              </a:pathLst>
            </a:custGeom>
            <a:solidFill>
              <a:srgbClr val="333399"/>
            </a:solidFill>
          </p:spPr>
          <p:txBody>
            <a:bodyPr wrap="square" lIns="0" tIns="0" rIns="0" bIns="0" rtlCol="0"/>
            <a:lstStyle/>
            <a:p>
              <a:endParaRPr/>
            </a:p>
          </p:txBody>
        </p:sp>
        <p:sp>
          <p:nvSpPr>
            <p:cNvPr id="104" name="object 104"/>
            <p:cNvSpPr/>
            <p:nvPr/>
          </p:nvSpPr>
          <p:spPr>
            <a:xfrm>
              <a:off x="5866129" y="4114800"/>
              <a:ext cx="3105150" cy="685800"/>
            </a:xfrm>
            <a:custGeom>
              <a:avLst/>
              <a:gdLst/>
              <a:ahLst/>
              <a:cxnLst/>
              <a:rect l="l" t="t" r="r" b="b"/>
              <a:pathLst>
                <a:path w="3105150" h="685800">
                  <a:moveTo>
                    <a:pt x="0" y="0"/>
                  </a:moveTo>
                  <a:lnTo>
                    <a:pt x="38100" y="66039"/>
                  </a:lnTo>
                </a:path>
                <a:path w="3105150" h="685800">
                  <a:moveTo>
                    <a:pt x="64770" y="116839"/>
                  </a:moveTo>
                  <a:lnTo>
                    <a:pt x="101600" y="182880"/>
                  </a:lnTo>
                </a:path>
                <a:path w="3105150" h="685800">
                  <a:moveTo>
                    <a:pt x="129540" y="232410"/>
                  </a:moveTo>
                  <a:lnTo>
                    <a:pt x="166370" y="298450"/>
                  </a:lnTo>
                </a:path>
                <a:path w="3105150" h="685800">
                  <a:moveTo>
                    <a:pt x="194310" y="347980"/>
                  </a:moveTo>
                  <a:lnTo>
                    <a:pt x="231140" y="415289"/>
                  </a:lnTo>
                </a:path>
                <a:path w="3105150" h="685800">
                  <a:moveTo>
                    <a:pt x="259080" y="464819"/>
                  </a:moveTo>
                  <a:lnTo>
                    <a:pt x="295910" y="530860"/>
                  </a:lnTo>
                </a:path>
                <a:path w="3105150" h="685800">
                  <a:moveTo>
                    <a:pt x="322580" y="580389"/>
                  </a:moveTo>
                  <a:lnTo>
                    <a:pt x="360680" y="646430"/>
                  </a:lnTo>
                </a:path>
                <a:path w="3105150" h="685800">
                  <a:moveTo>
                    <a:pt x="458470" y="685800"/>
                  </a:moveTo>
                  <a:lnTo>
                    <a:pt x="532130" y="666750"/>
                  </a:lnTo>
                </a:path>
                <a:path w="3105150" h="685800">
                  <a:moveTo>
                    <a:pt x="586740" y="652780"/>
                  </a:moveTo>
                  <a:lnTo>
                    <a:pt x="660400" y="633730"/>
                  </a:lnTo>
                </a:path>
                <a:path w="3105150" h="685800">
                  <a:moveTo>
                    <a:pt x="716279" y="619760"/>
                  </a:moveTo>
                  <a:lnTo>
                    <a:pt x="788670" y="600710"/>
                  </a:lnTo>
                </a:path>
                <a:path w="3105150" h="685800">
                  <a:moveTo>
                    <a:pt x="844550" y="585469"/>
                  </a:moveTo>
                  <a:lnTo>
                    <a:pt x="918210" y="567689"/>
                  </a:lnTo>
                </a:path>
                <a:path w="3105150" h="685800">
                  <a:moveTo>
                    <a:pt x="972820" y="552450"/>
                  </a:moveTo>
                  <a:lnTo>
                    <a:pt x="1046479" y="534669"/>
                  </a:lnTo>
                </a:path>
                <a:path w="3105150" h="685800">
                  <a:moveTo>
                    <a:pt x="1101090" y="520700"/>
                  </a:moveTo>
                  <a:lnTo>
                    <a:pt x="1174750" y="501650"/>
                  </a:lnTo>
                </a:path>
                <a:path w="3105150" h="685800">
                  <a:moveTo>
                    <a:pt x="1230629" y="487680"/>
                  </a:moveTo>
                  <a:lnTo>
                    <a:pt x="1304290" y="468630"/>
                  </a:lnTo>
                </a:path>
                <a:path w="3105150" h="685800">
                  <a:moveTo>
                    <a:pt x="1358900" y="453389"/>
                  </a:moveTo>
                  <a:lnTo>
                    <a:pt x="1432560" y="434339"/>
                  </a:lnTo>
                </a:path>
                <a:path w="3105150" h="685800">
                  <a:moveTo>
                    <a:pt x="1487170" y="420369"/>
                  </a:moveTo>
                  <a:lnTo>
                    <a:pt x="1560829" y="401319"/>
                  </a:lnTo>
                </a:path>
                <a:path w="3105150" h="685800">
                  <a:moveTo>
                    <a:pt x="1616710" y="387350"/>
                  </a:moveTo>
                  <a:lnTo>
                    <a:pt x="1690370" y="368300"/>
                  </a:lnTo>
                </a:path>
                <a:path w="3105150" h="685800">
                  <a:moveTo>
                    <a:pt x="1744979" y="354330"/>
                  </a:moveTo>
                  <a:lnTo>
                    <a:pt x="1818640" y="335280"/>
                  </a:lnTo>
                </a:path>
                <a:path w="3105150" h="685800">
                  <a:moveTo>
                    <a:pt x="1873250" y="321310"/>
                  </a:moveTo>
                  <a:lnTo>
                    <a:pt x="1946910" y="302260"/>
                  </a:lnTo>
                </a:path>
                <a:path w="3105150" h="685800">
                  <a:moveTo>
                    <a:pt x="2002790" y="288289"/>
                  </a:moveTo>
                  <a:lnTo>
                    <a:pt x="2076450" y="269239"/>
                  </a:lnTo>
                </a:path>
                <a:path w="3105150" h="685800">
                  <a:moveTo>
                    <a:pt x="2131060" y="255269"/>
                  </a:moveTo>
                  <a:lnTo>
                    <a:pt x="2204720" y="236219"/>
                  </a:lnTo>
                </a:path>
                <a:path w="3105150" h="685800">
                  <a:moveTo>
                    <a:pt x="2259329" y="222250"/>
                  </a:moveTo>
                  <a:lnTo>
                    <a:pt x="2332990" y="203200"/>
                  </a:lnTo>
                </a:path>
                <a:path w="3105150" h="685800">
                  <a:moveTo>
                    <a:pt x="2388870" y="189230"/>
                  </a:moveTo>
                  <a:lnTo>
                    <a:pt x="2461260" y="170180"/>
                  </a:lnTo>
                </a:path>
                <a:path w="3105150" h="685800">
                  <a:moveTo>
                    <a:pt x="2517140" y="156210"/>
                  </a:moveTo>
                  <a:lnTo>
                    <a:pt x="2590800" y="137160"/>
                  </a:lnTo>
                </a:path>
                <a:path w="3105150" h="685800">
                  <a:moveTo>
                    <a:pt x="2645410" y="123189"/>
                  </a:moveTo>
                  <a:lnTo>
                    <a:pt x="2719070" y="104139"/>
                  </a:lnTo>
                </a:path>
                <a:path w="3105150" h="685800">
                  <a:moveTo>
                    <a:pt x="2773679" y="90169"/>
                  </a:moveTo>
                  <a:lnTo>
                    <a:pt x="2847340" y="71119"/>
                  </a:lnTo>
                </a:path>
                <a:path w="3105150" h="685800">
                  <a:moveTo>
                    <a:pt x="2903220" y="57150"/>
                  </a:moveTo>
                  <a:lnTo>
                    <a:pt x="2975610" y="38100"/>
                  </a:lnTo>
                </a:path>
                <a:path w="3105150" h="685800">
                  <a:moveTo>
                    <a:pt x="3031490" y="24130"/>
                  </a:moveTo>
                  <a:lnTo>
                    <a:pt x="3105150" y="5080"/>
                  </a:lnTo>
                </a:path>
              </a:pathLst>
            </a:custGeom>
            <a:ln w="19048">
              <a:solidFill>
                <a:srgbClr val="71BEC4"/>
              </a:solidFill>
            </a:ln>
          </p:spPr>
          <p:txBody>
            <a:bodyPr wrap="square" lIns="0" tIns="0" rIns="0" bIns="0" rtlCol="0"/>
            <a:lstStyle/>
            <a:p>
              <a:endParaRPr/>
            </a:p>
          </p:txBody>
        </p:sp>
        <p:sp>
          <p:nvSpPr>
            <p:cNvPr id="105" name="object 105"/>
            <p:cNvSpPr/>
            <p:nvPr/>
          </p:nvSpPr>
          <p:spPr>
            <a:xfrm>
              <a:off x="2209800" y="4800600"/>
              <a:ext cx="381000" cy="304800"/>
            </a:xfrm>
            <a:custGeom>
              <a:avLst/>
              <a:gdLst/>
              <a:ahLst/>
              <a:cxnLst/>
              <a:rect l="l" t="t" r="r" b="b"/>
              <a:pathLst>
                <a:path w="381000" h="304800">
                  <a:moveTo>
                    <a:pt x="381000" y="0"/>
                  </a:moveTo>
                  <a:lnTo>
                    <a:pt x="0" y="0"/>
                  </a:lnTo>
                  <a:lnTo>
                    <a:pt x="0" y="304800"/>
                  </a:lnTo>
                  <a:lnTo>
                    <a:pt x="381000" y="304800"/>
                  </a:lnTo>
                  <a:close/>
                </a:path>
              </a:pathLst>
            </a:custGeom>
            <a:solidFill>
              <a:srgbClr val="99CC00"/>
            </a:solidFill>
          </p:spPr>
          <p:txBody>
            <a:bodyPr wrap="square" lIns="0" tIns="0" rIns="0" bIns="0" rtlCol="0"/>
            <a:lstStyle/>
            <a:p>
              <a:endParaRPr/>
            </a:p>
          </p:txBody>
        </p:sp>
        <p:sp>
          <p:nvSpPr>
            <p:cNvPr id="106" name="object 106"/>
            <p:cNvSpPr/>
            <p:nvPr/>
          </p:nvSpPr>
          <p:spPr>
            <a:xfrm>
              <a:off x="2209800" y="4800600"/>
              <a:ext cx="381000" cy="304800"/>
            </a:xfrm>
            <a:custGeom>
              <a:avLst/>
              <a:gdLst/>
              <a:ahLst/>
              <a:cxnLst/>
              <a:rect l="l" t="t" r="r" b="b"/>
              <a:pathLst>
                <a:path w="381000" h="304800">
                  <a:moveTo>
                    <a:pt x="190500" y="304800"/>
                  </a:moveTo>
                  <a:lnTo>
                    <a:pt x="0" y="304800"/>
                  </a:lnTo>
                  <a:lnTo>
                    <a:pt x="0" y="0"/>
                  </a:lnTo>
                  <a:lnTo>
                    <a:pt x="381000" y="0"/>
                  </a:lnTo>
                  <a:lnTo>
                    <a:pt x="381000" y="304800"/>
                  </a:lnTo>
                  <a:lnTo>
                    <a:pt x="190500" y="304800"/>
                  </a:lnTo>
                  <a:close/>
                </a:path>
              </a:pathLst>
            </a:custGeom>
            <a:ln w="9344">
              <a:solidFill>
                <a:srgbClr val="000000"/>
              </a:solidFill>
            </a:ln>
          </p:spPr>
          <p:txBody>
            <a:bodyPr wrap="square" lIns="0" tIns="0" rIns="0" bIns="0" rtlCol="0"/>
            <a:lstStyle/>
            <a:p>
              <a:endParaRPr/>
            </a:p>
          </p:txBody>
        </p:sp>
      </p:grpSp>
      <p:sp>
        <p:nvSpPr>
          <p:cNvPr id="107" name="object 107"/>
          <p:cNvSpPr txBox="1"/>
          <p:nvPr/>
        </p:nvSpPr>
        <p:spPr>
          <a:xfrm>
            <a:off x="3390901" y="4803140"/>
            <a:ext cx="610235" cy="299720"/>
          </a:xfrm>
          <a:prstGeom prst="rect">
            <a:avLst/>
          </a:prstGeom>
        </p:spPr>
        <p:txBody>
          <a:bodyPr vert="horz" wrap="square" lIns="0" tIns="12700" rIns="0" bIns="0" rtlCol="0">
            <a:spAutoFit/>
          </a:bodyPr>
          <a:lstStyle/>
          <a:p>
            <a:pPr marL="12700">
              <a:spcBef>
                <a:spcPts val="100"/>
              </a:spcBef>
              <a:tabLst>
                <a:tab pos="469265" algn="l"/>
              </a:tabLst>
            </a:pPr>
            <a:r>
              <a:rPr dirty="0">
                <a:latin typeface="Arial"/>
                <a:cs typeface="Arial"/>
              </a:rPr>
              <a:t>2	3</a:t>
            </a:r>
            <a:endParaRPr>
              <a:latin typeface="Arial"/>
              <a:cs typeface="Arial"/>
            </a:endParaRPr>
          </a:p>
        </p:txBody>
      </p:sp>
      <p:grpSp>
        <p:nvGrpSpPr>
          <p:cNvPr id="108" name="object 108"/>
          <p:cNvGrpSpPr/>
          <p:nvPr/>
        </p:nvGrpSpPr>
        <p:grpSpPr>
          <a:xfrm>
            <a:off x="3276600" y="6057900"/>
            <a:ext cx="6096000" cy="76200"/>
            <a:chOff x="1752600" y="6057900"/>
            <a:chExt cx="6096000" cy="76200"/>
          </a:xfrm>
        </p:grpSpPr>
        <p:sp>
          <p:nvSpPr>
            <p:cNvPr id="109" name="object 109"/>
            <p:cNvSpPr/>
            <p:nvPr/>
          </p:nvSpPr>
          <p:spPr>
            <a:xfrm>
              <a:off x="1752600" y="6096000"/>
              <a:ext cx="6026150" cy="0"/>
            </a:xfrm>
            <a:custGeom>
              <a:avLst/>
              <a:gdLst/>
              <a:ahLst/>
              <a:cxnLst/>
              <a:rect l="l" t="t" r="r" b="b"/>
              <a:pathLst>
                <a:path w="6026150">
                  <a:moveTo>
                    <a:pt x="0" y="0"/>
                  </a:moveTo>
                  <a:lnTo>
                    <a:pt x="6026150" y="0"/>
                  </a:lnTo>
                </a:path>
              </a:pathLst>
            </a:custGeom>
            <a:ln w="9344">
              <a:solidFill>
                <a:srgbClr val="000000"/>
              </a:solidFill>
            </a:ln>
          </p:spPr>
          <p:txBody>
            <a:bodyPr wrap="square" lIns="0" tIns="0" rIns="0" bIns="0" rtlCol="0"/>
            <a:lstStyle/>
            <a:p>
              <a:endParaRPr/>
            </a:p>
          </p:txBody>
        </p:sp>
        <p:sp>
          <p:nvSpPr>
            <p:cNvPr id="110" name="object 110"/>
            <p:cNvSpPr/>
            <p:nvPr/>
          </p:nvSpPr>
          <p:spPr>
            <a:xfrm>
              <a:off x="7773670" y="6057900"/>
              <a:ext cx="74930" cy="76200"/>
            </a:xfrm>
            <a:custGeom>
              <a:avLst/>
              <a:gdLst/>
              <a:ahLst/>
              <a:cxnLst/>
              <a:rect l="l" t="t" r="r" b="b"/>
              <a:pathLst>
                <a:path w="74929" h="76200">
                  <a:moveTo>
                    <a:pt x="0" y="0"/>
                  </a:moveTo>
                  <a:lnTo>
                    <a:pt x="0" y="76200"/>
                  </a:lnTo>
                  <a:lnTo>
                    <a:pt x="74929" y="38100"/>
                  </a:lnTo>
                  <a:lnTo>
                    <a:pt x="0" y="0"/>
                  </a:lnTo>
                  <a:close/>
                </a:path>
              </a:pathLst>
            </a:custGeom>
            <a:solidFill>
              <a:srgbClr val="000000"/>
            </a:solidFill>
          </p:spPr>
          <p:txBody>
            <a:bodyPr wrap="square" lIns="0" tIns="0" rIns="0" bIns="0" rtlCol="0"/>
            <a:lstStyle/>
            <a:p>
              <a:endParaRPr/>
            </a:p>
          </p:txBody>
        </p:sp>
      </p:grpSp>
      <p:sp>
        <p:nvSpPr>
          <p:cNvPr id="111" name="object 111"/>
          <p:cNvSpPr txBox="1"/>
          <p:nvPr/>
        </p:nvSpPr>
        <p:spPr>
          <a:xfrm>
            <a:off x="5013960" y="5632450"/>
            <a:ext cx="2428875" cy="811530"/>
          </a:xfrm>
          <a:prstGeom prst="rect">
            <a:avLst/>
          </a:prstGeom>
        </p:spPr>
        <p:txBody>
          <a:bodyPr vert="horz" wrap="square" lIns="0" tIns="12700" rIns="0" bIns="0" rtlCol="0">
            <a:spAutoFit/>
          </a:bodyPr>
          <a:lstStyle/>
          <a:p>
            <a:pPr marL="12700">
              <a:spcBef>
                <a:spcPts val="100"/>
              </a:spcBef>
            </a:pPr>
            <a:r>
              <a:rPr spc="-20" dirty="0">
                <a:latin typeface="Arial"/>
                <a:cs typeface="Arial"/>
              </a:rPr>
              <a:t>Time </a:t>
            </a:r>
            <a:r>
              <a:rPr dirty="0">
                <a:latin typeface="Arial"/>
                <a:cs typeface="Arial"/>
              </a:rPr>
              <a:t>slice / </a:t>
            </a:r>
            <a:r>
              <a:rPr spc="-5" dirty="0">
                <a:latin typeface="Arial"/>
                <a:cs typeface="Arial"/>
              </a:rPr>
              <a:t>time</a:t>
            </a:r>
            <a:r>
              <a:rPr spc="-60" dirty="0">
                <a:latin typeface="Arial"/>
                <a:cs typeface="Arial"/>
              </a:rPr>
              <a:t> </a:t>
            </a:r>
            <a:r>
              <a:rPr spc="-10" dirty="0">
                <a:latin typeface="Arial"/>
                <a:cs typeface="Arial"/>
              </a:rPr>
              <a:t>quanta</a:t>
            </a:r>
            <a:endParaRPr>
              <a:latin typeface="Arial"/>
              <a:cs typeface="Arial"/>
            </a:endParaRPr>
          </a:p>
          <a:p>
            <a:pPr>
              <a:spcBef>
                <a:spcPts val="30"/>
              </a:spcBef>
            </a:pPr>
            <a:endParaRPr sz="1600">
              <a:latin typeface="Arial"/>
              <a:cs typeface="Arial"/>
            </a:endParaRPr>
          </a:p>
          <a:p>
            <a:pPr marR="134620" algn="ctr"/>
            <a:r>
              <a:rPr spc="-5" dirty="0">
                <a:latin typeface="Arial"/>
                <a:cs typeface="Arial"/>
              </a:rPr>
              <a:t>time</a:t>
            </a:r>
            <a:endParaRPr>
              <a:latin typeface="Arial"/>
              <a:cs typeface="Arial"/>
            </a:endParaRPr>
          </a:p>
        </p:txBody>
      </p:sp>
      <p:sp>
        <p:nvSpPr>
          <p:cNvPr id="112" name="object 112"/>
          <p:cNvSpPr txBox="1"/>
          <p:nvPr/>
        </p:nvSpPr>
        <p:spPr>
          <a:xfrm>
            <a:off x="5867400" y="3082290"/>
            <a:ext cx="175768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context</a:t>
            </a:r>
            <a:r>
              <a:rPr spc="-55" dirty="0">
                <a:latin typeface="Arial"/>
                <a:cs typeface="Arial"/>
              </a:rPr>
              <a:t> </a:t>
            </a:r>
            <a:r>
              <a:rPr spc="-10" dirty="0">
                <a:latin typeface="Arial"/>
                <a:cs typeface="Arial"/>
              </a:rPr>
              <a:t>switching</a:t>
            </a:r>
            <a:endParaRPr>
              <a:latin typeface="Arial"/>
              <a:cs typeface="Arial"/>
            </a:endParaRPr>
          </a:p>
        </p:txBody>
      </p:sp>
      <p:grpSp>
        <p:nvGrpSpPr>
          <p:cNvPr id="113" name="object 113"/>
          <p:cNvGrpSpPr/>
          <p:nvPr/>
        </p:nvGrpSpPr>
        <p:grpSpPr>
          <a:xfrm>
            <a:off x="7677150" y="809626"/>
            <a:ext cx="2857500" cy="1266825"/>
            <a:chOff x="6153150" y="809625"/>
            <a:chExt cx="2857500" cy="1266825"/>
          </a:xfrm>
        </p:grpSpPr>
        <p:sp>
          <p:nvSpPr>
            <p:cNvPr id="114" name="object 114"/>
            <p:cNvSpPr/>
            <p:nvPr/>
          </p:nvSpPr>
          <p:spPr>
            <a:xfrm>
              <a:off x="6629400" y="809626"/>
              <a:ext cx="241300" cy="1123950"/>
            </a:xfrm>
            <a:custGeom>
              <a:avLst/>
              <a:gdLst/>
              <a:ahLst/>
              <a:cxnLst/>
              <a:rect l="l" t="t" r="r" b="b"/>
              <a:pathLst>
                <a:path w="241300" h="1123950">
                  <a:moveTo>
                    <a:pt x="129540" y="28573"/>
                  </a:moveTo>
                  <a:lnTo>
                    <a:pt x="88503" y="53675"/>
                  </a:lnTo>
                  <a:lnTo>
                    <a:pt x="52704" y="79849"/>
                  </a:lnTo>
                  <a:lnTo>
                    <a:pt x="27384" y="107690"/>
                  </a:lnTo>
                  <a:lnTo>
                    <a:pt x="17779" y="137793"/>
                  </a:lnTo>
                  <a:lnTo>
                    <a:pt x="35242" y="173134"/>
                  </a:lnTo>
                  <a:lnTo>
                    <a:pt x="73659" y="211929"/>
                  </a:lnTo>
                  <a:lnTo>
                    <a:pt x="112077" y="250485"/>
                  </a:lnTo>
                  <a:lnTo>
                    <a:pt x="129540" y="285113"/>
                  </a:lnTo>
                  <a:lnTo>
                    <a:pt x="112077" y="314521"/>
                  </a:lnTo>
                  <a:lnTo>
                    <a:pt x="73660" y="340358"/>
                  </a:lnTo>
                  <a:lnTo>
                    <a:pt x="35242" y="366194"/>
                  </a:lnTo>
                  <a:lnTo>
                    <a:pt x="17779" y="395603"/>
                  </a:lnTo>
                  <a:lnTo>
                    <a:pt x="35242" y="429873"/>
                  </a:lnTo>
                  <a:lnTo>
                    <a:pt x="73659" y="466881"/>
                  </a:lnTo>
                  <a:lnTo>
                    <a:pt x="112077" y="505081"/>
                  </a:lnTo>
                  <a:lnTo>
                    <a:pt x="129540" y="542923"/>
                  </a:lnTo>
                  <a:lnTo>
                    <a:pt x="112077" y="580765"/>
                  </a:lnTo>
                  <a:lnTo>
                    <a:pt x="73660" y="618964"/>
                  </a:lnTo>
                  <a:lnTo>
                    <a:pt x="35242" y="655972"/>
                  </a:lnTo>
                  <a:lnTo>
                    <a:pt x="17779" y="690243"/>
                  </a:lnTo>
                  <a:lnTo>
                    <a:pt x="35242" y="719651"/>
                  </a:lnTo>
                  <a:lnTo>
                    <a:pt x="73659" y="745488"/>
                  </a:lnTo>
                  <a:lnTo>
                    <a:pt x="112077" y="771324"/>
                  </a:lnTo>
                  <a:lnTo>
                    <a:pt x="129540" y="800733"/>
                  </a:lnTo>
                  <a:lnTo>
                    <a:pt x="116210" y="827880"/>
                  </a:lnTo>
                  <a:lnTo>
                    <a:pt x="85079" y="856978"/>
                  </a:lnTo>
                  <a:lnTo>
                    <a:pt x="49438" y="887235"/>
                  </a:lnTo>
                  <a:lnTo>
                    <a:pt x="22575" y="917857"/>
                  </a:lnTo>
                  <a:lnTo>
                    <a:pt x="38587" y="977151"/>
                  </a:lnTo>
                  <a:lnTo>
                    <a:pt x="75427" y="1006493"/>
                  </a:lnTo>
                  <a:lnTo>
                    <a:pt x="124216" y="1036018"/>
                  </a:lnTo>
                  <a:lnTo>
                    <a:pt x="180868" y="1065665"/>
                  </a:lnTo>
                  <a:lnTo>
                    <a:pt x="241300" y="1095373"/>
                  </a:lnTo>
                </a:path>
                <a:path w="241300" h="1123950">
                  <a:moveTo>
                    <a:pt x="0" y="0"/>
                  </a:moveTo>
                  <a:lnTo>
                    <a:pt x="0" y="57146"/>
                  </a:lnTo>
                </a:path>
                <a:path w="241300" h="1123950">
                  <a:moveTo>
                    <a:pt x="241300" y="1066800"/>
                  </a:moveTo>
                  <a:lnTo>
                    <a:pt x="241300" y="1123946"/>
                  </a:lnTo>
                </a:path>
              </a:pathLst>
            </a:custGeom>
            <a:ln w="57146">
              <a:solidFill>
                <a:srgbClr val="99CC00"/>
              </a:solidFill>
            </a:ln>
          </p:spPr>
          <p:txBody>
            <a:bodyPr wrap="square" lIns="0" tIns="0" rIns="0" bIns="0" rtlCol="0"/>
            <a:lstStyle/>
            <a:p>
              <a:endParaRPr/>
            </a:p>
          </p:txBody>
        </p:sp>
        <p:sp>
          <p:nvSpPr>
            <p:cNvPr id="115" name="object 115"/>
            <p:cNvSpPr/>
            <p:nvPr/>
          </p:nvSpPr>
          <p:spPr>
            <a:xfrm>
              <a:off x="6172200" y="2057400"/>
              <a:ext cx="2819400" cy="0"/>
            </a:xfrm>
            <a:custGeom>
              <a:avLst/>
              <a:gdLst/>
              <a:ahLst/>
              <a:cxnLst/>
              <a:rect l="l" t="t" r="r" b="b"/>
              <a:pathLst>
                <a:path w="2819400">
                  <a:moveTo>
                    <a:pt x="0" y="0"/>
                  </a:moveTo>
                  <a:lnTo>
                    <a:pt x="2819400" y="0"/>
                  </a:lnTo>
                </a:path>
              </a:pathLst>
            </a:custGeom>
            <a:ln w="38097">
              <a:solidFill>
                <a:srgbClr val="000000"/>
              </a:solidFill>
            </a:ln>
          </p:spPr>
          <p:txBody>
            <a:bodyPr wrap="square" lIns="0" tIns="0" rIns="0" bIns="0" rtlCol="0"/>
            <a:lstStyle/>
            <a:p>
              <a:endParaRPr/>
            </a:p>
          </p:txBody>
        </p:sp>
        <p:sp>
          <p:nvSpPr>
            <p:cNvPr id="116" name="object 116"/>
            <p:cNvSpPr/>
            <p:nvPr/>
          </p:nvSpPr>
          <p:spPr>
            <a:xfrm>
              <a:off x="8153400" y="809626"/>
              <a:ext cx="152400" cy="1047750"/>
            </a:xfrm>
            <a:custGeom>
              <a:avLst/>
              <a:gdLst/>
              <a:ahLst/>
              <a:cxnLst/>
              <a:rect l="l" t="t" r="r" b="b"/>
              <a:pathLst>
                <a:path w="152400" h="1047750">
                  <a:moveTo>
                    <a:pt x="82550" y="28573"/>
                  </a:moveTo>
                  <a:lnTo>
                    <a:pt x="56435" y="51770"/>
                  </a:lnTo>
                  <a:lnTo>
                    <a:pt x="33654" y="76039"/>
                  </a:lnTo>
                  <a:lnTo>
                    <a:pt x="17541" y="101975"/>
                  </a:lnTo>
                  <a:lnTo>
                    <a:pt x="11429" y="130173"/>
                  </a:lnTo>
                  <a:lnTo>
                    <a:pt x="22542" y="163034"/>
                  </a:lnTo>
                  <a:lnTo>
                    <a:pt x="46989" y="198753"/>
                  </a:lnTo>
                  <a:lnTo>
                    <a:pt x="71437" y="234471"/>
                  </a:lnTo>
                  <a:lnTo>
                    <a:pt x="82550" y="267333"/>
                  </a:lnTo>
                  <a:lnTo>
                    <a:pt x="71437" y="294280"/>
                  </a:lnTo>
                  <a:lnTo>
                    <a:pt x="46990" y="318133"/>
                  </a:lnTo>
                  <a:lnTo>
                    <a:pt x="22542" y="341985"/>
                  </a:lnTo>
                  <a:lnTo>
                    <a:pt x="11429" y="368933"/>
                  </a:lnTo>
                  <a:lnTo>
                    <a:pt x="22542" y="401079"/>
                  </a:lnTo>
                  <a:lnTo>
                    <a:pt x="46989" y="435608"/>
                  </a:lnTo>
                  <a:lnTo>
                    <a:pt x="71437" y="471088"/>
                  </a:lnTo>
                  <a:lnTo>
                    <a:pt x="82550" y="506093"/>
                  </a:lnTo>
                  <a:lnTo>
                    <a:pt x="71437" y="541097"/>
                  </a:lnTo>
                  <a:lnTo>
                    <a:pt x="46990" y="576578"/>
                  </a:lnTo>
                  <a:lnTo>
                    <a:pt x="22542" y="611106"/>
                  </a:lnTo>
                  <a:lnTo>
                    <a:pt x="11429" y="643253"/>
                  </a:lnTo>
                  <a:lnTo>
                    <a:pt x="22542" y="670200"/>
                  </a:lnTo>
                  <a:lnTo>
                    <a:pt x="46989" y="694053"/>
                  </a:lnTo>
                  <a:lnTo>
                    <a:pt x="71437" y="717905"/>
                  </a:lnTo>
                  <a:lnTo>
                    <a:pt x="82550" y="744853"/>
                  </a:lnTo>
                  <a:lnTo>
                    <a:pt x="69830" y="776999"/>
                  </a:lnTo>
                  <a:lnTo>
                    <a:pt x="42703" y="811528"/>
                  </a:lnTo>
                  <a:lnTo>
                    <a:pt x="17720" y="847008"/>
                  </a:lnTo>
                  <a:lnTo>
                    <a:pt x="11429" y="882013"/>
                  </a:lnTo>
                  <a:lnTo>
                    <a:pt x="29170" y="916303"/>
                  </a:lnTo>
                  <a:lnTo>
                    <a:pt x="61912" y="950593"/>
                  </a:lnTo>
                  <a:lnTo>
                    <a:pt x="104655" y="984883"/>
                  </a:lnTo>
                  <a:lnTo>
                    <a:pt x="152400" y="1019173"/>
                  </a:lnTo>
                </a:path>
                <a:path w="152400" h="1047750">
                  <a:moveTo>
                    <a:pt x="0" y="0"/>
                  </a:moveTo>
                  <a:lnTo>
                    <a:pt x="0" y="57146"/>
                  </a:lnTo>
                </a:path>
                <a:path w="152400" h="1047750">
                  <a:moveTo>
                    <a:pt x="152400" y="990600"/>
                  </a:moveTo>
                  <a:lnTo>
                    <a:pt x="152400" y="1047746"/>
                  </a:lnTo>
                </a:path>
              </a:pathLst>
            </a:custGeom>
            <a:ln w="57146">
              <a:solidFill>
                <a:srgbClr val="0000CC"/>
              </a:solidFill>
            </a:ln>
          </p:spPr>
          <p:txBody>
            <a:bodyPr wrap="square" lIns="0" tIns="0" rIns="0" bIns="0" rtlCol="0"/>
            <a:lstStyle/>
            <a:p>
              <a:endParaRPr/>
            </a:p>
          </p:txBody>
        </p:sp>
      </p:grpSp>
      <p:sp>
        <p:nvSpPr>
          <p:cNvPr id="117" name="object 117"/>
          <p:cNvSpPr txBox="1">
            <a:spLocks noGrp="1"/>
          </p:cNvSpPr>
          <p:nvPr>
            <p:ph type="title"/>
          </p:nvPr>
        </p:nvSpPr>
        <p:spPr>
          <a:xfrm>
            <a:off x="130175" y="396638"/>
            <a:ext cx="6120766" cy="443711"/>
          </a:xfrm>
          <a:prstGeom prst="rect">
            <a:avLst/>
          </a:prstGeom>
        </p:spPr>
        <p:txBody>
          <a:bodyPr vert="horz" wrap="square" lIns="0" tIns="12700" rIns="0" bIns="0" rtlCol="0" anchor="ctr">
            <a:spAutoFit/>
          </a:bodyPr>
          <a:lstStyle/>
          <a:p>
            <a:pPr marL="38100">
              <a:lnSpc>
                <a:spcPct val="100000"/>
              </a:lnSpc>
              <a:spcBef>
                <a:spcPts val="100"/>
              </a:spcBef>
              <a:tabLst>
                <a:tab pos="6296660" algn="l"/>
              </a:tabLst>
            </a:pPr>
            <a:r>
              <a:rPr sz="2800" b="1" spc="-10" dirty="0">
                <a:solidFill>
                  <a:srgbClr val="C00000"/>
                </a:solidFill>
              </a:rPr>
              <a:t>W</a:t>
            </a:r>
            <a:r>
              <a:rPr sz="2800" b="1" spc="-5" dirty="0">
                <a:solidFill>
                  <a:srgbClr val="C00000"/>
                </a:solidFill>
              </a:rPr>
              <a:t>h</a:t>
            </a:r>
            <a:r>
              <a:rPr sz="2800" b="1" dirty="0">
                <a:solidFill>
                  <a:srgbClr val="C00000"/>
                </a:solidFill>
              </a:rPr>
              <a:t>y </a:t>
            </a:r>
            <a:r>
              <a:rPr sz="2800" b="1" spc="-10" dirty="0">
                <a:solidFill>
                  <a:srgbClr val="C00000"/>
                </a:solidFill>
              </a:rPr>
              <a:t>N</a:t>
            </a:r>
            <a:r>
              <a:rPr sz="2800" b="1" spc="-5" dirty="0">
                <a:solidFill>
                  <a:srgbClr val="C00000"/>
                </a:solidFill>
              </a:rPr>
              <a:t>u</a:t>
            </a:r>
            <a:r>
              <a:rPr sz="2800" b="1" spc="-15" dirty="0">
                <a:solidFill>
                  <a:srgbClr val="C00000"/>
                </a:solidFill>
              </a:rPr>
              <a:t>m</a:t>
            </a:r>
            <a:r>
              <a:rPr sz="2800" b="1" spc="-5" dirty="0">
                <a:solidFill>
                  <a:srgbClr val="C00000"/>
                </a:solidFill>
              </a:rPr>
              <a:t>be</a:t>
            </a:r>
            <a:r>
              <a:rPr sz="2800" b="1" dirty="0">
                <a:solidFill>
                  <a:srgbClr val="C00000"/>
                </a:solidFill>
              </a:rPr>
              <a:t>r </a:t>
            </a:r>
            <a:r>
              <a:rPr sz="2800" b="1" spc="-5" dirty="0">
                <a:solidFill>
                  <a:srgbClr val="C00000"/>
                </a:solidFill>
              </a:rPr>
              <a:t>o</a:t>
            </a:r>
            <a:r>
              <a:rPr sz="2800" b="1" dirty="0">
                <a:solidFill>
                  <a:srgbClr val="C00000"/>
                </a:solidFill>
              </a:rPr>
              <a:t>f </a:t>
            </a:r>
            <a:r>
              <a:rPr sz="2800" b="1" spc="-10" dirty="0">
                <a:solidFill>
                  <a:srgbClr val="C00000"/>
                </a:solidFill>
              </a:rPr>
              <a:t>C</a:t>
            </a:r>
            <a:r>
              <a:rPr sz="2800" b="1" spc="-5" dirty="0">
                <a:solidFill>
                  <a:srgbClr val="C00000"/>
                </a:solidFill>
              </a:rPr>
              <a:t>on</a:t>
            </a:r>
            <a:r>
              <a:rPr sz="2800" b="1" dirty="0">
                <a:solidFill>
                  <a:srgbClr val="C00000"/>
                </a:solidFill>
              </a:rPr>
              <a:t>t</a:t>
            </a:r>
            <a:r>
              <a:rPr sz="2800" b="1" spc="-5" dirty="0">
                <a:solidFill>
                  <a:srgbClr val="C00000"/>
                </a:solidFill>
              </a:rPr>
              <a:t>e</a:t>
            </a:r>
            <a:r>
              <a:rPr sz="2800" b="1" dirty="0">
                <a:solidFill>
                  <a:srgbClr val="C00000"/>
                </a:solidFill>
              </a:rPr>
              <a:t>xt </a:t>
            </a:r>
            <a:r>
              <a:rPr lang="en-IN" sz="2800" b="1" dirty="0">
                <a:solidFill>
                  <a:srgbClr val="C00000"/>
                </a:solidFill>
              </a:rPr>
              <a:t>switches matter</a:t>
            </a:r>
            <a:endParaRPr sz="2800" b="1" baseline="21604" dirty="0">
              <a:solidFill>
                <a:srgbClr val="C00000"/>
              </a:solidFill>
            </a:endParaRPr>
          </a:p>
        </p:txBody>
      </p:sp>
      <p:sp>
        <p:nvSpPr>
          <p:cNvPr id="118" name="object 118"/>
          <p:cNvSpPr/>
          <p:nvPr/>
        </p:nvSpPr>
        <p:spPr>
          <a:xfrm>
            <a:off x="9753600" y="2257426"/>
            <a:ext cx="152400" cy="1047750"/>
          </a:xfrm>
          <a:custGeom>
            <a:avLst/>
            <a:gdLst/>
            <a:ahLst/>
            <a:cxnLst/>
            <a:rect l="l" t="t" r="r" b="b"/>
            <a:pathLst>
              <a:path w="152400" h="1047750">
                <a:moveTo>
                  <a:pt x="82550" y="28573"/>
                </a:moveTo>
                <a:lnTo>
                  <a:pt x="56435" y="51770"/>
                </a:lnTo>
                <a:lnTo>
                  <a:pt x="33654" y="76039"/>
                </a:lnTo>
                <a:lnTo>
                  <a:pt x="17541" y="101975"/>
                </a:lnTo>
                <a:lnTo>
                  <a:pt x="11429" y="130173"/>
                </a:lnTo>
                <a:lnTo>
                  <a:pt x="22542" y="163034"/>
                </a:lnTo>
                <a:lnTo>
                  <a:pt x="46989" y="198753"/>
                </a:lnTo>
                <a:lnTo>
                  <a:pt x="71437" y="234471"/>
                </a:lnTo>
                <a:lnTo>
                  <a:pt x="82550" y="267333"/>
                </a:lnTo>
                <a:lnTo>
                  <a:pt x="71437" y="294280"/>
                </a:lnTo>
                <a:lnTo>
                  <a:pt x="46990" y="318133"/>
                </a:lnTo>
                <a:lnTo>
                  <a:pt x="22542" y="341985"/>
                </a:lnTo>
                <a:lnTo>
                  <a:pt x="11429" y="368933"/>
                </a:lnTo>
                <a:lnTo>
                  <a:pt x="22542" y="401079"/>
                </a:lnTo>
                <a:lnTo>
                  <a:pt x="46989" y="435608"/>
                </a:lnTo>
                <a:lnTo>
                  <a:pt x="71437" y="471088"/>
                </a:lnTo>
                <a:lnTo>
                  <a:pt x="82550" y="506093"/>
                </a:lnTo>
                <a:lnTo>
                  <a:pt x="71437" y="541097"/>
                </a:lnTo>
                <a:lnTo>
                  <a:pt x="46990" y="576578"/>
                </a:lnTo>
                <a:lnTo>
                  <a:pt x="22542" y="611106"/>
                </a:lnTo>
                <a:lnTo>
                  <a:pt x="11429" y="643253"/>
                </a:lnTo>
                <a:lnTo>
                  <a:pt x="22542" y="670200"/>
                </a:lnTo>
                <a:lnTo>
                  <a:pt x="46989" y="694053"/>
                </a:lnTo>
                <a:lnTo>
                  <a:pt x="71437" y="717905"/>
                </a:lnTo>
                <a:lnTo>
                  <a:pt x="82550" y="744853"/>
                </a:lnTo>
                <a:lnTo>
                  <a:pt x="69830" y="776999"/>
                </a:lnTo>
                <a:lnTo>
                  <a:pt x="42703" y="811528"/>
                </a:lnTo>
                <a:lnTo>
                  <a:pt x="17720" y="847008"/>
                </a:lnTo>
                <a:lnTo>
                  <a:pt x="11429" y="882013"/>
                </a:lnTo>
                <a:lnTo>
                  <a:pt x="29170" y="916303"/>
                </a:lnTo>
                <a:lnTo>
                  <a:pt x="61912" y="950593"/>
                </a:lnTo>
                <a:lnTo>
                  <a:pt x="104655" y="984883"/>
                </a:lnTo>
                <a:lnTo>
                  <a:pt x="152400" y="1019173"/>
                </a:lnTo>
              </a:path>
              <a:path w="152400" h="1047750">
                <a:moveTo>
                  <a:pt x="0" y="0"/>
                </a:moveTo>
                <a:lnTo>
                  <a:pt x="0" y="57146"/>
                </a:lnTo>
              </a:path>
              <a:path w="152400" h="1047750">
                <a:moveTo>
                  <a:pt x="152400" y="990600"/>
                </a:moveTo>
                <a:lnTo>
                  <a:pt x="152400" y="1047746"/>
                </a:lnTo>
              </a:path>
            </a:pathLst>
          </a:custGeom>
          <a:ln w="57146">
            <a:solidFill>
              <a:srgbClr val="0000CC"/>
            </a:solidFill>
          </a:ln>
        </p:spPr>
        <p:txBody>
          <a:bodyPr wrap="square" lIns="0" tIns="0" rIns="0" bIns="0" rtlCol="0"/>
          <a:lstStyle/>
          <a:p>
            <a:endParaRPr/>
          </a:p>
        </p:txBody>
      </p:sp>
      <p:grpSp>
        <p:nvGrpSpPr>
          <p:cNvPr id="119" name="object 119"/>
          <p:cNvGrpSpPr/>
          <p:nvPr/>
        </p:nvGrpSpPr>
        <p:grpSpPr>
          <a:xfrm>
            <a:off x="7539037" y="576581"/>
            <a:ext cx="2151380" cy="2804795"/>
            <a:chOff x="6015037" y="576580"/>
            <a:chExt cx="2151380" cy="2804795"/>
          </a:xfrm>
        </p:grpSpPr>
        <p:sp>
          <p:nvSpPr>
            <p:cNvPr id="120" name="object 120"/>
            <p:cNvSpPr/>
            <p:nvPr/>
          </p:nvSpPr>
          <p:spPr>
            <a:xfrm>
              <a:off x="7162800" y="576580"/>
              <a:ext cx="457200" cy="1447800"/>
            </a:xfrm>
            <a:custGeom>
              <a:avLst/>
              <a:gdLst/>
              <a:ahLst/>
              <a:cxnLst/>
              <a:rect l="l" t="t" r="r" b="b"/>
              <a:pathLst>
                <a:path w="457200" h="1447800">
                  <a:moveTo>
                    <a:pt x="457200" y="0"/>
                  </a:moveTo>
                  <a:lnTo>
                    <a:pt x="0" y="0"/>
                  </a:lnTo>
                  <a:lnTo>
                    <a:pt x="0" y="1447800"/>
                  </a:lnTo>
                  <a:lnTo>
                    <a:pt x="457200" y="1447800"/>
                  </a:lnTo>
                  <a:close/>
                </a:path>
              </a:pathLst>
            </a:custGeom>
            <a:solidFill>
              <a:srgbClr val="FFFFFF"/>
            </a:solidFill>
          </p:spPr>
          <p:txBody>
            <a:bodyPr wrap="square" lIns="0" tIns="0" rIns="0" bIns="0" rtlCol="0"/>
            <a:lstStyle/>
            <a:p>
              <a:endParaRPr/>
            </a:p>
          </p:txBody>
        </p:sp>
        <p:sp>
          <p:nvSpPr>
            <p:cNvPr id="121" name="object 121"/>
            <p:cNvSpPr/>
            <p:nvPr/>
          </p:nvSpPr>
          <p:spPr>
            <a:xfrm>
              <a:off x="6324600" y="1676400"/>
              <a:ext cx="245110" cy="709930"/>
            </a:xfrm>
            <a:custGeom>
              <a:avLst/>
              <a:gdLst/>
              <a:ahLst/>
              <a:cxnLst/>
              <a:rect l="l" t="t" r="r" b="b"/>
              <a:pathLst>
                <a:path w="245109" h="709930">
                  <a:moveTo>
                    <a:pt x="228600" y="0"/>
                  </a:moveTo>
                  <a:lnTo>
                    <a:pt x="188566" y="42333"/>
                  </a:lnTo>
                  <a:lnTo>
                    <a:pt x="149630" y="84666"/>
                  </a:lnTo>
                  <a:lnTo>
                    <a:pt x="112888" y="126999"/>
                  </a:lnTo>
                  <a:lnTo>
                    <a:pt x="79440" y="169333"/>
                  </a:lnTo>
                  <a:lnTo>
                    <a:pt x="50381" y="211666"/>
                  </a:lnTo>
                  <a:lnTo>
                    <a:pt x="26811" y="253999"/>
                  </a:lnTo>
                  <a:lnTo>
                    <a:pt x="9825" y="296333"/>
                  </a:lnTo>
                  <a:lnTo>
                    <a:pt x="522" y="338666"/>
                  </a:lnTo>
                  <a:lnTo>
                    <a:pt x="0" y="381000"/>
                  </a:lnTo>
                  <a:lnTo>
                    <a:pt x="7653" y="422091"/>
                  </a:lnTo>
                  <a:lnTo>
                    <a:pt x="21713" y="460997"/>
                  </a:lnTo>
                  <a:lnTo>
                    <a:pt x="41533" y="498169"/>
                  </a:lnTo>
                  <a:lnTo>
                    <a:pt x="66465" y="534055"/>
                  </a:lnTo>
                  <a:lnTo>
                    <a:pt x="95859" y="569104"/>
                  </a:lnTo>
                  <a:lnTo>
                    <a:pt x="129069" y="603767"/>
                  </a:lnTo>
                  <a:lnTo>
                    <a:pt x="165446" y="638492"/>
                  </a:lnTo>
                  <a:lnTo>
                    <a:pt x="204342" y="673730"/>
                  </a:lnTo>
                  <a:lnTo>
                    <a:pt x="245109" y="709929"/>
                  </a:lnTo>
                </a:path>
              </a:pathLst>
            </a:custGeom>
            <a:ln w="28393">
              <a:solidFill>
                <a:srgbClr val="000000"/>
              </a:solidFill>
            </a:ln>
          </p:spPr>
          <p:txBody>
            <a:bodyPr wrap="square" lIns="0" tIns="0" rIns="0" bIns="0" rtlCol="0"/>
            <a:lstStyle/>
            <a:p>
              <a:endParaRPr/>
            </a:p>
          </p:txBody>
        </p:sp>
        <p:sp>
          <p:nvSpPr>
            <p:cNvPr id="122" name="object 122"/>
            <p:cNvSpPr/>
            <p:nvPr/>
          </p:nvSpPr>
          <p:spPr>
            <a:xfrm>
              <a:off x="6537959" y="2349500"/>
              <a:ext cx="91440" cy="88900"/>
            </a:xfrm>
            <a:custGeom>
              <a:avLst/>
              <a:gdLst/>
              <a:ahLst/>
              <a:cxnLst/>
              <a:rect l="l" t="t" r="r" b="b"/>
              <a:pathLst>
                <a:path w="91440" h="88900">
                  <a:moveTo>
                    <a:pt x="55880" y="0"/>
                  </a:moveTo>
                  <a:lnTo>
                    <a:pt x="0" y="64770"/>
                  </a:lnTo>
                  <a:lnTo>
                    <a:pt x="91440" y="88900"/>
                  </a:lnTo>
                  <a:lnTo>
                    <a:pt x="55880" y="0"/>
                  </a:lnTo>
                  <a:close/>
                </a:path>
              </a:pathLst>
            </a:custGeom>
            <a:solidFill>
              <a:srgbClr val="000000"/>
            </a:solidFill>
          </p:spPr>
          <p:txBody>
            <a:bodyPr wrap="square" lIns="0" tIns="0" rIns="0" bIns="0" rtlCol="0"/>
            <a:lstStyle/>
            <a:p>
              <a:endParaRPr/>
            </a:p>
          </p:txBody>
        </p:sp>
        <p:sp>
          <p:nvSpPr>
            <p:cNvPr id="123" name="object 123"/>
            <p:cNvSpPr/>
            <p:nvPr/>
          </p:nvSpPr>
          <p:spPr>
            <a:xfrm>
              <a:off x="7861300" y="1804669"/>
              <a:ext cx="245110" cy="709930"/>
            </a:xfrm>
            <a:custGeom>
              <a:avLst/>
              <a:gdLst/>
              <a:ahLst/>
              <a:cxnLst/>
              <a:rect l="l" t="t" r="r" b="b"/>
              <a:pathLst>
                <a:path w="245109" h="709930">
                  <a:moveTo>
                    <a:pt x="228600" y="709929"/>
                  </a:moveTo>
                  <a:lnTo>
                    <a:pt x="188566" y="667596"/>
                  </a:lnTo>
                  <a:lnTo>
                    <a:pt x="149630" y="625263"/>
                  </a:lnTo>
                  <a:lnTo>
                    <a:pt x="112888" y="582930"/>
                  </a:lnTo>
                  <a:lnTo>
                    <a:pt x="79440" y="540596"/>
                  </a:lnTo>
                  <a:lnTo>
                    <a:pt x="50381" y="498263"/>
                  </a:lnTo>
                  <a:lnTo>
                    <a:pt x="26811" y="455930"/>
                  </a:lnTo>
                  <a:lnTo>
                    <a:pt x="9825" y="413596"/>
                  </a:lnTo>
                  <a:lnTo>
                    <a:pt x="522" y="371263"/>
                  </a:lnTo>
                  <a:lnTo>
                    <a:pt x="0" y="328929"/>
                  </a:lnTo>
                  <a:lnTo>
                    <a:pt x="7694" y="287796"/>
                  </a:lnTo>
                  <a:lnTo>
                    <a:pt x="21860" y="248785"/>
                  </a:lnTo>
                  <a:lnTo>
                    <a:pt x="41815" y="211478"/>
                  </a:lnTo>
                  <a:lnTo>
                    <a:pt x="66883" y="175456"/>
                  </a:lnTo>
                  <a:lnTo>
                    <a:pt x="96382" y="140302"/>
                  </a:lnTo>
                  <a:lnTo>
                    <a:pt x="129634" y="105598"/>
                  </a:lnTo>
                  <a:lnTo>
                    <a:pt x="165958" y="70924"/>
                  </a:lnTo>
                  <a:lnTo>
                    <a:pt x="204677" y="35864"/>
                  </a:lnTo>
                  <a:lnTo>
                    <a:pt x="245109" y="0"/>
                  </a:lnTo>
                </a:path>
              </a:pathLst>
            </a:custGeom>
            <a:ln w="28393">
              <a:solidFill>
                <a:srgbClr val="000000"/>
              </a:solidFill>
            </a:ln>
          </p:spPr>
          <p:txBody>
            <a:bodyPr wrap="square" lIns="0" tIns="0" rIns="0" bIns="0" rtlCol="0"/>
            <a:lstStyle/>
            <a:p>
              <a:endParaRPr/>
            </a:p>
          </p:txBody>
        </p:sp>
        <p:sp>
          <p:nvSpPr>
            <p:cNvPr id="124" name="object 124"/>
            <p:cNvSpPr/>
            <p:nvPr/>
          </p:nvSpPr>
          <p:spPr>
            <a:xfrm>
              <a:off x="8074660" y="1752600"/>
              <a:ext cx="91440" cy="87630"/>
            </a:xfrm>
            <a:custGeom>
              <a:avLst/>
              <a:gdLst/>
              <a:ahLst/>
              <a:cxnLst/>
              <a:rect l="l" t="t" r="r" b="b"/>
              <a:pathLst>
                <a:path w="91440" h="87630">
                  <a:moveTo>
                    <a:pt x="91440" y="0"/>
                  </a:moveTo>
                  <a:lnTo>
                    <a:pt x="0" y="24129"/>
                  </a:lnTo>
                  <a:lnTo>
                    <a:pt x="55880" y="87629"/>
                  </a:lnTo>
                  <a:lnTo>
                    <a:pt x="91440" y="0"/>
                  </a:lnTo>
                  <a:close/>
                </a:path>
              </a:pathLst>
            </a:custGeom>
            <a:solidFill>
              <a:srgbClr val="000000"/>
            </a:solidFill>
          </p:spPr>
          <p:txBody>
            <a:bodyPr wrap="square" lIns="0" tIns="0" rIns="0" bIns="0" rtlCol="0"/>
            <a:lstStyle/>
            <a:p>
              <a:endParaRPr/>
            </a:p>
          </p:txBody>
        </p:sp>
        <p:sp>
          <p:nvSpPr>
            <p:cNvPr id="125" name="object 125"/>
            <p:cNvSpPr/>
            <p:nvPr/>
          </p:nvSpPr>
          <p:spPr>
            <a:xfrm>
              <a:off x="6019800" y="1600200"/>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26" name="object 126"/>
            <p:cNvSpPr/>
            <p:nvPr/>
          </p:nvSpPr>
          <p:spPr>
            <a:xfrm>
              <a:off x="6019800" y="160020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sp>
          <p:nvSpPr>
            <p:cNvPr id="127" name="object 127"/>
            <p:cNvSpPr/>
            <p:nvPr/>
          </p:nvSpPr>
          <p:spPr>
            <a:xfrm>
              <a:off x="6705600" y="2257427"/>
              <a:ext cx="241300" cy="1123950"/>
            </a:xfrm>
            <a:custGeom>
              <a:avLst/>
              <a:gdLst/>
              <a:ahLst/>
              <a:cxnLst/>
              <a:rect l="l" t="t" r="r" b="b"/>
              <a:pathLst>
                <a:path w="241300" h="1123950">
                  <a:moveTo>
                    <a:pt x="129540" y="28573"/>
                  </a:moveTo>
                  <a:lnTo>
                    <a:pt x="88701" y="53675"/>
                  </a:lnTo>
                  <a:lnTo>
                    <a:pt x="53340" y="79849"/>
                  </a:lnTo>
                  <a:lnTo>
                    <a:pt x="28455" y="107690"/>
                  </a:lnTo>
                  <a:lnTo>
                    <a:pt x="19050" y="137793"/>
                  </a:lnTo>
                  <a:lnTo>
                    <a:pt x="36314" y="173134"/>
                  </a:lnTo>
                  <a:lnTo>
                    <a:pt x="74295" y="211929"/>
                  </a:lnTo>
                  <a:lnTo>
                    <a:pt x="112275" y="250485"/>
                  </a:lnTo>
                  <a:lnTo>
                    <a:pt x="129540" y="285113"/>
                  </a:lnTo>
                  <a:lnTo>
                    <a:pt x="112275" y="314521"/>
                  </a:lnTo>
                  <a:lnTo>
                    <a:pt x="74295" y="340358"/>
                  </a:lnTo>
                  <a:lnTo>
                    <a:pt x="36314" y="366194"/>
                  </a:lnTo>
                  <a:lnTo>
                    <a:pt x="19050" y="395603"/>
                  </a:lnTo>
                  <a:lnTo>
                    <a:pt x="36314" y="430051"/>
                  </a:lnTo>
                  <a:lnTo>
                    <a:pt x="74295" y="467358"/>
                  </a:lnTo>
                  <a:lnTo>
                    <a:pt x="112275" y="505616"/>
                  </a:lnTo>
                  <a:lnTo>
                    <a:pt x="129540" y="542923"/>
                  </a:lnTo>
                  <a:lnTo>
                    <a:pt x="112275" y="580765"/>
                  </a:lnTo>
                  <a:lnTo>
                    <a:pt x="74295" y="618964"/>
                  </a:lnTo>
                  <a:lnTo>
                    <a:pt x="36314" y="655972"/>
                  </a:lnTo>
                  <a:lnTo>
                    <a:pt x="19050" y="690243"/>
                  </a:lnTo>
                  <a:lnTo>
                    <a:pt x="36314" y="719651"/>
                  </a:lnTo>
                  <a:lnTo>
                    <a:pt x="74295" y="745488"/>
                  </a:lnTo>
                  <a:lnTo>
                    <a:pt x="112275" y="771324"/>
                  </a:lnTo>
                  <a:lnTo>
                    <a:pt x="129540" y="800733"/>
                  </a:lnTo>
                  <a:lnTo>
                    <a:pt x="116220" y="827880"/>
                  </a:lnTo>
                  <a:lnTo>
                    <a:pt x="85161" y="856978"/>
                  </a:lnTo>
                  <a:lnTo>
                    <a:pt x="49712" y="887235"/>
                  </a:lnTo>
                  <a:lnTo>
                    <a:pt x="23225" y="917857"/>
                  </a:lnTo>
                  <a:lnTo>
                    <a:pt x="39237" y="977638"/>
                  </a:lnTo>
                  <a:lnTo>
                    <a:pt x="75702" y="1007041"/>
                  </a:lnTo>
                  <a:lnTo>
                    <a:pt x="124297" y="1036384"/>
                  </a:lnTo>
                  <a:lnTo>
                    <a:pt x="180878" y="1065787"/>
                  </a:lnTo>
                  <a:lnTo>
                    <a:pt x="241300" y="1095373"/>
                  </a:lnTo>
                </a:path>
                <a:path w="241300" h="1123950">
                  <a:moveTo>
                    <a:pt x="0" y="0"/>
                  </a:moveTo>
                  <a:lnTo>
                    <a:pt x="0" y="57146"/>
                  </a:lnTo>
                </a:path>
                <a:path w="241300" h="1123950">
                  <a:moveTo>
                    <a:pt x="241300" y="1066800"/>
                  </a:moveTo>
                  <a:lnTo>
                    <a:pt x="241300" y="1123946"/>
                  </a:lnTo>
                </a:path>
              </a:pathLst>
            </a:custGeom>
            <a:ln w="57146">
              <a:solidFill>
                <a:srgbClr val="99CC00"/>
              </a:solidFill>
            </a:ln>
          </p:spPr>
          <p:txBody>
            <a:bodyPr wrap="square" lIns="0" tIns="0" rIns="0" bIns="0" rtlCol="0"/>
            <a:lstStyle/>
            <a:p>
              <a:endParaRPr/>
            </a:p>
          </p:txBody>
        </p:sp>
        <p:sp>
          <p:nvSpPr>
            <p:cNvPr id="128" name="object 128"/>
            <p:cNvSpPr/>
            <p:nvPr/>
          </p:nvSpPr>
          <p:spPr>
            <a:xfrm>
              <a:off x="6934200" y="2895600"/>
              <a:ext cx="300990" cy="0"/>
            </a:xfrm>
            <a:custGeom>
              <a:avLst/>
              <a:gdLst/>
              <a:ahLst/>
              <a:cxnLst/>
              <a:rect l="l" t="t" r="r" b="b"/>
              <a:pathLst>
                <a:path w="300990">
                  <a:moveTo>
                    <a:pt x="0" y="0"/>
                  </a:moveTo>
                  <a:lnTo>
                    <a:pt x="300990" y="0"/>
                  </a:lnTo>
                </a:path>
              </a:pathLst>
            </a:custGeom>
            <a:ln w="28393">
              <a:solidFill>
                <a:srgbClr val="000000"/>
              </a:solidFill>
            </a:ln>
          </p:spPr>
          <p:txBody>
            <a:bodyPr wrap="square" lIns="0" tIns="0" rIns="0" bIns="0" rtlCol="0"/>
            <a:lstStyle/>
            <a:p>
              <a:endParaRPr/>
            </a:p>
          </p:txBody>
        </p:sp>
        <p:sp>
          <p:nvSpPr>
            <p:cNvPr id="129" name="object 129"/>
            <p:cNvSpPr/>
            <p:nvPr/>
          </p:nvSpPr>
          <p:spPr>
            <a:xfrm>
              <a:off x="7230110" y="2852419"/>
              <a:ext cx="85090" cy="86360"/>
            </a:xfrm>
            <a:custGeom>
              <a:avLst/>
              <a:gdLst/>
              <a:ahLst/>
              <a:cxnLst/>
              <a:rect l="l" t="t" r="r" b="b"/>
              <a:pathLst>
                <a:path w="85090" h="86360">
                  <a:moveTo>
                    <a:pt x="0" y="0"/>
                  </a:moveTo>
                  <a:lnTo>
                    <a:pt x="0" y="86359"/>
                  </a:lnTo>
                  <a:lnTo>
                    <a:pt x="85090" y="43179"/>
                  </a:lnTo>
                  <a:lnTo>
                    <a:pt x="0" y="0"/>
                  </a:lnTo>
                  <a:close/>
                </a:path>
              </a:pathLst>
            </a:custGeom>
            <a:solidFill>
              <a:srgbClr val="000000"/>
            </a:solidFill>
          </p:spPr>
          <p:txBody>
            <a:bodyPr wrap="square" lIns="0" tIns="0" rIns="0" bIns="0" rtlCol="0"/>
            <a:lstStyle/>
            <a:p>
              <a:endParaRPr/>
            </a:p>
          </p:txBody>
        </p:sp>
        <p:sp>
          <p:nvSpPr>
            <p:cNvPr id="130" name="object 130"/>
            <p:cNvSpPr/>
            <p:nvPr/>
          </p:nvSpPr>
          <p:spPr>
            <a:xfrm>
              <a:off x="7391400" y="2257427"/>
              <a:ext cx="228600" cy="1047750"/>
            </a:xfrm>
            <a:custGeom>
              <a:avLst/>
              <a:gdLst/>
              <a:ahLst/>
              <a:cxnLst/>
              <a:rect l="l" t="t" r="r" b="b"/>
              <a:pathLst>
                <a:path w="228600" h="1047750">
                  <a:moveTo>
                    <a:pt x="123190" y="28573"/>
                  </a:moveTo>
                  <a:lnTo>
                    <a:pt x="84018" y="51770"/>
                  </a:lnTo>
                  <a:lnTo>
                    <a:pt x="49847" y="76039"/>
                  </a:lnTo>
                  <a:lnTo>
                    <a:pt x="25677" y="101975"/>
                  </a:lnTo>
                  <a:lnTo>
                    <a:pt x="16509" y="130173"/>
                  </a:lnTo>
                  <a:lnTo>
                    <a:pt x="33178" y="163034"/>
                  </a:lnTo>
                  <a:lnTo>
                    <a:pt x="69850" y="198753"/>
                  </a:lnTo>
                  <a:lnTo>
                    <a:pt x="106521" y="234471"/>
                  </a:lnTo>
                  <a:lnTo>
                    <a:pt x="123190" y="267333"/>
                  </a:lnTo>
                  <a:lnTo>
                    <a:pt x="106521" y="294280"/>
                  </a:lnTo>
                  <a:lnTo>
                    <a:pt x="69850" y="318133"/>
                  </a:lnTo>
                  <a:lnTo>
                    <a:pt x="33178" y="341985"/>
                  </a:lnTo>
                  <a:lnTo>
                    <a:pt x="16509" y="368933"/>
                  </a:lnTo>
                  <a:lnTo>
                    <a:pt x="33178" y="401079"/>
                  </a:lnTo>
                  <a:lnTo>
                    <a:pt x="69850" y="435608"/>
                  </a:lnTo>
                  <a:lnTo>
                    <a:pt x="106521" y="471088"/>
                  </a:lnTo>
                  <a:lnTo>
                    <a:pt x="123190" y="506093"/>
                  </a:lnTo>
                  <a:lnTo>
                    <a:pt x="106521" y="541097"/>
                  </a:lnTo>
                  <a:lnTo>
                    <a:pt x="69850" y="576578"/>
                  </a:lnTo>
                  <a:lnTo>
                    <a:pt x="33178" y="611106"/>
                  </a:lnTo>
                  <a:lnTo>
                    <a:pt x="16509" y="643253"/>
                  </a:lnTo>
                  <a:lnTo>
                    <a:pt x="33178" y="670200"/>
                  </a:lnTo>
                  <a:lnTo>
                    <a:pt x="69850" y="694053"/>
                  </a:lnTo>
                  <a:lnTo>
                    <a:pt x="106521" y="717905"/>
                  </a:lnTo>
                  <a:lnTo>
                    <a:pt x="123190" y="744853"/>
                  </a:lnTo>
                  <a:lnTo>
                    <a:pt x="104199" y="776999"/>
                  </a:lnTo>
                  <a:lnTo>
                    <a:pt x="63658" y="811528"/>
                  </a:lnTo>
                  <a:lnTo>
                    <a:pt x="26213" y="847008"/>
                  </a:lnTo>
                  <a:lnTo>
                    <a:pt x="36128" y="909445"/>
                  </a:lnTo>
                  <a:lnTo>
                    <a:pt x="71048" y="936877"/>
                  </a:lnTo>
                  <a:lnTo>
                    <a:pt x="117368" y="964309"/>
                  </a:lnTo>
                  <a:lnTo>
                    <a:pt x="171185" y="991741"/>
                  </a:lnTo>
                  <a:lnTo>
                    <a:pt x="228600" y="1019173"/>
                  </a:lnTo>
                </a:path>
                <a:path w="228600" h="1047750">
                  <a:moveTo>
                    <a:pt x="0" y="0"/>
                  </a:moveTo>
                  <a:lnTo>
                    <a:pt x="0" y="57146"/>
                  </a:lnTo>
                </a:path>
                <a:path w="228600" h="1047750">
                  <a:moveTo>
                    <a:pt x="228600" y="990600"/>
                  </a:moveTo>
                  <a:lnTo>
                    <a:pt x="228600" y="1047746"/>
                  </a:lnTo>
                </a:path>
              </a:pathLst>
            </a:custGeom>
            <a:ln w="57146">
              <a:solidFill>
                <a:srgbClr val="FF0000"/>
              </a:solidFill>
            </a:ln>
          </p:spPr>
          <p:txBody>
            <a:bodyPr wrap="square" lIns="0" tIns="0" rIns="0" bIns="0" rtlCol="0"/>
            <a:lstStyle/>
            <a:p>
              <a:endParaRPr/>
            </a:p>
          </p:txBody>
        </p:sp>
        <p:sp>
          <p:nvSpPr>
            <p:cNvPr id="131" name="object 131"/>
            <p:cNvSpPr/>
            <p:nvPr/>
          </p:nvSpPr>
          <p:spPr>
            <a:xfrm>
              <a:off x="7696200" y="2895600"/>
              <a:ext cx="300990" cy="0"/>
            </a:xfrm>
            <a:custGeom>
              <a:avLst/>
              <a:gdLst/>
              <a:ahLst/>
              <a:cxnLst/>
              <a:rect l="l" t="t" r="r" b="b"/>
              <a:pathLst>
                <a:path w="300990">
                  <a:moveTo>
                    <a:pt x="0" y="0"/>
                  </a:moveTo>
                  <a:lnTo>
                    <a:pt x="300990" y="0"/>
                  </a:lnTo>
                </a:path>
              </a:pathLst>
            </a:custGeom>
            <a:ln w="28393">
              <a:solidFill>
                <a:srgbClr val="000000"/>
              </a:solidFill>
            </a:ln>
          </p:spPr>
          <p:txBody>
            <a:bodyPr wrap="square" lIns="0" tIns="0" rIns="0" bIns="0" rtlCol="0"/>
            <a:lstStyle/>
            <a:p>
              <a:endParaRPr/>
            </a:p>
          </p:txBody>
        </p:sp>
        <p:sp>
          <p:nvSpPr>
            <p:cNvPr id="132" name="object 132"/>
            <p:cNvSpPr/>
            <p:nvPr/>
          </p:nvSpPr>
          <p:spPr>
            <a:xfrm>
              <a:off x="7992110" y="2852419"/>
              <a:ext cx="85090" cy="86360"/>
            </a:xfrm>
            <a:custGeom>
              <a:avLst/>
              <a:gdLst/>
              <a:ahLst/>
              <a:cxnLst/>
              <a:rect l="l" t="t" r="r" b="b"/>
              <a:pathLst>
                <a:path w="85090" h="86360">
                  <a:moveTo>
                    <a:pt x="0" y="0"/>
                  </a:moveTo>
                  <a:lnTo>
                    <a:pt x="0" y="86359"/>
                  </a:lnTo>
                  <a:lnTo>
                    <a:pt x="85090" y="43179"/>
                  </a:lnTo>
                  <a:lnTo>
                    <a:pt x="0" y="0"/>
                  </a:lnTo>
                  <a:close/>
                </a:path>
              </a:pathLst>
            </a:custGeom>
            <a:solidFill>
              <a:srgbClr val="000000"/>
            </a:solidFill>
          </p:spPr>
          <p:txBody>
            <a:bodyPr wrap="square" lIns="0" tIns="0" rIns="0" bIns="0" rtlCol="0"/>
            <a:lstStyle/>
            <a:p>
              <a:endParaRPr/>
            </a:p>
          </p:txBody>
        </p:sp>
      </p:grpSp>
      <p:sp>
        <p:nvSpPr>
          <p:cNvPr id="133" name="object 133"/>
          <p:cNvSpPr txBox="1"/>
          <p:nvPr/>
        </p:nvSpPr>
        <p:spPr>
          <a:xfrm>
            <a:off x="7620001" y="16027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1</a:t>
            </a:r>
            <a:endParaRPr>
              <a:latin typeface="Arial"/>
              <a:cs typeface="Arial"/>
            </a:endParaRPr>
          </a:p>
        </p:txBody>
      </p:sp>
      <p:grpSp>
        <p:nvGrpSpPr>
          <p:cNvPr id="134" name="object 134"/>
          <p:cNvGrpSpPr/>
          <p:nvPr/>
        </p:nvGrpSpPr>
        <p:grpSpPr>
          <a:xfrm>
            <a:off x="7843928" y="3119528"/>
            <a:ext cx="314325" cy="314325"/>
            <a:chOff x="6319927" y="3119527"/>
            <a:chExt cx="314325" cy="314325"/>
          </a:xfrm>
        </p:grpSpPr>
        <p:sp>
          <p:nvSpPr>
            <p:cNvPr id="135" name="object 135"/>
            <p:cNvSpPr/>
            <p:nvPr/>
          </p:nvSpPr>
          <p:spPr>
            <a:xfrm>
              <a:off x="6324600" y="3124199"/>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36" name="object 136"/>
            <p:cNvSpPr/>
            <p:nvPr/>
          </p:nvSpPr>
          <p:spPr>
            <a:xfrm>
              <a:off x="6324600" y="3124199"/>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grpSp>
      <p:sp>
        <p:nvSpPr>
          <p:cNvPr id="137" name="object 137"/>
          <p:cNvSpPr txBox="1"/>
          <p:nvPr/>
        </p:nvSpPr>
        <p:spPr>
          <a:xfrm>
            <a:off x="7924801" y="31267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2</a:t>
            </a:r>
            <a:endParaRPr>
              <a:latin typeface="Arial"/>
              <a:cs typeface="Arial"/>
            </a:endParaRPr>
          </a:p>
        </p:txBody>
      </p:sp>
      <p:grpSp>
        <p:nvGrpSpPr>
          <p:cNvPr id="138" name="object 138"/>
          <p:cNvGrpSpPr/>
          <p:nvPr/>
        </p:nvGrpSpPr>
        <p:grpSpPr>
          <a:xfrm>
            <a:off x="8453438" y="2553018"/>
            <a:ext cx="314325" cy="314325"/>
            <a:chOff x="6929437" y="2553017"/>
            <a:chExt cx="314325" cy="314325"/>
          </a:xfrm>
        </p:grpSpPr>
        <p:sp>
          <p:nvSpPr>
            <p:cNvPr id="139" name="object 139"/>
            <p:cNvSpPr/>
            <p:nvPr/>
          </p:nvSpPr>
          <p:spPr>
            <a:xfrm>
              <a:off x="6934200" y="2557779"/>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40" name="object 140"/>
            <p:cNvSpPr/>
            <p:nvPr/>
          </p:nvSpPr>
          <p:spPr>
            <a:xfrm>
              <a:off x="6934200" y="2557779"/>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grpSp>
      <p:sp>
        <p:nvSpPr>
          <p:cNvPr id="141" name="object 141"/>
          <p:cNvSpPr txBox="1"/>
          <p:nvPr/>
        </p:nvSpPr>
        <p:spPr>
          <a:xfrm>
            <a:off x="8534401" y="256032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3</a:t>
            </a:r>
            <a:endParaRPr>
              <a:latin typeface="Arial"/>
              <a:cs typeface="Arial"/>
            </a:endParaRPr>
          </a:p>
        </p:txBody>
      </p:sp>
      <p:grpSp>
        <p:nvGrpSpPr>
          <p:cNvPr id="142" name="object 142"/>
          <p:cNvGrpSpPr/>
          <p:nvPr/>
        </p:nvGrpSpPr>
        <p:grpSpPr>
          <a:xfrm>
            <a:off x="8758238" y="3271838"/>
            <a:ext cx="314325" cy="314325"/>
            <a:chOff x="7234237" y="3271837"/>
            <a:chExt cx="314325" cy="314325"/>
          </a:xfrm>
        </p:grpSpPr>
        <p:sp>
          <p:nvSpPr>
            <p:cNvPr id="143" name="object 143"/>
            <p:cNvSpPr/>
            <p:nvPr/>
          </p:nvSpPr>
          <p:spPr>
            <a:xfrm>
              <a:off x="7239000" y="3276600"/>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44" name="object 144"/>
            <p:cNvSpPr/>
            <p:nvPr/>
          </p:nvSpPr>
          <p:spPr>
            <a:xfrm>
              <a:off x="7239000" y="327660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grpSp>
      <p:sp>
        <p:nvSpPr>
          <p:cNvPr id="145" name="object 145"/>
          <p:cNvSpPr txBox="1"/>
          <p:nvPr/>
        </p:nvSpPr>
        <p:spPr>
          <a:xfrm>
            <a:off x="8761731" y="3294379"/>
            <a:ext cx="1167765" cy="544830"/>
          </a:xfrm>
          <a:prstGeom prst="rect">
            <a:avLst/>
          </a:prstGeom>
        </p:spPr>
        <p:txBody>
          <a:bodyPr vert="horz" wrap="square" lIns="0" tIns="12700" rIns="0" bIns="0" rtlCol="0">
            <a:spAutoFit/>
          </a:bodyPr>
          <a:lstStyle/>
          <a:p>
            <a:pPr marL="12700">
              <a:spcBef>
                <a:spcPts val="100"/>
              </a:spcBef>
            </a:pPr>
            <a:r>
              <a:rPr sz="1600" spc="-5" dirty="0">
                <a:latin typeface="Arial"/>
                <a:cs typeface="Arial"/>
              </a:rPr>
              <a:t>4,5</a:t>
            </a:r>
            <a:endParaRPr sz="1600">
              <a:latin typeface="Arial"/>
              <a:cs typeface="Arial"/>
            </a:endParaRPr>
          </a:p>
          <a:p>
            <a:pPr marL="167640">
              <a:spcBef>
                <a:spcPts val="10"/>
              </a:spcBef>
            </a:pPr>
            <a:r>
              <a:rPr spc="-10" dirty="0">
                <a:latin typeface="Arial"/>
                <a:cs typeface="Arial"/>
              </a:rPr>
              <a:t>scheduler</a:t>
            </a:r>
            <a:endParaRPr>
              <a:latin typeface="Arial"/>
              <a:cs typeface="Arial"/>
            </a:endParaRPr>
          </a:p>
        </p:txBody>
      </p:sp>
      <p:grpSp>
        <p:nvGrpSpPr>
          <p:cNvPr id="146" name="object 146"/>
          <p:cNvGrpSpPr/>
          <p:nvPr/>
        </p:nvGrpSpPr>
        <p:grpSpPr>
          <a:xfrm>
            <a:off x="9215438" y="2890838"/>
            <a:ext cx="314325" cy="314325"/>
            <a:chOff x="7691437" y="2890837"/>
            <a:chExt cx="314325" cy="314325"/>
          </a:xfrm>
        </p:grpSpPr>
        <p:sp>
          <p:nvSpPr>
            <p:cNvPr id="147" name="object 147"/>
            <p:cNvSpPr/>
            <p:nvPr/>
          </p:nvSpPr>
          <p:spPr>
            <a:xfrm>
              <a:off x="7696200" y="2895600"/>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48" name="object 148"/>
            <p:cNvSpPr/>
            <p:nvPr/>
          </p:nvSpPr>
          <p:spPr>
            <a:xfrm>
              <a:off x="7696200" y="2895600"/>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grpSp>
      <p:sp>
        <p:nvSpPr>
          <p:cNvPr id="149" name="object 149"/>
          <p:cNvSpPr txBox="1"/>
          <p:nvPr/>
        </p:nvSpPr>
        <p:spPr>
          <a:xfrm>
            <a:off x="9296401" y="28981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6</a:t>
            </a:r>
            <a:endParaRPr>
              <a:latin typeface="Arial"/>
              <a:cs typeface="Arial"/>
            </a:endParaRPr>
          </a:p>
        </p:txBody>
      </p:sp>
      <p:grpSp>
        <p:nvGrpSpPr>
          <p:cNvPr id="150" name="object 150"/>
          <p:cNvGrpSpPr/>
          <p:nvPr/>
        </p:nvGrpSpPr>
        <p:grpSpPr>
          <a:xfrm>
            <a:off x="9139328" y="1671728"/>
            <a:ext cx="314325" cy="314325"/>
            <a:chOff x="7615327" y="1671727"/>
            <a:chExt cx="314325" cy="314325"/>
          </a:xfrm>
        </p:grpSpPr>
        <p:sp>
          <p:nvSpPr>
            <p:cNvPr id="151" name="object 151"/>
            <p:cNvSpPr/>
            <p:nvPr/>
          </p:nvSpPr>
          <p:spPr>
            <a:xfrm>
              <a:off x="7619999" y="1676399"/>
              <a:ext cx="304800" cy="304800"/>
            </a:xfrm>
            <a:custGeom>
              <a:avLst/>
              <a:gdLst/>
              <a:ahLst/>
              <a:cxnLst/>
              <a:rect l="l" t="t" r="r" b="b"/>
              <a:pathLst>
                <a:path w="304800" h="304800">
                  <a:moveTo>
                    <a:pt x="152400" y="0"/>
                  </a:moveTo>
                  <a:lnTo>
                    <a:pt x="103388" y="7559"/>
                  </a:lnTo>
                  <a:lnTo>
                    <a:pt x="61447" y="28773"/>
                  </a:lnTo>
                  <a:lnTo>
                    <a:pt x="28773" y="61447"/>
                  </a:lnTo>
                  <a:lnTo>
                    <a:pt x="7559" y="103388"/>
                  </a:lnTo>
                  <a:lnTo>
                    <a:pt x="0" y="152400"/>
                  </a:lnTo>
                  <a:lnTo>
                    <a:pt x="7559" y="201411"/>
                  </a:lnTo>
                  <a:lnTo>
                    <a:pt x="28773" y="243352"/>
                  </a:lnTo>
                  <a:lnTo>
                    <a:pt x="61447" y="276026"/>
                  </a:lnTo>
                  <a:lnTo>
                    <a:pt x="103388" y="297240"/>
                  </a:lnTo>
                  <a:lnTo>
                    <a:pt x="152400" y="304800"/>
                  </a:lnTo>
                  <a:lnTo>
                    <a:pt x="201411" y="297240"/>
                  </a:lnTo>
                  <a:lnTo>
                    <a:pt x="243352" y="276026"/>
                  </a:lnTo>
                  <a:lnTo>
                    <a:pt x="276026" y="243352"/>
                  </a:lnTo>
                  <a:lnTo>
                    <a:pt x="297240" y="201411"/>
                  </a:lnTo>
                  <a:lnTo>
                    <a:pt x="304800" y="152400"/>
                  </a:lnTo>
                  <a:lnTo>
                    <a:pt x="297240" y="103388"/>
                  </a:lnTo>
                  <a:lnTo>
                    <a:pt x="276026" y="61447"/>
                  </a:lnTo>
                  <a:lnTo>
                    <a:pt x="243352" y="28773"/>
                  </a:lnTo>
                  <a:lnTo>
                    <a:pt x="201411" y="7559"/>
                  </a:lnTo>
                  <a:lnTo>
                    <a:pt x="152400" y="0"/>
                  </a:lnTo>
                  <a:close/>
                </a:path>
              </a:pathLst>
            </a:custGeom>
            <a:solidFill>
              <a:srgbClr val="BADFE2"/>
            </a:solidFill>
          </p:spPr>
          <p:txBody>
            <a:bodyPr wrap="square" lIns="0" tIns="0" rIns="0" bIns="0" rtlCol="0"/>
            <a:lstStyle/>
            <a:p>
              <a:endParaRPr/>
            </a:p>
          </p:txBody>
        </p:sp>
        <p:sp>
          <p:nvSpPr>
            <p:cNvPr id="152" name="object 152"/>
            <p:cNvSpPr/>
            <p:nvPr/>
          </p:nvSpPr>
          <p:spPr>
            <a:xfrm>
              <a:off x="7619999" y="1676399"/>
              <a:ext cx="304800" cy="304800"/>
            </a:xfrm>
            <a:custGeom>
              <a:avLst/>
              <a:gdLst/>
              <a:ahLst/>
              <a:cxnLst/>
              <a:rect l="l" t="t" r="r" b="b"/>
              <a:pathLst>
                <a:path w="304800" h="304800">
                  <a:moveTo>
                    <a:pt x="152400" y="0"/>
                  </a:moveTo>
                  <a:lnTo>
                    <a:pt x="201411" y="7559"/>
                  </a:lnTo>
                  <a:lnTo>
                    <a:pt x="243352" y="28773"/>
                  </a:lnTo>
                  <a:lnTo>
                    <a:pt x="276026" y="61447"/>
                  </a:lnTo>
                  <a:lnTo>
                    <a:pt x="297240" y="103388"/>
                  </a:lnTo>
                  <a:lnTo>
                    <a:pt x="304800" y="152400"/>
                  </a:lnTo>
                  <a:lnTo>
                    <a:pt x="297240" y="201411"/>
                  </a:lnTo>
                  <a:lnTo>
                    <a:pt x="276026" y="243352"/>
                  </a:lnTo>
                  <a:lnTo>
                    <a:pt x="243352" y="276026"/>
                  </a:lnTo>
                  <a:lnTo>
                    <a:pt x="201411" y="297240"/>
                  </a:lnTo>
                  <a:lnTo>
                    <a:pt x="152400" y="304800"/>
                  </a:lnTo>
                  <a:lnTo>
                    <a:pt x="103388" y="297240"/>
                  </a:lnTo>
                  <a:lnTo>
                    <a:pt x="61447" y="276026"/>
                  </a:lnTo>
                  <a:lnTo>
                    <a:pt x="28773" y="243352"/>
                  </a:lnTo>
                  <a:lnTo>
                    <a:pt x="7559" y="201411"/>
                  </a:lnTo>
                  <a:lnTo>
                    <a:pt x="0" y="152400"/>
                  </a:lnTo>
                  <a:lnTo>
                    <a:pt x="7559" y="103388"/>
                  </a:lnTo>
                  <a:lnTo>
                    <a:pt x="28773" y="61447"/>
                  </a:lnTo>
                  <a:lnTo>
                    <a:pt x="61447" y="28773"/>
                  </a:lnTo>
                  <a:lnTo>
                    <a:pt x="103388" y="7559"/>
                  </a:lnTo>
                  <a:lnTo>
                    <a:pt x="152400" y="0"/>
                  </a:lnTo>
                  <a:close/>
                </a:path>
                <a:path w="304800" h="304800">
                  <a:moveTo>
                    <a:pt x="0" y="0"/>
                  </a:moveTo>
                  <a:lnTo>
                    <a:pt x="0" y="0"/>
                  </a:lnTo>
                </a:path>
                <a:path w="304800" h="304800">
                  <a:moveTo>
                    <a:pt x="304800" y="304800"/>
                  </a:moveTo>
                  <a:lnTo>
                    <a:pt x="304800" y="304800"/>
                  </a:lnTo>
                </a:path>
              </a:pathLst>
            </a:custGeom>
            <a:ln w="9344">
              <a:solidFill>
                <a:srgbClr val="000000"/>
              </a:solidFill>
            </a:ln>
          </p:spPr>
          <p:txBody>
            <a:bodyPr wrap="square" lIns="0" tIns="0" rIns="0" bIns="0" rtlCol="0"/>
            <a:lstStyle/>
            <a:p>
              <a:endParaRPr/>
            </a:p>
          </p:txBody>
        </p:sp>
      </p:grpSp>
      <p:sp>
        <p:nvSpPr>
          <p:cNvPr id="153" name="object 153"/>
          <p:cNvSpPr txBox="1"/>
          <p:nvPr/>
        </p:nvSpPr>
        <p:spPr>
          <a:xfrm>
            <a:off x="9220201" y="16789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7</a:t>
            </a:r>
            <a:endParaRPr>
              <a:latin typeface="Arial"/>
              <a:cs typeface="Arial"/>
            </a:endParaRPr>
          </a:p>
        </p:txBody>
      </p:sp>
      <p:sp>
        <p:nvSpPr>
          <p:cNvPr id="154" name="object 154"/>
          <p:cNvSpPr/>
          <p:nvPr/>
        </p:nvSpPr>
        <p:spPr>
          <a:xfrm>
            <a:off x="3657600" y="4800600"/>
            <a:ext cx="76200" cy="304800"/>
          </a:xfrm>
          <a:custGeom>
            <a:avLst/>
            <a:gdLst/>
            <a:ahLst/>
            <a:cxnLst/>
            <a:rect l="l" t="t" r="r" b="b"/>
            <a:pathLst>
              <a:path w="76200" h="304800">
                <a:moveTo>
                  <a:pt x="76200" y="0"/>
                </a:moveTo>
                <a:lnTo>
                  <a:pt x="0" y="0"/>
                </a:lnTo>
                <a:lnTo>
                  <a:pt x="0" y="304800"/>
                </a:lnTo>
                <a:lnTo>
                  <a:pt x="76200" y="304800"/>
                </a:lnTo>
                <a:close/>
              </a:path>
            </a:pathLst>
          </a:custGeom>
          <a:solidFill>
            <a:srgbClr val="333399"/>
          </a:solidFill>
        </p:spPr>
        <p:txBody>
          <a:bodyPr wrap="square" lIns="0" tIns="0" rIns="0" bIns="0" rtlCol="0"/>
          <a:lstStyle/>
          <a:p>
            <a:endParaRPr/>
          </a:p>
        </p:txBody>
      </p:sp>
      <p:sp>
        <p:nvSpPr>
          <p:cNvPr id="155" name="object 155"/>
          <p:cNvSpPr txBox="1"/>
          <p:nvPr/>
        </p:nvSpPr>
        <p:spPr>
          <a:xfrm>
            <a:off x="2134870" y="2167890"/>
            <a:ext cx="3997325"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Context switch </a:t>
            </a:r>
            <a:r>
              <a:rPr spc="-5" dirty="0">
                <a:latin typeface="Arial"/>
                <a:cs typeface="Arial"/>
              </a:rPr>
              <a:t>time could </a:t>
            </a:r>
            <a:r>
              <a:rPr spc="-10" dirty="0">
                <a:latin typeface="Arial"/>
                <a:cs typeface="Arial"/>
              </a:rPr>
              <a:t>be significant</a:t>
            </a:r>
            <a:endParaRPr>
              <a:latin typeface="Arial"/>
              <a:cs typeface="Arial"/>
            </a:endParaRPr>
          </a:p>
        </p:txBody>
      </p:sp>
      <p:sp>
        <p:nvSpPr>
          <p:cNvPr id="156" name="object 156"/>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29" y="327169"/>
            <a:ext cx="6858634" cy="695960"/>
          </a:xfrm>
          <a:prstGeom prst="rect">
            <a:avLst/>
          </a:prstGeom>
        </p:spPr>
        <p:txBody>
          <a:bodyPr vert="horz" wrap="square" lIns="0" tIns="12700" rIns="0" bIns="0" rtlCol="0" anchor="ctr">
            <a:spAutoFit/>
          </a:bodyPr>
          <a:lstStyle/>
          <a:p>
            <a:pPr marL="12700">
              <a:lnSpc>
                <a:spcPct val="100000"/>
              </a:lnSpc>
              <a:spcBef>
                <a:spcPts val="100"/>
              </a:spcBef>
            </a:pPr>
            <a:r>
              <a:rPr spc="-5" dirty="0"/>
              <a:t>Example (smaller</a:t>
            </a:r>
            <a:r>
              <a:rPr spc="-15" dirty="0"/>
              <a:t> </a:t>
            </a:r>
            <a:r>
              <a:rPr spc="-5" dirty="0"/>
              <a:t>timeslice)</a:t>
            </a:r>
          </a:p>
        </p:txBody>
      </p:sp>
      <p:sp>
        <p:nvSpPr>
          <p:cNvPr id="3" name="object 3"/>
          <p:cNvSpPr/>
          <p:nvPr/>
        </p:nvSpPr>
        <p:spPr>
          <a:xfrm>
            <a:off x="1987550" y="1602739"/>
            <a:ext cx="3797300" cy="226695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2425641" y="4188460"/>
          <a:ext cx="8229595" cy="2134233"/>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588010">
                  <a:extLst>
                    <a:ext uri="{9D8B030D-6E8A-4147-A177-3AD203B41FA5}">
                      <a16:colId xmlns:a16="http://schemas.microsoft.com/office/drawing/2014/main" val="20003"/>
                    </a:ext>
                  </a:extLst>
                </a:gridCol>
                <a:gridCol w="586739">
                  <a:extLst>
                    <a:ext uri="{9D8B030D-6E8A-4147-A177-3AD203B41FA5}">
                      <a16:colId xmlns:a16="http://schemas.microsoft.com/office/drawing/2014/main" val="20004"/>
                    </a:ext>
                  </a:extLst>
                </a:gridCol>
                <a:gridCol w="589279">
                  <a:extLst>
                    <a:ext uri="{9D8B030D-6E8A-4147-A177-3AD203B41FA5}">
                      <a16:colId xmlns:a16="http://schemas.microsoft.com/office/drawing/2014/main" val="20005"/>
                    </a:ext>
                  </a:extLst>
                </a:gridCol>
                <a:gridCol w="587375">
                  <a:extLst>
                    <a:ext uri="{9D8B030D-6E8A-4147-A177-3AD203B41FA5}">
                      <a16:colId xmlns:a16="http://schemas.microsoft.com/office/drawing/2014/main" val="20006"/>
                    </a:ext>
                  </a:extLst>
                </a:gridCol>
                <a:gridCol w="587375">
                  <a:extLst>
                    <a:ext uri="{9D8B030D-6E8A-4147-A177-3AD203B41FA5}">
                      <a16:colId xmlns:a16="http://schemas.microsoft.com/office/drawing/2014/main" val="20007"/>
                    </a:ext>
                  </a:extLst>
                </a:gridCol>
                <a:gridCol w="589279">
                  <a:extLst>
                    <a:ext uri="{9D8B030D-6E8A-4147-A177-3AD203B41FA5}">
                      <a16:colId xmlns:a16="http://schemas.microsoft.com/office/drawing/2014/main" val="20008"/>
                    </a:ext>
                  </a:extLst>
                </a:gridCol>
                <a:gridCol w="586739">
                  <a:extLst>
                    <a:ext uri="{9D8B030D-6E8A-4147-A177-3AD203B41FA5}">
                      <a16:colId xmlns:a16="http://schemas.microsoft.com/office/drawing/2014/main" val="20009"/>
                    </a:ext>
                  </a:extLst>
                </a:gridCol>
                <a:gridCol w="588010">
                  <a:extLst>
                    <a:ext uri="{9D8B030D-6E8A-4147-A177-3AD203B41FA5}">
                      <a16:colId xmlns:a16="http://schemas.microsoft.com/office/drawing/2014/main" val="20010"/>
                    </a:ext>
                  </a:extLst>
                </a:gridCol>
                <a:gridCol w="586740">
                  <a:extLst>
                    <a:ext uri="{9D8B030D-6E8A-4147-A177-3AD203B41FA5}">
                      <a16:colId xmlns:a16="http://schemas.microsoft.com/office/drawing/2014/main" val="20011"/>
                    </a:ext>
                  </a:extLst>
                </a:gridCol>
                <a:gridCol w="589279">
                  <a:extLst>
                    <a:ext uri="{9D8B030D-6E8A-4147-A177-3AD203B41FA5}">
                      <a16:colId xmlns:a16="http://schemas.microsoft.com/office/drawing/2014/main" val="20012"/>
                    </a:ext>
                  </a:extLst>
                </a:gridCol>
                <a:gridCol w="587375">
                  <a:extLst>
                    <a:ext uri="{9D8B030D-6E8A-4147-A177-3AD203B41FA5}">
                      <a16:colId xmlns:a16="http://schemas.microsoft.com/office/drawing/2014/main" val="20013"/>
                    </a:ext>
                  </a:extLst>
                </a:gridCol>
              </a:tblGrid>
              <a:tr h="380365">
                <a:tc>
                  <a:txBody>
                    <a:bodyPr/>
                    <a:lstStyle/>
                    <a:p>
                      <a:pPr marL="89535">
                        <a:lnSpc>
                          <a:spcPct val="100000"/>
                        </a:lnSpc>
                        <a:spcBef>
                          <a:spcPts val="200"/>
                        </a:spcBef>
                      </a:pPr>
                      <a:r>
                        <a:rPr sz="1800" b="1"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8900">
                        <a:lnSpc>
                          <a:spcPct val="100000"/>
                        </a:lnSpc>
                        <a:spcBef>
                          <a:spcPts val="200"/>
                        </a:spcBef>
                      </a:pPr>
                      <a:r>
                        <a:rPr sz="1800" b="1" spc="-5" dirty="0">
                          <a:latin typeface="Arial"/>
                          <a:cs typeface="Arial"/>
                        </a:rPr>
                        <a:t>P2</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90805">
                        <a:lnSpc>
                          <a:spcPct val="100000"/>
                        </a:lnSpc>
                        <a:spcBef>
                          <a:spcPts val="200"/>
                        </a:spcBef>
                      </a:pPr>
                      <a:r>
                        <a:rPr sz="1800" b="1" spc="-10" dirty="0">
                          <a:latin typeface="Arial"/>
                          <a:cs typeface="Arial"/>
                        </a:rPr>
                        <a:t>P3</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9535">
                        <a:lnSpc>
                          <a:spcPct val="100000"/>
                        </a:lnSpc>
                        <a:spcBef>
                          <a:spcPts val="200"/>
                        </a:spcBef>
                      </a:pPr>
                      <a:r>
                        <a:rPr sz="1800" b="1" spc="-5" dirty="0">
                          <a:latin typeface="Arial"/>
                          <a:cs typeface="Arial"/>
                        </a:rPr>
                        <a:t>P4</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extLst>
                  <a:ext uri="{0D108BD9-81ED-4DB2-BD59-A6C34878D82A}">
                    <a16:rowId xmlns:a16="http://schemas.microsoft.com/office/drawing/2014/main" val="10000"/>
                  </a:ext>
                </a:extLst>
              </a:tr>
              <a:tr h="370840">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extLst>
                  <a:ext uri="{0D108BD9-81ED-4DB2-BD59-A6C34878D82A}">
                    <a16:rowId xmlns:a16="http://schemas.microsoft.com/office/drawing/2014/main" val="10001"/>
                  </a:ext>
                </a:extLst>
              </a:tr>
              <a:tr h="385474">
                <a:tc>
                  <a:txBody>
                    <a:bodyPr/>
                    <a:lstStyle/>
                    <a:p>
                      <a:pPr marL="89535">
                        <a:lnSpc>
                          <a:spcPct val="100000"/>
                        </a:lnSpc>
                        <a:spcBef>
                          <a:spcPts val="204"/>
                        </a:spcBef>
                      </a:pPr>
                      <a:r>
                        <a:rPr sz="1800" spc="-5"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8900">
                        <a:lnSpc>
                          <a:spcPct val="100000"/>
                        </a:lnSpc>
                        <a:spcBef>
                          <a:spcPts val="204"/>
                        </a:spcBef>
                      </a:pPr>
                      <a:r>
                        <a:rPr sz="1800" spc="-5" dirty="0">
                          <a:latin typeface="Arial"/>
                          <a:cs typeface="Arial"/>
                        </a:rPr>
                        <a:t>P2</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805">
                        <a:lnSpc>
                          <a:spcPct val="100000"/>
                        </a:lnSpc>
                        <a:spcBef>
                          <a:spcPts val="204"/>
                        </a:spcBef>
                      </a:pPr>
                      <a:r>
                        <a:rPr sz="1800" spc="-10"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P3</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4"/>
                        </a:spcBef>
                      </a:pPr>
                      <a:r>
                        <a:rPr sz="1800" spc="-10" dirty="0">
                          <a:latin typeface="Arial"/>
                          <a:cs typeface="Arial"/>
                        </a:rPr>
                        <a:t>P2</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4"/>
                        </a:spcBef>
                      </a:pPr>
                      <a:r>
                        <a:rPr sz="1800" spc="-5" dirty="0">
                          <a:latin typeface="Arial"/>
                          <a:cs typeface="Arial"/>
                        </a:rPr>
                        <a:t>P3</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P2</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4"/>
                        </a:spcBef>
                      </a:pPr>
                      <a:r>
                        <a:rPr sz="1800" spc="-10" dirty="0">
                          <a:latin typeface="Arial"/>
                          <a:cs typeface="Arial"/>
                        </a:rPr>
                        <a:t>P4</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P2</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4"/>
                        </a:spcBef>
                      </a:pPr>
                      <a:r>
                        <a:rPr sz="1800" spc="-10"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8900">
                        <a:lnSpc>
                          <a:spcPct val="100000"/>
                        </a:lnSpc>
                        <a:spcBef>
                          <a:spcPts val="204"/>
                        </a:spcBef>
                      </a:pPr>
                      <a:r>
                        <a:rPr sz="1800" spc="-5"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extLst>
                  <a:ext uri="{0D108BD9-81ED-4DB2-BD59-A6C34878D82A}">
                    <a16:rowId xmlns:a16="http://schemas.microsoft.com/office/drawing/2014/main" val="10002"/>
                  </a:ext>
                </a:extLst>
              </a:tr>
              <a:tr h="347950">
                <a:tc gridSpan="14">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649604">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8900">
                        <a:lnSpc>
                          <a:spcPct val="100000"/>
                        </a:lnSpc>
                        <a:spcBef>
                          <a:spcPts val="259"/>
                        </a:spcBef>
                      </a:pPr>
                      <a:r>
                        <a:rPr sz="1800" spc="-5" dirty="0">
                          <a:latin typeface="Arial"/>
                          <a:cs typeface="Arial"/>
                        </a:rPr>
                        <a:t>P1</a:t>
                      </a:r>
                      <a:endParaRPr sz="1800">
                        <a:latin typeface="Arial"/>
                        <a:cs typeface="Arial"/>
                      </a:endParaRPr>
                    </a:p>
                  </a:txBody>
                  <a:tcPr marL="0" marR="0" marT="33019"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805" marR="210820">
                        <a:lnSpc>
                          <a:spcPts val="2010"/>
                        </a:lnSpc>
                        <a:spcBef>
                          <a:spcPts val="450"/>
                        </a:spcBef>
                      </a:pPr>
                      <a:r>
                        <a:rPr sz="1800" spc="-15" dirty="0">
                          <a:latin typeface="Arial"/>
                          <a:cs typeface="Arial"/>
                        </a:rPr>
                        <a:t>P</a:t>
                      </a:r>
                      <a:r>
                        <a:rPr sz="1800" dirty="0">
                          <a:latin typeface="Arial"/>
                          <a:cs typeface="Arial"/>
                        </a:rPr>
                        <a:t>3  </a:t>
                      </a:r>
                      <a:r>
                        <a:rPr sz="1800" spc="-15" dirty="0">
                          <a:latin typeface="Arial"/>
                          <a:cs typeface="Arial"/>
                        </a:rPr>
                        <a:t>P</a:t>
                      </a:r>
                      <a:r>
                        <a:rPr sz="1800" dirty="0">
                          <a:latin typeface="Arial"/>
                          <a:cs typeface="Arial"/>
                        </a:rPr>
                        <a:t>2</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10"/>
                        </a:lnSpc>
                        <a:spcBef>
                          <a:spcPts val="450"/>
                        </a:spcBef>
                      </a:pPr>
                      <a:r>
                        <a:rPr sz="1800" spc="-5" dirty="0">
                          <a:latin typeface="Arial"/>
                          <a:cs typeface="Arial"/>
                        </a:rPr>
                        <a:t>P2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2090">
                        <a:lnSpc>
                          <a:spcPts val="2010"/>
                        </a:lnSpc>
                        <a:spcBef>
                          <a:spcPts val="450"/>
                        </a:spcBef>
                      </a:pPr>
                      <a:r>
                        <a:rPr sz="1800" spc="-15" dirty="0">
                          <a:latin typeface="Arial"/>
                          <a:cs typeface="Arial"/>
                        </a:rPr>
                        <a:t>P</a:t>
                      </a:r>
                      <a:r>
                        <a:rPr sz="1800" dirty="0">
                          <a:latin typeface="Arial"/>
                          <a:cs typeface="Arial"/>
                        </a:rPr>
                        <a:t>1  </a:t>
                      </a:r>
                      <a:r>
                        <a:rPr sz="1800" spc="-15" dirty="0">
                          <a:latin typeface="Arial"/>
                          <a:cs typeface="Arial"/>
                        </a:rPr>
                        <a:t>P</a:t>
                      </a:r>
                      <a:r>
                        <a:rPr sz="1800" dirty="0">
                          <a:latin typeface="Arial"/>
                          <a:cs typeface="Arial"/>
                        </a:rPr>
                        <a:t>3</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820">
                        <a:lnSpc>
                          <a:spcPts val="2010"/>
                        </a:lnSpc>
                        <a:spcBef>
                          <a:spcPts val="450"/>
                        </a:spcBef>
                      </a:pPr>
                      <a:r>
                        <a:rPr sz="1800" spc="-5" dirty="0">
                          <a:latin typeface="Arial"/>
                          <a:cs typeface="Arial"/>
                        </a:rPr>
                        <a:t>P3  P2</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0185">
                        <a:lnSpc>
                          <a:spcPts val="2010"/>
                        </a:lnSpc>
                        <a:spcBef>
                          <a:spcPts val="450"/>
                        </a:spcBef>
                      </a:pPr>
                      <a:r>
                        <a:rPr sz="1800" spc="-5" dirty="0">
                          <a:latin typeface="Arial"/>
                          <a:cs typeface="Arial"/>
                        </a:rPr>
                        <a:t>P2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a:lnSpc>
                          <a:spcPct val="100000"/>
                        </a:lnSpc>
                        <a:spcBef>
                          <a:spcPts val="259"/>
                        </a:spcBef>
                      </a:pPr>
                      <a:r>
                        <a:rPr sz="1800" spc="-5" dirty="0">
                          <a:latin typeface="Arial"/>
                          <a:cs typeface="Arial"/>
                        </a:rPr>
                        <a:t>P1</a:t>
                      </a:r>
                      <a:endParaRPr sz="1800">
                        <a:latin typeface="Arial"/>
                        <a:cs typeface="Arial"/>
                      </a:endParaRPr>
                    </a:p>
                  </a:txBody>
                  <a:tcPr marL="0" marR="0" marT="33019"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10"/>
                        </a:lnSpc>
                        <a:spcBef>
                          <a:spcPts val="450"/>
                        </a:spcBef>
                      </a:pPr>
                      <a:r>
                        <a:rPr sz="1800" spc="-5" dirty="0">
                          <a:latin typeface="Arial"/>
                          <a:cs typeface="Arial"/>
                        </a:rPr>
                        <a:t>P4  P2</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0820">
                        <a:lnSpc>
                          <a:spcPts val="2010"/>
                        </a:lnSpc>
                        <a:spcBef>
                          <a:spcPts val="450"/>
                        </a:spcBef>
                      </a:pPr>
                      <a:r>
                        <a:rPr sz="1800" spc="-15" dirty="0">
                          <a:latin typeface="Arial"/>
                          <a:cs typeface="Arial"/>
                        </a:rPr>
                        <a:t>P</a:t>
                      </a:r>
                      <a:r>
                        <a:rPr sz="1800" dirty="0">
                          <a:latin typeface="Arial"/>
                          <a:cs typeface="Arial"/>
                        </a:rPr>
                        <a:t>2  </a:t>
                      </a:r>
                      <a:r>
                        <a:rPr sz="1800" spc="-15" dirty="0">
                          <a:latin typeface="Arial"/>
                          <a:cs typeface="Arial"/>
                        </a:rPr>
                        <a:t>P</a:t>
                      </a:r>
                      <a:r>
                        <a:rPr sz="1800" dirty="0">
                          <a:latin typeface="Arial"/>
                          <a:cs typeface="Arial"/>
                        </a:rPr>
                        <a:t>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a:lnSpc>
                          <a:spcPct val="100000"/>
                        </a:lnSpc>
                        <a:spcBef>
                          <a:spcPts val="259"/>
                        </a:spcBef>
                      </a:pPr>
                      <a:r>
                        <a:rPr sz="1800" spc="-5" dirty="0">
                          <a:latin typeface="Arial"/>
                          <a:cs typeface="Arial"/>
                        </a:rPr>
                        <a:t>P1</a:t>
                      </a:r>
                      <a:endParaRPr sz="1800">
                        <a:latin typeface="Arial"/>
                        <a:cs typeface="Arial"/>
                      </a:endParaRPr>
                    </a:p>
                  </a:txBody>
                  <a:tcPr marL="0" marR="0" marT="33019"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1480820" y="4225291"/>
            <a:ext cx="937894" cy="1787669"/>
          </a:xfrm>
          <a:prstGeom prst="rect">
            <a:avLst/>
          </a:prstGeom>
        </p:spPr>
        <p:txBody>
          <a:bodyPr vert="horz" wrap="square" lIns="0" tIns="12700" rIns="0" bIns="0" rtlCol="0">
            <a:spAutoFit/>
          </a:bodyPr>
          <a:lstStyle/>
          <a:p>
            <a:pPr marL="209550">
              <a:spcBef>
                <a:spcPts val="100"/>
              </a:spcBef>
            </a:pPr>
            <a:r>
              <a:rPr spc="-5" dirty="0">
                <a:latin typeface="Arial"/>
                <a:cs typeface="Arial"/>
              </a:rPr>
              <a:t>Arrival</a:t>
            </a:r>
            <a:endParaRPr>
              <a:latin typeface="Arial"/>
              <a:cs typeface="Arial"/>
            </a:endParaRPr>
          </a:p>
          <a:p>
            <a:pPr>
              <a:lnSpc>
                <a:spcPct val="100000"/>
              </a:lnSpc>
            </a:pPr>
            <a:endParaRPr sz="2000">
              <a:latin typeface="Arial"/>
              <a:cs typeface="Arial"/>
            </a:endParaRPr>
          </a:p>
          <a:p>
            <a:pPr marL="12700">
              <a:spcBef>
                <a:spcPts val="1620"/>
              </a:spcBef>
            </a:pPr>
            <a:r>
              <a:rPr spc="-10" dirty="0">
                <a:latin typeface="Arial"/>
                <a:cs typeface="Arial"/>
              </a:rPr>
              <a:t>schedule</a:t>
            </a:r>
            <a:endParaRPr>
              <a:latin typeface="Arial"/>
              <a:cs typeface="Arial"/>
            </a:endParaRPr>
          </a:p>
          <a:p>
            <a:pPr>
              <a:spcBef>
                <a:spcPts val="20"/>
              </a:spcBef>
            </a:pPr>
            <a:endParaRPr sz="2800">
              <a:latin typeface="Arial"/>
              <a:cs typeface="Arial"/>
            </a:endParaRPr>
          </a:p>
          <a:p>
            <a:pPr marL="336550"/>
            <a:r>
              <a:rPr spc="-5" dirty="0">
                <a:latin typeface="Arial"/>
                <a:cs typeface="Arial"/>
              </a:rPr>
              <a:t>FIFO</a:t>
            </a:r>
            <a:endParaRPr>
              <a:latin typeface="Arial"/>
              <a:cs typeface="Arial"/>
            </a:endParaRPr>
          </a:p>
        </p:txBody>
      </p:sp>
      <p:sp>
        <p:nvSpPr>
          <p:cNvPr id="6" name="object 6"/>
          <p:cNvSpPr txBox="1">
            <a:spLocks noGrp="1"/>
          </p:cNvSpPr>
          <p:nvPr>
            <p:ph type="body" idx="1"/>
          </p:nvPr>
        </p:nvSpPr>
        <p:spPr>
          <a:xfrm>
            <a:off x="2425641" y="948931"/>
            <a:ext cx="10515600" cy="3029034"/>
          </a:xfrm>
          <a:prstGeom prst="rect">
            <a:avLst/>
          </a:prstGeom>
        </p:spPr>
        <p:txBody>
          <a:bodyPr vert="horz" wrap="square" lIns="0" tIns="12700" rIns="0" bIns="0" rtlCol="0">
            <a:spAutoFit/>
          </a:bodyPr>
          <a:lstStyle/>
          <a:p>
            <a:pPr marL="4159885">
              <a:lnSpc>
                <a:spcPts val="2380"/>
              </a:lnSpc>
              <a:spcBef>
                <a:spcPts val="100"/>
              </a:spcBef>
            </a:pPr>
            <a:r>
              <a:rPr sz="3000" b="1" spc="-30" baseline="27777" dirty="0">
                <a:latin typeface="Arial"/>
                <a:cs typeface="Arial"/>
              </a:rPr>
              <a:t>Time </a:t>
            </a:r>
            <a:r>
              <a:rPr sz="3000" b="1" spc="-7" baseline="27777" dirty="0">
                <a:latin typeface="Arial"/>
                <a:cs typeface="Arial"/>
              </a:rPr>
              <a:t>slice </a:t>
            </a:r>
            <a:r>
              <a:rPr sz="3000" b="1" baseline="27777" dirty="0">
                <a:latin typeface="Arial"/>
                <a:cs typeface="Arial"/>
              </a:rPr>
              <a:t>= 1 </a:t>
            </a:r>
            <a:r>
              <a:rPr sz="1800" spc="-10" dirty="0"/>
              <a:t>Average </a:t>
            </a:r>
            <a:r>
              <a:rPr sz="1800" spc="-15" dirty="0"/>
              <a:t>Waiting</a:t>
            </a:r>
            <a:r>
              <a:rPr sz="1800" spc="-320" dirty="0"/>
              <a:t> </a:t>
            </a:r>
            <a:r>
              <a:rPr sz="1800" spc="-5" dirty="0"/>
              <a:t>time</a:t>
            </a:r>
            <a:endParaRPr sz="1800" dirty="0">
              <a:latin typeface="Arial"/>
              <a:cs typeface="Arial"/>
            </a:endParaRPr>
          </a:p>
          <a:p>
            <a:pPr marL="5912485">
              <a:lnSpc>
                <a:spcPts val="2140"/>
              </a:lnSpc>
            </a:pPr>
            <a:r>
              <a:rPr sz="1800" dirty="0"/>
              <a:t>= (7 + 6 + 3 + </a:t>
            </a:r>
            <a:r>
              <a:rPr sz="1800" spc="-5" dirty="0"/>
              <a:t>1) </a:t>
            </a:r>
            <a:r>
              <a:rPr sz="1800" dirty="0"/>
              <a:t>/</a:t>
            </a:r>
            <a:r>
              <a:rPr sz="1800" spc="-50" dirty="0"/>
              <a:t> </a:t>
            </a:r>
            <a:r>
              <a:rPr sz="1800" dirty="0"/>
              <a:t>4</a:t>
            </a:r>
          </a:p>
          <a:p>
            <a:pPr marL="5912485">
              <a:lnSpc>
                <a:spcPct val="100000"/>
              </a:lnSpc>
            </a:pPr>
            <a:r>
              <a:rPr sz="1800" dirty="0"/>
              <a:t>= </a:t>
            </a:r>
            <a:r>
              <a:rPr sz="1800" spc="-5" dirty="0"/>
              <a:t>4.25</a:t>
            </a:r>
            <a:endParaRPr sz="1800" dirty="0"/>
          </a:p>
          <a:p>
            <a:pPr marL="4109085">
              <a:lnSpc>
                <a:spcPct val="100000"/>
              </a:lnSpc>
              <a:spcBef>
                <a:spcPts val="30"/>
              </a:spcBef>
            </a:pPr>
            <a:endParaRPr sz="1850" dirty="0"/>
          </a:p>
          <a:p>
            <a:pPr marL="5912485">
              <a:lnSpc>
                <a:spcPct val="100000"/>
              </a:lnSpc>
            </a:pPr>
            <a:r>
              <a:rPr sz="1800" spc="-10" dirty="0"/>
              <a:t>Average </a:t>
            </a:r>
            <a:r>
              <a:rPr sz="1800" spc="-5" dirty="0"/>
              <a:t>Response</a:t>
            </a:r>
            <a:r>
              <a:rPr sz="1800" spc="-90" dirty="0"/>
              <a:t> </a:t>
            </a:r>
            <a:r>
              <a:rPr sz="1800" spc="-20" dirty="0"/>
              <a:t>Time</a:t>
            </a:r>
            <a:endParaRPr sz="1800" dirty="0"/>
          </a:p>
          <a:p>
            <a:pPr marL="5912485">
              <a:lnSpc>
                <a:spcPct val="100000"/>
              </a:lnSpc>
            </a:pPr>
            <a:r>
              <a:rPr sz="1800" dirty="0"/>
              <a:t>= (0 + 0 + 1 + </a:t>
            </a:r>
            <a:r>
              <a:rPr sz="1800" spc="-5" dirty="0"/>
              <a:t>1) </a:t>
            </a:r>
            <a:r>
              <a:rPr sz="1800" dirty="0"/>
              <a:t>/</a:t>
            </a:r>
            <a:r>
              <a:rPr sz="1800" spc="-50" dirty="0"/>
              <a:t> </a:t>
            </a:r>
            <a:r>
              <a:rPr sz="1800" dirty="0"/>
              <a:t>4</a:t>
            </a:r>
          </a:p>
          <a:p>
            <a:pPr marL="5912485">
              <a:lnSpc>
                <a:spcPct val="100000"/>
              </a:lnSpc>
            </a:pPr>
            <a:r>
              <a:rPr sz="1800" dirty="0"/>
              <a:t>= </a:t>
            </a:r>
            <a:r>
              <a:rPr sz="1800" spc="-5" dirty="0"/>
              <a:t>1/2</a:t>
            </a:r>
            <a:endParaRPr sz="1800" dirty="0"/>
          </a:p>
          <a:p>
            <a:pPr marL="5912485">
              <a:lnSpc>
                <a:spcPct val="100000"/>
              </a:lnSpc>
            </a:pPr>
            <a:r>
              <a:rPr sz="1800" spc="-10" dirty="0"/>
              <a:t>#Context </a:t>
            </a:r>
            <a:r>
              <a:rPr sz="1800" spc="-15" dirty="0"/>
              <a:t>Switches </a:t>
            </a:r>
            <a:r>
              <a:rPr sz="1800" dirty="0"/>
              <a:t>=</a:t>
            </a:r>
            <a:r>
              <a:rPr sz="1800" spc="5" dirty="0"/>
              <a:t> </a:t>
            </a:r>
            <a:r>
              <a:rPr sz="1800" spc="-10" dirty="0"/>
              <a:t>11</a:t>
            </a:r>
            <a:endParaRPr sz="1800" dirty="0"/>
          </a:p>
        </p:txBody>
      </p:sp>
      <p:sp>
        <p:nvSpPr>
          <p:cNvPr id="7" name="object 7"/>
          <p:cNvSpPr txBox="1"/>
          <p:nvPr/>
        </p:nvSpPr>
        <p:spPr>
          <a:xfrm>
            <a:off x="10367009" y="6587490"/>
            <a:ext cx="223520" cy="228268"/>
          </a:xfrm>
          <a:prstGeom prst="rect">
            <a:avLst/>
          </a:prstGeom>
        </p:spPr>
        <p:txBody>
          <a:bodyPr vert="horz" wrap="square" lIns="0" tIns="12700" rIns="0" bIns="0" rtlCol="0">
            <a:spAutoFit/>
          </a:bodyPr>
          <a:lstStyle/>
          <a:p>
            <a:pPr marL="12700">
              <a:spcBef>
                <a:spcPts val="100"/>
              </a:spcBef>
            </a:pPr>
            <a:r>
              <a:rPr sz="1400" spc="-5" dirty="0">
                <a:solidFill>
                  <a:srgbClr val="7F7F7F"/>
                </a:solidFill>
                <a:latin typeface="Arial"/>
                <a:cs typeface="Arial"/>
              </a:rPr>
              <a:t>18</a:t>
            </a:r>
            <a:endParaRPr sz="1400">
              <a:latin typeface="Arial"/>
              <a:cs typeface="Arial"/>
            </a:endParaRPr>
          </a:p>
        </p:txBody>
      </p:sp>
      <p:sp>
        <p:nvSpPr>
          <p:cNvPr id="8" name="object 8"/>
          <p:cNvSpPr txBox="1"/>
          <p:nvPr/>
        </p:nvSpPr>
        <p:spPr>
          <a:xfrm>
            <a:off x="3354070" y="6511290"/>
            <a:ext cx="506222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More context switches </a:t>
            </a:r>
            <a:r>
              <a:rPr spc="-5" dirty="0">
                <a:latin typeface="Arial"/>
                <a:cs typeface="Arial"/>
              </a:rPr>
              <a:t>but </a:t>
            </a:r>
            <a:r>
              <a:rPr spc="-10" dirty="0">
                <a:latin typeface="Arial"/>
                <a:cs typeface="Arial"/>
              </a:rPr>
              <a:t>quicker </a:t>
            </a:r>
            <a:r>
              <a:rPr spc="-5" dirty="0">
                <a:latin typeface="Arial"/>
                <a:cs typeface="Arial"/>
              </a:rPr>
              <a:t>response</a:t>
            </a:r>
            <a:r>
              <a:rPr spc="30" dirty="0">
                <a:latin typeface="Arial"/>
                <a:cs typeface="Arial"/>
              </a:rPr>
              <a:t> </a:t>
            </a:r>
            <a:r>
              <a:rPr spc="-10" dirty="0">
                <a:latin typeface="Arial"/>
                <a:cs typeface="Arial"/>
              </a:rPr>
              <a:t>times</a:t>
            </a:r>
            <a:endParaRPr>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76" y="294305"/>
            <a:ext cx="6483985" cy="695960"/>
          </a:xfrm>
          <a:prstGeom prst="rect">
            <a:avLst/>
          </a:prstGeom>
        </p:spPr>
        <p:txBody>
          <a:bodyPr vert="horz" wrap="square" lIns="0" tIns="12700" rIns="0" bIns="0" rtlCol="0" anchor="ctr">
            <a:spAutoFit/>
          </a:bodyPr>
          <a:lstStyle/>
          <a:p>
            <a:pPr marL="12700">
              <a:lnSpc>
                <a:spcPct val="100000"/>
              </a:lnSpc>
              <a:spcBef>
                <a:spcPts val="100"/>
              </a:spcBef>
              <a:tabLst>
                <a:tab pos="4110354" algn="l"/>
              </a:tabLst>
            </a:pPr>
            <a:r>
              <a:rPr spc="-5" dirty="0"/>
              <a:t>Example</a:t>
            </a:r>
            <a:r>
              <a:rPr spc="10" dirty="0"/>
              <a:t> </a:t>
            </a:r>
            <a:r>
              <a:rPr spc="-5" dirty="0"/>
              <a:t>(larger</a:t>
            </a:r>
            <a:r>
              <a:rPr lang="en-IN" spc="-5" dirty="0"/>
              <a:t> </a:t>
            </a:r>
            <a:r>
              <a:rPr spc="-5" dirty="0" err="1"/>
              <a:t>timeslice</a:t>
            </a:r>
            <a:r>
              <a:rPr spc="-5" dirty="0"/>
              <a:t>)</a:t>
            </a:r>
          </a:p>
        </p:txBody>
      </p:sp>
      <p:sp>
        <p:nvSpPr>
          <p:cNvPr id="3" name="object 3"/>
          <p:cNvSpPr/>
          <p:nvPr/>
        </p:nvSpPr>
        <p:spPr>
          <a:xfrm>
            <a:off x="1987550" y="1602739"/>
            <a:ext cx="3797300" cy="226695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2425641" y="4188460"/>
          <a:ext cx="8229595" cy="2134233"/>
        </p:xfrm>
        <a:graphic>
          <a:graphicData uri="http://schemas.openxmlformats.org/drawingml/2006/table">
            <a:tbl>
              <a:tblPr firstRow="1" bandRow="1">
                <a:tableStyleId>{2D5ABB26-0587-4C30-8999-92F81FD0307C}</a:tableStyleId>
              </a:tblPr>
              <a:tblGrid>
                <a:gridCol w="587375">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586740">
                  <a:extLst>
                    <a:ext uri="{9D8B030D-6E8A-4147-A177-3AD203B41FA5}">
                      <a16:colId xmlns:a16="http://schemas.microsoft.com/office/drawing/2014/main" val="20002"/>
                    </a:ext>
                  </a:extLst>
                </a:gridCol>
                <a:gridCol w="588010">
                  <a:extLst>
                    <a:ext uri="{9D8B030D-6E8A-4147-A177-3AD203B41FA5}">
                      <a16:colId xmlns:a16="http://schemas.microsoft.com/office/drawing/2014/main" val="20003"/>
                    </a:ext>
                  </a:extLst>
                </a:gridCol>
                <a:gridCol w="586739">
                  <a:extLst>
                    <a:ext uri="{9D8B030D-6E8A-4147-A177-3AD203B41FA5}">
                      <a16:colId xmlns:a16="http://schemas.microsoft.com/office/drawing/2014/main" val="20004"/>
                    </a:ext>
                  </a:extLst>
                </a:gridCol>
                <a:gridCol w="589279">
                  <a:extLst>
                    <a:ext uri="{9D8B030D-6E8A-4147-A177-3AD203B41FA5}">
                      <a16:colId xmlns:a16="http://schemas.microsoft.com/office/drawing/2014/main" val="20005"/>
                    </a:ext>
                  </a:extLst>
                </a:gridCol>
                <a:gridCol w="587375">
                  <a:extLst>
                    <a:ext uri="{9D8B030D-6E8A-4147-A177-3AD203B41FA5}">
                      <a16:colId xmlns:a16="http://schemas.microsoft.com/office/drawing/2014/main" val="20006"/>
                    </a:ext>
                  </a:extLst>
                </a:gridCol>
                <a:gridCol w="587375">
                  <a:extLst>
                    <a:ext uri="{9D8B030D-6E8A-4147-A177-3AD203B41FA5}">
                      <a16:colId xmlns:a16="http://schemas.microsoft.com/office/drawing/2014/main" val="20007"/>
                    </a:ext>
                  </a:extLst>
                </a:gridCol>
                <a:gridCol w="589279">
                  <a:extLst>
                    <a:ext uri="{9D8B030D-6E8A-4147-A177-3AD203B41FA5}">
                      <a16:colId xmlns:a16="http://schemas.microsoft.com/office/drawing/2014/main" val="20008"/>
                    </a:ext>
                  </a:extLst>
                </a:gridCol>
                <a:gridCol w="586739">
                  <a:extLst>
                    <a:ext uri="{9D8B030D-6E8A-4147-A177-3AD203B41FA5}">
                      <a16:colId xmlns:a16="http://schemas.microsoft.com/office/drawing/2014/main" val="20009"/>
                    </a:ext>
                  </a:extLst>
                </a:gridCol>
                <a:gridCol w="588010">
                  <a:extLst>
                    <a:ext uri="{9D8B030D-6E8A-4147-A177-3AD203B41FA5}">
                      <a16:colId xmlns:a16="http://schemas.microsoft.com/office/drawing/2014/main" val="20010"/>
                    </a:ext>
                  </a:extLst>
                </a:gridCol>
                <a:gridCol w="586740">
                  <a:extLst>
                    <a:ext uri="{9D8B030D-6E8A-4147-A177-3AD203B41FA5}">
                      <a16:colId xmlns:a16="http://schemas.microsoft.com/office/drawing/2014/main" val="20011"/>
                    </a:ext>
                  </a:extLst>
                </a:gridCol>
                <a:gridCol w="589279">
                  <a:extLst>
                    <a:ext uri="{9D8B030D-6E8A-4147-A177-3AD203B41FA5}">
                      <a16:colId xmlns:a16="http://schemas.microsoft.com/office/drawing/2014/main" val="20012"/>
                    </a:ext>
                  </a:extLst>
                </a:gridCol>
                <a:gridCol w="587375">
                  <a:extLst>
                    <a:ext uri="{9D8B030D-6E8A-4147-A177-3AD203B41FA5}">
                      <a16:colId xmlns:a16="http://schemas.microsoft.com/office/drawing/2014/main" val="20013"/>
                    </a:ext>
                  </a:extLst>
                </a:gridCol>
              </a:tblGrid>
              <a:tr h="380365">
                <a:tc>
                  <a:txBody>
                    <a:bodyPr/>
                    <a:lstStyle/>
                    <a:p>
                      <a:pPr marL="89535">
                        <a:lnSpc>
                          <a:spcPct val="100000"/>
                        </a:lnSpc>
                        <a:spcBef>
                          <a:spcPts val="200"/>
                        </a:spcBef>
                      </a:pPr>
                      <a:r>
                        <a:rPr sz="1800" b="1" spc="-5" dirty="0">
                          <a:latin typeface="Arial"/>
                          <a:cs typeface="Arial"/>
                        </a:rPr>
                        <a:t>P1</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8900">
                        <a:lnSpc>
                          <a:spcPct val="100000"/>
                        </a:lnSpc>
                        <a:spcBef>
                          <a:spcPts val="200"/>
                        </a:spcBef>
                      </a:pPr>
                      <a:r>
                        <a:rPr sz="1800" b="1" spc="-5" dirty="0">
                          <a:latin typeface="Arial"/>
                          <a:cs typeface="Arial"/>
                        </a:rPr>
                        <a:t>P2</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90805">
                        <a:lnSpc>
                          <a:spcPct val="100000"/>
                        </a:lnSpc>
                        <a:spcBef>
                          <a:spcPts val="200"/>
                        </a:spcBef>
                      </a:pPr>
                      <a:r>
                        <a:rPr sz="1800" b="1" spc="-10" dirty="0">
                          <a:latin typeface="Arial"/>
                          <a:cs typeface="Arial"/>
                        </a:rPr>
                        <a:t>P3</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marL="89535">
                        <a:lnSpc>
                          <a:spcPct val="100000"/>
                        </a:lnSpc>
                        <a:spcBef>
                          <a:spcPts val="200"/>
                        </a:spcBef>
                      </a:pPr>
                      <a:r>
                        <a:rPr sz="1800" b="1" spc="-5" dirty="0">
                          <a:latin typeface="Arial"/>
                          <a:cs typeface="Arial"/>
                        </a:rPr>
                        <a:t>P4</a:t>
                      </a:r>
                      <a:endParaRPr sz="1800">
                        <a:latin typeface="Arial"/>
                        <a:cs typeface="Arial"/>
                      </a:endParaRPr>
                    </a:p>
                  </a:txBody>
                  <a:tcPr marL="0" marR="0" marT="2540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12700">
                      <a:solidFill>
                        <a:srgbClr val="333399"/>
                      </a:solidFill>
                      <a:prstDash val="solid"/>
                    </a:lnB>
                    <a:solidFill>
                      <a:srgbClr val="D8D8D8"/>
                    </a:solidFill>
                  </a:tcPr>
                </a:tc>
                <a:extLst>
                  <a:ext uri="{0D108BD9-81ED-4DB2-BD59-A6C34878D82A}">
                    <a16:rowId xmlns:a16="http://schemas.microsoft.com/office/drawing/2014/main" val="10000"/>
                  </a:ext>
                </a:extLst>
              </a:tr>
              <a:tr h="370840">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12700">
                      <a:solidFill>
                        <a:srgbClr val="333399"/>
                      </a:solidFill>
                      <a:prstDash val="solid"/>
                    </a:lnT>
                    <a:lnB w="6350">
                      <a:solidFill>
                        <a:srgbClr val="333399"/>
                      </a:solidFill>
                      <a:prstDash val="solid"/>
                    </a:lnB>
                    <a:solidFill>
                      <a:srgbClr val="FFBF00"/>
                    </a:solidFill>
                  </a:tcPr>
                </a:tc>
                <a:extLst>
                  <a:ext uri="{0D108BD9-81ED-4DB2-BD59-A6C34878D82A}">
                    <a16:rowId xmlns:a16="http://schemas.microsoft.com/office/drawing/2014/main" val="10001"/>
                  </a:ext>
                </a:extLst>
              </a:tr>
              <a:tr h="385474">
                <a:tc>
                  <a:txBody>
                    <a:bodyPr/>
                    <a:lstStyle/>
                    <a:p>
                      <a:pPr marL="89535">
                        <a:lnSpc>
                          <a:spcPct val="100000"/>
                        </a:lnSpc>
                        <a:spcBef>
                          <a:spcPts val="204"/>
                        </a:spcBef>
                      </a:pPr>
                      <a:r>
                        <a:rPr sz="1800" spc="-5" dirty="0">
                          <a:latin typeface="Arial"/>
                          <a:cs typeface="Arial"/>
                        </a:rPr>
                        <a:t>P1</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90170">
                        <a:lnSpc>
                          <a:spcPct val="100000"/>
                        </a:lnSpc>
                        <a:spcBef>
                          <a:spcPts val="204"/>
                        </a:spcBef>
                      </a:pPr>
                      <a:r>
                        <a:rPr sz="1800" spc="-10" dirty="0">
                          <a:latin typeface="Arial"/>
                          <a:cs typeface="Arial"/>
                        </a:rPr>
                        <a:t>P2</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P3</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marL="89535">
                        <a:lnSpc>
                          <a:spcPct val="100000"/>
                        </a:lnSpc>
                        <a:spcBef>
                          <a:spcPts val="204"/>
                        </a:spcBef>
                      </a:pPr>
                      <a:r>
                        <a:rPr sz="1800" spc="-5" dirty="0">
                          <a:latin typeface="Arial"/>
                          <a:cs typeface="Arial"/>
                        </a:rPr>
                        <a:t>P4</a:t>
                      </a:r>
                      <a:endParaRPr sz="1800">
                        <a:latin typeface="Arial"/>
                        <a:cs typeface="Arial"/>
                      </a:endParaRPr>
                    </a:p>
                  </a:txBody>
                  <a:tcPr marL="0" marR="0" marT="26034"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6350">
                      <a:solidFill>
                        <a:srgbClr val="333399"/>
                      </a:solidFill>
                      <a:prstDash val="solid"/>
                    </a:lnT>
                    <a:lnB w="28575">
                      <a:solidFill>
                        <a:srgbClr val="88A3A6"/>
                      </a:solidFill>
                      <a:prstDash val="solid"/>
                    </a:lnB>
                    <a:solidFill>
                      <a:srgbClr val="D8D8D8"/>
                    </a:solidFill>
                  </a:tcPr>
                </a:tc>
                <a:extLst>
                  <a:ext uri="{0D108BD9-81ED-4DB2-BD59-A6C34878D82A}">
                    <a16:rowId xmlns:a16="http://schemas.microsoft.com/office/drawing/2014/main" val="10002"/>
                  </a:ext>
                </a:extLst>
              </a:tr>
              <a:tr h="347950">
                <a:tc gridSpan="14">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649604">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8900">
                        <a:lnSpc>
                          <a:spcPct val="100000"/>
                        </a:lnSpc>
                        <a:spcBef>
                          <a:spcPts val="259"/>
                        </a:spcBef>
                      </a:pPr>
                      <a:r>
                        <a:rPr sz="1800" spc="-5" dirty="0">
                          <a:latin typeface="Arial"/>
                          <a:cs typeface="Arial"/>
                        </a:rPr>
                        <a:t>P2</a:t>
                      </a:r>
                      <a:endParaRPr sz="1800">
                        <a:latin typeface="Arial"/>
                        <a:cs typeface="Arial"/>
                      </a:endParaRPr>
                    </a:p>
                  </a:txBody>
                  <a:tcPr marL="0" marR="0" marT="33019"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805" marR="210820">
                        <a:lnSpc>
                          <a:spcPts val="2010"/>
                        </a:lnSpc>
                        <a:spcBef>
                          <a:spcPts val="450"/>
                        </a:spcBef>
                      </a:pPr>
                      <a:r>
                        <a:rPr sz="1800" spc="-15" dirty="0">
                          <a:latin typeface="Arial"/>
                          <a:cs typeface="Arial"/>
                        </a:rPr>
                        <a:t>P</a:t>
                      </a:r>
                      <a:r>
                        <a:rPr sz="1800" dirty="0">
                          <a:latin typeface="Arial"/>
                          <a:cs typeface="Arial"/>
                        </a:rPr>
                        <a:t>2  </a:t>
                      </a:r>
                      <a:r>
                        <a:rPr sz="1800" spc="-15" dirty="0">
                          <a:latin typeface="Arial"/>
                          <a:cs typeface="Arial"/>
                        </a:rPr>
                        <a:t>P</a:t>
                      </a:r>
                      <a:r>
                        <a:rPr sz="1800" dirty="0">
                          <a:latin typeface="Arial"/>
                          <a:cs typeface="Arial"/>
                        </a:rPr>
                        <a:t>3</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10"/>
                        </a:lnSpc>
                        <a:spcBef>
                          <a:spcPts val="450"/>
                        </a:spcBef>
                      </a:pPr>
                      <a:r>
                        <a:rPr sz="1800" spc="-5" dirty="0">
                          <a:latin typeface="Arial"/>
                          <a:cs typeface="Arial"/>
                        </a:rPr>
                        <a:t>P2  P3</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2090">
                        <a:lnSpc>
                          <a:spcPts val="2010"/>
                        </a:lnSpc>
                        <a:spcBef>
                          <a:spcPts val="450"/>
                        </a:spcBef>
                      </a:pPr>
                      <a:r>
                        <a:rPr sz="1800" spc="-15" dirty="0">
                          <a:latin typeface="Arial"/>
                          <a:cs typeface="Arial"/>
                        </a:rPr>
                        <a:t>P</a:t>
                      </a:r>
                      <a:r>
                        <a:rPr sz="1800" dirty="0">
                          <a:latin typeface="Arial"/>
                          <a:cs typeface="Arial"/>
                        </a:rPr>
                        <a:t>3  </a:t>
                      </a:r>
                      <a:r>
                        <a:rPr sz="1800" spc="-15" dirty="0">
                          <a:latin typeface="Arial"/>
                          <a:cs typeface="Arial"/>
                        </a:rPr>
                        <a:t>P</a:t>
                      </a:r>
                      <a:r>
                        <a:rPr sz="1800" dirty="0">
                          <a:latin typeface="Arial"/>
                          <a:cs typeface="Arial"/>
                        </a:rPr>
                        <a:t>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820">
                        <a:lnSpc>
                          <a:spcPts val="2010"/>
                        </a:lnSpc>
                        <a:spcBef>
                          <a:spcPts val="450"/>
                        </a:spcBef>
                      </a:pPr>
                      <a:r>
                        <a:rPr sz="1800" spc="-5" dirty="0">
                          <a:latin typeface="Arial"/>
                          <a:cs typeface="Arial"/>
                        </a:rPr>
                        <a:t>P3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0185">
                        <a:lnSpc>
                          <a:spcPts val="2010"/>
                        </a:lnSpc>
                        <a:spcBef>
                          <a:spcPts val="450"/>
                        </a:spcBef>
                      </a:pPr>
                      <a:r>
                        <a:rPr sz="1800" spc="-5" dirty="0">
                          <a:latin typeface="Arial"/>
                          <a:cs typeface="Arial"/>
                        </a:rPr>
                        <a:t>P3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2725">
                        <a:lnSpc>
                          <a:spcPts val="2010"/>
                        </a:lnSpc>
                        <a:spcBef>
                          <a:spcPts val="450"/>
                        </a:spcBef>
                      </a:pPr>
                      <a:r>
                        <a:rPr sz="1800" spc="-5" dirty="0">
                          <a:latin typeface="Arial"/>
                          <a:cs typeface="Arial"/>
                        </a:rPr>
                        <a:t>P3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marR="210185">
                        <a:lnSpc>
                          <a:spcPts val="2010"/>
                        </a:lnSpc>
                        <a:spcBef>
                          <a:spcPts val="450"/>
                        </a:spcBef>
                      </a:pPr>
                      <a:r>
                        <a:rPr sz="1800" spc="-5" dirty="0">
                          <a:latin typeface="Arial"/>
                          <a:cs typeface="Arial"/>
                        </a:rPr>
                        <a:t>P4  P1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90170" marR="210820">
                        <a:lnSpc>
                          <a:spcPts val="2010"/>
                        </a:lnSpc>
                        <a:spcBef>
                          <a:spcPts val="450"/>
                        </a:spcBef>
                      </a:pPr>
                      <a:r>
                        <a:rPr sz="1800" spc="-15" dirty="0">
                          <a:latin typeface="Arial"/>
                          <a:cs typeface="Arial"/>
                        </a:rPr>
                        <a:t>P</a:t>
                      </a:r>
                      <a:r>
                        <a:rPr sz="1800" dirty="0">
                          <a:latin typeface="Arial"/>
                          <a:cs typeface="Arial"/>
                        </a:rPr>
                        <a:t>4  </a:t>
                      </a:r>
                      <a:r>
                        <a:rPr sz="1800" spc="-15" dirty="0">
                          <a:latin typeface="Arial"/>
                          <a:cs typeface="Arial"/>
                        </a:rPr>
                        <a:t>P</a:t>
                      </a:r>
                      <a:r>
                        <a:rPr sz="1800" dirty="0">
                          <a:latin typeface="Arial"/>
                          <a:cs typeface="Arial"/>
                        </a:rPr>
                        <a:t>1</a:t>
                      </a:r>
                      <a:endParaRPr sz="1800">
                        <a:latin typeface="Arial"/>
                        <a:cs typeface="Arial"/>
                      </a:endParaRPr>
                    </a:p>
                  </a:txBody>
                  <a:tcPr marL="0" marR="0" marT="5715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marL="89535">
                        <a:lnSpc>
                          <a:spcPct val="100000"/>
                        </a:lnSpc>
                        <a:spcBef>
                          <a:spcPts val="259"/>
                        </a:spcBef>
                      </a:pPr>
                      <a:r>
                        <a:rPr sz="1800" spc="-5" dirty="0">
                          <a:latin typeface="Arial"/>
                          <a:cs typeface="Arial"/>
                        </a:rPr>
                        <a:t>P1</a:t>
                      </a:r>
                      <a:endParaRPr sz="1800">
                        <a:latin typeface="Arial"/>
                        <a:cs typeface="Arial"/>
                      </a:endParaRPr>
                    </a:p>
                  </a:txBody>
                  <a:tcPr marL="0" marR="0" marT="33019"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333399"/>
                      </a:solidFill>
                      <a:prstDash val="solid"/>
                    </a:lnL>
                    <a:lnR w="6350">
                      <a:solidFill>
                        <a:srgbClr val="333399"/>
                      </a:solidFill>
                      <a:prstDash val="solid"/>
                    </a:lnR>
                    <a:lnT w="28575">
                      <a:solidFill>
                        <a:srgbClr val="88A3A6"/>
                      </a:solidFill>
                      <a:prstDash val="solid"/>
                    </a:lnT>
                    <a:lnB w="6350">
                      <a:solidFill>
                        <a:srgbClr val="333399"/>
                      </a:solidFill>
                      <a:prstDash val="solid"/>
                    </a:lnB>
                  </a:tcPr>
                </a:tc>
                <a:extLst>
                  <a:ext uri="{0D108BD9-81ED-4DB2-BD59-A6C34878D82A}">
                    <a16:rowId xmlns:a16="http://schemas.microsoft.com/office/drawing/2014/main" val="10004"/>
                  </a:ext>
                </a:extLst>
              </a:tr>
            </a:tbl>
          </a:graphicData>
        </a:graphic>
      </p:graphicFrame>
      <p:sp>
        <p:nvSpPr>
          <p:cNvPr id="5" name="object 5"/>
          <p:cNvSpPr txBox="1"/>
          <p:nvPr/>
        </p:nvSpPr>
        <p:spPr>
          <a:xfrm>
            <a:off x="1480820" y="4225291"/>
            <a:ext cx="937894" cy="1787669"/>
          </a:xfrm>
          <a:prstGeom prst="rect">
            <a:avLst/>
          </a:prstGeom>
        </p:spPr>
        <p:txBody>
          <a:bodyPr vert="horz" wrap="square" lIns="0" tIns="12700" rIns="0" bIns="0" rtlCol="0">
            <a:spAutoFit/>
          </a:bodyPr>
          <a:lstStyle/>
          <a:p>
            <a:pPr marL="209550">
              <a:spcBef>
                <a:spcPts val="100"/>
              </a:spcBef>
            </a:pPr>
            <a:r>
              <a:rPr spc="-5" dirty="0">
                <a:latin typeface="Arial"/>
                <a:cs typeface="Arial"/>
              </a:rPr>
              <a:t>Arrival</a:t>
            </a:r>
            <a:endParaRPr>
              <a:latin typeface="Arial"/>
              <a:cs typeface="Arial"/>
            </a:endParaRPr>
          </a:p>
          <a:p>
            <a:pPr>
              <a:lnSpc>
                <a:spcPct val="100000"/>
              </a:lnSpc>
            </a:pPr>
            <a:endParaRPr sz="2000">
              <a:latin typeface="Arial"/>
              <a:cs typeface="Arial"/>
            </a:endParaRPr>
          </a:p>
          <a:p>
            <a:pPr marL="12700">
              <a:spcBef>
                <a:spcPts val="1620"/>
              </a:spcBef>
            </a:pPr>
            <a:r>
              <a:rPr spc="-10" dirty="0">
                <a:latin typeface="Arial"/>
                <a:cs typeface="Arial"/>
              </a:rPr>
              <a:t>schedule</a:t>
            </a:r>
            <a:endParaRPr>
              <a:latin typeface="Arial"/>
              <a:cs typeface="Arial"/>
            </a:endParaRPr>
          </a:p>
          <a:p>
            <a:pPr>
              <a:spcBef>
                <a:spcPts val="20"/>
              </a:spcBef>
            </a:pPr>
            <a:endParaRPr sz="2800">
              <a:latin typeface="Arial"/>
              <a:cs typeface="Arial"/>
            </a:endParaRPr>
          </a:p>
          <a:p>
            <a:pPr marL="336550"/>
            <a:r>
              <a:rPr spc="-5" dirty="0">
                <a:latin typeface="Arial"/>
                <a:cs typeface="Arial"/>
              </a:rPr>
              <a:t>FIFO</a:t>
            </a:r>
            <a:endParaRPr>
              <a:latin typeface="Arial"/>
              <a:cs typeface="Arial"/>
            </a:endParaRPr>
          </a:p>
        </p:txBody>
      </p:sp>
      <p:sp>
        <p:nvSpPr>
          <p:cNvPr id="6" name="object 6"/>
          <p:cNvSpPr txBox="1">
            <a:spLocks noGrp="1"/>
          </p:cNvSpPr>
          <p:nvPr>
            <p:ph type="body" idx="1"/>
          </p:nvPr>
        </p:nvSpPr>
        <p:spPr>
          <a:xfrm>
            <a:off x="2362200" y="1825625"/>
            <a:ext cx="10515600" cy="3313728"/>
          </a:xfrm>
          <a:prstGeom prst="rect">
            <a:avLst/>
          </a:prstGeom>
        </p:spPr>
        <p:txBody>
          <a:bodyPr vert="horz" wrap="square" lIns="0" tIns="12700" rIns="0" bIns="0" rtlCol="0">
            <a:spAutoFit/>
          </a:bodyPr>
          <a:lstStyle/>
          <a:p>
            <a:pPr marL="4159885">
              <a:lnSpc>
                <a:spcPts val="2380"/>
              </a:lnSpc>
              <a:spcBef>
                <a:spcPts val="100"/>
              </a:spcBef>
            </a:pPr>
            <a:r>
              <a:rPr sz="3000" b="1" spc="-30" baseline="27777" dirty="0">
                <a:latin typeface="Arial"/>
                <a:cs typeface="Arial"/>
              </a:rPr>
              <a:t>Time </a:t>
            </a:r>
            <a:r>
              <a:rPr sz="3000" b="1" spc="-7" baseline="27777" dirty="0">
                <a:latin typeface="Arial"/>
                <a:cs typeface="Arial"/>
              </a:rPr>
              <a:t>slice </a:t>
            </a:r>
            <a:r>
              <a:rPr sz="3000" b="1" baseline="27777" dirty="0">
                <a:latin typeface="Arial"/>
                <a:cs typeface="Arial"/>
              </a:rPr>
              <a:t>= 5 </a:t>
            </a:r>
            <a:r>
              <a:rPr sz="1800" spc="-10" dirty="0"/>
              <a:t>Average </a:t>
            </a:r>
            <a:r>
              <a:rPr sz="1800" spc="-15" dirty="0"/>
              <a:t>Waiting</a:t>
            </a:r>
            <a:r>
              <a:rPr sz="1800" spc="-320" dirty="0"/>
              <a:t> </a:t>
            </a:r>
            <a:r>
              <a:rPr sz="1800" spc="-5" dirty="0"/>
              <a:t>time</a:t>
            </a:r>
            <a:endParaRPr sz="1800" dirty="0">
              <a:latin typeface="Arial"/>
              <a:cs typeface="Arial"/>
            </a:endParaRPr>
          </a:p>
          <a:p>
            <a:pPr marL="5912485">
              <a:lnSpc>
                <a:spcPts val="2140"/>
              </a:lnSpc>
            </a:pPr>
            <a:r>
              <a:rPr sz="1800" dirty="0"/>
              <a:t>= (7 + 3 + 6 + </a:t>
            </a:r>
            <a:r>
              <a:rPr sz="1800" spc="-5" dirty="0"/>
              <a:t>2) </a:t>
            </a:r>
            <a:r>
              <a:rPr sz="1800" dirty="0"/>
              <a:t>/</a:t>
            </a:r>
            <a:r>
              <a:rPr sz="1800" spc="-50" dirty="0"/>
              <a:t> </a:t>
            </a:r>
            <a:r>
              <a:rPr sz="1800" dirty="0"/>
              <a:t>4</a:t>
            </a:r>
          </a:p>
          <a:p>
            <a:pPr marL="5912485">
              <a:lnSpc>
                <a:spcPct val="100000"/>
              </a:lnSpc>
            </a:pPr>
            <a:r>
              <a:rPr sz="1800" dirty="0"/>
              <a:t>= </a:t>
            </a:r>
            <a:r>
              <a:rPr sz="1800" spc="-5" dirty="0"/>
              <a:t>4.25</a:t>
            </a:r>
            <a:endParaRPr sz="1800" dirty="0"/>
          </a:p>
          <a:p>
            <a:pPr marL="4109085">
              <a:lnSpc>
                <a:spcPct val="100000"/>
              </a:lnSpc>
              <a:spcBef>
                <a:spcPts val="30"/>
              </a:spcBef>
            </a:pPr>
            <a:endParaRPr sz="1850" dirty="0"/>
          </a:p>
          <a:p>
            <a:pPr marL="5912485">
              <a:lnSpc>
                <a:spcPct val="100000"/>
              </a:lnSpc>
            </a:pPr>
            <a:r>
              <a:rPr sz="1800" spc="-10" dirty="0"/>
              <a:t>Average </a:t>
            </a:r>
            <a:r>
              <a:rPr sz="1800" spc="-5" dirty="0"/>
              <a:t>Response</a:t>
            </a:r>
            <a:r>
              <a:rPr sz="1800" spc="-90" dirty="0"/>
              <a:t> </a:t>
            </a:r>
            <a:r>
              <a:rPr sz="1800" spc="-20" dirty="0"/>
              <a:t>Time</a:t>
            </a:r>
            <a:endParaRPr sz="1800" dirty="0"/>
          </a:p>
          <a:p>
            <a:pPr marL="5912485">
              <a:lnSpc>
                <a:spcPct val="100000"/>
              </a:lnSpc>
            </a:pPr>
            <a:r>
              <a:rPr sz="1800" dirty="0"/>
              <a:t>= (0 + 3 + 6 + </a:t>
            </a:r>
            <a:r>
              <a:rPr sz="1800" spc="-5" dirty="0"/>
              <a:t>2) </a:t>
            </a:r>
            <a:r>
              <a:rPr sz="1800" dirty="0"/>
              <a:t>/</a:t>
            </a:r>
            <a:r>
              <a:rPr sz="1800" spc="-50" dirty="0"/>
              <a:t> </a:t>
            </a:r>
            <a:r>
              <a:rPr sz="1800" dirty="0"/>
              <a:t>4</a:t>
            </a:r>
          </a:p>
          <a:p>
            <a:pPr marL="5912485">
              <a:lnSpc>
                <a:spcPct val="100000"/>
              </a:lnSpc>
            </a:pPr>
            <a:r>
              <a:rPr sz="1800" dirty="0"/>
              <a:t>= </a:t>
            </a:r>
            <a:r>
              <a:rPr sz="1800" spc="-5" dirty="0"/>
              <a:t>2.75</a:t>
            </a:r>
            <a:endParaRPr sz="1800" dirty="0"/>
          </a:p>
          <a:p>
            <a:pPr marL="4109085">
              <a:lnSpc>
                <a:spcPct val="100000"/>
              </a:lnSpc>
              <a:spcBef>
                <a:spcPts val="35"/>
              </a:spcBef>
            </a:pPr>
            <a:endParaRPr sz="1850" dirty="0"/>
          </a:p>
          <a:p>
            <a:pPr marL="5912485">
              <a:lnSpc>
                <a:spcPct val="100000"/>
              </a:lnSpc>
            </a:pPr>
            <a:r>
              <a:rPr sz="1800" spc="-10" dirty="0"/>
              <a:t>#Context </a:t>
            </a:r>
            <a:r>
              <a:rPr sz="1800" spc="-15" dirty="0"/>
              <a:t>Switches </a:t>
            </a:r>
            <a:r>
              <a:rPr sz="1800" dirty="0"/>
              <a:t>=</a:t>
            </a:r>
            <a:r>
              <a:rPr sz="1800" spc="10" dirty="0"/>
              <a:t> </a:t>
            </a:r>
            <a:r>
              <a:rPr sz="1800" dirty="0"/>
              <a:t>4</a:t>
            </a:r>
          </a:p>
        </p:txBody>
      </p:sp>
      <p:sp>
        <p:nvSpPr>
          <p:cNvPr id="7" name="object 7"/>
          <p:cNvSpPr txBox="1"/>
          <p:nvPr/>
        </p:nvSpPr>
        <p:spPr>
          <a:xfrm>
            <a:off x="10367009" y="6587490"/>
            <a:ext cx="223520" cy="228268"/>
          </a:xfrm>
          <a:prstGeom prst="rect">
            <a:avLst/>
          </a:prstGeom>
        </p:spPr>
        <p:txBody>
          <a:bodyPr vert="horz" wrap="square" lIns="0" tIns="12700" rIns="0" bIns="0" rtlCol="0">
            <a:spAutoFit/>
          </a:bodyPr>
          <a:lstStyle/>
          <a:p>
            <a:pPr marL="12700">
              <a:spcBef>
                <a:spcPts val="100"/>
              </a:spcBef>
            </a:pPr>
            <a:r>
              <a:rPr sz="1400" spc="-5" dirty="0">
                <a:solidFill>
                  <a:srgbClr val="7F7F7F"/>
                </a:solidFill>
                <a:latin typeface="Arial"/>
                <a:cs typeface="Arial"/>
              </a:rPr>
              <a:t>19</a:t>
            </a:r>
            <a:endParaRPr sz="1400">
              <a:latin typeface="Arial"/>
              <a:cs typeface="Arial"/>
            </a:endParaRPr>
          </a:p>
        </p:txBody>
      </p:sp>
      <p:sp>
        <p:nvSpPr>
          <p:cNvPr id="8" name="object 8"/>
          <p:cNvSpPr txBox="1"/>
          <p:nvPr/>
        </p:nvSpPr>
        <p:spPr>
          <a:xfrm>
            <a:off x="2741930" y="6511290"/>
            <a:ext cx="7158990"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Lesser context switches but looks </a:t>
            </a:r>
            <a:r>
              <a:rPr dirty="0">
                <a:latin typeface="Arial"/>
                <a:cs typeface="Arial"/>
              </a:rPr>
              <a:t>more </a:t>
            </a:r>
            <a:r>
              <a:rPr spc="-5" dirty="0">
                <a:latin typeface="Arial"/>
                <a:cs typeface="Arial"/>
              </a:rPr>
              <a:t>like FCFS (bad response</a:t>
            </a:r>
            <a:r>
              <a:rPr spc="50" dirty="0">
                <a:latin typeface="Arial"/>
                <a:cs typeface="Arial"/>
              </a:rPr>
              <a:t> </a:t>
            </a:r>
            <a:r>
              <a:rPr spc="-5" dirty="0">
                <a:latin typeface="Arial"/>
                <a:cs typeface="Arial"/>
              </a:rPr>
              <a:t>time)</a:t>
            </a:r>
            <a:endParaRPr>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867" y="405074"/>
            <a:ext cx="6206490" cy="695960"/>
          </a:xfrm>
          <a:prstGeom prst="rect">
            <a:avLst/>
          </a:prstGeom>
        </p:spPr>
        <p:txBody>
          <a:bodyPr vert="horz" wrap="square" lIns="0" tIns="12700" rIns="0" bIns="0" rtlCol="0" anchor="ctr">
            <a:spAutoFit/>
          </a:bodyPr>
          <a:lstStyle/>
          <a:p>
            <a:pPr marL="12700">
              <a:lnSpc>
                <a:spcPct val="100000"/>
              </a:lnSpc>
              <a:spcBef>
                <a:spcPts val="100"/>
              </a:spcBef>
              <a:tabLst>
                <a:tab pos="1813560" algn="l"/>
              </a:tabLst>
            </a:pPr>
            <a:r>
              <a:rPr spc="-5" dirty="0"/>
              <a:t>Round</a:t>
            </a:r>
            <a:r>
              <a:rPr lang="en-IN" spc="-5" dirty="0"/>
              <a:t> </a:t>
            </a:r>
            <a:r>
              <a:rPr spc="-5" dirty="0"/>
              <a:t>Robin</a:t>
            </a:r>
            <a:r>
              <a:rPr spc="-85" dirty="0"/>
              <a:t> </a:t>
            </a:r>
            <a:r>
              <a:rPr spc="-5" dirty="0"/>
              <a:t>Scheduling</a:t>
            </a:r>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17</a:t>
            </a:fld>
            <a:endParaRPr dirty="0"/>
          </a:p>
        </p:txBody>
      </p:sp>
      <p:sp>
        <p:nvSpPr>
          <p:cNvPr id="3" name="object 3"/>
          <p:cNvSpPr txBox="1"/>
          <p:nvPr/>
        </p:nvSpPr>
        <p:spPr>
          <a:xfrm>
            <a:off x="2059940" y="1544109"/>
            <a:ext cx="7914640" cy="4382135"/>
          </a:xfrm>
          <a:prstGeom prst="rect">
            <a:avLst/>
          </a:prstGeom>
        </p:spPr>
        <p:txBody>
          <a:bodyPr vert="horz" wrap="square" lIns="0" tIns="102870" rIns="0" bIns="0" rtlCol="0">
            <a:spAutoFit/>
          </a:bodyPr>
          <a:lstStyle/>
          <a:p>
            <a:pPr marL="355600" indent="-342900">
              <a:spcBef>
                <a:spcPts val="810"/>
              </a:spcBef>
              <a:buChar char="•"/>
              <a:tabLst>
                <a:tab pos="354965" algn="l"/>
                <a:tab pos="355600" algn="l"/>
              </a:tabLst>
            </a:pPr>
            <a:r>
              <a:rPr sz="2800" spc="-5" dirty="0">
                <a:solidFill>
                  <a:srgbClr val="0000CC"/>
                </a:solidFill>
                <a:latin typeface="Arial"/>
                <a:cs typeface="Arial"/>
              </a:rPr>
              <a:t>Advantages</a:t>
            </a:r>
            <a:endParaRPr sz="2800">
              <a:latin typeface="Arial"/>
              <a:cs typeface="Arial"/>
            </a:endParaRPr>
          </a:p>
          <a:p>
            <a:pPr marL="755650" marR="311150" lvl="1" indent="-285750">
              <a:spcBef>
                <a:spcPts val="610"/>
              </a:spcBef>
              <a:buChar char="–"/>
              <a:tabLst>
                <a:tab pos="755650" algn="l"/>
              </a:tabLst>
            </a:pPr>
            <a:r>
              <a:rPr sz="2400" spc="-10" dirty="0">
                <a:latin typeface="Arial"/>
                <a:cs typeface="Arial"/>
              </a:rPr>
              <a:t>Fair </a:t>
            </a:r>
            <a:r>
              <a:rPr sz="2400" spc="-5" dirty="0">
                <a:latin typeface="Arial"/>
                <a:cs typeface="Arial"/>
              </a:rPr>
              <a:t>(Each process gets </a:t>
            </a:r>
            <a:r>
              <a:rPr sz="2400" dirty="0">
                <a:latin typeface="Arial"/>
                <a:cs typeface="Arial"/>
              </a:rPr>
              <a:t>a </a:t>
            </a:r>
            <a:r>
              <a:rPr sz="2400" spc="-5" dirty="0">
                <a:latin typeface="Arial"/>
                <a:cs typeface="Arial"/>
              </a:rPr>
              <a:t>fair chance </a:t>
            </a:r>
            <a:r>
              <a:rPr sz="2400" dirty="0">
                <a:latin typeface="Arial"/>
                <a:cs typeface="Arial"/>
              </a:rPr>
              <a:t>to </a:t>
            </a:r>
            <a:r>
              <a:rPr sz="2400" spc="-5" dirty="0">
                <a:latin typeface="Arial"/>
                <a:cs typeface="Arial"/>
              </a:rPr>
              <a:t>run </a:t>
            </a:r>
            <a:r>
              <a:rPr sz="2400" dirty="0">
                <a:latin typeface="Arial"/>
                <a:cs typeface="Arial"/>
              </a:rPr>
              <a:t>on </a:t>
            </a:r>
            <a:r>
              <a:rPr sz="2400" spc="-5" dirty="0">
                <a:latin typeface="Arial"/>
                <a:cs typeface="Arial"/>
              </a:rPr>
              <a:t>the  </a:t>
            </a:r>
            <a:r>
              <a:rPr sz="2400" spc="-10" dirty="0">
                <a:latin typeface="Arial"/>
                <a:cs typeface="Arial"/>
              </a:rPr>
              <a:t>CPU)</a:t>
            </a:r>
            <a:endParaRPr sz="2400">
              <a:latin typeface="Arial"/>
              <a:cs typeface="Arial"/>
            </a:endParaRPr>
          </a:p>
          <a:p>
            <a:pPr marL="755650" lvl="1" indent="-285750">
              <a:spcBef>
                <a:spcPts val="630"/>
              </a:spcBef>
              <a:buChar char="–"/>
              <a:tabLst>
                <a:tab pos="755650" algn="l"/>
              </a:tabLst>
            </a:pPr>
            <a:r>
              <a:rPr sz="2400" spc="-10" dirty="0">
                <a:latin typeface="Arial"/>
                <a:cs typeface="Arial"/>
              </a:rPr>
              <a:t>Low </a:t>
            </a:r>
            <a:r>
              <a:rPr sz="2400" spc="-5" dirty="0">
                <a:latin typeface="Arial"/>
                <a:cs typeface="Arial"/>
              </a:rPr>
              <a:t>average wait </a:t>
            </a:r>
            <a:r>
              <a:rPr sz="2400" dirty="0">
                <a:latin typeface="Arial"/>
                <a:cs typeface="Arial"/>
              </a:rPr>
              <a:t>time, </a:t>
            </a:r>
            <a:r>
              <a:rPr sz="2400" spc="-5" dirty="0">
                <a:latin typeface="Arial"/>
                <a:cs typeface="Arial"/>
              </a:rPr>
              <a:t>when burst </a:t>
            </a:r>
            <a:r>
              <a:rPr sz="2400" dirty="0">
                <a:latin typeface="Arial"/>
                <a:cs typeface="Arial"/>
              </a:rPr>
              <a:t>times</a:t>
            </a:r>
            <a:r>
              <a:rPr sz="2400" spc="20" dirty="0">
                <a:latin typeface="Arial"/>
                <a:cs typeface="Arial"/>
              </a:rPr>
              <a:t> </a:t>
            </a:r>
            <a:r>
              <a:rPr sz="2400" spc="-5" dirty="0">
                <a:latin typeface="Arial"/>
                <a:cs typeface="Arial"/>
              </a:rPr>
              <a:t>vary</a:t>
            </a:r>
            <a:endParaRPr sz="2400">
              <a:latin typeface="Arial"/>
              <a:cs typeface="Arial"/>
            </a:endParaRPr>
          </a:p>
          <a:p>
            <a:pPr marL="755650" lvl="1" indent="-285750">
              <a:spcBef>
                <a:spcPts val="610"/>
              </a:spcBef>
              <a:buChar char="–"/>
              <a:tabLst>
                <a:tab pos="755650" algn="l"/>
              </a:tabLst>
            </a:pPr>
            <a:r>
              <a:rPr sz="2400" spc="-5" dirty="0">
                <a:latin typeface="Arial"/>
                <a:cs typeface="Arial"/>
              </a:rPr>
              <a:t>Faster response </a:t>
            </a:r>
            <a:r>
              <a:rPr sz="2400" spc="5" dirty="0">
                <a:latin typeface="Arial"/>
                <a:cs typeface="Arial"/>
              </a:rPr>
              <a:t>time</a:t>
            </a:r>
            <a:endParaRPr sz="2400">
              <a:latin typeface="Arial"/>
              <a:cs typeface="Arial"/>
            </a:endParaRPr>
          </a:p>
          <a:p>
            <a:pPr marL="355600" indent="-342900">
              <a:spcBef>
                <a:spcPts val="710"/>
              </a:spcBef>
              <a:buChar char="•"/>
              <a:tabLst>
                <a:tab pos="354965" algn="l"/>
                <a:tab pos="355600" algn="l"/>
              </a:tabLst>
            </a:pPr>
            <a:r>
              <a:rPr sz="2800" spc="-5" dirty="0">
                <a:solidFill>
                  <a:srgbClr val="0000CC"/>
                </a:solidFill>
                <a:latin typeface="Arial"/>
                <a:cs typeface="Arial"/>
              </a:rPr>
              <a:t>Disadvantages</a:t>
            </a:r>
            <a:endParaRPr sz="2800">
              <a:latin typeface="Arial"/>
              <a:cs typeface="Arial"/>
            </a:endParaRPr>
          </a:p>
          <a:p>
            <a:pPr marL="755650" lvl="1" indent="-285750">
              <a:spcBef>
                <a:spcPts val="610"/>
              </a:spcBef>
              <a:buChar char="–"/>
              <a:tabLst>
                <a:tab pos="755650" algn="l"/>
              </a:tabLst>
            </a:pPr>
            <a:r>
              <a:rPr sz="2400" spc="-5" dirty="0">
                <a:latin typeface="Arial"/>
                <a:cs typeface="Arial"/>
              </a:rPr>
              <a:t>Increased context</a:t>
            </a:r>
            <a:r>
              <a:rPr sz="2400" spc="10" dirty="0">
                <a:latin typeface="Arial"/>
                <a:cs typeface="Arial"/>
              </a:rPr>
              <a:t> </a:t>
            </a:r>
            <a:r>
              <a:rPr sz="2400" spc="-5" dirty="0">
                <a:latin typeface="Arial"/>
                <a:cs typeface="Arial"/>
              </a:rPr>
              <a:t>switching</a:t>
            </a:r>
            <a:endParaRPr sz="2400">
              <a:latin typeface="Arial"/>
              <a:cs typeface="Arial"/>
            </a:endParaRPr>
          </a:p>
          <a:p>
            <a:pPr marL="1155700" lvl="2" indent="-228600">
              <a:spcBef>
                <a:spcPts val="520"/>
              </a:spcBef>
              <a:buChar char="•"/>
              <a:tabLst>
                <a:tab pos="1155065" algn="l"/>
                <a:tab pos="1155700" algn="l"/>
              </a:tabLst>
            </a:pPr>
            <a:r>
              <a:rPr sz="2000" spc="-5" dirty="0">
                <a:latin typeface="Arial"/>
                <a:cs typeface="Arial"/>
              </a:rPr>
              <a:t>Context switches </a:t>
            </a:r>
            <a:r>
              <a:rPr sz="2000" dirty="0">
                <a:latin typeface="Arial"/>
                <a:cs typeface="Arial"/>
              </a:rPr>
              <a:t>are</a:t>
            </a:r>
            <a:r>
              <a:rPr sz="2000" spc="-10" dirty="0">
                <a:latin typeface="Arial"/>
                <a:cs typeface="Arial"/>
              </a:rPr>
              <a:t> </a:t>
            </a:r>
            <a:r>
              <a:rPr sz="2000" spc="-5" dirty="0">
                <a:latin typeface="Arial"/>
                <a:cs typeface="Arial"/>
              </a:rPr>
              <a:t>overheads!!!</a:t>
            </a:r>
            <a:endParaRPr sz="2000">
              <a:latin typeface="Arial"/>
              <a:cs typeface="Arial"/>
            </a:endParaRPr>
          </a:p>
          <a:p>
            <a:pPr marL="755650" marR="5080" lvl="1" indent="-285750">
              <a:lnSpc>
                <a:spcPct val="100299"/>
              </a:lnSpc>
              <a:spcBef>
                <a:spcPts val="600"/>
              </a:spcBef>
              <a:buChar char="–"/>
              <a:tabLst>
                <a:tab pos="755650" algn="l"/>
              </a:tabLst>
            </a:pPr>
            <a:r>
              <a:rPr sz="2400" spc="-5" dirty="0">
                <a:latin typeface="Arial"/>
                <a:cs typeface="Arial"/>
              </a:rPr>
              <a:t>High </a:t>
            </a:r>
            <a:r>
              <a:rPr sz="2400" spc="-10" dirty="0">
                <a:latin typeface="Arial"/>
                <a:cs typeface="Arial"/>
              </a:rPr>
              <a:t>average </a:t>
            </a:r>
            <a:r>
              <a:rPr sz="2400" spc="-5" dirty="0">
                <a:latin typeface="Arial"/>
                <a:cs typeface="Arial"/>
              </a:rPr>
              <a:t>wait </a:t>
            </a:r>
            <a:r>
              <a:rPr sz="2400" dirty="0">
                <a:latin typeface="Arial"/>
                <a:cs typeface="Arial"/>
              </a:rPr>
              <a:t>time, </a:t>
            </a:r>
            <a:r>
              <a:rPr sz="2400" spc="-5" dirty="0">
                <a:latin typeface="Arial"/>
                <a:cs typeface="Arial"/>
              </a:rPr>
              <a:t>when burst </a:t>
            </a:r>
            <a:r>
              <a:rPr sz="2400" dirty="0">
                <a:latin typeface="Arial"/>
                <a:cs typeface="Arial"/>
              </a:rPr>
              <a:t>times </a:t>
            </a:r>
            <a:r>
              <a:rPr sz="2400" spc="-10" dirty="0">
                <a:latin typeface="Arial"/>
                <a:cs typeface="Arial"/>
              </a:rPr>
              <a:t>have equal  </a:t>
            </a:r>
            <a:r>
              <a:rPr sz="2400" spc="-5" dirty="0">
                <a:latin typeface="Arial"/>
                <a:cs typeface="Arial"/>
              </a:rPr>
              <a:t>lengths</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BC314E3-A4DD-4C7A-A450-AF765E933F4B}"/>
              </a:ext>
            </a:extLst>
          </p:cNvPr>
          <p:cNvSpPr>
            <a:spLocks noGrp="1" noChangeArrowheads="1"/>
          </p:cNvSpPr>
          <p:nvPr>
            <p:ph type="title"/>
          </p:nvPr>
        </p:nvSpPr>
        <p:spPr>
          <a:xfrm>
            <a:off x="162339" y="365126"/>
            <a:ext cx="4277139" cy="655292"/>
          </a:xfrm>
        </p:spPr>
        <p:txBody>
          <a:bodyPr>
            <a:normAutofit/>
          </a:bodyPr>
          <a:lstStyle/>
          <a:p>
            <a:r>
              <a:rPr lang="en-US" altLang="en-US" sz="3200" b="1" dirty="0">
                <a:solidFill>
                  <a:srgbClr val="C00000"/>
                </a:solidFill>
              </a:rPr>
              <a:t>Linux Scheduling Policy</a:t>
            </a:r>
          </a:p>
        </p:txBody>
      </p:sp>
      <p:sp>
        <p:nvSpPr>
          <p:cNvPr id="74755" name="Rectangle 3">
            <a:extLst>
              <a:ext uri="{FF2B5EF4-FFF2-40B4-BE49-F238E27FC236}">
                <a16:creationId xmlns:a16="http://schemas.microsoft.com/office/drawing/2014/main" id="{3081CD15-AA99-4B6F-A26C-E0D4E3F544CD}"/>
              </a:ext>
            </a:extLst>
          </p:cNvPr>
          <p:cNvSpPr>
            <a:spLocks noGrp="1" noChangeArrowheads="1"/>
          </p:cNvSpPr>
          <p:nvPr>
            <p:ph type="body" idx="1"/>
          </p:nvPr>
        </p:nvSpPr>
        <p:spPr>
          <a:xfrm>
            <a:off x="1683026" y="1690688"/>
            <a:ext cx="8458200" cy="4572000"/>
          </a:xfrm>
        </p:spPr>
        <p:txBody>
          <a:bodyPr>
            <a:normAutofit fontScale="92500" lnSpcReduction="10000"/>
          </a:bodyPr>
          <a:lstStyle/>
          <a:p>
            <a:pPr>
              <a:lnSpc>
                <a:spcPct val="90000"/>
              </a:lnSpc>
            </a:pPr>
            <a:r>
              <a:rPr lang="en-US" altLang="en-US" dirty="0">
                <a:solidFill>
                  <a:srgbClr val="FF3300"/>
                </a:solidFill>
              </a:rPr>
              <a:t>Based on </a:t>
            </a:r>
            <a:r>
              <a:rPr lang="en-US" altLang="en-US" i="1" dirty="0">
                <a:solidFill>
                  <a:srgbClr val="FF3300"/>
                </a:solidFill>
              </a:rPr>
              <a:t>priorities</a:t>
            </a:r>
            <a:r>
              <a:rPr lang="en-US" altLang="en-US" dirty="0">
                <a:solidFill>
                  <a:srgbClr val="FF3300"/>
                </a:solidFill>
              </a:rPr>
              <a:t>;</a:t>
            </a:r>
          </a:p>
          <a:p>
            <a:pPr>
              <a:lnSpc>
                <a:spcPct val="90000"/>
              </a:lnSpc>
            </a:pPr>
            <a:r>
              <a:rPr lang="en-US" altLang="en-US" dirty="0">
                <a:solidFill>
                  <a:schemeClr val="accent2"/>
                </a:solidFill>
              </a:rPr>
              <a:t>Priority is a measure of worthiness of choosing a certain process to run among the processes being </a:t>
            </a:r>
            <a:r>
              <a:rPr lang="en-US" altLang="en-US" b="1" i="1" u="sng" dirty="0">
                <a:solidFill>
                  <a:schemeClr val="accent2"/>
                </a:solidFill>
              </a:rPr>
              <a:t>ready to run</a:t>
            </a:r>
            <a:r>
              <a:rPr lang="en-US" altLang="en-US" dirty="0">
                <a:solidFill>
                  <a:schemeClr val="accent2"/>
                </a:solidFill>
              </a:rPr>
              <a:t>;</a:t>
            </a:r>
          </a:p>
          <a:p>
            <a:r>
              <a:rPr lang="en-US" spc="-5" dirty="0">
                <a:latin typeface="Arial"/>
                <a:cs typeface="Arial"/>
              </a:rPr>
              <a:t>Priorities </a:t>
            </a:r>
            <a:r>
              <a:rPr lang="en-US" dirty="0">
                <a:latin typeface="Arial"/>
                <a:cs typeface="Arial"/>
              </a:rPr>
              <a:t>can</a:t>
            </a:r>
            <a:r>
              <a:rPr lang="en-US" spc="25" dirty="0">
                <a:latin typeface="Arial"/>
                <a:cs typeface="Arial"/>
              </a:rPr>
              <a:t> </a:t>
            </a:r>
            <a:r>
              <a:rPr lang="en-US" spc="-5" dirty="0">
                <a:latin typeface="Arial"/>
                <a:cs typeface="Arial"/>
              </a:rPr>
              <a:t>be</a:t>
            </a:r>
            <a:r>
              <a:rPr lang="en-US" dirty="0">
                <a:latin typeface="Arial"/>
                <a:cs typeface="Arial"/>
              </a:rPr>
              <a:t> </a:t>
            </a:r>
            <a:r>
              <a:rPr lang="en-US" spc="-5" dirty="0">
                <a:latin typeface="Arial"/>
                <a:cs typeface="Arial"/>
              </a:rPr>
              <a:t>set	internally (by </a:t>
            </a:r>
            <a:r>
              <a:rPr lang="en-US" dirty="0">
                <a:latin typeface="Arial"/>
                <a:cs typeface="Arial"/>
              </a:rPr>
              <a:t>scheduler) </a:t>
            </a:r>
            <a:r>
              <a:rPr lang="en-US" spc="-5" dirty="0">
                <a:latin typeface="Arial"/>
                <a:cs typeface="Arial"/>
              </a:rPr>
              <a:t>or  externally </a:t>
            </a:r>
            <a:r>
              <a:rPr lang="en-US" dirty="0">
                <a:latin typeface="Arial"/>
                <a:cs typeface="Arial"/>
              </a:rPr>
              <a:t>(by</a:t>
            </a:r>
            <a:r>
              <a:rPr lang="en-US" spc="-30" dirty="0">
                <a:latin typeface="Arial"/>
                <a:cs typeface="Arial"/>
              </a:rPr>
              <a:t> </a:t>
            </a:r>
            <a:r>
              <a:rPr lang="en-US" spc="-5" dirty="0">
                <a:latin typeface="Arial"/>
                <a:cs typeface="Arial"/>
              </a:rPr>
              <a:t>users)</a:t>
            </a:r>
            <a:endParaRPr lang="en-US" dirty="0">
              <a:latin typeface="Arial"/>
              <a:cs typeface="Arial"/>
            </a:endParaRPr>
          </a:p>
          <a:p>
            <a:pPr>
              <a:lnSpc>
                <a:spcPct val="90000"/>
              </a:lnSpc>
            </a:pPr>
            <a:r>
              <a:rPr lang="en-US" altLang="en-US" dirty="0">
                <a:solidFill>
                  <a:srgbClr val="CC0066"/>
                </a:solidFill>
              </a:rPr>
              <a:t>In Linux there are two types of priorities:</a:t>
            </a:r>
          </a:p>
          <a:p>
            <a:pPr lvl="1">
              <a:lnSpc>
                <a:spcPct val="90000"/>
              </a:lnSpc>
            </a:pPr>
            <a:r>
              <a:rPr lang="en-US" altLang="en-US" i="1" dirty="0">
                <a:solidFill>
                  <a:srgbClr val="CC0066"/>
                </a:solidFill>
              </a:rPr>
              <a:t>Static :</a:t>
            </a:r>
          </a:p>
          <a:p>
            <a:pPr lvl="2">
              <a:lnSpc>
                <a:spcPct val="90000"/>
              </a:lnSpc>
            </a:pPr>
            <a:r>
              <a:rPr lang="en-US" altLang="en-US" dirty="0">
                <a:solidFill>
                  <a:srgbClr val="CC0066"/>
                </a:solidFill>
              </a:rPr>
              <a:t>stay fixed throughout the process life</a:t>
            </a:r>
            <a:r>
              <a:rPr lang="en-US" altLang="en-US" i="1" dirty="0">
                <a:solidFill>
                  <a:srgbClr val="CC0066"/>
                </a:solidFill>
              </a:rPr>
              <a:t> </a:t>
            </a:r>
          </a:p>
          <a:p>
            <a:pPr lvl="2">
              <a:lnSpc>
                <a:spcPct val="90000"/>
              </a:lnSpc>
            </a:pPr>
            <a:r>
              <a:rPr lang="en-US" altLang="en-US" dirty="0">
                <a:solidFill>
                  <a:srgbClr val="CC0066"/>
                </a:solidFill>
              </a:rPr>
              <a:t>for soft real time processes</a:t>
            </a:r>
          </a:p>
          <a:p>
            <a:pPr lvl="1">
              <a:lnSpc>
                <a:spcPct val="90000"/>
              </a:lnSpc>
            </a:pPr>
            <a:r>
              <a:rPr lang="en-US" altLang="en-US" i="1" dirty="0">
                <a:solidFill>
                  <a:srgbClr val="CC0066"/>
                </a:solidFill>
              </a:rPr>
              <a:t>Dynamic :</a:t>
            </a:r>
            <a:r>
              <a:rPr lang="en-US" altLang="en-US" dirty="0">
                <a:solidFill>
                  <a:srgbClr val="CC0066"/>
                </a:solidFill>
              </a:rPr>
              <a:t> </a:t>
            </a:r>
          </a:p>
          <a:p>
            <a:pPr lvl="2">
              <a:lnSpc>
                <a:spcPct val="90000"/>
              </a:lnSpc>
            </a:pPr>
            <a:r>
              <a:rPr lang="en-US" altLang="en-US" dirty="0">
                <a:solidFill>
                  <a:srgbClr val="CC0066"/>
                </a:solidFill>
              </a:rPr>
              <a:t>for conventional processes (adjusted by the scheduler based on process history)</a:t>
            </a:r>
            <a:endParaRPr lang="en-US" altLang="en-US" i="1" dirty="0">
              <a:solidFill>
                <a:srgbClr val="CC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4755">
                                            <p:txEl>
                                              <p:pRg st="4" end="4"/>
                                            </p:txEl>
                                          </p:spTgt>
                                        </p:tgtEl>
                                        <p:attrNameLst>
                                          <p:attrName>style.visibility</p:attrName>
                                        </p:attrNameLst>
                                      </p:cBhvr>
                                      <p:to>
                                        <p:strVal val="visible"/>
                                      </p:to>
                                    </p:set>
                                    <p:anim calcmode="lin" valueType="num">
                                      <p:cBhvr additive="base">
                                        <p:cTn id="29" dur="500" fill="hold"/>
                                        <p:tgtEl>
                                          <p:spTgt spid="7475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475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4755">
                                            <p:txEl>
                                              <p:pRg st="5" end="5"/>
                                            </p:txEl>
                                          </p:spTgt>
                                        </p:tgtEl>
                                        <p:attrNameLst>
                                          <p:attrName>style.visibility</p:attrName>
                                        </p:attrNameLst>
                                      </p:cBhvr>
                                      <p:to>
                                        <p:strVal val="visible"/>
                                      </p:to>
                                    </p:set>
                                    <p:anim calcmode="lin" valueType="num">
                                      <p:cBhvr additive="base">
                                        <p:cTn id="33" dur="500" fill="hold"/>
                                        <p:tgtEl>
                                          <p:spTgt spid="74755">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4755">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4755">
                                            <p:txEl>
                                              <p:pRg st="6" end="6"/>
                                            </p:txEl>
                                          </p:spTgt>
                                        </p:tgtEl>
                                        <p:attrNameLst>
                                          <p:attrName>style.visibility</p:attrName>
                                        </p:attrNameLst>
                                      </p:cBhvr>
                                      <p:to>
                                        <p:strVal val="visible"/>
                                      </p:to>
                                    </p:set>
                                    <p:anim calcmode="lin" valueType="num">
                                      <p:cBhvr additive="base">
                                        <p:cTn id="37" dur="500" fill="hold"/>
                                        <p:tgtEl>
                                          <p:spTgt spid="74755">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755">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74755">
                                            <p:txEl>
                                              <p:pRg st="7" end="7"/>
                                            </p:txEl>
                                          </p:spTgt>
                                        </p:tgtEl>
                                        <p:attrNameLst>
                                          <p:attrName>style.visibility</p:attrName>
                                        </p:attrNameLst>
                                      </p:cBhvr>
                                      <p:to>
                                        <p:strVal val="visible"/>
                                      </p:to>
                                    </p:set>
                                    <p:anim calcmode="lin" valueType="num">
                                      <p:cBhvr additive="base">
                                        <p:cTn id="41" dur="500" fill="hold"/>
                                        <p:tgtEl>
                                          <p:spTgt spid="74755">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4755">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74755">
                                            <p:txEl>
                                              <p:pRg st="8" end="8"/>
                                            </p:txEl>
                                          </p:spTgt>
                                        </p:tgtEl>
                                        <p:attrNameLst>
                                          <p:attrName>style.visibility</p:attrName>
                                        </p:attrNameLst>
                                      </p:cBhvr>
                                      <p:to>
                                        <p:strVal val="visible"/>
                                      </p:to>
                                    </p:set>
                                    <p:anim calcmode="lin" valueType="num">
                                      <p:cBhvr additive="base">
                                        <p:cTn id="45" dur="500" fill="hold"/>
                                        <p:tgtEl>
                                          <p:spTgt spid="74755">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747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179" y="564439"/>
            <a:ext cx="6358255" cy="695960"/>
          </a:xfrm>
          <a:prstGeom prst="rect">
            <a:avLst/>
          </a:prstGeom>
        </p:spPr>
        <p:txBody>
          <a:bodyPr vert="horz" wrap="square" lIns="0" tIns="12700" rIns="0" bIns="0" rtlCol="0" anchor="ctr">
            <a:spAutoFit/>
          </a:bodyPr>
          <a:lstStyle/>
          <a:p>
            <a:pPr marL="12700">
              <a:lnSpc>
                <a:spcPct val="100000"/>
              </a:lnSpc>
              <a:spcBef>
                <a:spcPts val="100"/>
              </a:spcBef>
            </a:pPr>
            <a:r>
              <a:rPr spc="-5" dirty="0"/>
              <a:t>Priority based</a:t>
            </a:r>
            <a:r>
              <a:rPr spc="-70" dirty="0"/>
              <a:t> </a:t>
            </a:r>
            <a:r>
              <a:rPr spc="-5" dirty="0"/>
              <a:t>Scheduling</a:t>
            </a:r>
          </a:p>
        </p:txBody>
      </p:sp>
      <p:sp>
        <p:nvSpPr>
          <p:cNvPr id="6" name="object 6"/>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19</a:t>
            </a:fld>
            <a:endParaRPr dirty="0"/>
          </a:p>
        </p:txBody>
      </p:sp>
      <p:sp>
        <p:nvSpPr>
          <p:cNvPr id="3" name="object 3"/>
          <p:cNvSpPr txBox="1"/>
          <p:nvPr/>
        </p:nvSpPr>
        <p:spPr>
          <a:xfrm>
            <a:off x="2059941" y="1617979"/>
            <a:ext cx="132715" cy="391160"/>
          </a:xfrm>
          <a:prstGeom prst="rect">
            <a:avLst/>
          </a:prstGeom>
        </p:spPr>
        <p:txBody>
          <a:bodyPr vert="horz" wrap="square" lIns="0" tIns="12700" rIns="0" bIns="0" rtlCol="0">
            <a:spAutoFit/>
          </a:bodyPr>
          <a:lstStyle/>
          <a:p>
            <a:pPr marL="12700">
              <a:spcBef>
                <a:spcPts val="100"/>
              </a:spcBef>
            </a:pPr>
            <a:r>
              <a:rPr sz="2400" dirty="0">
                <a:solidFill>
                  <a:srgbClr val="006FBF"/>
                </a:solidFill>
                <a:latin typeface="Arial"/>
                <a:cs typeface="Arial"/>
              </a:rPr>
              <a:t>•</a:t>
            </a:r>
            <a:endParaRPr sz="2400">
              <a:latin typeface="Arial"/>
              <a:cs typeface="Arial"/>
            </a:endParaRPr>
          </a:p>
        </p:txBody>
      </p:sp>
      <p:sp>
        <p:nvSpPr>
          <p:cNvPr id="4" name="object 4"/>
          <p:cNvSpPr txBox="1"/>
          <p:nvPr/>
        </p:nvSpPr>
        <p:spPr>
          <a:xfrm>
            <a:off x="2402840" y="1555243"/>
            <a:ext cx="7602855" cy="4058285"/>
          </a:xfrm>
          <a:prstGeom prst="rect">
            <a:avLst/>
          </a:prstGeom>
        </p:spPr>
        <p:txBody>
          <a:bodyPr vert="horz" wrap="square" lIns="0" tIns="92075" rIns="0" bIns="0" rtlCol="0">
            <a:spAutoFit/>
          </a:bodyPr>
          <a:lstStyle/>
          <a:p>
            <a:pPr marL="12700">
              <a:spcBef>
                <a:spcPts val="725"/>
              </a:spcBef>
            </a:pPr>
            <a:r>
              <a:rPr sz="2400" spc="-5" dirty="0">
                <a:solidFill>
                  <a:srgbClr val="006FBF"/>
                </a:solidFill>
                <a:latin typeface="Arial"/>
                <a:cs typeface="Arial"/>
              </a:rPr>
              <a:t>Not all processes are</a:t>
            </a:r>
            <a:r>
              <a:rPr sz="2400" spc="10" dirty="0">
                <a:solidFill>
                  <a:srgbClr val="006FBF"/>
                </a:solidFill>
                <a:latin typeface="Arial"/>
                <a:cs typeface="Arial"/>
              </a:rPr>
              <a:t> </a:t>
            </a:r>
            <a:r>
              <a:rPr sz="2400" spc="-10" dirty="0">
                <a:solidFill>
                  <a:srgbClr val="006FBF"/>
                </a:solidFill>
                <a:latin typeface="Arial"/>
                <a:cs typeface="Arial"/>
              </a:rPr>
              <a:t>equal</a:t>
            </a:r>
            <a:endParaRPr sz="2400">
              <a:latin typeface="Arial"/>
              <a:cs typeface="Arial"/>
            </a:endParaRPr>
          </a:p>
          <a:p>
            <a:pPr marL="412750" indent="-285750">
              <a:spcBef>
                <a:spcPts val="515"/>
              </a:spcBef>
              <a:buChar char="–"/>
              <a:tabLst>
                <a:tab pos="412115" algn="l"/>
                <a:tab pos="412750" algn="l"/>
              </a:tabLst>
            </a:pPr>
            <a:r>
              <a:rPr sz="2000" spc="-5" dirty="0">
                <a:latin typeface="Arial"/>
                <a:cs typeface="Arial"/>
              </a:rPr>
              <a:t>Lower priority for compute intensive</a:t>
            </a:r>
            <a:r>
              <a:rPr sz="2000" spc="15" dirty="0">
                <a:latin typeface="Arial"/>
                <a:cs typeface="Arial"/>
              </a:rPr>
              <a:t> </a:t>
            </a:r>
            <a:r>
              <a:rPr sz="2000" dirty="0">
                <a:latin typeface="Arial"/>
                <a:cs typeface="Arial"/>
              </a:rPr>
              <a:t>processes</a:t>
            </a:r>
            <a:endParaRPr sz="2000">
              <a:latin typeface="Arial"/>
              <a:cs typeface="Arial"/>
            </a:endParaRPr>
          </a:p>
          <a:p>
            <a:pPr marL="412750" marR="466725" indent="-285750">
              <a:lnSpc>
                <a:spcPct val="100400"/>
              </a:lnSpc>
              <a:spcBef>
                <a:spcPts val="515"/>
              </a:spcBef>
              <a:buChar char="–"/>
              <a:tabLst>
                <a:tab pos="412115" algn="l"/>
                <a:tab pos="412750" algn="l"/>
              </a:tabLst>
            </a:pPr>
            <a:r>
              <a:rPr sz="2000" dirty="0">
                <a:latin typeface="Arial"/>
                <a:cs typeface="Arial"/>
              </a:rPr>
              <a:t>Higher </a:t>
            </a:r>
            <a:r>
              <a:rPr sz="2000" spc="-5" dirty="0">
                <a:latin typeface="Arial"/>
                <a:cs typeface="Arial"/>
              </a:rPr>
              <a:t>priority for interactive </a:t>
            </a:r>
            <a:r>
              <a:rPr sz="2000" dirty="0">
                <a:latin typeface="Arial"/>
                <a:cs typeface="Arial"/>
              </a:rPr>
              <a:t>processes (can’t keep </a:t>
            </a:r>
            <a:r>
              <a:rPr sz="2000" spc="-5" dirty="0">
                <a:latin typeface="Arial"/>
                <a:cs typeface="Arial"/>
              </a:rPr>
              <a:t>the </a:t>
            </a:r>
            <a:r>
              <a:rPr sz="2000" dirty="0">
                <a:latin typeface="Arial"/>
                <a:cs typeface="Arial"/>
              </a:rPr>
              <a:t>user  </a:t>
            </a:r>
            <a:r>
              <a:rPr sz="2000" spc="-5" dirty="0">
                <a:latin typeface="Arial"/>
                <a:cs typeface="Arial"/>
              </a:rPr>
              <a:t>waiting)</a:t>
            </a:r>
            <a:endParaRPr sz="2000">
              <a:latin typeface="Arial"/>
              <a:cs typeface="Arial"/>
            </a:endParaRPr>
          </a:p>
          <a:p>
            <a:pPr marL="12700">
              <a:spcBef>
                <a:spcPts val="620"/>
              </a:spcBef>
            </a:pPr>
            <a:r>
              <a:rPr sz="2400" spc="-5" dirty="0">
                <a:solidFill>
                  <a:srgbClr val="006FBF"/>
                </a:solidFill>
                <a:latin typeface="Arial"/>
                <a:cs typeface="Arial"/>
              </a:rPr>
              <a:t>Priority based </a:t>
            </a:r>
            <a:r>
              <a:rPr sz="2400" spc="-10" dirty="0">
                <a:solidFill>
                  <a:srgbClr val="006FBF"/>
                </a:solidFill>
                <a:latin typeface="Arial"/>
                <a:cs typeface="Arial"/>
              </a:rPr>
              <a:t>Scheduling</a:t>
            </a:r>
            <a:endParaRPr sz="2400">
              <a:latin typeface="Arial"/>
              <a:cs typeface="Arial"/>
            </a:endParaRPr>
          </a:p>
          <a:p>
            <a:pPr marL="412750" indent="-285750">
              <a:spcBef>
                <a:spcPts val="509"/>
              </a:spcBef>
              <a:buChar char="–"/>
              <a:tabLst>
                <a:tab pos="412115" algn="l"/>
                <a:tab pos="412750" algn="l"/>
              </a:tabLst>
            </a:pPr>
            <a:r>
              <a:rPr sz="2000" dirty="0">
                <a:latin typeface="Arial"/>
                <a:cs typeface="Arial"/>
              </a:rPr>
              <a:t>Each process </a:t>
            </a:r>
            <a:r>
              <a:rPr sz="2000" spc="-5" dirty="0">
                <a:latin typeface="Arial"/>
                <a:cs typeface="Arial"/>
              </a:rPr>
              <a:t>is </a:t>
            </a:r>
            <a:r>
              <a:rPr sz="2000" dirty="0">
                <a:latin typeface="Arial"/>
                <a:cs typeface="Arial"/>
              </a:rPr>
              <a:t>assigned a</a:t>
            </a:r>
            <a:r>
              <a:rPr sz="2000" spc="-10" dirty="0">
                <a:latin typeface="Arial"/>
                <a:cs typeface="Arial"/>
              </a:rPr>
              <a:t> </a:t>
            </a:r>
            <a:r>
              <a:rPr sz="2000" spc="-5" dirty="0">
                <a:latin typeface="Arial"/>
                <a:cs typeface="Arial"/>
              </a:rPr>
              <a:t>priority</a:t>
            </a:r>
            <a:endParaRPr sz="2000">
              <a:latin typeface="Arial"/>
              <a:cs typeface="Arial"/>
            </a:endParaRPr>
          </a:p>
          <a:p>
            <a:pPr marL="412750" marR="158115" indent="-285750">
              <a:lnSpc>
                <a:spcPct val="100800"/>
              </a:lnSpc>
              <a:spcBef>
                <a:spcPts val="500"/>
              </a:spcBef>
              <a:buChar char="–"/>
              <a:tabLst>
                <a:tab pos="412115" algn="l"/>
                <a:tab pos="412750" algn="l"/>
              </a:tabLst>
            </a:pPr>
            <a:r>
              <a:rPr sz="2000" dirty="0">
                <a:latin typeface="Arial"/>
                <a:cs typeface="Arial"/>
              </a:rPr>
              <a:t>Scheduling policy : </a:t>
            </a:r>
            <a:r>
              <a:rPr sz="2000" spc="-5" dirty="0">
                <a:latin typeface="Arial"/>
                <a:cs typeface="Arial"/>
              </a:rPr>
              <a:t>pick the </a:t>
            </a:r>
            <a:r>
              <a:rPr sz="2000" dirty="0">
                <a:latin typeface="Arial"/>
                <a:cs typeface="Arial"/>
              </a:rPr>
              <a:t>process in </a:t>
            </a:r>
            <a:r>
              <a:rPr sz="2000" spc="-5" dirty="0">
                <a:latin typeface="Arial"/>
                <a:cs typeface="Arial"/>
              </a:rPr>
              <a:t>the </a:t>
            </a:r>
            <a:r>
              <a:rPr sz="2000" dirty="0">
                <a:latin typeface="Arial"/>
                <a:cs typeface="Arial"/>
              </a:rPr>
              <a:t>ready queue having  </a:t>
            </a:r>
            <a:r>
              <a:rPr sz="2000" spc="-5" dirty="0">
                <a:latin typeface="Arial"/>
                <a:cs typeface="Arial"/>
              </a:rPr>
              <a:t>the </a:t>
            </a:r>
            <a:r>
              <a:rPr sz="2000" dirty="0">
                <a:latin typeface="Arial"/>
                <a:cs typeface="Arial"/>
              </a:rPr>
              <a:t>highest</a:t>
            </a:r>
            <a:r>
              <a:rPr sz="2000" spc="-15" dirty="0">
                <a:latin typeface="Arial"/>
                <a:cs typeface="Arial"/>
              </a:rPr>
              <a:t> </a:t>
            </a:r>
            <a:r>
              <a:rPr sz="2000" spc="-5" dirty="0">
                <a:latin typeface="Arial"/>
                <a:cs typeface="Arial"/>
              </a:rPr>
              <a:t>priority</a:t>
            </a:r>
            <a:endParaRPr sz="2000">
              <a:latin typeface="Arial"/>
              <a:cs typeface="Arial"/>
            </a:endParaRPr>
          </a:p>
          <a:p>
            <a:pPr marL="412750" marR="768350" indent="-285750">
              <a:lnSpc>
                <a:spcPct val="100800"/>
              </a:lnSpc>
              <a:spcBef>
                <a:spcPts val="490"/>
              </a:spcBef>
              <a:buChar char="–"/>
              <a:tabLst>
                <a:tab pos="412115" algn="l"/>
                <a:tab pos="412750" algn="l"/>
              </a:tabLst>
            </a:pPr>
            <a:r>
              <a:rPr sz="2000" spc="-5" dirty="0">
                <a:solidFill>
                  <a:srgbClr val="006FBF"/>
                </a:solidFill>
                <a:latin typeface="Arial"/>
                <a:cs typeface="Arial"/>
              </a:rPr>
              <a:t>Advantage </a:t>
            </a:r>
            <a:r>
              <a:rPr sz="2000" dirty="0">
                <a:solidFill>
                  <a:srgbClr val="006FBF"/>
                </a:solidFill>
                <a:latin typeface="Arial"/>
                <a:cs typeface="Arial"/>
              </a:rPr>
              <a:t>: </a:t>
            </a:r>
            <a:r>
              <a:rPr sz="2000" dirty="0">
                <a:latin typeface="Arial"/>
                <a:cs typeface="Arial"/>
              </a:rPr>
              <a:t>mechanism to </a:t>
            </a:r>
            <a:r>
              <a:rPr sz="2000" spc="-5" dirty="0">
                <a:latin typeface="Arial"/>
                <a:cs typeface="Arial"/>
              </a:rPr>
              <a:t>provide relative </a:t>
            </a:r>
            <a:r>
              <a:rPr sz="2000" dirty="0">
                <a:latin typeface="Arial"/>
                <a:cs typeface="Arial"/>
              </a:rPr>
              <a:t>importance </a:t>
            </a:r>
            <a:r>
              <a:rPr sz="2000" spc="-5" dirty="0">
                <a:latin typeface="Arial"/>
                <a:cs typeface="Arial"/>
              </a:rPr>
              <a:t>to  </a:t>
            </a:r>
            <a:r>
              <a:rPr sz="2000" dirty="0">
                <a:latin typeface="Arial"/>
                <a:cs typeface="Arial"/>
              </a:rPr>
              <a:t>processes</a:t>
            </a:r>
            <a:endParaRPr sz="2000">
              <a:latin typeface="Arial"/>
              <a:cs typeface="Arial"/>
            </a:endParaRPr>
          </a:p>
          <a:p>
            <a:pPr marL="412750" indent="-285750">
              <a:spcBef>
                <a:spcPts val="520"/>
              </a:spcBef>
              <a:buChar char="–"/>
              <a:tabLst>
                <a:tab pos="412115" algn="l"/>
                <a:tab pos="412750" algn="l"/>
              </a:tabLst>
            </a:pPr>
            <a:r>
              <a:rPr sz="2000" dirty="0">
                <a:solidFill>
                  <a:srgbClr val="006FBF"/>
                </a:solidFill>
                <a:latin typeface="Arial"/>
                <a:cs typeface="Arial"/>
              </a:rPr>
              <a:t>Disadvantage : </a:t>
            </a:r>
            <a:r>
              <a:rPr sz="2000" dirty="0">
                <a:latin typeface="Arial"/>
                <a:cs typeface="Arial"/>
              </a:rPr>
              <a:t>could lead to </a:t>
            </a:r>
            <a:r>
              <a:rPr sz="2000" spc="-5" dirty="0">
                <a:latin typeface="Arial"/>
                <a:cs typeface="Arial"/>
              </a:rPr>
              <a:t>starvation </a:t>
            </a:r>
            <a:r>
              <a:rPr sz="2000" dirty="0">
                <a:latin typeface="Arial"/>
                <a:cs typeface="Arial"/>
              </a:rPr>
              <a:t>of low </a:t>
            </a:r>
            <a:r>
              <a:rPr sz="2000" spc="-5" dirty="0">
                <a:latin typeface="Arial"/>
                <a:cs typeface="Arial"/>
              </a:rPr>
              <a:t>priority</a:t>
            </a:r>
            <a:r>
              <a:rPr sz="2000" spc="-75" dirty="0">
                <a:latin typeface="Arial"/>
                <a:cs typeface="Arial"/>
              </a:rPr>
              <a:t> </a:t>
            </a:r>
            <a:r>
              <a:rPr sz="2000" dirty="0">
                <a:latin typeface="Arial"/>
                <a:cs typeface="Arial"/>
              </a:rPr>
              <a:t>processes</a:t>
            </a:r>
            <a:endParaRPr sz="2000">
              <a:latin typeface="Arial"/>
              <a:cs typeface="Arial"/>
            </a:endParaRPr>
          </a:p>
        </p:txBody>
      </p:sp>
      <p:sp>
        <p:nvSpPr>
          <p:cNvPr id="5" name="object 5"/>
          <p:cNvSpPr txBox="1"/>
          <p:nvPr/>
        </p:nvSpPr>
        <p:spPr>
          <a:xfrm>
            <a:off x="2059941" y="3110229"/>
            <a:ext cx="132715" cy="391160"/>
          </a:xfrm>
          <a:prstGeom prst="rect">
            <a:avLst/>
          </a:prstGeom>
        </p:spPr>
        <p:txBody>
          <a:bodyPr vert="horz" wrap="square" lIns="0" tIns="12700" rIns="0" bIns="0" rtlCol="0">
            <a:spAutoFit/>
          </a:bodyPr>
          <a:lstStyle/>
          <a:p>
            <a:pPr marL="12700">
              <a:spcBef>
                <a:spcPts val="100"/>
              </a:spcBef>
            </a:pPr>
            <a:r>
              <a:rPr sz="2400" dirty="0">
                <a:solidFill>
                  <a:srgbClr val="006FBF"/>
                </a:solidFill>
                <a:latin typeface="Arial"/>
                <a:cs typeface="Arial"/>
              </a:rPr>
              <a:t>•</a:t>
            </a:r>
            <a:endParaRPr sz="2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extBox 4">
            <a:extLst>
              <a:ext uri="{FF2B5EF4-FFF2-40B4-BE49-F238E27FC236}">
                <a16:creationId xmlns:a16="http://schemas.microsoft.com/office/drawing/2014/main" id="{02D4A2E9-C7F0-4FFE-A46C-3BEF0C4FA3F2}"/>
              </a:ext>
            </a:extLst>
          </p:cNvPr>
          <p:cNvSpPr txBox="1"/>
          <p:nvPr/>
        </p:nvSpPr>
        <p:spPr>
          <a:xfrm>
            <a:off x="1010676" y="1228397"/>
            <a:ext cx="8422640" cy="4401205"/>
          </a:xfrm>
          <a:prstGeom prst="rect">
            <a:avLst/>
          </a:prstGeom>
          <a:noFill/>
        </p:spPr>
        <p:txBody>
          <a:bodyPr wrap="square" rtlCol="0">
            <a:spAutoFit/>
          </a:bodyPr>
          <a:lstStyle/>
          <a:p>
            <a:pPr marL="457200" indent="-457200" algn="just">
              <a:buFont typeface="Wingdings" panose="05000000000000000000" pitchFamily="2" charset="2"/>
              <a:buChar char="Ø"/>
            </a:pPr>
            <a:r>
              <a:rPr lang="en-GB" sz="2800" dirty="0"/>
              <a:t>An operating system runs more processes than it has processors </a:t>
            </a:r>
          </a:p>
          <a:p>
            <a:pPr marL="457200" indent="-457200" algn="just">
              <a:buFont typeface="Wingdings" panose="05000000000000000000" pitchFamily="2" charset="2"/>
              <a:buChar char="Ø"/>
            </a:pPr>
            <a:r>
              <a:rPr lang="en-GB" sz="2800" dirty="0"/>
              <a:t>Needs some plan to time share the processors between the processes </a:t>
            </a:r>
          </a:p>
          <a:p>
            <a:pPr marL="457200" indent="-457200" algn="just">
              <a:buFont typeface="Wingdings" panose="05000000000000000000" pitchFamily="2" charset="2"/>
              <a:buChar char="Ø"/>
            </a:pPr>
            <a:r>
              <a:rPr lang="en-GB" sz="2800" dirty="0"/>
              <a:t>A common approach is to provide each process with a virtual processor – An illusion that it has exclusive access to the processor </a:t>
            </a:r>
          </a:p>
          <a:p>
            <a:pPr marL="457200" indent="-457200" algn="just">
              <a:buFont typeface="Wingdings" panose="05000000000000000000" pitchFamily="2" charset="2"/>
              <a:buChar char="Ø"/>
            </a:pPr>
            <a:r>
              <a:rPr lang="en-GB" sz="2800" dirty="0"/>
              <a:t>It is then the job of the OS to multiplex these multiple virtual processors on the underlying physical processors</a:t>
            </a:r>
            <a:endParaRPr lang="en-IN" sz="2800" b="1" dirty="0"/>
          </a:p>
        </p:txBody>
      </p:sp>
      <p:sp>
        <p:nvSpPr>
          <p:cNvPr id="6" name="Rectangle 2">
            <a:extLst>
              <a:ext uri="{FF2B5EF4-FFF2-40B4-BE49-F238E27FC236}">
                <a16:creationId xmlns:a16="http://schemas.microsoft.com/office/drawing/2014/main" id="{427082BF-18B9-4FB0-A00B-EB04C3B0B91F}"/>
              </a:ext>
            </a:extLst>
          </p:cNvPr>
          <p:cNvSpPr txBox="1">
            <a:spLocks noChangeArrowheads="1"/>
          </p:cNvSpPr>
          <p:nvPr/>
        </p:nvSpPr>
        <p:spPr>
          <a:xfrm>
            <a:off x="155012" y="-62383"/>
            <a:ext cx="8267628" cy="10361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srgbClr val="C00000"/>
                </a:solidFill>
              </a:rPr>
              <a:t>Scheduling-Introduction</a:t>
            </a:r>
          </a:p>
        </p:txBody>
      </p:sp>
    </p:spTree>
    <p:extLst>
      <p:ext uri="{BB962C8B-B14F-4D97-AF65-F5344CB8AC3E}">
        <p14:creationId xmlns:p14="http://schemas.microsoft.com/office/powerpoint/2010/main" val="265161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 y="508001"/>
            <a:ext cx="5737225" cy="695960"/>
          </a:xfrm>
          <a:prstGeom prst="rect">
            <a:avLst/>
          </a:prstGeom>
        </p:spPr>
        <p:txBody>
          <a:bodyPr vert="horz" wrap="square" lIns="0" tIns="12700" rIns="0" bIns="0" rtlCol="0" anchor="ctr">
            <a:spAutoFit/>
          </a:bodyPr>
          <a:lstStyle/>
          <a:p>
            <a:pPr marL="12700">
              <a:lnSpc>
                <a:spcPct val="100000"/>
              </a:lnSpc>
              <a:spcBef>
                <a:spcPts val="100"/>
              </a:spcBef>
            </a:pPr>
            <a:r>
              <a:rPr spc="-5" dirty="0"/>
              <a:t>Dealing with</a:t>
            </a:r>
            <a:r>
              <a:rPr spc="-90" dirty="0"/>
              <a:t> </a:t>
            </a:r>
            <a:r>
              <a:rPr spc="-5" dirty="0"/>
              <a:t>Starvation</a:t>
            </a:r>
          </a:p>
        </p:txBody>
      </p:sp>
      <p:sp>
        <p:nvSpPr>
          <p:cNvPr id="10" name="object 10"/>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20</a:t>
            </a:fld>
            <a:endParaRPr dirty="0"/>
          </a:p>
        </p:txBody>
      </p:sp>
      <p:sp>
        <p:nvSpPr>
          <p:cNvPr id="3" name="object 3"/>
          <p:cNvSpPr txBox="1"/>
          <p:nvPr/>
        </p:nvSpPr>
        <p:spPr>
          <a:xfrm>
            <a:off x="2059941" y="1614170"/>
            <a:ext cx="150495" cy="452120"/>
          </a:xfrm>
          <a:prstGeom prst="rect">
            <a:avLst/>
          </a:prstGeom>
        </p:spPr>
        <p:txBody>
          <a:bodyPr vert="horz" wrap="square" lIns="0" tIns="12700" rIns="0" bIns="0" rtlCol="0">
            <a:spAutoFit/>
          </a:bodyPr>
          <a:lstStyle/>
          <a:p>
            <a:pPr marL="12700">
              <a:spcBef>
                <a:spcPts val="100"/>
              </a:spcBef>
            </a:pPr>
            <a:r>
              <a:rPr sz="2800" dirty="0">
                <a:latin typeface="Arial"/>
                <a:cs typeface="Arial"/>
              </a:rPr>
              <a:t>•</a:t>
            </a:r>
            <a:endParaRPr sz="2800">
              <a:latin typeface="Arial"/>
              <a:cs typeface="Arial"/>
            </a:endParaRPr>
          </a:p>
        </p:txBody>
      </p:sp>
      <p:sp>
        <p:nvSpPr>
          <p:cNvPr id="4" name="object 4"/>
          <p:cNvSpPr txBox="1"/>
          <p:nvPr/>
        </p:nvSpPr>
        <p:spPr>
          <a:xfrm>
            <a:off x="2574289" y="1634490"/>
            <a:ext cx="6725920" cy="1397000"/>
          </a:xfrm>
          <a:prstGeom prst="rect">
            <a:avLst/>
          </a:prstGeom>
        </p:spPr>
        <p:txBody>
          <a:bodyPr vert="horz" wrap="square" lIns="0" tIns="12700" rIns="0" bIns="0" rtlCol="0">
            <a:spAutoFit/>
          </a:bodyPr>
          <a:lstStyle/>
          <a:p>
            <a:pPr marL="12700" marR="198755">
              <a:spcBef>
                <a:spcPts val="100"/>
              </a:spcBef>
            </a:pPr>
            <a:r>
              <a:rPr sz="2800" spc="-5" dirty="0">
                <a:latin typeface="Arial"/>
                <a:cs typeface="Arial"/>
              </a:rPr>
              <a:t>Scheduler adjusts priority </a:t>
            </a:r>
            <a:r>
              <a:rPr sz="2800" spc="5" dirty="0">
                <a:latin typeface="Arial"/>
                <a:cs typeface="Arial"/>
              </a:rPr>
              <a:t>of </a:t>
            </a:r>
            <a:r>
              <a:rPr sz="2800" spc="-5" dirty="0">
                <a:latin typeface="Arial"/>
                <a:cs typeface="Arial"/>
              </a:rPr>
              <a:t>processes </a:t>
            </a:r>
            <a:r>
              <a:rPr sz="2800" dirty="0">
                <a:latin typeface="Arial"/>
                <a:cs typeface="Arial"/>
              </a:rPr>
              <a:t>to  </a:t>
            </a:r>
            <a:r>
              <a:rPr sz="2800" spc="-5" dirty="0">
                <a:latin typeface="Arial"/>
                <a:cs typeface="Arial"/>
              </a:rPr>
              <a:t>ensure that they all eventually</a:t>
            </a:r>
            <a:r>
              <a:rPr sz="2800" spc="-30" dirty="0">
                <a:latin typeface="Arial"/>
                <a:cs typeface="Arial"/>
              </a:rPr>
              <a:t> </a:t>
            </a:r>
            <a:r>
              <a:rPr sz="2800" spc="-5" dirty="0">
                <a:latin typeface="Arial"/>
                <a:cs typeface="Arial"/>
              </a:rPr>
              <a:t>execute</a:t>
            </a:r>
            <a:endParaRPr sz="2800">
              <a:latin typeface="Arial"/>
              <a:cs typeface="Arial"/>
            </a:endParaRPr>
          </a:p>
          <a:p>
            <a:pPr marL="12700">
              <a:spcBef>
                <a:spcPts val="720"/>
              </a:spcBef>
            </a:pPr>
            <a:r>
              <a:rPr sz="2800" spc="-5" dirty="0">
                <a:latin typeface="Arial"/>
                <a:cs typeface="Arial"/>
              </a:rPr>
              <a:t>Several techniques possible. </a:t>
            </a:r>
            <a:r>
              <a:rPr sz="2800" spc="-10" dirty="0">
                <a:latin typeface="Arial"/>
                <a:cs typeface="Arial"/>
              </a:rPr>
              <a:t>For</a:t>
            </a:r>
            <a:r>
              <a:rPr sz="2800" dirty="0">
                <a:latin typeface="Arial"/>
                <a:cs typeface="Arial"/>
              </a:rPr>
              <a:t> </a:t>
            </a:r>
            <a:r>
              <a:rPr sz="2800" spc="-5" dirty="0">
                <a:latin typeface="Arial"/>
                <a:cs typeface="Arial"/>
              </a:rPr>
              <a:t>example,</a:t>
            </a:r>
            <a:endParaRPr sz="2800">
              <a:latin typeface="Arial"/>
              <a:cs typeface="Arial"/>
            </a:endParaRPr>
          </a:p>
        </p:txBody>
      </p:sp>
      <p:sp>
        <p:nvSpPr>
          <p:cNvPr id="5" name="object 5"/>
          <p:cNvSpPr txBox="1"/>
          <p:nvPr/>
        </p:nvSpPr>
        <p:spPr>
          <a:xfrm>
            <a:off x="2059941" y="2559050"/>
            <a:ext cx="150495" cy="452120"/>
          </a:xfrm>
          <a:prstGeom prst="rect">
            <a:avLst/>
          </a:prstGeom>
        </p:spPr>
        <p:txBody>
          <a:bodyPr vert="horz" wrap="square" lIns="0" tIns="12700" rIns="0" bIns="0" rtlCol="0">
            <a:spAutoFit/>
          </a:bodyPr>
          <a:lstStyle/>
          <a:p>
            <a:pPr marL="12700">
              <a:spcBef>
                <a:spcPts val="100"/>
              </a:spcBef>
            </a:pPr>
            <a:r>
              <a:rPr sz="2800" dirty="0">
                <a:latin typeface="Arial"/>
                <a:cs typeface="Arial"/>
              </a:rPr>
              <a:t>•</a:t>
            </a:r>
            <a:endParaRPr sz="2800">
              <a:latin typeface="Arial"/>
              <a:cs typeface="Arial"/>
            </a:endParaRPr>
          </a:p>
        </p:txBody>
      </p:sp>
      <p:sp>
        <p:nvSpPr>
          <p:cNvPr id="6" name="object 6"/>
          <p:cNvSpPr txBox="1"/>
          <p:nvPr/>
        </p:nvSpPr>
        <p:spPr>
          <a:xfrm>
            <a:off x="2459990" y="2989580"/>
            <a:ext cx="194945" cy="911860"/>
          </a:xfrm>
          <a:prstGeom prst="rect">
            <a:avLst/>
          </a:prstGeom>
        </p:spPr>
        <p:txBody>
          <a:bodyPr vert="horz" wrap="square" lIns="0" tIns="90170" rIns="0" bIns="0" rtlCol="0">
            <a:spAutoFit/>
          </a:bodyPr>
          <a:lstStyle/>
          <a:p>
            <a:pPr marL="12700">
              <a:spcBef>
                <a:spcPts val="710"/>
              </a:spcBef>
            </a:pPr>
            <a:r>
              <a:rPr sz="2400" dirty="0">
                <a:latin typeface="Arial"/>
                <a:cs typeface="Arial"/>
              </a:rPr>
              <a:t>–</a:t>
            </a:r>
            <a:endParaRPr sz="2400">
              <a:latin typeface="Arial"/>
              <a:cs typeface="Arial"/>
            </a:endParaRPr>
          </a:p>
          <a:p>
            <a:pPr marL="12700">
              <a:spcBef>
                <a:spcPts val="610"/>
              </a:spcBef>
            </a:pPr>
            <a:r>
              <a:rPr sz="2400" dirty="0">
                <a:latin typeface="Arial"/>
                <a:cs typeface="Arial"/>
              </a:rPr>
              <a:t>–</a:t>
            </a:r>
            <a:endParaRPr sz="2400">
              <a:latin typeface="Arial"/>
              <a:cs typeface="Arial"/>
            </a:endParaRPr>
          </a:p>
        </p:txBody>
      </p:sp>
      <p:sp>
        <p:nvSpPr>
          <p:cNvPr id="7" name="object 7"/>
          <p:cNvSpPr txBox="1"/>
          <p:nvPr/>
        </p:nvSpPr>
        <p:spPr>
          <a:xfrm>
            <a:off x="2860040" y="4311650"/>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8" name="object 8"/>
          <p:cNvSpPr txBox="1"/>
          <p:nvPr/>
        </p:nvSpPr>
        <p:spPr>
          <a:xfrm>
            <a:off x="2974339" y="3006089"/>
            <a:ext cx="7089140" cy="2473960"/>
          </a:xfrm>
          <a:prstGeom prst="rect">
            <a:avLst/>
          </a:prstGeom>
        </p:spPr>
        <p:txBody>
          <a:bodyPr vert="horz" wrap="square" lIns="0" tIns="90170" rIns="0" bIns="0" rtlCol="0">
            <a:spAutoFit/>
          </a:bodyPr>
          <a:lstStyle/>
          <a:p>
            <a:pPr marL="12700">
              <a:spcBef>
                <a:spcPts val="710"/>
              </a:spcBef>
            </a:pPr>
            <a:r>
              <a:rPr sz="2400" spc="-10" dirty="0">
                <a:latin typeface="Arial"/>
                <a:cs typeface="Arial"/>
              </a:rPr>
              <a:t>Every </a:t>
            </a:r>
            <a:r>
              <a:rPr sz="2400" spc="-5" dirty="0">
                <a:latin typeface="Arial"/>
                <a:cs typeface="Arial"/>
              </a:rPr>
              <a:t>process is </a:t>
            </a:r>
            <a:r>
              <a:rPr sz="2400" spc="-10" dirty="0">
                <a:latin typeface="Arial"/>
                <a:cs typeface="Arial"/>
              </a:rPr>
              <a:t>given </a:t>
            </a:r>
            <a:r>
              <a:rPr sz="2400" dirty="0">
                <a:latin typeface="Arial"/>
                <a:cs typeface="Arial"/>
              </a:rPr>
              <a:t>a </a:t>
            </a:r>
            <a:r>
              <a:rPr sz="2400" spc="-5" dirty="0">
                <a:latin typeface="Arial"/>
                <a:cs typeface="Arial"/>
              </a:rPr>
              <a:t>base</a:t>
            </a:r>
            <a:r>
              <a:rPr sz="2400" spc="15" dirty="0">
                <a:latin typeface="Arial"/>
                <a:cs typeface="Arial"/>
              </a:rPr>
              <a:t> </a:t>
            </a:r>
            <a:r>
              <a:rPr sz="2400" spc="-5" dirty="0">
                <a:latin typeface="Arial"/>
                <a:cs typeface="Arial"/>
              </a:rPr>
              <a:t>priority</a:t>
            </a:r>
            <a:endParaRPr sz="2400">
              <a:latin typeface="Arial"/>
              <a:cs typeface="Arial"/>
            </a:endParaRPr>
          </a:p>
          <a:p>
            <a:pPr marL="12700" marR="714375">
              <a:lnSpc>
                <a:spcPct val="100699"/>
              </a:lnSpc>
              <a:spcBef>
                <a:spcPts val="590"/>
              </a:spcBef>
            </a:pPr>
            <a:r>
              <a:rPr sz="2400" spc="-5" dirty="0">
                <a:latin typeface="Arial"/>
                <a:cs typeface="Arial"/>
              </a:rPr>
              <a:t>After </a:t>
            </a:r>
            <a:r>
              <a:rPr sz="2400" spc="-10" dirty="0">
                <a:latin typeface="Arial"/>
                <a:cs typeface="Arial"/>
              </a:rPr>
              <a:t>every </a:t>
            </a:r>
            <a:r>
              <a:rPr sz="2400" dirty="0">
                <a:latin typeface="Arial"/>
                <a:cs typeface="Arial"/>
              </a:rPr>
              <a:t>time </a:t>
            </a:r>
            <a:r>
              <a:rPr sz="2400" spc="-5" dirty="0">
                <a:latin typeface="Arial"/>
                <a:cs typeface="Arial"/>
              </a:rPr>
              <a:t>slot increment </a:t>
            </a:r>
            <a:r>
              <a:rPr sz="2400" dirty="0">
                <a:latin typeface="Arial"/>
                <a:cs typeface="Arial"/>
              </a:rPr>
              <a:t>the </a:t>
            </a:r>
            <a:r>
              <a:rPr sz="2400" spc="-5" dirty="0">
                <a:latin typeface="Arial"/>
                <a:cs typeface="Arial"/>
              </a:rPr>
              <a:t>priority of all  other process</a:t>
            </a:r>
            <a:endParaRPr sz="2400">
              <a:latin typeface="Arial"/>
              <a:cs typeface="Arial"/>
            </a:endParaRPr>
          </a:p>
          <a:p>
            <a:pPr marL="412115" marR="5080">
              <a:lnSpc>
                <a:spcPct val="100800"/>
              </a:lnSpc>
              <a:spcBef>
                <a:spcPts val="490"/>
              </a:spcBef>
            </a:pPr>
            <a:r>
              <a:rPr sz="2000" spc="-5" dirty="0">
                <a:latin typeface="Arial"/>
                <a:cs typeface="Arial"/>
              </a:rPr>
              <a:t>This </a:t>
            </a:r>
            <a:r>
              <a:rPr sz="2000" dirty="0">
                <a:latin typeface="Arial"/>
                <a:cs typeface="Arial"/>
              </a:rPr>
              <a:t>ensures </a:t>
            </a:r>
            <a:r>
              <a:rPr sz="2000" spc="-5" dirty="0">
                <a:latin typeface="Arial"/>
                <a:cs typeface="Arial"/>
              </a:rPr>
              <a:t>that even </a:t>
            </a:r>
            <a:r>
              <a:rPr sz="2000" dirty="0">
                <a:latin typeface="Arial"/>
                <a:cs typeface="Arial"/>
              </a:rPr>
              <a:t>a low priority process </a:t>
            </a:r>
            <a:r>
              <a:rPr sz="2000" spc="-5" dirty="0">
                <a:latin typeface="Arial"/>
                <a:cs typeface="Arial"/>
              </a:rPr>
              <a:t>will eventually  execute</a:t>
            </a:r>
            <a:endParaRPr sz="2000">
              <a:latin typeface="Arial"/>
              <a:cs typeface="Arial"/>
            </a:endParaRPr>
          </a:p>
          <a:p>
            <a:pPr marL="12700">
              <a:spcBef>
                <a:spcPts val="710"/>
              </a:spcBef>
            </a:pPr>
            <a:r>
              <a:rPr sz="2800" spc="-5" dirty="0">
                <a:latin typeface="Arial"/>
                <a:cs typeface="Arial"/>
              </a:rPr>
              <a:t>After </a:t>
            </a:r>
            <a:r>
              <a:rPr sz="2800" dirty="0">
                <a:latin typeface="Arial"/>
                <a:cs typeface="Arial"/>
              </a:rPr>
              <a:t>a </a:t>
            </a:r>
            <a:r>
              <a:rPr sz="2800" spc="-5" dirty="0">
                <a:latin typeface="Arial"/>
                <a:cs typeface="Arial"/>
              </a:rPr>
              <a:t>process executes, </a:t>
            </a:r>
            <a:r>
              <a:rPr sz="2800" dirty="0">
                <a:latin typeface="Arial"/>
                <a:cs typeface="Arial"/>
              </a:rPr>
              <a:t>its </a:t>
            </a:r>
            <a:r>
              <a:rPr sz="2800" spc="-5" dirty="0">
                <a:latin typeface="Arial"/>
                <a:cs typeface="Arial"/>
              </a:rPr>
              <a:t>priority </a:t>
            </a:r>
            <a:r>
              <a:rPr sz="2800" dirty="0">
                <a:latin typeface="Arial"/>
                <a:cs typeface="Arial"/>
              </a:rPr>
              <a:t>is</a:t>
            </a:r>
            <a:r>
              <a:rPr sz="2800" spc="-20" dirty="0">
                <a:latin typeface="Arial"/>
                <a:cs typeface="Arial"/>
              </a:rPr>
              <a:t> </a:t>
            </a:r>
            <a:r>
              <a:rPr sz="2800" spc="-5" dirty="0">
                <a:latin typeface="Arial"/>
                <a:cs typeface="Arial"/>
              </a:rPr>
              <a:t>reset</a:t>
            </a:r>
            <a:endParaRPr sz="2800">
              <a:latin typeface="Arial"/>
              <a:cs typeface="Arial"/>
            </a:endParaRPr>
          </a:p>
        </p:txBody>
      </p:sp>
      <p:sp>
        <p:nvSpPr>
          <p:cNvPr id="9" name="object 9"/>
          <p:cNvSpPr txBox="1"/>
          <p:nvPr/>
        </p:nvSpPr>
        <p:spPr>
          <a:xfrm>
            <a:off x="2459989" y="5007609"/>
            <a:ext cx="223520" cy="452120"/>
          </a:xfrm>
          <a:prstGeom prst="rect">
            <a:avLst/>
          </a:prstGeom>
        </p:spPr>
        <p:txBody>
          <a:bodyPr vert="horz" wrap="square" lIns="0" tIns="12700" rIns="0" bIns="0" rtlCol="0">
            <a:spAutoFit/>
          </a:bodyPr>
          <a:lstStyle/>
          <a:p>
            <a:pPr marL="12700">
              <a:spcBef>
                <a:spcPts val="100"/>
              </a:spcBef>
            </a:pPr>
            <a:r>
              <a:rPr sz="2800" dirty="0">
                <a:latin typeface="Arial"/>
                <a:cs typeface="Arial"/>
              </a:rPr>
              <a:t>–</a:t>
            </a:r>
            <a:endParaRPr sz="2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9" y="608799"/>
            <a:ext cx="4467225" cy="505267"/>
          </a:xfrm>
          <a:prstGeom prst="rect">
            <a:avLst/>
          </a:prstGeom>
        </p:spPr>
        <p:txBody>
          <a:bodyPr vert="horz" wrap="square" lIns="0" tIns="12700" rIns="0" bIns="0" rtlCol="0" anchor="ctr">
            <a:spAutoFit/>
          </a:bodyPr>
          <a:lstStyle/>
          <a:p>
            <a:pPr marL="12700">
              <a:lnSpc>
                <a:spcPct val="100000"/>
              </a:lnSpc>
              <a:spcBef>
                <a:spcPts val="100"/>
              </a:spcBef>
            </a:pPr>
            <a:r>
              <a:rPr sz="3200" b="1" spc="-5" dirty="0">
                <a:solidFill>
                  <a:srgbClr val="C00000"/>
                </a:solidFill>
              </a:rPr>
              <a:t>Multilevel</a:t>
            </a:r>
            <a:r>
              <a:rPr sz="3200" b="1" spc="-60" dirty="0">
                <a:solidFill>
                  <a:srgbClr val="C00000"/>
                </a:solidFill>
              </a:rPr>
              <a:t> </a:t>
            </a:r>
            <a:r>
              <a:rPr sz="3200" b="1" spc="-5" dirty="0">
                <a:solidFill>
                  <a:srgbClr val="C00000"/>
                </a:solidFill>
              </a:rPr>
              <a:t>Queues</a:t>
            </a:r>
          </a:p>
        </p:txBody>
      </p:sp>
      <p:sp>
        <p:nvSpPr>
          <p:cNvPr id="12" name="object 12"/>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21</a:t>
            </a:fld>
            <a:endParaRPr dirty="0"/>
          </a:p>
        </p:txBody>
      </p:sp>
      <p:sp>
        <p:nvSpPr>
          <p:cNvPr id="13" name="Rectangle 3">
            <a:extLst>
              <a:ext uri="{FF2B5EF4-FFF2-40B4-BE49-F238E27FC236}">
                <a16:creationId xmlns:a16="http://schemas.microsoft.com/office/drawing/2014/main" id="{65DEF7BB-412B-425B-AFDE-E84A90884966}"/>
              </a:ext>
            </a:extLst>
          </p:cNvPr>
          <p:cNvSpPr txBox="1">
            <a:spLocks noChangeArrowheads="1"/>
          </p:cNvSpPr>
          <p:nvPr/>
        </p:nvSpPr>
        <p:spPr>
          <a:xfrm>
            <a:off x="387557" y="1679423"/>
            <a:ext cx="7351712" cy="4924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Ready queue is partitioned into separate queues:</a:t>
            </a:r>
            <a:br>
              <a:rPr lang="en-US" altLang="en-US" sz="1800" dirty="0"/>
            </a:br>
            <a:r>
              <a:rPr lang="en-US" altLang="en-US" sz="1800" dirty="0"/>
              <a:t>foreground (interactive)</a:t>
            </a:r>
            <a:br>
              <a:rPr lang="en-US" altLang="en-US" sz="1800" dirty="0"/>
            </a:br>
            <a:r>
              <a:rPr lang="en-US" altLang="en-US" sz="1800" dirty="0"/>
              <a:t>background (batch)</a:t>
            </a:r>
          </a:p>
          <a:p>
            <a:r>
              <a:rPr lang="en-US" altLang="en-US" sz="1800" dirty="0"/>
              <a:t>Each queue has its own scheduling algorithm</a:t>
            </a:r>
          </a:p>
          <a:p>
            <a:pPr lvl="1"/>
            <a:r>
              <a:rPr lang="en-US" altLang="en-US" sz="1800" dirty="0"/>
              <a:t>foreground – RR</a:t>
            </a:r>
          </a:p>
          <a:p>
            <a:pPr lvl="1"/>
            <a:r>
              <a:rPr lang="en-US" altLang="en-US" sz="1800" dirty="0"/>
              <a:t>background – FCFS</a:t>
            </a:r>
          </a:p>
          <a:p>
            <a:r>
              <a:rPr lang="en-US" altLang="en-US" sz="1800" dirty="0"/>
              <a:t>Scheduling must be done between the queues</a:t>
            </a:r>
          </a:p>
          <a:p>
            <a:pPr lvl="1"/>
            <a:r>
              <a:rPr lang="en-US" altLang="en-US" sz="1800" dirty="0"/>
              <a:t>Fixed priority scheduling; (i.e., serve all from foreground then from background).  Possibility of starvation.</a:t>
            </a:r>
          </a:p>
          <a:p>
            <a:pPr lvl="1"/>
            <a:r>
              <a:rPr lang="en-US" altLang="en-US" sz="1800" dirty="0"/>
              <a:t>Time slice – each queue gets a certain amount of CPU time which it can schedule amongst its processes; i.e., 80% to foreground in RR</a:t>
            </a:r>
          </a:p>
          <a:p>
            <a:pPr lvl="1"/>
            <a:r>
              <a:rPr lang="en-US" altLang="en-US" sz="1800" dirty="0"/>
              <a:t>20% to background in FCFS </a:t>
            </a:r>
          </a:p>
        </p:txBody>
      </p:sp>
      <p:pic>
        <p:nvPicPr>
          <p:cNvPr id="15" name="Picture 6">
            <a:extLst>
              <a:ext uri="{FF2B5EF4-FFF2-40B4-BE49-F238E27FC236}">
                <a16:creationId xmlns:a16="http://schemas.microsoft.com/office/drawing/2014/main" id="{AC82519F-8DCF-4030-9CB4-7F4BFB2BE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2" t="6743" r="459" b="6743"/>
          <a:stretch>
            <a:fillRect/>
          </a:stretch>
        </p:blipFill>
        <p:spPr bwMode="auto">
          <a:xfrm>
            <a:off x="7487478" y="1847917"/>
            <a:ext cx="4235243" cy="446011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059940" y="1620521"/>
            <a:ext cx="113030" cy="324485"/>
          </a:xfrm>
          <a:prstGeom prst="rect">
            <a:avLst/>
          </a:prstGeom>
        </p:spPr>
        <p:txBody>
          <a:bodyPr vert="horz" wrap="square" lIns="0" tIns="13970" rIns="0" bIns="0" rtlCol="0">
            <a:spAutoFit/>
          </a:bodyPr>
          <a:lstStyle/>
          <a:p>
            <a:pPr marL="12700">
              <a:spcBef>
                <a:spcPts val="110"/>
              </a:spcBef>
            </a:pPr>
            <a:r>
              <a:rPr sz="1950" dirty="0">
                <a:latin typeface="Arial"/>
                <a:cs typeface="Arial"/>
              </a:rPr>
              <a:t>•</a:t>
            </a:r>
            <a:endParaRPr sz="1950">
              <a:latin typeface="Arial"/>
              <a:cs typeface="Arial"/>
            </a:endParaRPr>
          </a:p>
        </p:txBody>
      </p:sp>
      <p:sp>
        <p:nvSpPr>
          <p:cNvPr id="4" name="object 4"/>
          <p:cNvSpPr txBox="1"/>
          <p:nvPr/>
        </p:nvSpPr>
        <p:spPr>
          <a:xfrm>
            <a:off x="2395220" y="1634490"/>
            <a:ext cx="3796665" cy="2915285"/>
          </a:xfrm>
          <a:prstGeom prst="rect">
            <a:avLst/>
          </a:prstGeom>
        </p:spPr>
        <p:txBody>
          <a:bodyPr vert="horz" wrap="square" lIns="0" tIns="10160" rIns="0" bIns="0" rtlCol="0">
            <a:spAutoFit/>
          </a:bodyPr>
          <a:lstStyle/>
          <a:p>
            <a:pPr marL="12700" marR="238760">
              <a:lnSpc>
                <a:spcPct val="101299"/>
              </a:lnSpc>
              <a:spcBef>
                <a:spcPts val="80"/>
              </a:spcBef>
            </a:pPr>
            <a:r>
              <a:rPr sz="1950" spc="5" dirty="0">
                <a:latin typeface="Arial"/>
                <a:cs typeface="Arial"/>
              </a:rPr>
              <a:t>Processes </a:t>
            </a:r>
            <a:r>
              <a:rPr sz="1950" dirty="0">
                <a:latin typeface="Arial"/>
                <a:cs typeface="Arial"/>
              </a:rPr>
              <a:t>assigned </a:t>
            </a:r>
            <a:r>
              <a:rPr sz="1950" spc="5" dirty="0">
                <a:latin typeface="Arial"/>
                <a:cs typeface="Arial"/>
              </a:rPr>
              <a:t>to a </a:t>
            </a:r>
            <a:r>
              <a:rPr sz="1950" dirty="0">
                <a:latin typeface="Arial"/>
                <a:cs typeface="Arial"/>
              </a:rPr>
              <a:t>priority  classes</a:t>
            </a:r>
          </a:p>
          <a:p>
            <a:pPr marL="12700" marR="559435">
              <a:lnSpc>
                <a:spcPct val="101299"/>
              </a:lnSpc>
              <a:spcBef>
                <a:spcPts val="480"/>
              </a:spcBef>
            </a:pPr>
            <a:r>
              <a:rPr sz="1950" dirty="0">
                <a:latin typeface="Arial"/>
                <a:cs typeface="Arial"/>
              </a:rPr>
              <a:t>Each class has its </a:t>
            </a:r>
            <a:r>
              <a:rPr sz="1950" spc="-5" dirty="0">
                <a:latin typeface="Arial"/>
                <a:cs typeface="Arial"/>
              </a:rPr>
              <a:t>own </a:t>
            </a:r>
            <a:r>
              <a:rPr sz="1950" dirty="0">
                <a:latin typeface="Arial"/>
                <a:cs typeface="Arial"/>
              </a:rPr>
              <a:t>ready  queue</a:t>
            </a:r>
          </a:p>
          <a:p>
            <a:pPr marL="12700" marR="5080">
              <a:lnSpc>
                <a:spcPct val="101099"/>
              </a:lnSpc>
              <a:spcBef>
                <a:spcPts val="490"/>
              </a:spcBef>
            </a:pPr>
            <a:r>
              <a:rPr sz="1950" dirty="0">
                <a:latin typeface="Arial"/>
                <a:cs typeface="Arial"/>
              </a:rPr>
              <a:t>Scheduler picks </a:t>
            </a:r>
            <a:r>
              <a:rPr sz="1950" spc="5" dirty="0">
                <a:latin typeface="Arial"/>
                <a:cs typeface="Arial"/>
              </a:rPr>
              <a:t>the </a:t>
            </a:r>
            <a:r>
              <a:rPr sz="1950" dirty="0">
                <a:latin typeface="Arial"/>
                <a:cs typeface="Arial"/>
              </a:rPr>
              <a:t>highest  priority queue (class) </a:t>
            </a:r>
            <a:r>
              <a:rPr sz="1950" spc="-5" dirty="0">
                <a:latin typeface="Arial"/>
                <a:cs typeface="Arial"/>
              </a:rPr>
              <a:t>which </a:t>
            </a:r>
            <a:r>
              <a:rPr sz="1950" dirty="0">
                <a:latin typeface="Arial"/>
                <a:cs typeface="Arial"/>
              </a:rPr>
              <a:t>has </a:t>
            </a:r>
            <a:r>
              <a:rPr sz="1950" spc="-5" dirty="0">
                <a:latin typeface="Arial"/>
                <a:cs typeface="Arial"/>
              </a:rPr>
              <a:t>at  </a:t>
            </a:r>
            <a:r>
              <a:rPr sz="1950" dirty="0">
                <a:latin typeface="Arial"/>
                <a:cs typeface="Arial"/>
              </a:rPr>
              <a:t>least </a:t>
            </a:r>
            <a:r>
              <a:rPr sz="1950" spc="5" dirty="0">
                <a:latin typeface="Arial"/>
                <a:cs typeface="Arial"/>
              </a:rPr>
              <a:t>one ready</a:t>
            </a:r>
            <a:r>
              <a:rPr sz="1950" dirty="0">
                <a:latin typeface="Arial"/>
                <a:cs typeface="Arial"/>
              </a:rPr>
              <a:t> </a:t>
            </a:r>
            <a:r>
              <a:rPr sz="1950" spc="5" dirty="0">
                <a:latin typeface="Arial"/>
                <a:cs typeface="Arial"/>
              </a:rPr>
              <a:t>process</a:t>
            </a:r>
            <a:endParaRPr sz="1950" dirty="0">
              <a:latin typeface="Arial"/>
              <a:cs typeface="Arial"/>
            </a:endParaRPr>
          </a:p>
          <a:p>
            <a:pPr marL="12700" marR="198120">
              <a:lnSpc>
                <a:spcPct val="101299"/>
              </a:lnSpc>
              <a:spcBef>
                <a:spcPts val="480"/>
              </a:spcBef>
            </a:pPr>
            <a:r>
              <a:rPr sz="1950" dirty="0">
                <a:latin typeface="Arial"/>
                <a:cs typeface="Arial"/>
              </a:rPr>
              <a:t>Selection of </a:t>
            </a:r>
            <a:r>
              <a:rPr sz="1950" spc="5" dirty="0">
                <a:latin typeface="Arial"/>
                <a:cs typeface="Arial"/>
              </a:rPr>
              <a:t>a </a:t>
            </a:r>
            <a:r>
              <a:rPr sz="1950" dirty="0">
                <a:latin typeface="Arial"/>
                <a:cs typeface="Arial"/>
              </a:rPr>
              <a:t>process </a:t>
            </a:r>
            <a:r>
              <a:rPr sz="1950" spc="-5" dirty="0">
                <a:latin typeface="Arial"/>
                <a:cs typeface="Arial"/>
              </a:rPr>
              <a:t>within </a:t>
            </a:r>
            <a:r>
              <a:rPr sz="1950" dirty="0">
                <a:latin typeface="Arial"/>
                <a:cs typeface="Arial"/>
              </a:rPr>
              <a:t>the  class could </a:t>
            </a:r>
            <a:r>
              <a:rPr sz="1950" spc="5" dirty="0">
                <a:latin typeface="Arial"/>
                <a:cs typeface="Arial"/>
              </a:rPr>
              <a:t>have </a:t>
            </a:r>
            <a:r>
              <a:rPr sz="1950" dirty="0">
                <a:latin typeface="Arial"/>
                <a:cs typeface="Arial"/>
              </a:rPr>
              <a:t>its </a:t>
            </a:r>
            <a:r>
              <a:rPr sz="1950" spc="-5" dirty="0">
                <a:latin typeface="Arial"/>
                <a:cs typeface="Arial"/>
              </a:rPr>
              <a:t>own</a:t>
            </a:r>
            <a:r>
              <a:rPr sz="1950" spc="25" dirty="0">
                <a:latin typeface="Arial"/>
                <a:cs typeface="Arial"/>
              </a:rPr>
              <a:t> </a:t>
            </a:r>
            <a:r>
              <a:rPr sz="1950" dirty="0">
                <a:latin typeface="Arial"/>
                <a:cs typeface="Arial"/>
              </a:rPr>
              <a:t>policy</a:t>
            </a:r>
          </a:p>
        </p:txBody>
      </p:sp>
      <p:sp>
        <p:nvSpPr>
          <p:cNvPr id="5" name="object 5"/>
          <p:cNvSpPr txBox="1"/>
          <p:nvPr/>
        </p:nvSpPr>
        <p:spPr>
          <a:xfrm>
            <a:off x="2059940" y="2283460"/>
            <a:ext cx="113030" cy="324485"/>
          </a:xfrm>
          <a:prstGeom prst="rect">
            <a:avLst/>
          </a:prstGeom>
        </p:spPr>
        <p:txBody>
          <a:bodyPr vert="horz" wrap="square" lIns="0" tIns="13970" rIns="0" bIns="0" rtlCol="0">
            <a:spAutoFit/>
          </a:bodyPr>
          <a:lstStyle/>
          <a:p>
            <a:pPr marL="12700">
              <a:spcBef>
                <a:spcPts val="110"/>
              </a:spcBef>
            </a:pPr>
            <a:r>
              <a:rPr sz="1950" dirty="0">
                <a:latin typeface="Arial"/>
                <a:cs typeface="Arial"/>
              </a:rPr>
              <a:t>•</a:t>
            </a:r>
            <a:endParaRPr sz="1950">
              <a:latin typeface="Arial"/>
              <a:cs typeface="Arial"/>
            </a:endParaRPr>
          </a:p>
        </p:txBody>
      </p:sp>
      <p:sp>
        <p:nvSpPr>
          <p:cNvPr id="6" name="object 6"/>
          <p:cNvSpPr txBox="1"/>
          <p:nvPr/>
        </p:nvSpPr>
        <p:spPr>
          <a:xfrm>
            <a:off x="2059940" y="2947671"/>
            <a:ext cx="113030" cy="324485"/>
          </a:xfrm>
          <a:prstGeom prst="rect">
            <a:avLst/>
          </a:prstGeom>
        </p:spPr>
        <p:txBody>
          <a:bodyPr vert="horz" wrap="square" lIns="0" tIns="13970" rIns="0" bIns="0" rtlCol="0">
            <a:spAutoFit/>
          </a:bodyPr>
          <a:lstStyle/>
          <a:p>
            <a:pPr marL="12700">
              <a:spcBef>
                <a:spcPts val="110"/>
              </a:spcBef>
            </a:pPr>
            <a:r>
              <a:rPr sz="1950" dirty="0">
                <a:latin typeface="Arial"/>
                <a:cs typeface="Arial"/>
              </a:rPr>
              <a:t>•</a:t>
            </a:r>
            <a:endParaRPr sz="1950">
              <a:latin typeface="Arial"/>
              <a:cs typeface="Arial"/>
            </a:endParaRPr>
          </a:p>
        </p:txBody>
      </p:sp>
      <p:sp>
        <p:nvSpPr>
          <p:cNvPr id="7" name="object 7"/>
          <p:cNvSpPr txBox="1"/>
          <p:nvPr/>
        </p:nvSpPr>
        <p:spPr>
          <a:xfrm>
            <a:off x="2059940" y="3910330"/>
            <a:ext cx="113030" cy="324485"/>
          </a:xfrm>
          <a:prstGeom prst="rect">
            <a:avLst/>
          </a:prstGeom>
        </p:spPr>
        <p:txBody>
          <a:bodyPr vert="horz" wrap="square" lIns="0" tIns="13970" rIns="0" bIns="0" rtlCol="0">
            <a:spAutoFit/>
          </a:bodyPr>
          <a:lstStyle/>
          <a:p>
            <a:pPr marL="12700">
              <a:spcBef>
                <a:spcPts val="110"/>
              </a:spcBef>
            </a:pPr>
            <a:r>
              <a:rPr sz="1950" dirty="0">
                <a:latin typeface="Arial"/>
                <a:cs typeface="Arial"/>
              </a:rPr>
              <a:t>•</a:t>
            </a:r>
            <a:endParaRPr sz="1950">
              <a:latin typeface="Arial"/>
              <a:cs typeface="Arial"/>
            </a:endParaRPr>
          </a:p>
        </p:txBody>
      </p:sp>
      <p:sp>
        <p:nvSpPr>
          <p:cNvPr id="8" name="object 8"/>
          <p:cNvSpPr txBox="1"/>
          <p:nvPr/>
        </p:nvSpPr>
        <p:spPr>
          <a:xfrm>
            <a:off x="2506980" y="4574540"/>
            <a:ext cx="3714750" cy="1273175"/>
          </a:xfrm>
          <a:prstGeom prst="rect">
            <a:avLst/>
          </a:prstGeom>
        </p:spPr>
        <p:txBody>
          <a:bodyPr vert="horz" wrap="square" lIns="0" tIns="11430" rIns="0" bIns="0" rtlCol="0">
            <a:spAutoFit/>
          </a:bodyPr>
          <a:lstStyle/>
          <a:p>
            <a:pPr marL="292735" marR="537210" indent="-280670">
              <a:lnSpc>
                <a:spcPct val="101600"/>
              </a:lnSpc>
              <a:spcBef>
                <a:spcPts val="90"/>
              </a:spcBef>
              <a:buChar char="–"/>
              <a:tabLst>
                <a:tab pos="292735" algn="l"/>
                <a:tab pos="293370" algn="l"/>
              </a:tabLst>
            </a:pPr>
            <a:r>
              <a:rPr sz="1550" spc="-10" dirty="0">
                <a:latin typeface="Arial"/>
                <a:cs typeface="Arial"/>
              </a:rPr>
              <a:t>Typically </a:t>
            </a:r>
            <a:r>
              <a:rPr sz="1550" spc="10" dirty="0">
                <a:latin typeface="Arial"/>
                <a:cs typeface="Arial"/>
              </a:rPr>
              <a:t>round </a:t>
            </a:r>
            <a:r>
              <a:rPr sz="1550" spc="5" dirty="0">
                <a:latin typeface="Arial"/>
                <a:cs typeface="Arial"/>
              </a:rPr>
              <a:t>robin (but can </a:t>
            </a:r>
            <a:r>
              <a:rPr sz="1550" spc="10" dirty="0">
                <a:latin typeface="Arial"/>
                <a:cs typeface="Arial"/>
              </a:rPr>
              <a:t>be  changed)</a:t>
            </a:r>
            <a:endParaRPr sz="1550" dirty="0">
              <a:latin typeface="Arial"/>
              <a:cs typeface="Arial"/>
            </a:endParaRPr>
          </a:p>
          <a:p>
            <a:pPr marL="292735" marR="5080" indent="-280670">
              <a:lnSpc>
                <a:spcPct val="101299"/>
              </a:lnSpc>
              <a:spcBef>
                <a:spcPts val="395"/>
              </a:spcBef>
              <a:buChar char="–"/>
              <a:tabLst>
                <a:tab pos="292735" algn="l"/>
                <a:tab pos="293370" algn="l"/>
              </a:tabLst>
            </a:pPr>
            <a:r>
              <a:rPr sz="1550" spc="5" dirty="0">
                <a:latin typeface="Arial"/>
                <a:cs typeface="Arial"/>
              </a:rPr>
              <a:t>High priority </a:t>
            </a:r>
            <a:r>
              <a:rPr sz="1550" spc="10" dirty="0">
                <a:latin typeface="Arial"/>
                <a:cs typeface="Arial"/>
              </a:rPr>
              <a:t>classes can implement  </a:t>
            </a:r>
            <a:r>
              <a:rPr sz="1550" dirty="0">
                <a:latin typeface="Arial"/>
                <a:cs typeface="Arial"/>
              </a:rPr>
              <a:t>first </a:t>
            </a:r>
            <a:r>
              <a:rPr sz="1550" spc="15" dirty="0">
                <a:latin typeface="Arial"/>
                <a:cs typeface="Arial"/>
              </a:rPr>
              <a:t>come </a:t>
            </a:r>
            <a:r>
              <a:rPr sz="1550" dirty="0">
                <a:latin typeface="Arial"/>
                <a:cs typeface="Arial"/>
              </a:rPr>
              <a:t>first </a:t>
            </a:r>
            <a:r>
              <a:rPr sz="1550" spc="10" dirty="0">
                <a:latin typeface="Arial"/>
                <a:cs typeface="Arial"/>
              </a:rPr>
              <a:t>serve </a:t>
            </a:r>
            <a:r>
              <a:rPr sz="1550" spc="5" dirty="0">
                <a:latin typeface="Arial"/>
                <a:cs typeface="Arial"/>
              </a:rPr>
              <a:t>in </a:t>
            </a:r>
            <a:r>
              <a:rPr sz="1550" spc="10" dirty="0">
                <a:latin typeface="Arial"/>
                <a:cs typeface="Arial"/>
              </a:rPr>
              <a:t>order </a:t>
            </a:r>
            <a:r>
              <a:rPr sz="1550" dirty="0">
                <a:latin typeface="Arial"/>
                <a:cs typeface="Arial"/>
              </a:rPr>
              <a:t>to </a:t>
            </a:r>
            <a:r>
              <a:rPr sz="1550" spc="10" dirty="0">
                <a:latin typeface="Arial"/>
                <a:cs typeface="Arial"/>
              </a:rPr>
              <a:t>ensure  </a:t>
            </a:r>
            <a:r>
              <a:rPr sz="1550" spc="5" dirty="0">
                <a:latin typeface="Arial"/>
                <a:cs typeface="Arial"/>
              </a:rPr>
              <a:t>quick </a:t>
            </a:r>
            <a:r>
              <a:rPr sz="1550" spc="10" dirty="0">
                <a:latin typeface="Arial"/>
                <a:cs typeface="Arial"/>
              </a:rPr>
              <a:t>response </a:t>
            </a:r>
            <a:r>
              <a:rPr sz="1550" spc="5" dirty="0">
                <a:latin typeface="Arial"/>
                <a:cs typeface="Arial"/>
              </a:rPr>
              <a:t>time for critical</a:t>
            </a:r>
            <a:r>
              <a:rPr sz="1550" spc="-45" dirty="0">
                <a:latin typeface="Arial"/>
                <a:cs typeface="Arial"/>
              </a:rPr>
              <a:t> </a:t>
            </a:r>
            <a:r>
              <a:rPr sz="1550" spc="5" dirty="0">
                <a:latin typeface="Arial"/>
                <a:cs typeface="Arial"/>
              </a:rPr>
              <a:t>tasks</a:t>
            </a:r>
            <a:endParaRPr sz="1550" dirty="0">
              <a:latin typeface="Arial"/>
              <a:cs typeface="Arial"/>
            </a:endParaRPr>
          </a:p>
        </p:txBody>
      </p:sp>
      <p:grpSp>
        <p:nvGrpSpPr>
          <p:cNvPr id="9" name="object 9"/>
          <p:cNvGrpSpPr/>
          <p:nvPr/>
        </p:nvGrpSpPr>
        <p:grpSpPr>
          <a:xfrm>
            <a:off x="6238648" y="1742848"/>
            <a:ext cx="4124325" cy="3105785"/>
            <a:chOff x="4714647" y="1742847"/>
            <a:chExt cx="4124325" cy="3105785"/>
          </a:xfrm>
        </p:grpSpPr>
        <p:sp>
          <p:nvSpPr>
            <p:cNvPr id="10" name="object 10"/>
            <p:cNvSpPr/>
            <p:nvPr/>
          </p:nvSpPr>
          <p:spPr>
            <a:xfrm>
              <a:off x="4724399" y="1752600"/>
              <a:ext cx="4105909" cy="30861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4719319" y="1747520"/>
              <a:ext cx="4114800" cy="3096260"/>
            </a:xfrm>
            <a:custGeom>
              <a:avLst/>
              <a:gdLst/>
              <a:ahLst/>
              <a:cxnLst/>
              <a:rect l="l" t="t" r="r" b="b"/>
              <a:pathLst>
                <a:path w="4114800" h="3096260">
                  <a:moveTo>
                    <a:pt x="0" y="0"/>
                  </a:moveTo>
                  <a:lnTo>
                    <a:pt x="4114800" y="0"/>
                  </a:lnTo>
                  <a:lnTo>
                    <a:pt x="4114800" y="3096260"/>
                  </a:lnTo>
                  <a:lnTo>
                    <a:pt x="0" y="3096260"/>
                  </a:lnTo>
                  <a:lnTo>
                    <a:pt x="0" y="0"/>
                  </a:lnTo>
                  <a:close/>
                </a:path>
              </a:pathLst>
            </a:custGeom>
            <a:ln w="9344">
              <a:solidFill>
                <a:srgbClr val="000000"/>
              </a:solidFill>
            </a:ln>
          </p:spPr>
          <p:txBody>
            <a:bodyPr wrap="square" lIns="0" tIns="0" rIns="0" bIns="0" rtlCol="0"/>
            <a:lstStyle/>
            <a:p>
              <a:endParaRPr/>
            </a:p>
          </p:txBody>
        </p:sp>
      </p:grpSp>
      <p:sp>
        <p:nvSpPr>
          <p:cNvPr id="12" name="object 12"/>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22</a:t>
            </a:fld>
            <a:endParaRPr dirty="0"/>
          </a:p>
        </p:txBody>
      </p:sp>
      <p:sp>
        <p:nvSpPr>
          <p:cNvPr id="13" name="object 2">
            <a:extLst>
              <a:ext uri="{FF2B5EF4-FFF2-40B4-BE49-F238E27FC236}">
                <a16:creationId xmlns:a16="http://schemas.microsoft.com/office/drawing/2014/main" id="{01B4BF44-E132-4E39-A96C-2EAA284E64F4}"/>
              </a:ext>
            </a:extLst>
          </p:cNvPr>
          <p:cNvSpPr txBox="1">
            <a:spLocks/>
          </p:cNvSpPr>
          <p:nvPr/>
        </p:nvSpPr>
        <p:spPr>
          <a:xfrm>
            <a:off x="273367" y="365552"/>
            <a:ext cx="4467225"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IN" sz="3200" b="1" spc="-5" dirty="0">
                <a:solidFill>
                  <a:srgbClr val="C00000"/>
                </a:solidFill>
              </a:rPr>
              <a:t>Multilevel</a:t>
            </a:r>
            <a:r>
              <a:rPr lang="en-IN" sz="3200" b="1" spc="-60" dirty="0">
                <a:solidFill>
                  <a:srgbClr val="C00000"/>
                </a:solidFill>
              </a:rPr>
              <a:t> </a:t>
            </a:r>
            <a:r>
              <a:rPr lang="en-IN" sz="3200" b="1" spc="-5" dirty="0">
                <a:solidFill>
                  <a:srgbClr val="C00000"/>
                </a:solidFill>
              </a:rPr>
              <a:t>Queues</a:t>
            </a:r>
          </a:p>
        </p:txBody>
      </p:sp>
    </p:spTree>
    <p:extLst>
      <p:ext uri="{BB962C8B-B14F-4D97-AF65-F5344CB8AC3E}">
        <p14:creationId xmlns:p14="http://schemas.microsoft.com/office/powerpoint/2010/main" val="1085442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223" y="317264"/>
            <a:ext cx="6670675" cy="505267"/>
          </a:xfrm>
          <a:prstGeom prst="rect">
            <a:avLst/>
          </a:prstGeom>
        </p:spPr>
        <p:txBody>
          <a:bodyPr vert="horz" wrap="square" lIns="0" tIns="12700" rIns="0" bIns="0" rtlCol="0" anchor="ctr">
            <a:spAutoFit/>
          </a:bodyPr>
          <a:lstStyle/>
          <a:p>
            <a:pPr marL="12700">
              <a:lnSpc>
                <a:spcPct val="100000"/>
              </a:lnSpc>
              <a:spcBef>
                <a:spcPts val="100"/>
              </a:spcBef>
            </a:pPr>
            <a:r>
              <a:rPr sz="3200" b="1" spc="-5" dirty="0">
                <a:solidFill>
                  <a:srgbClr val="C00000"/>
                </a:solidFill>
              </a:rPr>
              <a:t>More on Multilevel</a:t>
            </a:r>
            <a:r>
              <a:rPr sz="3200" b="1" spc="-40" dirty="0">
                <a:solidFill>
                  <a:srgbClr val="C00000"/>
                </a:solidFill>
              </a:rPr>
              <a:t> </a:t>
            </a:r>
            <a:r>
              <a:rPr sz="3200" b="1" spc="-5" dirty="0">
                <a:solidFill>
                  <a:srgbClr val="C00000"/>
                </a:solidFill>
              </a:rPr>
              <a:t>Queues</a:t>
            </a:r>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23</a:t>
            </a:fld>
            <a:endParaRPr dirty="0"/>
          </a:p>
        </p:txBody>
      </p:sp>
      <p:sp>
        <p:nvSpPr>
          <p:cNvPr id="3" name="object 3"/>
          <p:cNvSpPr txBox="1"/>
          <p:nvPr/>
        </p:nvSpPr>
        <p:spPr>
          <a:xfrm>
            <a:off x="2059940" y="1634490"/>
            <a:ext cx="7825740" cy="3905250"/>
          </a:xfrm>
          <a:prstGeom prst="rect">
            <a:avLst/>
          </a:prstGeom>
        </p:spPr>
        <p:txBody>
          <a:bodyPr vert="horz" wrap="square" lIns="0" tIns="12700" rIns="0" bIns="0" rtlCol="0">
            <a:spAutoFit/>
          </a:bodyPr>
          <a:lstStyle/>
          <a:p>
            <a:pPr marL="355600" marR="401955" indent="-342900">
              <a:spcBef>
                <a:spcPts val="100"/>
              </a:spcBef>
              <a:buChar char="•"/>
              <a:tabLst>
                <a:tab pos="354965" algn="l"/>
                <a:tab pos="355600" algn="l"/>
              </a:tabLst>
            </a:pPr>
            <a:r>
              <a:rPr sz="2800" spc="-5" dirty="0">
                <a:latin typeface="Arial"/>
                <a:cs typeface="Arial"/>
              </a:rPr>
              <a:t>Scheduler </a:t>
            </a:r>
            <a:r>
              <a:rPr sz="2800" dirty="0">
                <a:latin typeface="Arial"/>
                <a:cs typeface="Arial"/>
              </a:rPr>
              <a:t>can </a:t>
            </a:r>
            <a:r>
              <a:rPr sz="2800" spc="-5" dirty="0">
                <a:latin typeface="Arial"/>
                <a:cs typeface="Arial"/>
              </a:rPr>
              <a:t>adjust </a:t>
            </a:r>
            <a:r>
              <a:rPr sz="2800" dirty="0">
                <a:latin typeface="Arial"/>
                <a:cs typeface="Arial"/>
              </a:rPr>
              <a:t>time slice </a:t>
            </a:r>
            <a:r>
              <a:rPr sz="2800" spc="-5" dirty="0">
                <a:latin typeface="Arial"/>
                <a:cs typeface="Arial"/>
              </a:rPr>
              <a:t>based on the  queue class</a:t>
            </a:r>
            <a:r>
              <a:rPr sz="2800" spc="-10" dirty="0">
                <a:latin typeface="Arial"/>
                <a:cs typeface="Arial"/>
              </a:rPr>
              <a:t> </a:t>
            </a:r>
            <a:r>
              <a:rPr sz="2800" dirty="0">
                <a:latin typeface="Arial"/>
                <a:cs typeface="Arial"/>
              </a:rPr>
              <a:t>picked</a:t>
            </a:r>
          </a:p>
          <a:p>
            <a:pPr marL="755650" marR="5080" lvl="1" indent="-285750">
              <a:lnSpc>
                <a:spcPct val="100699"/>
              </a:lnSpc>
              <a:spcBef>
                <a:spcPts val="600"/>
              </a:spcBef>
              <a:buChar char="–"/>
              <a:tabLst>
                <a:tab pos="755650" algn="l"/>
              </a:tabLst>
            </a:pPr>
            <a:r>
              <a:rPr sz="2400" dirty="0">
                <a:latin typeface="Arial"/>
                <a:cs typeface="Arial"/>
              </a:rPr>
              <a:t>I/O </a:t>
            </a:r>
            <a:r>
              <a:rPr sz="2400" spc="-10" dirty="0">
                <a:latin typeface="Arial"/>
                <a:cs typeface="Arial"/>
              </a:rPr>
              <a:t>bound </a:t>
            </a:r>
            <a:r>
              <a:rPr sz="2400" spc="-5" dirty="0">
                <a:latin typeface="Arial"/>
                <a:cs typeface="Arial"/>
              </a:rPr>
              <a:t>process can be assigned </a:t>
            </a:r>
            <a:r>
              <a:rPr sz="2400" dirty="0">
                <a:latin typeface="Arial"/>
                <a:cs typeface="Arial"/>
              </a:rPr>
              <a:t>to </a:t>
            </a:r>
            <a:r>
              <a:rPr sz="2400" spc="-10" dirty="0">
                <a:latin typeface="Arial"/>
                <a:cs typeface="Arial"/>
              </a:rPr>
              <a:t>higher </a:t>
            </a:r>
            <a:r>
              <a:rPr sz="2400" spc="-5" dirty="0">
                <a:latin typeface="Arial"/>
                <a:cs typeface="Arial"/>
              </a:rPr>
              <a:t>priority  classes with larger </a:t>
            </a:r>
            <a:r>
              <a:rPr sz="2400" spc="5" dirty="0">
                <a:latin typeface="Arial"/>
                <a:cs typeface="Arial"/>
              </a:rPr>
              <a:t>time</a:t>
            </a:r>
            <a:r>
              <a:rPr sz="2400" spc="10" dirty="0">
                <a:latin typeface="Arial"/>
                <a:cs typeface="Arial"/>
              </a:rPr>
              <a:t> </a:t>
            </a:r>
            <a:r>
              <a:rPr sz="2400" spc="-5" dirty="0">
                <a:latin typeface="Arial"/>
                <a:cs typeface="Arial"/>
              </a:rPr>
              <a:t>slice</a:t>
            </a:r>
            <a:endParaRPr sz="2400" dirty="0">
              <a:latin typeface="Arial"/>
              <a:cs typeface="Arial"/>
            </a:endParaRPr>
          </a:p>
          <a:p>
            <a:pPr marL="755650" marR="566420" lvl="1" indent="-285750">
              <a:spcBef>
                <a:spcPts val="610"/>
              </a:spcBef>
              <a:buChar char="–"/>
              <a:tabLst>
                <a:tab pos="755650" algn="l"/>
              </a:tabLst>
            </a:pPr>
            <a:r>
              <a:rPr sz="2400" spc="-10" dirty="0">
                <a:latin typeface="Arial"/>
                <a:cs typeface="Arial"/>
              </a:rPr>
              <a:t>CPU bound </a:t>
            </a:r>
            <a:r>
              <a:rPr sz="2400" spc="-5" dirty="0">
                <a:latin typeface="Arial"/>
                <a:cs typeface="Arial"/>
              </a:rPr>
              <a:t>processes can </a:t>
            </a:r>
            <a:r>
              <a:rPr sz="2400" dirty="0">
                <a:latin typeface="Arial"/>
                <a:cs typeface="Arial"/>
              </a:rPr>
              <a:t>be </a:t>
            </a:r>
            <a:r>
              <a:rPr sz="2400" spc="-5" dirty="0">
                <a:latin typeface="Arial"/>
                <a:cs typeface="Arial"/>
              </a:rPr>
              <a:t>assigned </a:t>
            </a:r>
            <a:r>
              <a:rPr sz="2400" dirty="0">
                <a:latin typeface="Arial"/>
                <a:cs typeface="Arial"/>
              </a:rPr>
              <a:t>to </a:t>
            </a:r>
            <a:r>
              <a:rPr sz="2400" spc="-5" dirty="0">
                <a:latin typeface="Arial"/>
                <a:cs typeface="Arial"/>
              </a:rPr>
              <a:t>lower  priority classes with shorter </a:t>
            </a:r>
            <a:r>
              <a:rPr sz="2400" dirty="0">
                <a:latin typeface="Arial"/>
                <a:cs typeface="Arial"/>
              </a:rPr>
              <a:t>time</a:t>
            </a:r>
            <a:r>
              <a:rPr sz="2400" spc="30" dirty="0">
                <a:latin typeface="Arial"/>
                <a:cs typeface="Arial"/>
              </a:rPr>
              <a:t> </a:t>
            </a:r>
            <a:r>
              <a:rPr sz="2400" spc="-5" dirty="0">
                <a:latin typeface="Arial"/>
                <a:cs typeface="Arial"/>
              </a:rPr>
              <a:t>slices</a:t>
            </a:r>
            <a:endParaRPr sz="2400" dirty="0">
              <a:latin typeface="Arial"/>
              <a:cs typeface="Arial"/>
            </a:endParaRPr>
          </a:p>
          <a:p>
            <a:pPr marL="355600" indent="-342900">
              <a:spcBef>
                <a:spcPts val="720"/>
              </a:spcBef>
              <a:buChar char="•"/>
              <a:tabLst>
                <a:tab pos="354965" algn="l"/>
                <a:tab pos="355600" algn="l"/>
              </a:tabLst>
            </a:pPr>
            <a:r>
              <a:rPr sz="2800" spc="-5" dirty="0">
                <a:latin typeface="Arial"/>
                <a:cs typeface="Arial"/>
              </a:rPr>
              <a:t>Disadvantage</a:t>
            </a:r>
            <a:r>
              <a:rPr sz="2800" spc="-10" dirty="0">
                <a:latin typeface="Arial"/>
                <a:cs typeface="Arial"/>
              </a:rPr>
              <a:t> </a:t>
            </a:r>
            <a:r>
              <a:rPr sz="2800" dirty="0">
                <a:latin typeface="Arial"/>
                <a:cs typeface="Arial"/>
              </a:rPr>
              <a:t>:</a:t>
            </a:r>
          </a:p>
          <a:p>
            <a:pPr marL="755650" marR="1152525" lvl="1" indent="-285750">
              <a:lnSpc>
                <a:spcPct val="121200"/>
              </a:lnSpc>
              <a:buChar char="–"/>
              <a:tabLst>
                <a:tab pos="755650" algn="l"/>
              </a:tabLst>
            </a:pPr>
            <a:r>
              <a:rPr sz="2400" spc="-5" dirty="0">
                <a:latin typeface="Arial"/>
                <a:cs typeface="Arial"/>
              </a:rPr>
              <a:t>Class of </a:t>
            </a:r>
            <a:r>
              <a:rPr sz="2400" dirty="0">
                <a:latin typeface="Arial"/>
                <a:cs typeface="Arial"/>
              </a:rPr>
              <a:t>a </a:t>
            </a:r>
            <a:r>
              <a:rPr sz="2400" spc="-5" dirty="0">
                <a:latin typeface="Arial"/>
                <a:cs typeface="Arial"/>
              </a:rPr>
              <a:t>process </a:t>
            </a:r>
            <a:r>
              <a:rPr sz="2400" dirty="0">
                <a:latin typeface="Arial"/>
                <a:cs typeface="Arial"/>
              </a:rPr>
              <a:t>must be </a:t>
            </a:r>
            <a:r>
              <a:rPr sz="2400" spc="-5" dirty="0">
                <a:latin typeface="Arial"/>
                <a:cs typeface="Arial"/>
              </a:rPr>
              <a:t>assigned apriori  (not </a:t>
            </a:r>
            <a:r>
              <a:rPr sz="2400" dirty="0">
                <a:latin typeface="Arial"/>
                <a:cs typeface="Arial"/>
              </a:rPr>
              <a:t>the most </a:t>
            </a:r>
            <a:r>
              <a:rPr sz="2400" spc="-10" dirty="0">
                <a:latin typeface="Arial"/>
                <a:cs typeface="Arial"/>
              </a:rPr>
              <a:t>efficient </a:t>
            </a:r>
            <a:r>
              <a:rPr sz="2400" dirty="0">
                <a:latin typeface="Arial"/>
                <a:cs typeface="Arial"/>
              </a:rPr>
              <a:t>way to do</a:t>
            </a:r>
            <a:r>
              <a:rPr sz="2400" spc="-20" dirty="0">
                <a:latin typeface="Arial"/>
                <a:cs typeface="Arial"/>
              </a:rPr>
              <a:t> </a:t>
            </a:r>
            <a:r>
              <a:rPr sz="2400" spc="-5" dirty="0">
                <a:latin typeface="Arial"/>
                <a:cs typeface="Arial"/>
              </a:rPr>
              <a:t>things!)</a:t>
            </a:r>
            <a:endParaRPr sz="24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2897" y="647795"/>
            <a:ext cx="7050405" cy="505267"/>
          </a:xfrm>
          <a:prstGeom prst="rect">
            <a:avLst/>
          </a:prstGeom>
        </p:spPr>
        <p:txBody>
          <a:bodyPr vert="horz" wrap="square" lIns="0" tIns="12700" rIns="0" bIns="0" rtlCol="0" anchor="ctr">
            <a:spAutoFit/>
          </a:bodyPr>
          <a:lstStyle/>
          <a:p>
            <a:pPr marL="12700">
              <a:lnSpc>
                <a:spcPct val="100000"/>
              </a:lnSpc>
              <a:spcBef>
                <a:spcPts val="100"/>
              </a:spcBef>
            </a:pPr>
            <a:r>
              <a:rPr sz="3200" spc="-5" dirty="0">
                <a:solidFill>
                  <a:srgbClr val="C00000"/>
                </a:solidFill>
              </a:rPr>
              <a:t>Multilevel </a:t>
            </a:r>
            <a:r>
              <a:rPr sz="3200" b="1" spc="-5" dirty="0">
                <a:solidFill>
                  <a:srgbClr val="C00000"/>
                </a:solidFill>
                <a:latin typeface="Arial"/>
                <a:cs typeface="Arial"/>
              </a:rPr>
              <a:t>feedback</a:t>
            </a:r>
            <a:r>
              <a:rPr sz="3200" b="1" spc="20" dirty="0">
                <a:solidFill>
                  <a:srgbClr val="C00000"/>
                </a:solidFill>
                <a:latin typeface="Arial"/>
                <a:cs typeface="Arial"/>
              </a:rPr>
              <a:t> </a:t>
            </a:r>
            <a:r>
              <a:rPr sz="3200" spc="-10" dirty="0">
                <a:solidFill>
                  <a:srgbClr val="C00000"/>
                </a:solidFill>
              </a:rPr>
              <a:t>Queues</a:t>
            </a:r>
          </a:p>
        </p:txBody>
      </p:sp>
      <p:sp>
        <p:nvSpPr>
          <p:cNvPr id="3" name="object 3"/>
          <p:cNvSpPr txBox="1"/>
          <p:nvPr/>
        </p:nvSpPr>
        <p:spPr>
          <a:xfrm>
            <a:off x="2059941" y="1617979"/>
            <a:ext cx="132715"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a:t>
            </a:r>
            <a:endParaRPr sz="2400">
              <a:latin typeface="Arial"/>
              <a:cs typeface="Arial"/>
            </a:endParaRPr>
          </a:p>
        </p:txBody>
      </p:sp>
      <p:sp>
        <p:nvSpPr>
          <p:cNvPr id="4" name="object 4"/>
          <p:cNvSpPr txBox="1"/>
          <p:nvPr/>
        </p:nvSpPr>
        <p:spPr>
          <a:xfrm>
            <a:off x="2402840" y="1634490"/>
            <a:ext cx="7120255" cy="1943100"/>
          </a:xfrm>
          <a:prstGeom prst="rect">
            <a:avLst/>
          </a:prstGeom>
        </p:spPr>
        <p:txBody>
          <a:bodyPr vert="horz" wrap="square" lIns="0" tIns="10160" rIns="0" bIns="0" rtlCol="0">
            <a:spAutoFit/>
          </a:bodyPr>
          <a:lstStyle/>
          <a:p>
            <a:pPr marL="12700" marR="5080">
              <a:lnSpc>
                <a:spcPct val="100699"/>
              </a:lnSpc>
              <a:spcBef>
                <a:spcPts val="80"/>
              </a:spcBef>
            </a:pPr>
            <a:r>
              <a:rPr sz="2400" spc="-5" dirty="0">
                <a:latin typeface="Arial"/>
                <a:cs typeface="Arial"/>
              </a:rPr>
              <a:t>Process dynamically moves between priority classes  based on its </a:t>
            </a:r>
            <a:r>
              <a:rPr sz="2400" spc="-10" dirty="0">
                <a:latin typeface="Arial"/>
                <a:cs typeface="Arial"/>
              </a:rPr>
              <a:t>CPU/ </a:t>
            </a:r>
            <a:r>
              <a:rPr sz="2400" dirty="0">
                <a:latin typeface="Arial"/>
                <a:cs typeface="Arial"/>
              </a:rPr>
              <a:t>IO</a:t>
            </a:r>
            <a:r>
              <a:rPr sz="2400" spc="25" dirty="0">
                <a:latin typeface="Arial"/>
                <a:cs typeface="Arial"/>
              </a:rPr>
              <a:t> </a:t>
            </a:r>
            <a:r>
              <a:rPr sz="2400" spc="-5" dirty="0">
                <a:latin typeface="Arial"/>
                <a:cs typeface="Arial"/>
              </a:rPr>
              <a:t>activity</a:t>
            </a:r>
            <a:endParaRPr sz="2400">
              <a:latin typeface="Arial"/>
              <a:cs typeface="Arial"/>
            </a:endParaRPr>
          </a:p>
          <a:p>
            <a:pPr marL="12700">
              <a:spcBef>
                <a:spcPts val="610"/>
              </a:spcBef>
            </a:pPr>
            <a:r>
              <a:rPr sz="2400" spc="-5" dirty="0">
                <a:latin typeface="Arial"/>
                <a:cs typeface="Arial"/>
              </a:rPr>
              <a:t>Basic observation</a:t>
            </a:r>
            <a:endParaRPr sz="2400">
              <a:latin typeface="Arial"/>
              <a:cs typeface="Arial"/>
            </a:endParaRPr>
          </a:p>
          <a:p>
            <a:pPr marL="412750" indent="-285750">
              <a:spcBef>
                <a:spcPts val="509"/>
              </a:spcBef>
              <a:buChar char="–"/>
              <a:tabLst>
                <a:tab pos="412115" algn="l"/>
                <a:tab pos="412750" algn="l"/>
              </a:tabLst>
            </a:pPr>
            <a:r>
              <a:rPr sz="2000" spc="-5" dirty="0">
                <a:latin typeface="Arial"/>
                <a:cs typeface="Arial"/>
              </a:rPr>
              <a:t>CPU </a:t>
            </a:r>
            <a:r>
              <a:rPr sz="2000" dirty="0">
                <a:latin typeface="Arial"/>
                <a:cs typeface="Arial"/>
              </a:rPr>
              <a:t>bound process’ likely </a:t>
            </a:r>
            <a:r>
              <a:rPr sz="2000" spc="-5" dirty="0">
                <a:latin typeface="Arial"/>
                <a:cs typeface="Arial"/>
              </a:rPr>
              <a:t>to complete its entire</a:t>
            </a:r>
            <a:r>
              <a:rPr sz="2000" spc="-75" dirty="0">
                <a:latin typeface="Arial"/>
                <a:cs typeface="Arial"/>
              </a:rPr>
              <a:t> </a:t>
            </a:r>
            <a:r>
              <a:rPr sz="2000" spc="-5" dirty="0">
                <a:latin typeface="Arial"/>
                <a:cs typeface="Arial"/>
              </a:rPr>
              <a:t>timeslice</a:t>
            </a:r>
            <a:endParaRPr sz="2000">
              <a:latin typeface="Arial"/>
              <a:cs typeface="Arial"/>
            </a:endParaRPr>
          </a:p>
          <a:p>
            <a:pPr marL="412750" indent="-285750">
              <a:spcBef>
                <a:spcPts val="520"/>
              </a:spcBef>
              <a:buChar char="–"/>
              <a:tabLst>
                <a:tab pos="412115" algn="l"/>
                <a:tab pos="412750" algn="l"/>
              </a:tabLst>
            </a:pPr>
            <a:r>
              <a:rPr sz="2000" spc="-5" dirty="0">
                <a:latin typeface="Arial"/>
                <a:cs typeface="Arial"/>
              </a:rPr>
              <a:t>IO </a:t>
            </a:r>
            <a:r>
              <a:rPr sz="2000" dirty="0">
                <a:latin typeface="Arial"/>
                <a:cs typeface="Arial"/>
              </a:rPr>
              <a:t>bound process’ </a:t>
            </a:r>
            <a:r>
              <a:rPr sz="2000" spc="-5" dirty="0">
                <a:latin typeface="Arial"/>
                <a:cs typeface="Arial"/>
              </a:rPr>
              <a:t>may </a:t>
            </a:r>
            <a:r>
              <a:rPr sz="2000" dirty="0">
                <a:latin typeface="Arial"/>
                <a:cs typeface="Arial"/>
              </a:rPr>
              <a:t>not complete </a:t>
            </a:r>
            <a:r>
              <a:rPr sz="2000" spc="-5" dirty="0">
                <a:latin typeface="Arial"/>
                <a:cs typeface="Arial"/>
              </a:rPr>
              <a:t>the entire time</a:t>
            </a:r>
            <a:r>
              <a:rPr sz="2000" spc="-120" dirty="0">
                <a:latin typeface="Arial"/>
                <a:cs typeface="Arial"/>
              </a:rPr>
              <a:t> </a:t>
            </a:r>
            <a:r>
              <a:rPr sz="2000" dirty="0">
                <a:latin typeface="Arial"/>
                <a:cs typeface="Arial"/>
              </a:rPr>
              <a:t>slice</a:t>
            </a:r>
            <a:endParaRPr sz="2000">
              <a:latin typeface="Arial"/>
              <a:cs typeface="Arial"/>
            </a:endParaRPr>
          </a:p>
        </p:txBody>
      </p:sp>
      <p:sp>
        <p:nvSpPr>
          <p:cNvPr id="5" name="object 5"/>
          <p:cNvSpPr txBox="1"/>
          <p:nvPr/>
        </p:nvSpPr>
        <p:spPr>
          <a:xfrm>
            <a:off x="2059941" y="2429509"/>
            <a:ext cx="132715" cy="391160"/>
          </a:xfrm>
          <a:prstGeom prst="rect">
            <a:avLst/>
          </a:prstGeom>
        </p:spPr>
        <p:txBody>
          <a:bodyPr vert="horz" wrap="square" lIns="0" tIns="12700" rIns="0" bIns="0" rtlCol="0">
            <a:spAutoFit/>
          </a:bodyPr>
          <a:lstStyle/>
          <a:p>
            <a:pPr marL="12700">
              <a:spcBef>
                <a:spcPts val="100"/>
              </a:spcBef>
            </a:pPr>
            <a:r>
              <a:rPr sz="2400" dirty="0">
                <a:latin typeface="Arial"/>
                <a:cs typeface="Arial"/>
              </a:rPr>
              <a:t>•</a:t>
            </a:r>
            <a:endParaRPr sz="2400">
              <a:latin typeface="Arial"/>
              <a:cs typeface="Arial"/>
            </a:endParaRPr>
          </a:p>
        </p:txBody>
      </p:sp>
      <p:grpSp>
        <p:nvGrpSpPr>
          <p:cNvPr id="6" name="object 6"/>
          <p:cNvGrpSpPr/>
          <p:nvPr/>
        </p:nvGrpSpPr>
        <p:grpSpPr>
          <a:xfrm>
            <a:off x="2205038" y="4262438"/>
            <a:ext cx="923925" cy="314325"/>
            <a:chOff x="681037" y="4262437"/>
            <a:chExt cx="923925" cy="314325"/>
          </a:xfrm>
        </p:grpSpPr>
        <p:sp>
          <p:nvSpPr>
            <p:cNvPr id="7" name="object 7"/>
            <p:cNvSpPr/>
            <p:nvPr/>
          </p:nvSpPr>
          <p:spPr>
            <a:xfrm>
              <a:off x="685800" y="4267200"/>
              <a:ext cx="914400" cy="304800"/>
            </a:xfrm>
            <a:custGeom>
              <a:avLst/>
              <a:gdLst/>
              <a:ahLst/>
              <a:cxnLst/>
              <a:rect l="l" t="t" r="r" b="b"/>
              <a:pathLst>
                <a:path w="914400" h="304800">
                  <a:moveTo>
                    <a:pt x="914400" y="0"/>
                  </a:moveTo>
                  <a:lnTo>
                    <a:pt x="0" y="0"/>
                  </a:lnTo>
                  <a:lnTo>
                    <a:pt x="0" y="304800"/>
                  </a:lnTo>
                  <a:lnTo>
                    <a:pt x="914400" y="304800"/>
                  </a:lnTo>
                  <a:close/>
                </a:path>
              </a:pathLst>
            </a:custGeom>
            <a:solidFill>
              <a:srgbClr val="BADFE2"/>
            </a:solidFill>
          </p:spPr>
          <p:txBody>
            <a:bodyPr wrap="square" lIns="0" tIns="0" rIns="0" bIns="0" rtlCol="0"/>
            <a:lstStyle/>
            <a:p>
              <a:endParaRPr/>
            </a:p>
          </p:txBody>
        </p:sp>
        <p:sp>
          <p:nvSpPr>
            <p:cNvPr id="8" name="object 8"/>
            <p:cNvSpPr/>
            <p:nvPr/>
          </p:nvSpPr>
          <p:spPr>
            <a:xfrm>
              <a:off x="685800" y="4267200"/>
              <a:ext cx="914400" cy="304800"/>
            </a:xfrm>
            <a:custGeom>
              <a:avLst/>
              <a:gdLst/>
              <a:ahLst/>
              <a:cxnLst/>
              <a:rect l="l" t="t" r="r" b="b"/>
              <a:pathLst>
                <a:path w="914400" h="304800">
                  <a:moveTo>
                    <a:pt x="457200" y="304800"/>
                  </a:moveTo>
                  <a:lnTo>
                    <a:pt x="0" y="304800"/>
                  </a:lnTo>
                  <a:lnTo>
                    <a:pt x="0" y="0"/>
                  </a:lnTo>
                  <a:lnTo>
                    <a:pt x="914400" y="0"/>
                  </a:lnTo>
                  <a:lnTo>
                    <a:pt x="914400" y="304800"/>
                  </a:lnTo>
                  <a:lnTo>
                    <a:pt x="457200" y="304800"/>
                  </a:lnTo>
                  <a:close/>
                </a:path>
              </a:pathLst>
            </a:custGeom>
            <a:ln w="9344">
              <a:solidFill>
                <a:srgbClr val="000000"/>
              </a:solidFill>
            </a:ln>
          </p:spPr>
          <p:txBody>
            <a:bodyPr wrap="square" lIns="0" tIns="0" rIns="0" bIns="0" rtlCol="0"/>
            <a:lstStyle/>
            <a:p>
              <a:endParaRPr/>
            </a:p>
          </p:txBody>
        </p:sp>
      </p:grpSp>
      <p:sp>
        <p:nvSpPr>
          <p:cNvPr id="9" name="object 9"/>
          <p:cNvSpPr txBox="1"/>
          <p:nvPr/>
        </p:nvSpPr>
        <p:spPr>
          <a:xfrm>
            <a:off x="2590801" y="4269740"/>
            <a:ext cx="153035" cy="299720"/>
          </a:xfrm>
          <a:prstGeom prst="rect">
            <a:avLst/>
          </a:prstGeom>
        </p:spPr>
        <p:txBody>
          <a:bodyPr vert="horz" wrap="square" lIns="0" tIns="12700" rIns="0" bIns="0" rtlCol="0">
            <a:spAutoFit/>
          </a:bodyPr>
          <a:lstStyle/>
          <a:p>
            <a:pPr marL="12700">
              <a:spcBef>
                <a:spcPts val="100"/>
              </a:spcBef>
            </a:pPr>
            <a:r>
              <a:rPr dirty="0">
                <a:latin typeface="Arial"/>
                <a:cs typeface="Arial"/>
              </a:rPr>
              <a:t>1</a:t>
            </a:r>
            <a:endParaRPr>
              <a:latin typeface="Arial"/>
              <a:cs typeface="Arial"/>
            </a:endParaRPr>
          </a:p>
        </p:txBody>
      </p:sp>
      <p:grpSp>
        <p:nvGrpSpPr>
          <p:cNvPr id="10" name="object 10"/>
          <p:cNvGrpSpPr/>
          <p:nvPr/>
        </p:nvGrpSpPr>
        <p:grpSpPr>
          <a:xfrm>
            <a:off x="3195638" y="4262438"/>
            <a:ext cx="1762125" cy="314325"/>
            <a:chOff x="1671637" y="4262437"/>
            <a:chExt cx="1762125" cy="314325"/>
          </a:xfrm>
        </p:grpSpPr>
        <p:sp>
          <p:nvSpPr>
            <p:cNvPr id="11" name="object 11"/>
            <p:cNvSpPr/>
            <p:nvPr/>
          </p:nvSpPr>
          <p:spPr>
            <a:xfrm>
              <a:off x="1676400" y="4267200"/>
              <a:ext cx="381000" cy="304800"/>
            </a:xfrm>
            <a:custGeom>
              <a:avLst/>
              <a:gdLst/>
              <a:ahLst/>
              <a:cxnLst/>
              <a:rect l="l" t="t" r="r" b="b"/>
              <a:pathLst>
                <a:path w="381000" h="304800">
                  <a:moveTo>
                    <a:pt x="381000" y="0"/>
                  </a:moveTo>
                  <a:lnTo>
                    <a:pt x="0" y="0"/>
                  </a:lnTo>
                  <a:lnTo>
                    <a:pt x="0" y="304800"/>
                  </a:lnTo>
                  <a:lnTo>
                    <a:pt x="381000" y="304800"/>
                  </a:lnTo>
                  <a:close/>
                </a:path>
              </a:pathLst>
            </a:custGeom>
            <a:solidFill>
              <a:srgbClr val="7F7F7F"/>
            </a:solidFill>
          </p:spPr>
          <p:txBody>
            <a:bodyPr wrap="square" lIns="0" tIns="0" rIns="0" bIns="0" rtlCol="0"/>
            <a:lstStyle/>
            <a:p>
              <a:endParaRPr/>
            </a:p>
          </p:txBody>
        </p:sp>
        <p:sp>
          <p:nvSpPr>
            <p:cNvPr id="12" name="object 12"/>
            <p:cNvSpPr/>
            <p:nvPr/>
          </p:nvSpPr>
          <p:spPr>
            <a:xfrm>
              <a:off x="1676400" y="4267200"/>
              <a:ext cx="1752600" cy="304800"/>
            </a:xfrm>
            <a:custGeom>
              <a:avLst/>
              <a:gdLst/>
              <a:ahLst/>
              <a:cxnLst/>
              <a:rect l="l" t="t" r="r" b="b"/>
              <a:pathLst>
                <a:path w="1752600" h="304800">
                  <a:moveTo>
                    <a:pt x="190500" y="304800"/>
                  </a:moveTo>
                  <a:lnTo>
                    <a:pt x="0" y="304800"/>
                  </a:lnTo>
                  <a:lnTo>
                    <a:pt x="0" y="0"/>
                  </a:lnTo>
                  <a:lnTo>
                    <a:pt x="381000" y="0"/>
                  </a:lnTo>
                  <a:lnTo>
                    <a:pt x="381000" y="304800"/>
                  </a:lnTo>
                  <a:lnTo>
                    <a:pt x="190500" y="304800"/>
                  </a:lnTo>
                  <a:close/>
                </a:path>
                <a:path w="1752600" h="304800">
                  <a:moveTo>
                    <a:pt x="1333500" y="304800"/>
                  </a:moveTo>
                  <a:lnTo>
                    <a:pt x="914400" y="304800"/>
                  </a:lnTo>
                  <a:lnTo>
                    <a:pt x="914400" y="0"/>
                  </a:lnTo>
                  <a:lnTo>
                    <a:pt x="1752600" y="0"/>
                  </a:lnTo>
                  <a:lnTo>
                    <a:pt x="1752600" y="304800"/>
                  </a:lnTo>
                  <a:lnTo>
                    <a:pt x="1333500" y="304800"/>
                  </a:lnTo>
                  <a:close/>
                </a:path>
              </a:pathLst>
            </a:custGeom>
            <a:ln w="9344">
              <a:solidFill>
                <a:srgbClr val="000000"/>
              </a:solidFill>
            </a:ln>
          </p:spPr>
          <p:txBody>
            <a:bodyPr wrap="square" lIns="0" tIns="0" rIns="0" bIns="0" rtlCol="0"/>
            <a:lstStyle/>
            <a:p>
              <a:endParaRPr/>
            </a:p>
          </p:txBody>
        </p:sp>
      </p:grpSp>
      <p:sp>
        <p:nvSpPr>
          <p:cNvPr id="13" name="object 13"/>
          <p:cNvSpPr txBox="1"/>
          <p:nvPr/>
        </p:nvSpPr>
        <p:spPr>
          <a:xfrm>
            <a:off x="4119472" y="4271872"/>
            <a:ext cx="829310" cy="295910"/>
          </a:xfrm>
          <a:prstGeom prst="rect">
            <a:avLst/>
          </a:prstGeom>
          <a:solidFill>
            <a:srgbClr val="99CC00"/>
          </a:solidFill>
        </p:spPr>
        <p:txBody>
          <a:bodyPr vert="horz" wrap="square" lIns="0" tIns="10160" rIns="0" bIns="0" rtlCol="0">
            <a:spAutoFit/>
          </a:bodyPr>
          <a:lstStyle/>
          <a:p>
            <a:pPr algn="ctr">
              <a:spcBef>
                <a:spcPts val="80"/>
              </a:spcBef>
            </a:pPr>
            <a:r>
              <a:rPr dirty="0">
                <a:latin typeface="Arial"/>
                <a:cs typeface="Arial"/>
              </a:rPr>
              <a:t>3</a:t>
            </a:r>
            <a:endParaRPr>
              <a:latin typeface="Arial"/>
              <a:cs typeface="Arial"/>
            </a:endParaRPr>
          </a:p>
        </p:txBody>
      </p:sp>
      <p:sp>
        <p:nvSpPr>
          <p:cNvPr id="14" name="object 14"/>
          <p:cNvSpPr/>
          <p:nvPr/>
        </p:nvSpPr>
        <p:spPr>
          <a:xfrm>
            <a:off x="5943600" y="42672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15" name="object 15"/>
          <p:cNvSpPr txBox="1"/>
          <p:nvPr/>
        </p:nvSpPr>
        <p:spPr>
          <a:xfrm>
            <a:off x="5948272" y="4271872"/>
            <a:ext cx="829310" cy="295910"/>
          </a:xfrm>
          <a:prstGeom prst="rect">
            <a:avLst/>
          </a:prstGeom>
          <a:solidFill>
            <a:srgbClr val="EBB1E7"/>
          </a:solidFill>
        </p:spPr>
        <p:txBody>
          <a:bodyPr vert="horz" wrap="square" lIns="0" tIns="10160" rIns="0" bIns="0" rtlCol="0">
            <a:spAutoFit/>
          </a:bodyPr>
          <a:lstStyle/>
          <a:p>
            <a:pPr algn="ctr">
              <a:spcBef>
                <a:spcPts val="80"/>
              </a:spcBef>
            </a:pPr>
            <a:r>
              <a:rPr dirty="0">
                <a:latin typeface="Arial"/>
                <a:cs typeface="Arial"/>
              </a:rPr>
              <a:t>4</a:t>
            </a:r>
            <a:endParaRPr>
              <a:latin typeface="Arial"/>
              <a:cs typeface="Arial"/>
            </a:endParaRPr>
          </a:p>
        </p:txBody>
      </p:sp>
      <p:sp>
        <p:nvSpPr>
          <p:cNvPr id="16" name="object 16"/>
          <p:cNvSpPr/>
          <p:nvPr/>
        </p:nvSpPr>
        <p:spPr>
          <a:xfrm>
            <a:off x="5029200" y="42672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17" name="object 17"/>
          <p:cNvSpPr txBox="1"/>
          <p:nvPr/>
        </p:nvSpPr>
        <p:spPr>
          <a:xfrm>
            <a:off x="5033872" y="4271872"/>
            <a:ext cx="829310" cy="295910"/>
          </a:xfrm>
          <a:prstGeom prst="rect">
            <a:avLst/>
          </a:prstGeom>
          <a:solidFill>
            <a:srgbClr val="BADFE2"/>
          </a:solidFill>
        </p:spPr>
        <p:txBody>
          <a:bodyPr vert="horz" wrap="square" lIns="0" tIns="10160" rIns="0" bIns="0" rtlCol="0">
            <a:spAutoFit/>
          </a:bodyPr>
          <a:lstStyle/>
          <a:p>
            <a:pPr algn="ctr">
              <a:spcBef>
                <a:spcPts val="80"/>
              </a:spcBef>
            </a:pPr>
            <a:r>
              <a:rPr dirty="0">
                <a:latin typeface="Arial"/>
                <a:cs typeface="Arial"/>
              </a:rPr>
              <a:t>1</a:t>
            </a:r>
            <a:endParaRPr>
              <a:latin typeface="Arial"/>
              <a:cs typeface="Arial"/>
            </a:endParaRPr>
          </a:p>
        </p:txBody>
      </p:sp>
      <p:sp>
        <p:nvSpPr>
          <p:cNvPr id="18" name="object 18"/>
          <p:cNvSpPr/>
          <p:nvPr/>
        </p:nvSpPr>
        <p:spPr>
          <a:xfrm>
            <a:off x="9525000" y="3886200"/>
            <a:ext cx="0" cy="1066800"/>
          </a:xfrm>
          <a:custGeom>
            <a:avLst/>
            <a:gdLst/>
            <a:ahLst/>
            <a:cxnLst/>
            <a:rect l="l" t="t" r="r" b="b"/>
            <a:pathLst>
              <a:path h="1066800">
                <a:moveTo>
                  <a:pt x="0" y="0"/>
                </a:moveTo>
                <a:lnTo>
                  <a:pt x="0" y="1066800"/>
                </a:lnTo>
              </a:path>
            </a:pathLst>
          </a:custGeom>
          <a:ln w="9344">
            <a:solidFill>
              <a:srgbClr val="000000"/>
            </a:solidFill>
          </a:ln>
        </p:spPr>
        <p:txBody>
          <a:bodyPr wrap="square" lIns="0" tIns="0" rIns="0" bIns="0" rtlCol="0"/>
          <a:lstStyle/>
          <a:p>
            <a:endParaRPr/>
          </a:p>
        </p:txBody>
      </p:sp>
      <p:grpSp>
        <p:nvGrpSpPr>
          <p:cNvPr id="19" name="object 19"/>
          <p:cNvGrpSpPr/>
          <p:nvPr/>
        </p:nvGrpSpPr>
        <p:grpSpPr>
          <a:xfrm>
            <a:off x="3119438" y="3881438"/>
            <a:ext cx="5495925" cy="1076325"/>
            <a:chOff x="1595437" y="3881437"/>
            <a:chExt cx="5495925" cy="1076325"/>
          </a:xfrm>
        </p:grpSpPr>
        <p:sp>
          <p:nvSpPr>
            <p:cNvPr id="20" name="object 20"/>
            <p:cNvSpPr/>
            <p:nvPr/>
          </p:nvSpPr>
          <p:spPr>
            <a:xfrm>
              <a:off x="1600200" y="3886200"/>
              <a:ext cx="3657600" cy="1066800"/>
            </a:xfrm>
            <a:custGeom>
              <a:avLst/>
              <a:gdLst/>
              <a:ahLst/>
              <a:cxnLst/>
              <a:rect l="l" t="t" r="r" b="b"/>
              <a:pathLst>
                <a:path w="3657600" h="1066800">
                  <a:moveTo>
                    <a:pt x="0" y="0"/>
                  </a:moveTo>
                  <a:lnTo>
                    <a:pt x="0" y="1066800"/>
                  </a:lnTo>
                </a:path>
                <a:path w="3657600" h="1066800">
                  <a:moveTo>
                    <a:pt x="1828800" y="0"/>
                  </a:moveTo>
                  <a:lnTo>
                    <a:pt x="1828800" y="1066800"/>
                  </a:lnTo>
                </a:path>
                <a:path w="3657600" h="1066800">
                  <a:moveTo>
                    <a:pt x="2743200" y="0"/>
                  </a:moveTo>
                  <a:lnTo>
                    <a:pt x="2743200" y="1066800"/>
                  </a:lnTo>
                </a:path>
                <a:path w="3657600" h="1066800">
                  <a:moveTo>
                    <a:pt x="3657600" y="0"/>
                  </a:moveTo>
                  <a:lnTo>
                    <a:pt x="3657600" y="1066800"/>
                  </a:lnTo>
                </a:path>
              </a:pathLst>
            </a:custGeom>
            <a:ln w="9344">
              <a:solidFill>
                <a:srgbClr val="000000"/>
              </a:solidFill>
            </a:ln>
          </p:spPr>
          <p:txBody>
            <a:bodyPr wrap="square" lIns="0" tIns="0" rIns="0" bIns="0" rtlCol="0"/>
            <a:lstStyle/>
            <a:p>
              <a:endParaRPr/>
            </a:p>
          </p:txBody>
        </p:sp>
        <p:sp>
          <p:nvSpPr>
            <p:cNvPr id="21" name="object 21"/>
            <p:cNvSpPr/>
            <p:nvPr/>
          </p:nvSpPr>
          <p:spPr>
            <a:xfrm>
              <a:off x="5334000" y="4267200"/>
              <a:ext cx="304800" cy="304800"/>
            </a:xfrm>
            <a:custGeom>
              <a:avLst/>
              <a:gdLst/>
              <a:ahLst/>
              <a:cxnLst/>
              <a:rect l="l" t="t" r="r" b="b"/>
              <a:pathLst>
                <a:path w="304800" h="304800">
                  <a:moveTo>
                    <a:pt x="304800" y="0"/>
                  </a:moveTo>
                  <a:lnTo>
                    <a:pt x="0" y="0"/>
                  </a:lnTo>
                  <a:lnTo>
                    <a:pt x="0" y="304800"/>
                  </a:lnTo>
                  <a:lnTo>
                    <a:pt x="304800" y="304800"/>
                  </a:lnTo>
                  <a:close/>
                </a:path>
              </a:pathLst>
            </a:custGeom>
            <a:solidFill>
              <a:srgbClr val="7F7F7F"/>
            </a:solidFill>
          </p:spPr>
          <p:txBody>
            <a:bodyPr wrap="square" lIns="0" tIns="0" rIns="0" bIns="0" rtlCol="0"/>
            <a:lstStyle/>
            <a:p>
              <a:endParaRPr/>
            </a:p>
          </p:txBody>
        </p:sp>
        <p:sp>
          <p:nvSpPr>
            <p:cNvPr id="22" name="object 22"/>
            <p:cNvSpPr/>
            <p:nvPr/>
          </p:nvSpPr>
          <p:spPr>
            <a:xfrm>
              <a:off x="2514600" y="3886200"/>
              <a:ext cx="3657600" cy="1066800"/>
            </a:xfrm>
            <a:custGeom>
              <a:avLst/>
              <a:gdLst/>
              <a:ahLst/>
              <a:cxnLst/>
              <a:rect l="l" t="t" r="r" b="b"/>
              <a:pathLst>
                <a:path w="3657600" h="1066800">
                  <a:moveTo>
                    <a:pt x="2971800" y="685800"/>
                  </a:moveTo>
                  <a:lnTo>
                    <a:pt x="2819400" y="685800"/>
                  </a:lnTo>
                  <a:lnTo>
                    <a:pt x="2819400" y="381000"/>
                  </a:lnTo>
                  <a:lnTo>
                    <a:pt x="3124200" y="381000"/>
                  </a:lnTo>
                  <a:lnTo>
                    <a:pt x="3124200" y="685800"/>
                  </a:lnTo>
                  <a:lnTo>
                    <a:pt x="2971800" y="685800"/>
                  </a:lnTo>
                  <a:close/>
                </a:path>
                <a:path w="3657600" h="1066800">
                  <a:moveTo>
                    <a:pt x="0" y="0"/>
                  </a:moveTo>
                  <a:lnTo>
                    <a:pt x="0" y="1066800"/>
                  </a:lnTo>
                </a:path>
                <a:path w="3657600" h="1066800">
                  <a:moveTo>
                    <a:pt x="3657600" y="0"/>
                  </a:moveTo>
                  <a:lnTo>
                    <a:pt x="3657600" y="1066800"/>
                  </a:lnTo>
                </a:path>
              </a:pathLst>
            </a:custGeom>
            <a:ln w="9344">
              <a:solidFill>
                <a:srgbClr val="000000"/>
              </a:solidFill>
            </a:ln>
          </p:spPr>
          <p:txBody>
            <a:bodyPr wrap="square" lIns="0" tIns="0" rIns="0" bIns="0" rtlCol="0"/>
            <a:lstStyle/>
            <a:p>
              <a:endParaRPr/>
            </a:p>
          </p:txBody>
        </p:sp>
        <p:sp>
          <p:nvSpPr>
            <p:cNvPr id="23" name="object 23"/>
            <p:cNvSpPr/>
            <p:nvPr/>
          </p:nvSpPr>
          <p:spPr>
            <a:xfrm>
              <a:off x="5715000" y="4267200"/>
              <a:ext cx="457200" cy="304800"/>
            </a:xfrm>
            <a:custGeom>
              <a:avLst/>
              <a:gdLst/>
              <a:ahLst/>
              <a:cxnLst/>
              <a:rect l="l" t="t" r="r" b="b"/>
              <a:pathLst>
                <a:path w="457200" h="304800">
                  <a:moveTo>
                    <a:pt x="457200" y="0"/>
                  </a:moveTo>
                  <a:lnTo>
                    <a:pt x="0" y="0"/>
                  </a:lnTo>
                  <a:lnTo>
                    <a:pt x="0" y="304800"/>
                  </a:lnTo>
                  <a:lnTo>
                    <a:pt x="457200" y="304800"/>
                  </a:lnTo>
                  <a:close/>
                </a:path>
              </a:pathLst>
            </a:custGeom>
            <a:solidFill>
              <a:srgbClr val="99CC00"/>
            </a:solidFill>
          </p:spPr>
          <p:txBody>
            <a:bodyPr wrap="square" lIns="0" tIns="0" rIns="0" bIns="0" rtlCol="0"/>
            <a:lstStyle/>
            <a:p>
              <a:endParaRPr/>
            </a:p>
          </p:txBody>
        </p:sp>
        <p:sp>
          <p:nvSpPr>
            <p:cNvPr id="24" name="object 24"/>
            <p:cNvSpPr/>
            <p:nvPr/>
          </p:nvSpPr>
          <p:spPr>
            <a:xfrm>
              <a:off x="5715000" y="3886200"/>
              <a:ext cx="1371600" cy="1066800"/>
            </a:xfrm>
            <a:custGeom>
              <a:avLst/>
              <a:gdLst/>
              <a:ahLst/>
              <a:cxnLst/>
              <a:rect l="l" t="t" r="r" b="b"/>
              <a:pathLst>
                <a:path w="1371600" h="1066800">
                  <a:moveTo>
                    <a:pt x="228600" y="685800"/>
                  </a:moveTo>
                  <a:lnTo>
                    <a:pt x="0" y="685800"/>
                  </a:lnTo>
                  <a:lnTo>
                    <a:pt x="0" y="381000"/>
                  </a:lnTo>
                  <a:lnTo>
                    <a:pt x="457200" y="381000"/>
                  </a:lnTo>
                  <a:lnTo>
                    <a:pt x="457200" y="685800"/>
                  </a:lnTo>
                  <a:lnTo>
                    <a:pt x="228600" y="685800"/>
                  </a:lnTo>
                  <a:close/>
                </a:path>
                <a:path w="1371600" h="1066800">
                  <a:moveTo>
                    <a:pt x="1371600" y="0"/>
                  </a:moveTo>
                  <a:lnTo>
                    <a:pt x="1371600" y="1066800"/>
                  </a:lnTo>
                </a:path>
              </a:pathLst>
            </a:custGeom>
            <a:ln w="9344">
              <a:solidFill>
                <a:srgbClr val="000000"/>
              </a:solidFill>
            </a:ln>
          </p:spPr>
          <p:txBody>
            <a:bodyPr wrap="square" lIns="0" tIns="0" rIns="0" bIns="0" rtlCol="0"/>
            <a:lstStyle/>
            <a:p>
              <a:endParaRPr/>
            </a:p>
          </p:txBody>
        </p:sp>
      </p:grpSp>
      <p:sp>
        <p:nvSpPr>
          <p:cNvPr id="25" name="object 25"/>
          <p:cNvSpPr txBox="1"/>
          <p:nvPr/>
        </p:nvSpPr>
        <p:spPr>
          <a:xfrm>
            <a:off x="6934201" y="4269740"/>
            <a:ext cx="610235" cy="299720"/>
          </a:xfrm>
          <a:prstGeom prst="rect">
            <a:avLst/>
          </a:prstGeom>
        </p:spPr>
        <p:txBody>
          <a:bodyPr vert="horz" wrap="square" lIns="0" tIns="12700" rIns="0" bIns="0" rtlCol="0">
            <a:spAutoFit/>
          </a:bodyPr>
          <a:lstStyle/>
          <a:p>
            <a:pPr marL="12700">
              <a:spcBef>
                <a:spcPts val="100"/>
              </a:spcBef>
              <a:tabLst>
                <a:tab pos="469265" algn="l"/>
              </a:tabLst>
            </a:pPr>
            <a:r>
              <a:rPr dirty="0">
                <a:latin typeface="Arial"/>
                <a:cs typeface="Arial"/>
              </a:rPr>
              <a:t>2	3</a:t>
            </a:r>
            <a:endParaRPr>
              <a:latin typeface="Arial"/>
              <a:cs typeface="Arial"/>
            </a:endParaRPr>
          </a:p>
        </p:txBody>
      </p:sp>
      <p:sp>
        <p:nvSpPr>
          <p:cNvPr id="26" name="object 26"/>
          <p:cNvSpPr/>
          <p:nvPr/>
        </p:nvSpPr>
        <p:spPr>
          <a:xfrm>
            <a:off x="7772400" y="4267200"/>
            <a:ext cx="838200" cy="304800"/>
          </a:xfrm>
          <a:custGeom>
            <a:avLst/>
            <a:gdLst/>
            <a:ahLst/>
            <a:cxnLst/>
            <a:rect l="l" t="t" r="r" b="b"/>
            <a:pathLst>
              <a:path w="838200" h="304800">
                <a:moveTo>
                  <a:pt x="419100" y="304800"/>
                </a:moveTo>
                <a:lnTo>
                  <a:pt x="0" y="304800"/>
                </a:lnTo>
                <a:lnTo>
                  <a:pt x="0" y="0"/>
                </a:lnTo>
                <a:lnTo>
                  <a:pt x="838200" y="0"/>
                </a:lnTo>
                <a:lnTo>
                  <a:pt x="838200" y="304800"/>
                </a:lnTo>
                <a:lnTo>
                  <a:pt x="419100" y="304800"/>
                </a:lnTo>
                <a:close/>
              </a:path>
            </a:pathLst>
          </a:custGeom>
          <a:ln w="9344">
            <a:solidFill>
              <a:srgbClr val="000000"/>
            </a:solidFill>
          </a:ln>
        </p:spPr>
        <p:txBody>
          <a:bodyPr wrap="square" lIns="0" tIns="0" rIns="0" bIns="0" rtlCol="0"/>
          <a:lstStyle/>
          <a:p>
            <a:endParaRPr/>
          </a:p>
        </p:txBody>
      </p:sp>
      <p:sp>
        <p:nvSpPr>
          <p:cNvPr id="27" name="object 27"/>
          <p:cNvSpPr txBox="1"/>
          <p:nvPr/>
        </p:nvSpPr>
        <p:spPr>
          <a:xfrm>
            <a:off x="7777072" y="4271872"/>
            <a:ext cx="829310" cy="295910"/>
          </a:xfrm>
          <a:prstGeom prst="rect">
            <a:avLst/>
          </a:prstGeom>
          <a:solidFill>
            <a:srgbClr val="EBB1E7"/>
          </a:solidFill>
        </p:spPr>
        <p:txBody>
          <a:bodyPr vert="horz" wrap="square" lIns="0" tIns="10160" rIns="0" bIns="0" rtlCol="0">
            <a:spAutoFit/>
          </a:bodyPr>
          <a:lstStyle/>
          <a:p>
            <a:pPr algn="ctr">
              <a:spcBef>
                <a:spcPts val="80"/>
              </a:spcBef>
            </a:pPr>
            <a:r>
              <a:rPr dirty="0">
                <a:latin typeface="Arial"/>
                <a:cs typeface="Arial"/>
              </a:rPr>
              <a:t>4</a:t>
            </a:r>
            <a:endParaRPr>
              <a:latin typeface="Arial"/>
              <a:cs typeface="Arial"/>
            </a:endParaRPr>
          </a:p>
        </p:txBody>
      </p:sp>
      <p:sp>
        <p:nvSpPr>
          <p:cNvPr id="28" name="object 28"/>
          <p:cNvSpPr txBox="1"/>
          <p:nvPr/>
        </p:nvSpPr>
        <p:spPr>
          <a:xfrm>
            <a:off x="8686800" y="4267200"/>
            <a:ext cx="838200" cy="292388"/>
          </a:xfrm>
          <a:prstGeom prst="rect">
            <a:avLst/>
          </a:prstGeom>
          <a:solidFill>
            <a:srgbClr val="EBB1E7"/>
          </a:solidFill>
          <a:ln w="9344">
            <a:solidFill>
              <a:srgbClr val="000000"/>
            </a:solidFill>
          </a:ln>
        </p:spPr>
        <p:txBody>
          <a:bodyPr vert="horz" wrap="square" lIns="0" tIns="15240" rIns="0" bIns="0" rtlCol="0">
            <a:spAutoFit/>
          </a:bodyPr>
          <a:lstStyle/>
          <a:p>
            <a:pPr algn="ctr">
              <a:spcBef>
                <a:spcPts val="120"/>
              </a:spcBef>
            </a:pPr>
            <a:r>
              <a:rPr dirty="0">
                <a:latin typeface="Arial"/>
                <a:cs typeface="Arial"/>
              </a:rPr>
              <a:t>4</a:t>
            </a:r>
            <a:endParaRPr>
              <a:latin typeface="Arial"/>
              <a:cs typeface="Arial"/>
            </a:endParaRPr>
          </a:p>
        </p:txBody>
      </p:sp>
      <p:grpSp>
        <p:nvGrpSpPr>
          <p:cNvPr id="29" name="object 29"/>
          <p:cNvGrpSpPr/>
          <p:nvPr/>
        </p:nvGrpSpPr>
        <p:grpSpPr>
          <a:xfrm>
            <a:off x="3200400" y="5143500"/>
            <a:ext cx="6096000" cy="76200"/>
            <a:chOff x="1676400" y="5143500"/>
            <a:chExt cx="6096000" cy="76200"/>
          </a:xfrm>
        </p:grpSpPr>
        <p:sp>
          <p:nvSpPr>
            <p:cNvPr id="30" name="object 30"/>
            <p:cNvSpPr/>
            <p:nvPr/>
          </p:nvSpPr>
          <p:spPr>
            <a:xfrm>
              <a:off x="1676400" y="5181600"/>
              <a:ext cx="6024880" cy="0"/>
            </a:xfrm>
            <a:custGeom>
              <a:avLst/>
              <a:gdLst/>
              <a:ahLst/>
              <a:cxnLst/>
              <a:rect l="l" t="t" r="r" b="b"/>
              <a:pathLst>
                <a:path w="6024880">
                  <a:moveTo>
                    <a:pt x="0" y="0"/>
                  </a:moveTo>
                  <a:lnTo>
                    <a:pt x="6024880" y="0"/>
                  </a:lnTo>
                </a:path>
              </a:pathLst>
            </a:custGeom>
            <a:ln w="9344">
              <a:solidFill>
                <a:srgbClr val="000000"/>
              </a:solidFill>
            </a:ln>
          </p:spPr>
          <p:txBody>
            <a:bodyPr wrap="square" lIns="0" tIns="0" rIns="0" bIns="0" rtlCol="0"/>
            <a:lstStyle/>
            <a:p>
              <a:endParaRPr/>
            </a:p>
          </p:txBody>
        </p:sp>
        <p:sp>
          <p:nvSpPr>
            <p:cNvPr id="31" name="object 31"/>
            <p:cNvSpPr/>
            <p:nvPr/>
          </p:nvSpPr>
          <p:spPr>
            <a:xfrm>
              <a:off x="7696200" y="514350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32" name="object 32"/>
          <p:cNvSpPr txBox="1"/>
          <p:nvPr/>
        </p:nvSpPr>
        <p:spPr>
          <a:xfrm>
            <a:off x="2514600" y="5138420"/>
            <a:ext cx="3794760" cy="1031240"/>
          </a:xfrm>
          <a:prstGeom prst="rect">
            <a:avLst/>
          </a:prstGeom>
        </p:spPr>
        <p:txBody>
          <a:bodyPr vert="horz" wrap="square" lIns="0" tIns="104140" rIns="0" bIns="0" rtlCol="0">
            <a:spAutoFit/>
          </a:bodyPr>
          <a:lstStyle/>
          <a:p>
            <a:pPr marL="3350260">
              <a:spcBef>
                <a:spcPts val="820"/>
              </a:spcBef>
            </a:pPr>
            <a:r>
              <a:rPr spc="5" dirty="0">
                <a:latin typeface="Arial"/>
                <a:cs typeface="Arial"/>
              </a:rPr>
              <a:t>t</a:t>
            </a:r>
            <a:r>
              <a:rPr spc="-10" dirty="0">
                <a:latin typeface="Arial"/>
                <a:cs typeface="Arial"/>
              </a:rPr>
              <a:t>i</a:t>
            </a:r>
            <a:r>
              <a:rPr dirty="0">
                <a:latin typeface="Arial"/>
                <a:cs typeface="Arial"/>
              </a:rPr>
              <a:t>me</a:t>
            </a:r>
            <a:endParaRPr>
              <a:latin typeface="Arial"/>
              <a:cs typeface="Arial"/>
            </a:endParaRPr>
          </a:p>
          <a:p>
            <a:pPr marL="12700" marR="317500">
              <a:spcBef>
                <a:spcPts val="720"/>
              </a:spcBef>
            </a:pPr>
            <a:r>
              <a:rPr spc="-5" dirty="0">
                <a:latin typeface="Arial"/>
                <a:cs typeface="Arial"/>
              </a:rPr>
              <a:t>Process </a:t>
            </a:r>
            <a:r>
              <a:rPr dirty="0">
                <a:latin typeface="Arial"/>
                <a:cs typeface="Arial"/>
              </a:rPr>
              <a:t>1 </a:t>
            </a:r>
            <a:r>
              <a:rPr spc="-10" dirty="0">
                <a:latin typeface="Arial"/>
                <a:cs typeface="Arial"/>
              </a:rPr>
              <a:t>and </a:t>
            </a:r>
            <a:r>
              <a:rPr dirty="0">
                <a:latin typeface="Arial"/>
                <a:cs typeface="Arial"/>
              </a:rPr>
              <a:t>4 </a:t>
            </a:r>
            <a:r>
              <a:rPr spc="-5" dirty="0">
                <a:latin typeface="Arial"/>
                <a:cs typeface="Arial"/>
              </a:rPr>
              <a:t>likely CPU</a:t>
            </a:r>
            <a:r>
              <a:rPr spc="-95" dirty="0">
                <a:latin typeface="Arial"/>
                <a:cs typeface="Arial"/>
              </a:rPr>
              <a:t> </a:t>
            </a:r>
            <a:r>
              <a:rPr spc="-10" dirty="0">
                <a:latin typeface="Arial"/>
                <a:cs typeface="Arial"/>
              </a:rPr>
              <a:t>bound  </a:t>
            </a:r>
            <a:r>
              <a:rPr spc="-5" dirty="0">
                <a:latin typeface="Arial"/>
                <a:cs typeface="Arial"/>
              </a:rPr>
              <a:t>Process </a:t>
            </a:r>
            <a:r>
              <a:rPr dirty="0">
                <a:latin typeface="Arial"/>
                <a:cs typeface="Arial"/>
              </a:rPr>
              <a:t>2 </a:t>
            </a:r>
            <a:r>
              <a:rPr spc="-5" dirty="0">
                <a:latin typeface="Arial"/>
                <a:cs typeface="Arial"/>
              </a:rPr>
              <a:t>likely </a:t>
            </a:r>
            <a:r>
              <a:rPr dirty="0">
                <a:latin typeface="Arial"/>
                <a:cs typeface="Arial"/>
              </a:rPr>
              <a:t>IO</a:t>
            </a:r>
            <a:r>
              <a:rPr spc="-45" dirty="0">
                <a:latin typeface="Arial"/>
                <a:cs typeface="Arial"/>
              </a:rPr>
              <a:t> </a:t>
            </a:r>
            <a:r>
              <a:rPr spc="-10" dirty="0">
                <a:latin typeface="Arial"/>
                <a:cs typeface="Arial"/>
              </a:rPr>
              <a:t>bound</a:t>
            </a:r>
            <a:endParaRPr>
              <a:latin typeface="Arial"/>
              <a:cs typeface="Arial"/>
            </a:endParaRPr>
          </a:p>
        </p:txBody>
      </p:sp>
      <p:grpSp>
        <p:nvGrpSpPr>
          <p:cNvPr id="33" name="object 33"/>
          <p:cNvGrpSpPr/>
          <p:nvPr/>
        </p:nvGrpSpPr>
        <p:grpSpPr>
          <a:xfrm>
            <a:off x="2133600" y="4111308"/>
            <a:ext cx="6553200" cy="695325"/>
            <a:chOff x="609600" y="4111307"/>
            <a:chExt cx="6553200" cy="695325"/>
          </a:xfrm>
        </p:grpSpPr>
        <p:sp>
          <p:nvSpPr>
            <p:cNvPr id="34" name="object 34"/>
            <p:cNvSpPr/>
            <p:nvPr/>
          </p:nvSpPr>
          <p:spPr>
            <a:xfrm>
              <a:off x="609600" y="4267199"/>
              <a:ext cx="1065530" cy="304800"/>
            </a:xfrm>
            <a:custGeom>
              <a:avLst/>
              <a:gdLst/>
              <a:ahLst/>
              <a:cxnLst/>
              <a:rect l="l" t="t" r="r" b="b"/>
              <a:pathLst>
                <a:path w="1065530" h="304800">
                  <a:moveTo>
                    <a:pt x="74930" y="0"/>
                  </a:moveTo>
                  <a:lnTo>
                    <a:pt x="0" y="0"/>
                  </a:lnTo>
                  <a:lnTo>
                    <a:pt x="0" y="304800"/>
                  </a:lnTo>
                  <a:lnTo>
                    <a:pt x="74930" y="304800"/>
                  </a:lnTo>
                  <a:lnTo>
                    <a:pt x="74930" y="0"/>
                  </a:lnTo>
                  <a:close/>
                </a:path>
                <a:path w="1065530" h="304800">
                  <a:moveTo>
                    <a:pt x="1065530" y="0"/>
                  </a:moveTo>
                  <a:lnTo>
                    <a:pt x="989330" y="0"/>
                  </a:lnTo>
                  <a:lnTo>
                    <a:pt x="989330" y="304800"/>
                  </a:lnTo>
                  <a:lnTo>
                    <a:pt x="1065530" y="304800"/>
                  </a:lnTo>
                  <a:lnTo>
                    <a:pt x="1065530" y="0"/>
                  </a:lnTo>
                  <a:close/>
                </a:path>
              </a:pathLst>
            </a:custGeom>
            <a:solidFill>
              <a:srgbClr val="333399"/>
            </a:solidFill>
          </p:spPr>
          <p:txBody>
            <a:bodyPr wrap="square" lIns="0" tIns="0" rIns="0" bIns="0" rtlCol="0"/>
            <a:lstStyle/>
            <a:p>
              <a:endParaRPr/>
            </a:p>
          </p:txBody>
        </p:sp>
        <p:sp>
          <p:nvSpPr>
            <p:cNvPr id="35" name="object 35"/>
            <p:cNvSpPr/>
            <p:nvPr/>
          </p:nvSpPr>
          <p:spPr>
            <a:xfrm>
              <a:off x="1675130" y="4116070"/>
              <a:ext cx="2540" cy="685800"/>
            </a:xfrm>
            <a:custGeom>
              <a:avLst/>
              <a:gdLst/>
              <a:ahLst/>
              <a:cxnLst/>
              <a:rect l="l" t="t" r="r" b="b"/>
              <a:pathLst>
                <a:path w="2539" h="685800">
                  <a:moveTo>
                    <a:pt x="2539" y="0"/>
                  </a:moveTo>
                  <a:lnTo>
                    <a:pt x="0" y="685799"/>
                  </a:lnTo>
                </a:path>
              </a:pathLst>
            </a:custGeom>
            <a:ln w="9344">
              <a:solidFill>
                <a:srgbClr val="000000"/>
              </a:solidFill>
            </a:ln>
          </p:spPr>
          <p:txBody>
            <a:bodyPr wrap="square" lIns="0" tIns="0" rIns="0" bIns="0" rtlCol="0"/>
            <a:lstStyle/>
            <a:p>
              <a:endParaRPr/>
            </a:p>
          </p:txBody>
        </p:sp>
        <p:sp>
          <p:nvSpPr>
            <p:cNvPr id="36" name="object 36"/>
            <p:cNvSpPr/>
            <p:nvPr/>
          </p:nvSpPr>
          <p:spPr>
            <a:xfrm>
              <a:off x="2514600" y="4267199"/>
              <a:ext cx="4648200" cy="304800"/>
            </a:xfrm>
            <a:custGeom>
              <a:avLst/>
              <a:gdLst/>
              <a:ahLst/>
              <a:cxnLst/>
              <a:rect l="l" t="t" r="r" b="b"/>
              <a:pathLst>
                <a:path w="4648200" h="304800">
                  <a:moveTo>
                    <a:pt x="76200" y="0"/>
                  </a:moveTo>
                  <a:lnTo>
                    <a:pt x="0" y="0"/>
                  </a:lnTo>
                  <a:lnTo>
                    <a:pt x="0" y="304800"/>
                  </a:lnTo>
                  <a:lnTo>
                    <a:pt x="76200" y="304800"/>
                  </a:lnTo>
                  <a:lnTo>
                    <a:pt x="76200" y="0"/>
                  </a:lnTo>
                  <a:close/>
                </a:path>
                <a:path w="4648200" h="304800">
                  <a:moveTo>
                    <a:pt x="990600" y="0"/>
                  </a:moveTo>
                  <a:lnTo>
                    <a:pt x="914400" y="0"/>
                  </a:lnTo>
                  <a:lnTo>
                    <a:pt x="914400" y="304800"/>
                  </a:lnTo>
                  <a:lnTo>
                    <a:pt x="990600" y="304800"/>
                  </a:lnTo>
                  <a:lnTo>
                    <a:pt x="990600" y="0"/>
                  </a:lnTo>
                  <a:close/>
                </a:path>
                <a:path w="4648200" h="304800">
                  <a:moveTo>
                    <a:pt x="1905000" y="0"/>
                  </a:moveTo>
                  <a:lnTo>
                    <a:pt x="1828800" y="0"/>
                  </a:lnTo>
                  <a:lnTo>
                    <a:pt x="1828800" y="304800"/>
                  </a:lnTo>
                  <a:lnTo>
                    <a:pt x="1905000" y="304800"/>
                  </a:lnTo>
                  <a:lnTo>
                    <a:pt x="1905000" y="0"/>
                  </a:lnTo>
                  <a:close/>
                </a:path>
                <a:path w="4648200" h="304800">
                  <a:moveTo>
                    <a:pt x="2819400" y="0"/>
                  </a:moveTo>
                  <a:lnTo>
                    <a:pt x="2743200" y="0"/>
                  </a:lnTo>
                  <a:lnTo>
                    <a:pt x="2743200" y="304800"/>
                  </a:lnTo>
                  <a:lnTo>
                    <a:pt x="2819400" y="304800"/>
                  </a:lnTo>
                  <a:lnTo>
                    <a:pt x="2819400" y="0"/>
                  </a:lnTo>
                  <a:close/>
                </a:path>
                <a:path w="4648200" h="304800">
                  <a:moveTo>
                    <a:pt x="3199130" y="0"/>
                  </a:moveTo>
                  <a:lnTo>
                    <a:pt x="3124200" y="0"/>
                  </a:lnTo>
                  <a:lnTo>
                    <a:pt x="3124200" y="304800"/>
                  </a:lnTo>
                  <a:lnTo>
                    <a:pt x="3199130" y="304800"/>
                  </a:lnTo>
                  <a:lnTo>
                    <a:pt x="3199130" y="0"/>
                  </a:lnTo>
                  <a:close/>
                </a:path>
                <a:path w="4648200" h="304800">
                  <a:moveTo>
                    <a:pt x="3733800" y="0"/>
                  </a:moveTo>
                  <a:lnTo>
                    <a:pt x="3657600" y="0"/>
                  </a:lnTo>
                  <a:lnTo>
                    <a:pt x="3657600" y="304800"/>
                  </a:lnTo>
                  <a:lnTo>
                    <a:pt x="3733800" y="304800"/>
                  </a:lnTo>
                  <a:lnTo>
                    <a:pt x="3733800" y="0"/>
                  </a:lnTo>
                  <a:close/>
                </a:path>
                <a:path w="4648200" h="304800">
                  <a:moveTo>
                    <a:pt x="4648200" y="0"/>
                  </a:moveTo>
                  <a:lnTo>
                    <a:pt x="4572000" y="0"/>
                  </a:lnTo>
                  <a:lnTo>
                    <a:pt x="4572000" y="304800"/>
                  </a:lnTo>
                  <a:lnTo>
                    <a:pt x="4648200" y="304800"/>
                  </a:lnTo>
                  <a:lnTo>
                    <a:pt x="4648200" y="0"/>
                  </a:lnTo>
                  <a:close/>
                </a:path>
              </a:pathLst>
            </a:custGeom>
            <a:solidFill>
              <a:srgbClr val="333399"/>
            </a:solidFill>
          </p:spPr>
          <p:txBody>
            <a:bodyPr wrap="square" lIns="0" tIns="0" rIns="0" bIns="0" rtlCol="0"/>
            <a:lstStyle/>
            <a:p>
              <a:endParaRPr/>
            </a:p>
          </p:txBody>
        </p:sp>
        <p:sp>
          <p:nvSpPr>
            <p:cNvPr id="37" name="object 37"/>
            <p:cNvSpPr/>
            <p:nvPr/>
          </p:nvSpPr>
          <p:spPr>
            <a:xfrm>
              <a:off x="2133600" y="4267200"/>
              <a:ext cx="381000" cy="304800"/>
            </a:xfrm>
            <a:custGeom>
              <a:avLst/>
              <a:gdLst/>
              <a:ahLst/>
              <a:cxnLst/>
              <a:rect l="l" t="t" r="r" b="b"/>
              <a:pathLst>
                <a:path w="381000" h="304800">
                  <a:moveTo>
                    <a:pt x="381000" y="0"/>
                  </a:moveTo>
                  <a:lnTo>
                    <a:pt x="0" y="0"/>
                  </a:lnTo>
                  <a:lnTo>
                    <a:pt x="0" y="304800"/>
                  </a:lnTo>
                  <a:lnTo>
                    <a:pt x="381000" y="304800"/>
                  </a:lnTo>
                  <a:close/>
                </a:path>
              </a:pathLst>
            </a:custGeom>
            <a:solidFill>
              <a:srgbClr val="99CC00"/>
            </a:solidFill>
          </p:spPr>
          <p:txBody>
            <a:bodyPr wrap="square" lIns="0" tIns="0" rIns="0" bIns="0" rtlCol="0"/>
            <a:lstStyle/>
            <a:p>
              <a:endParaRPr/>
            </a:p>
          </p:txBody>
        </p:sp>
        <p:sp>
          <p:nvSpPr>
            <p:cNvPr id="38" name="object 38"/>
            <p:cNvSpPr/>
            <p:nvPr/>
          </p:nvSpPr>
          <p:spPr>
            <a:xfrm>
              <a:off x="2133600" y="4267200"/>
              <a:ext cx="381000" cy="304800"/>
            </a:xfrm>
            <a:custGeom>
              <a:avLst/>
              <a:gdLst/>
              <a:ahLst/>
              <a:cxnLst/>
              <a:rect l="l" t="t" r="r" b="b"/>
              <a:pathLst>
                <a:path w="381000" h="304800">
                  <a:moveTo>
                    <a:pt x="190500" y="304800"/>
                  </a:moveTo>
                  <a:lnTo>
                    <a:pt x="0" y="304800"/>
                  </a:lnTo>
                  <a:lnTo>
                    <a:pt x="0" y="0"/>
                  </a:lnTo>
                  <a:lnTo>
                    <a:pt x="381000" y="0"/>
                  </a:lnTo>
                  <a:lnTo>
                    <a:pt x="381000" y="304800"/>
                  </a:lnTo>
                  <a:lnTo>
                    <a:pt x="190500" y="304800"/>
                  </a:lnTo>
                  <a:close/>
                </a:path>
              </a:pathLst>
            </a:custGeom>
            <a:ln w="9344">
              <a:solidFill>
                <a:srgbClr val="000000"/>
              </a:solidFill>
            </a:ln>
          </p:spPr>
          <p:txBody>
            <a:bodyPr wrap="square" lIns="0" tIns="0" rIns="0" bIns="0" rtlCol="0"/>
            <a:lstStyle/>
            <a:p>
              <a:endParaRPr/>
            </a:p>
          </p:txBody>
        </p:sp>
      </p:grpSp>
      <p:sp>
        <p:nvSpPr>
          <p:cNvPr id="39" name="object 39"/>
          <p:cNvSpPr txBox="1"/>
          <p:nvPr/>
        </p:nvSpPr>
        <p:spPr>
          <a:xfrm>
            <a:off x="3314701" y="4269740"/>
            <a:ext cx="610235" cy="299720"/>
          </a:xfrm>
          <a:prstGeom prst="rect">
            <a:avLst/>
          </a:prstGeom>
        </p:spPr>
        <p:txBody>
          <a:bodyPr vert="horz" wrap="square" lIns="0" tIns="12700" rIns="0" bIns="0" rtlCol="0">
            <a:spAutoFit/>
          </a:bodyPr>
          <a:lstStyle/>
          <a:p>
            <a:pPr marL="12700">
              <a:spcBef>
                <a:spcPts val="100"/>
              </a:spcBef>
              <a:tabLst>
                <a:tab pos="469265" algn="l"/>
              </a:tabLst>
            </a:pPr>
            <a:r>
              <a:rPr dirty="0">
                <a:latin typeface="Arial"/>
                <a:cs typeface="Arial"/>
              </a:rPr>
              <a:t>2	3</a:t>
            </a:r>
            <a:endParaRPr>
              <a:latin typeface="Arial"/>
              <a:cs typeface="Arial"/>
            </a:endParaRPr>
          </a:p>
        </p:txBody>
      </p:sp>
      <p:sp>
        <p:nvSpPr>
          <p:cNvPr id="40" name="object 40"/>
          <p:cNvSpPr/>
          <p:nvPr/>
        </p:nvSpPr>
        <p:spPr>
          <a:xfrm>
            <a:off x="3580129" y="4267200"/>
            <a:ext cx="76200" cy="304800"/>
          </a:xfrm>
          <a:custGeom>
            <a:avLst/>
            <a:gdLst/>
            <a:ahLst/>
            <a:cxnLst/>
            <a:rect l="l" t="t" r="r" b="b"/>
            <a:pathLst>
              <a:path w="76200" h="304800">
                <a:moveTo>
                  <a:pt x="76200" y="0"/>
                </a:moveTo>
                <a:lnTo>
                  <a:pt x="0" y="0"/>
                </a:lnTo>
                <a:lnTo>
                  <a:pt x="0" y="304800"/>
                </a:lnTo>
                <a:lnTo>
                  <a:pt x="76200" y="304800"/>
                </a:lnTo>
                <a:close/>
              </a:path>
            </a:pathLst>
          </a:custGeom>
          <a:solidFill>
            <a:srgbClr val="333399"/>
          </a:solidFill>
        </p:spPr>
        <p:txBody>
          <a:bodyPr wrap="square" lIns="0" tIns="0" rIns="0" bIns="0" rtlCol="0"/>
          <a:lstStyle/>
          <a:p>
            <a:endParaRPr/>
          </a:p>
        </p:txBody>
      </p:sp>
      <p:sp>
        <p:nvSpPr>
          <p:cNvPr id="41" name="object 41"/>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514" y="621561"/>
            <a:ext cx="7041929" cy="536044"/>
          </a:xfrm>
          <a:prstGeom prst="rect">
            <a:avLst/>
          </a:prstGeom>
        </p:spPr>
        <p:txBody>
          <a:bodyPr vert="horz" wrap="square" lIns="0" tIns="12700" rIns="0" bIns="0" rtlCol="0" anchor="ctr">
            <a:spAutoFit/>
          </a:bodyPr>
          <a:lstStyle/>
          <a:p>
            <a:pPr marL="1988820" marR="5080" indent="-1976120">
              <a:lnSpc>
                <a:spcPct val="100000"/>
              </a:lnSpc>
              <a:spcBef>
                <a:spcPts val="100"/>
              </a:spcBef>
              <a:tabLst>
                <a:tab pos="3634104" algn="l"/>
              </a:tabLst>
            </a:pPr>
            <a:r>
              <a:rPr sz="3400" b="1" spc="-5" dirty="0">
                <a:solidFill>
                  <a:srgbClr val="C00000"/>
                </a:solidFill>
              </a:rPr>
              <a:t>Multilevel feedback </a:t>
            </a:r>
            <a:r>
              <a:rPr sz="3400" b="1" spc="-10" dirty="0">
                <a:solidFill>
                  <a:srgbClr val="C00000"/>
                </a:solidFill>
              </a:rPr>
              <a:t>Queues  </a:t>
            </a:r>
            <a:r>
              <a:rPr sz="3400" b="1" spc="-5" dirty="0">
                <a:solidFill>
                  <a:srgbClr val="C00000"/>
                </a:solidFill>
              </a:rPr>
              <a:t>(basic</a:t>
            </a:r>
            <a:r>
              <a:rPr lang="en-IN" sz="3400" b="1" spc="-5" dirty="0">
                <a:solidFill>
                  <a:srgbClr val="C00000"/>
                </a:solidFill>
              </a:rPr>
              <a:t> </a:t>
            </a:r>
            <a:r>
              <a:rPr sz="3400" b="1" spc="-5" dirty="0">
                <a:solidFill>
                  <a:srgbClr val="C00000"/>
                </a:solidFill>
              </a:rPr>
              <a:t>Idea)</a:t>
            </a:r>
          </a:p>
        </p:txBody>
      </p:sp>
      <p:sp>
        <p:nvSpPr>
          <p:cNvPr id="3" name="object 3"/>
          <p:cNvSpPr txBox="1"/>
          <p:nvPr/>
        </p:nvSpPr>
        <p:spPr>
          <a:xfrm>
            <a:off x="2059941" y="1621790"/>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4" name="object 4"/>
          <p:cNvSpPr txBox="1"/>
          <p:nvPr/>
        </p:nvSpPr>
        <p:spPr>
          <a:xfrm>
            <a:off x="2402840" y="1635759"/>
            <a:ext cx="3782695" cy="3917950"/>
          </a:xfrm>
          <a:prstGeom prst="rect">
            <a:avLst/>
          </a:prstGeom>
        </p:spPr>
        <p:txBody>
          <a:bodyPr vert="horz" wrap="square" lIns="0" tIns="11430" rIns="0" bIns="0" rtlCol="0">
            <a:spAutoFit/>
          </a:bodyPr>
          <a:lstStyle/>
          <a:p>
            <a:pPr marL="12700" marR="100330">
              <a:lnSpc>
                <a:spcPct val="100400"/>
              </a:lnSpc>
              <a:spcBef>
                <a:spcPts val="90"/>
              </a:spcBef>
            </a:pPr>
            <a:r>
              <a:rPr sz="2000" spc="-5" dirty="0">
                <a:latin typeface="Arial"/>
                <a:cs typeface="Arial"/>
              </a:rPr>
              <a:t>All </a:t>
            </a:r>
            <a:r>
              <a:rPr sz="2000" dirty="0">
                <a:latin typeface="Arial"/>
                <a:cs typeface="Arial"/>
              </a:rPr>
              <a:t>processes start in </a:t>
            </a:r>
            <a:r>
              <a:rPr sz="2000" spc="-5" dirty="0">
                <a:latin typeface="Arial"/>
                <a:cs typeface="Arial"/>
              </a:rPr>
              <a:t>the</a:t>
            </a:r>
            <a:r>
              <a:rPr sz="2000" spc="-80" dirty="0">
                <a:latin typeface="Arial"/>
                <a:cs typeface="Arial"/>
              </a:rPr>
              <a:t> </a:t>
            </a:r>
            <a:r>
              <a:rPr sz="2000" dirty="0">
                <a:latin typeface="Arial"/>
                <a:cs typeface="Arial"/>
              </a:rPr>
              <a:t>highest  priority</a:t>
            </a:r>
            <a:r>
              <a:rPr sz="2000" spc="-25" dirty="0">
                <a:latin typeface="Arial"/>
                <a:cs typeface="Arial"/>
              </a:rPr>
              <a:t> </a:t>
            </a:r>
            <a:r>
              <a:rPr sz="2000" dirty="0">
                <a:latin typeface="Arial"/>
                <a:cs typeface="Arial"/>
              </a:rPr>
              <a:t>class</a:t>
            </a:r>
            <a:endParaRPr sz="2000">
              <a:latin typeface="Arial"/>
              <a:cs typeface="Arial"/>
            </a:endParaRPr>
          </a:p>
          <a:p>
            <a:pPr marL="12700" marR="318135">
              <a:lnSpc>
                <a:spcPct val="100800"/>
              </a:lnSpc>
              <a:spcBef>
                <a:spcPts val="500"/>
              </a:spcBef>
            </a:pPr>
            <a:r>
              <a:rPr sz="2000" spc="-5" dirty="0">
                <a:latin typeface="Arial"/>
                <a:cs typeface="Arial"/>
              </a:rPr>
              <a:t>If </a:t>
            </a:r>
            <a:r>
              <a:rPr sz="2000" dirty="0">
                <a:latin typeface="Arial"/>
                <a:cs typeface="Arial"/>
              </a:rPr>
              <a:t>it </a:t>
            </a:r>
            <a:r>
              <a:rPr sz="2000" spc="-5" dirty="0">
                <a:latin typeface="Arial"/>
                <a:cs typeface="Arial"/>
              </a:rPr>
              <a:t>finishes its time </a:t>
            </a:r>
            <a:r>
              <a:rPr sz="2000" dirty="0">
                <a:latin typeface="Arial"/>
                <a:cs typeface="Arial"/>
              </a:rPr>
              <a:t>slice </a:t>
            </a:r>
            <a:r>
              <a:rPr sz="2000" spc="-5" dirty="0">
                <a:latin typeface="Arial"/>
                <a:cs typeface="Arial"/>
              </a:rPr>
              <a:t>(likely  CPU</a:t>
            </a:r>
            <a:r>
              <a:rPr sz="2000" dirty="0">
                <a:latin typeface="Arial"/>
                <a:cs typeface="Arial"/>
              </a:rPr>
              <a:t> bound)</a:t>
            </a:r>
            <a:endParaRPr sz="2000">
              <a:latin typeface="Arial"/>
              <a:cs typeface="Arial"/>
            </a:endParaRPr>
          </a:p>
          <a:p>
            <a:pPr marL="412750" marR="327660" indent="-285750">
              <a:lnSpc>
                <a:spcPct val="100499"/>
              </a:lnSpc>
              <a:spcBef>
                <a:spcPts val="450"/>
              </a:spcBef>
              <a:buChar char="–"/>
              <a:tabLst>
                <a:tab pos="412115" algn="l"/>
                <a:tab pos="412750" algn="l"/>
              </a:tabLst>
            </a:pPr>
            <a:r>
              <a:rPr spc="-10" dirty="0">
                <a:latin typeface="Arial"/>
                <a:cs typeface="Arial"/>
              </a:rPr>
              <a:t>Move </a:t>
            </a:r>
            <a:r>
              <a:rPr dirty="0">
                <a:latin typeface="Arial"/>
                <a:cs typeface="Arial"/>
              </a:rPr>
              <a:t>to </a:t>
            </a:r>
            <a:r>
              <a:rPr spc="-5" dirty="0">
                <a:latin typeface="Arial"/>
                <a:cs typeface="Arial"/>
              </a:rPr>
              <a:t>the </a:t>
            </a:r>
            <a:r>
              <a:rPr spc="-10" dirty="0">
                <a:latin typeface="Arial"/>
                <a:cs typeface="Arial"/>
              </a:rPr>
              <a:t>next </a:t>
            </a:r>
            <a:r>
              <a:rPr spc="-15" dirty="0">
                <a:latin typeface="Arial"/>
                <a:cs typeface="Arial"/>
              </a:rPr>
              <a:t>lower </a:t>
            </a:r>
            <a:r>
              <a:rPr spc="-5" dirty="0">
                <a:latin typeface="Arial"/>
                <a:cs typeface="Arial"/>
              </a:rPr>
              <a:t>priority  class</a:t>
            </a:r>
            <a:endParaRPr>
              <a:latin typeface="Arial"/>
              <a:cs typeface="Arial"/>
            </a:endParaRPr>
          </a:p>
          <a:p>
            <a:pPr marL="12700" marR="262255">
              <a:lnSpc>
                <a:spcPct val="100400"/>
              </a:lnSpc>
              <a:spcBef>
                <a:spcPts val="509"/>
              </a:spcBef>
            </a:pPr>
            <a:r>
              <a:rPr sz="2000" spc="-5" dirty="0">
                <a:latin typeface="Arial"/>
                <a:cs typeface="Arial"/>
              </a:rPr>
              <a:t>If </a:t>
            </a:r>
            <a:r>
              <a:rPr sz="2000" dirty="0">
                <a:latin typeface="Arial"/>
                <a:cs typeface="Arial"/>
              </a:rPr>
              <a:t>it does not </a:t>
            </a:r>
            <a:r>
              <a:rPr sz="2000" spc="-5" dirty="0">
                <a:latin typeface="Arial"/>
                <a:cs typeface="Arial"/>
              </a:rPr>
              <a:t>finish its time</a:t>
            </a:r>
            <a:r>
              <a:rPr sz="2000" spc="-80" dirty="0">
                <a:latin typeface="Arial"/>
                <a:cs typeface="Arial"/>
              </a:rPr>
              <a:t> </a:t>
            </a:r>
            <a:r>
              <a:rPr sz="2000" dirty="0">
                <a:latin typeface="Arial"/>
                <a:cs typeface="Arial"/>
              </a:rPr>
              <a:t>slice  </a:t>
            </a:r>
            <a:r>
              <a:rPr sz="2000" spc="-5" dirty="0">
                <a:latin typeface="Arial"/>
                <a:cs typeface="Arial"/>
              </a:rPr>
              <a:t>(likely </a:t>
            </a:r>
            <a:r>
              <a:rPr sz="2000" dirty="0">
                <a:latin typeface="Arial"/>
                <a:cs typeface="Arial"/>
              </a:rPr>
              <a:t>IO</a:t>
            </a:r>
            <a:r>
              <a:rPr sz="2000" spc="-25" dirty="0">
                <a:latin typeface="Arial"/>
                <a:cs typeface="Arial"/>
              </a:rPr>
              <a:t> </a:t>
            </a:r>
            <a:r>
              <a:rPr sz="2000" dirty="0">
                <a:latin typeface="Arial"/>
                <a:cs typeface="Arial"/>
              </a:rPr>
              <a:t>bound)</a:t>
            </a:r>
            <a:endParaRPr sz="2000">
              <a:latin typeface="Arial"/>
              <a:cs typeface="Arial"/>
            </a:endParaRPr>
          </a:p>
          <a:p>
            <a:pPr marL="412750" indent="-285750">
              <a:spcBef>
                <a:spcPts val="470"/>
              </a:spcBef>
              <a:buChar char="–"/>
              <a:tabLst>
                <a:tab pos="412115" algn="l"/>
                <a:tab pos="412750" algn="l"/>
              </a:tabLst>
            </a:pPr>
            <a:r>
              <a:rPr spc="-10" dirty="0">
                <a:latin typeface="Arial"/>
                <a:cs typeface="Arial"/>
              </a:rPr>
              <a:t>Keep </a:t>
            </a:r>
            <a:r>
              <a:rPr spc="-5" dirty="0">
                <a:latin typeface="Arial"/>
                <a:cs typeface="Arial"/>
              </a:rPr>
              <a:t>it </a:t>
            </a:r>
            <a:r>
              <a:rPr spc="-10" dirty="0">
                <a:latin typeface="Arial"/>
                <a:cs typeface="Arial"/>
              </a:rPr>
              <a:t>on </a:t>
            </a:r>
            <a:r>
              <a:rPr spc="-5" dirty="0">
                <a:latin typeface="Arial"/>
                <a:cs typeface="Arial"/>
              </a:rPr>
              <a:t>the same priority</a:t>
            </a:r>
            <a:r>
              <a:rPr spc="-45" dirty="0">
                <a:latin typeface="Arial"/>
                <a:cs typeface="Arial"/>
              </a:rPr>
              <a:t> </a:t>
            </a:r>
            <a:r>
              <a:rPr dirty="0">
                <a:latin typeface="Arial"/>
                <a:cs typeface="Arial"/>
              </a:rPr>
              <a:t>class</a:t>
            </a:r>
            <a:endParaRPr>
              <a:latin typeface="Arial"/>
              <a:cs typeface="Arial"/>
            </a:endParaRPr>
          </a:p>
          <a:p>
            <a:pPr marL="12700" marR="218440">
              <a:lnSpc>
                <a:spcPct val="100800"/>
              </a:lnSpc>
              <a:spcBef>
                <a:spcPts val="490"/>
              </a:spcBef>
            </a:pPr>
            <a:r>
              <a:rPr sz="2000" spc="-5" dirty="0">
                <a:latin typeface="Arial"/>
                <a:cs typeface="Arial"/>
              </a:rPr>
              <a:t>As </a:t>
            </a:r>
            <a:r>
              <a:rPr sz="2000" spc="-10" dirty="0">
                <a:latin typeface="Arial"/>
                <a:cs typeface="Arial"/>
              </a:rPr>
              <a:t>with </a:t>
            </a:r>
            <a:r>
              <a:rPr sz="2000" dirty="0">
                <a:latin typeface="Arial"/>
                <a:cs typeface="Arial"/>
              </a:rPr>
              <a:t>any </a:t>
            </a:r>
            <a:r>
              <a:rPr sz="2000" spc="-5" dirty="0">
                <a:latin typeface="Arial"/>
                <a:cs typeface="Arial"/>
              </a:rPr>
              <a:t>other priority </a:t>
            </a:r>
            <a:r>
              <a:rPr sz="2000" dirty="0">
                <a:latin typeface="Arial"/>
                <a:cs typeface="Arial"/>
              </a:rPr>
              <a:t>based  scheduling scheme, </a:t>
            </a:r>
            <a:r>
              <a:rPr sz="2000" spc="-5" dirty="0">
                <a:latin typeface="Arial"/>
                <a:cs typeface="Arial"/>
              </a:rPr>
              <a:t>starvation  </a:t>
            </a:r>
            <a:r>
              <a:rPr sz="2000" dirty="0">
                <a:latin typeface="Arial"/>
                <a:cs typeface="Arial"/>
              </a:rPr>
              <a:t>needs </a:t>
            </a:r>
            <a:r>
              <a:rPr sz="2000" spc="-5" dirty="0">
                <a:latin typeface="Arial"/>
                <a:cs typeface="Arial"/>
              </a:rPr>
              <a:t>to </a:t>
            </a:r>
            <a:r>
              <a:rPr sz="2000" dirty="0">
                <a:latin typeface="Arial"/>
                <a:cs typeface="Arial"/>
              </a:rPr>
              <a:t>be dealt</a:t>
            </a:r>
            <a:r>
              <a:rPr sz="2000" spc="-30" dirty="0">
                <a:latin typeface="Arial"/>
                <a:cs typeface="Arial"/>
              </a:rPr>
              <a:t> </a:t>
            </a:r>
            <a:r>
              <a:rPr sz="2000" spc="-5" dirty="0">
                <a:latin typeface="Arial"/>
                <a:cs typeface="Arial"/>
              </a:rPr>
              <a:t>with</a:t>
            </a:r>
            <a:endParaRPr sz="2000">
              <a:latin typeface="Arial"/>
              <a:cs typeface="Arial"/>
            </a:endParaRPr>
          </a:p>
        </p:txBody>
      </p:sp>
      <p:sp>
        <p:nvSpPr>
          <p:cNvPr id="5" name="object 5"/>
          <p:cNvSpPr txBox="1"/>
          <p:nvPr/>
        </p:nvSpPr>
        <p:spPr>
          <a:xfrm>
            <a:off x="2059941" y="2298700"/>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6" name="object 6"/>
          <p:cNvSpPr txBox="1"/>
          <p:nvPr/>
        </p:nvSpPr>
        <p:spPr>
          <a:xfrm>
            <a:off x="2059941" y="3585209"/>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7" name="object 7"/>
          <p:cNvSpPr txBox="1"/>
          <p:nvPr/>
        </p:nvSpPr>
        <p:spPr>
          <a:xfrm>
            <a:off x="2059941" y="4594859"/>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grpSp>
        <p:nvGrpSpPr>
          <p:cNvPr id="8" name="object 8"/>
          <p:cNvGrpSpPr/>
          <p:nvPr/>
        </p:nvGrpSpPr>
        <p:grpSpPr>
          <a:xfrm>
            <a:off x="6314848" y="1666648"/>
            <a:ext cx="3963035" cy="3228975"/>
            <a:chOff x="4790847" y="1666647"/>
            <a:chExt cx="3963035" cy="3228975"/>
          </a:xfrm>
        </p:grpSpPr>
        <p:sp>
          <p:nvSpPr>
            <p:cNvPr id="9" name="object 9"/>
            <p:cNvSpPr/>
            <p:nvPr/>
          </p:nvSpPr>
          <p:spPr>
            <a:xfrm>
              <a:off x="4800599" y="1676400"/>
              <a:ext cx="3943350" cy="320929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795519" y="1671320"/>
              <a:ext cx="3953510" cy="3219450"/>
            </a:xfrm>
            <a:custGeom>
              <a:avLst/>
              <a:gdLst/>
              <a:ahLst/>
              <a:cxnLst/>
              <a:rect l="l" t="t" r="r" b="b"/>
              <a:pathLst>
                <a:path w="3953509" h="3219450">
                  <a:moveTo>
                    <a:pt x="0" y="0"/>
                  </a:moveTo>
                  <a:lnTo>
                    <a:pt x="3953509" y="0"/>
                  </a:lnTo>
                  <a:lnTo>
                    <a:pt x="3953509" y="3219449"/>
                  </a:lnTo>
                  <a:lnTo>
                    <a:pt x="0" y="3219449"/>
                  </a:lnTo>
                  <a:lnTo>
                    <a:pt x="0" y="0"/>
                  </a:lnTo>
                  <a:close/>
                </a:path>
              </a:pathLst>
            </a:custGeom>
            <a:ln w="9344">
              <a:solidFill>
                <a:srgbClr val="000000"/>
              </a:solidFill>
            </a:ln>
          </p:spPr>
          <p:txBody>
            <a:bodyPr wrap="square" lIns="0" tIns="0" rIns="0" bIns="0" rtlCol="0"/>
            <a:lstStyle/>
            <a:p>
              <a:endParaRPr/>
            </a:p>
          </p:txBody>
        </p:sp>
      </p:grpSp>
      <p:sp>
        <p:nvSpPr>
          <p:cNvPr id="11" name="object 11"/>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A5B4308-1278-4962-BDAE-80B57DC3F6CF}"/>
              </a:ext>
            </a:extLst>
          </p:cNvPr>
          <p:cNvSpPr>
            <a:spLocks noGrp="1" noChangeArrowheads="1"/>
          </p:cNvSpPr>
          <p:nvPr>
            <p:ph type="title"/>
          </p:nvPr>
        </p:nvSpPr>
        <p:spPr>
          <a:xfrm>
            <a:off x="210378" y="202096"/>
            <a:ext cx="8458200" cy="838200"/>
          </a:xfrm>
        </p:spPr>
        <p:txBody>
          <a:bodyPr/>
          <a:lstStyle/>
          <a:p>
            <a:r>
              <a:rPr lang="en-US" altLang="en-US" sz="4000" b="1" dirty="0">
                <a:solidFill>
                  <a:srgbClr val="C00000"/>
                </a:solidFill>
              </a:rPr>
              <a:t>Linux Scheduling Algorithm</a:t>
            </a:r>
          </a:p>
        </p:txBody>
      </p:sp>
      <p:sp>
        <p:nvSpPr>
          <p:cNvPr id="81923" name="Rectangle 3">
            <a:extLst>
              <a:ext uri="{FF2B5EF4-FFF2-40B4-BE49-F238E27FC236}">
                <a16:creationId xmlns:a16="http://schemas.microsoft.com/office/drawing/2014/main" id="{6957404D-6899-4207-BBA4-4B327ABB20ED}"/>
              </a:ext>
            </a:extLst>
          </p:cNvPr>
          <p:cNvSpPr>
            <a:spLocks noGrp="1" noChangeArrowheads="1"/>
          </p:cNvSpPr>
          <p:nvPr>
            <p:ph type="body" idx="1"/>
          </p:nvPr>
        </p:nvSpPr>
        <p:spPr>
          <a:xfrm>
            <a:off x="1790700" y="1143000"/>
            <a:ext cx="8610600" cy="5486400"/>
          </a:xfrm>
        </p:spPr>
        <p:txBody>
          <a:bodyPr>
            <a:normAutofit lnSpcReduction="10000"/>
          </a:bodyPr>
          <a:lstStyle/>
          <a:p>
            <a:pPr>
              <a:lnSpc>
                <a:spcPct val="90000"/>
              </a:lnSpc>
            </a:pPr>
            <a:r>
              <a:rPr lang="en-US" altLang="en-US"/>
              <a:t>Linux uses a variant of </a:t>
            </a:r>
            <a:r>
              <a:rPr lang="en-US" altLang="en-US" i="1"/>
              <a:t>multilevel queue with feedback</a:t>
            </a:r>
            <a:r>
              <a:rPr lang="en-US" altLang="en-US"/>
              <a:t>;</a:t>
            </a:r>
          </a:p>
          <a:p>
            <a:pPr>
              <a:lnSpc>
                <a:spcPct val="90000"/>
              </a:lnSpc>
            </a:pPr>
            <a:r>
              <a:rPr lang="en-US" altLang="en-US"/>
              <a:t>CPU time is divided into </a:t>
            </a:r>
            <a:r>
              <a:rPr lang="en-US" altLang="en-US" i="1"/>
              <a:t>epochs;</a:t>
            </a:r>
          </a:p>
          <a:p>
            <a:pPr lvl="1">
              <a:lnSpc>
                <a:spcPct val="90000"/>
              </a:lnSpc>
            </a:pPr>
            <a:r>
              <a:rPr lang="en-US" altLang="en-US"/>
              <a:t>In a single epoch, every process has a specified quantum whose duration is computed when the epoch begins;</a:t>
            </a:r>
          </a:p>
          <a:p>
            <a:pPr lvl="2">
              <a:lnSpc>
                <a:spcPct val="90000"/>
              </a:lnSpc>
            </a:pPr>
            <a:r>
              <a:rPr lang="en-US" altLang="en-US">
                <a:solidFill>
                  <a:srgbClr val="33CC33"/>
                </a:solidFill>
              </a:rPr>
              <a:t>Different processes may have different quanta; </a:t>
            </a:r>
          </a:p>
          <a:p>
            <a:pPr lvl="2">
              <a:lnSpc>
                <a:spcPct val="90000"/>
              </a:lnSpc>
            </a:pPr>
            <a:r>
              <a:rPr lang="en-US" altLang="en-US">
                <a:solidFill>
                  <a:srgbClr val="FF3300"/>
                </a:solidFill>
              </a:rPr>
              <a:t>Quantum value is the maximum CPU time portion assigned to the process in that epoch;</a:t>
            </a:r>
          </a:p>
          <a:p>
            <a:pPr>
              <a:lnSpc>
                <a:spcPct val="90000"/>
              </a:lnSpc>
            </a:pPr>
            <a:r>
              <a:rPr lang="en-US" altLang="en-US">
                <a:solidFill>
                  <a:schemeClr val="accent2"/>
                </a:solidFill>
              </a:rPr>
              <a:t>Process is preempted when:</a:t>
            </a:r>
          </a:p>
          <a:p>
            <a:pPr lvl="1">
              <a:lnSpc>
                <a:spcPct val="90000"/>
              </a:lnSpc>
            </a:pPr>
            <a:r>
              <a:rPr lang="en-US" altLang="en-US">
                <a:solidFill>
                  <a:schemeClr val="accent2"/>
                </a:solidFill>
              </a:rPr>
              <a:t>it finishes up its quantum;</a:t>
            </a:r>
          </a:p>
          <a:p>
            <a:pPr lvl="1">
              <a:lnSpc>
                <a:spcPct val="90000"/>
              </a:lnSpc>
            </a:pPr>
            <a:r>
              <a:rPr lang="en-US" altLang="en-US">
                <a:solidFill>
                  <a:schemeClr val="accent2"/>
                </a:solidFill>
              </a:rPr>
              <a:t>a previously suspended process with higher priority is awaken;</a:t>
            </a:r>
          </a:p>
          <a:p>
            <a:pPr lvl="1">
              <a:lnSpc>
                <a:spcPct val="90000"/>
              </a:lnSpc>
            </a:pPr>
            <a:r>
              <a:rPr lang="en-US" altLang="en-US">
                <a:solidFill>
                  <a:schemeClr val="accent2"/>
                </a:solidFill>
              </a:rPr>
              <a:t>process voluntarily relinquish CPU either by calling a blocking system call, or by calling </a:t>
            </a:r>
            <a:r>
              <a:rPr lang="en-US" altLang="en-US" i="1">
                <a:solidFill>
                  <a:schemeClr val="accent2"/>
                </a:solidFill>
              </a:rPr>
              <a:t>sched_yeild()</a:t>
            </a:r>
            <a:r>
              <a:rPr lang="en-US" altLang="en-US">
                <a:solidFill>
                  <a:schemeClr val="accent2"/>
                </a:solidFill>
              </a:rPr>
              <a:t> syscall;</a:t>
            </a:r>
          </a:p>
          <a:p>
            <a:pPr lvl="1">
              <a:lnSpc>
                <a:spcPct val="90000"/>
              </a:lnSpc>
            </a:pPr>
            <a:r>
              <a:rPr lang="en-US" altLang="en-US">
                <a:solidFill>
                  <a:schemeClr val="accent2"/>
                </a:solidFill>
              </a:rPr>
              <a:t>process voluntarily decreases/increases its priority through calling </a:t>
            </a:r>
            <a:r>
              <a:rPr lang="en-US" altLang="en-US" i="1">
                <a:solidFill>
                  <a:schemeClr val="accent2"/>
                </a:solidFill>
              </a:rPr>
              <a:t>setpriority()</a:t>
            </a:r>
          </a:p>
          <a:p>
            <a:pPr lvl="1">
              <a:lnSpc>
                <a:spcPct val="90000"/>
              </a:lnSpc>
            </a:pPr>
            <a:r>
              <a:rPr lang="en-US" altLang="en-US">
                <a:solidFill>
                  <a:schemeClr val="accent2"/>
                </a:solidFill>
              </a:rPr>
              <a:t>Real time process is ready to run.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 calcmode="lin" valueType="num">
                                      <p:cBhvr additive="base">
                                        <p:cTn id="17"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1923">
                                            <p:txEl>
                                              <p:pRg st="3" end="3"/>
                                            </p:txEl>
                                          </p:spTgt>
                                        </p:tgtEl>
                                        <p:attrNameLst>
                                          <p:attrName>style.visibility</p:attrName>
                                        </p:attrNameLst>
                                      </p:cBhvr>
                                      <p:to>
                                        <p:strVal val="visible"/>
                                      </p:to>
                                    </p:set>
                                    <p:anim calcmode="lin" valueType="num">
                                      <p:cBhvr additive="base">
                                        <p:cTn id="21"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192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81923">
                                            <p:txEl>
                                              <p:pRg st="4" end="4"/>
                                            </p:txEl>
                                          </p:spTgt>
                                        </p:tgtEl>
                                        <p:attrNameLst>
                                          <p:attrName>style.visibility</p:attrName>
                                        </p:attrNameLst>
                                      </p:cBhvr>
                                      <p:to>
                                        <p:strVal val="visible"/>
                                      </p:to>
                                    </p:set>
                                    <p:anim calcmode="lin" valueType="num">
                                      <p:cBhvr additive="base">
                                        <p:cTn id="25" dur="500" fill="hold"/>
                                        <p:tgtEl>
                                          <p:spTgt spid="819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23">
                                            <p:txEl>
                                              <p:pRg st="5" end="5"/>
                                            </p:txEl>
                                          </p:spTgt>
                                        </p:tgtEl>
                                        <p:attrNameLst>
                                          <p:attrName>style.visibility</p:attrName>
                                        </p:attrNameLst>
                                      </p:cBhvr>
                                      <p:to>
                                        <p:strVal val="visible"/>
                                      </p:to>
                                    </p:set>
                                    <p:anim calcmode="lin" valueType="num">
                                      <p:cBhvr additive="base">
                                        <p:cTn id="31"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2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81923">
                                            <p:txEl>
                                              <p:pRg st="6" end="6"/>
                                            </p:txEl>
                                          </p:spTgt>
                                        </p:tgtEl>
                                        <p:attrNameLst>
                                          <p:attrName>style.visibility</p:attrName>
                                        </p:attrNameLst>
                                      </p:cBhvr>
                                      <p:to>
                                        <p:strVal val="visible"/>
                                      </p:to>
                                    </p:set>
                                    <p:anim calcmode="lin" valueType="num">
                                      <p:cBhvr additive="base">
                                        <p:cTn id="35" dur="500" fill="hold"/>
                                        <p:tgtEl>
                                          <p:spTgt spid="8192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192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1923">
                                            <p:txEl>
                                              <p:pRg st="7" end="7"/>
                                            </p:txEl>
                                          </p:spTgt>
                                        </p:tgtEl>
                                        <p:attrNameLst>
                                          <p:attrName>style.visibility</p:attrName>
                                        </p:attrNameLst>
                                      </p:cBhvr>
                                      <p:to>
                                        <p:strVal val="visible"/>
                                      </p:to>
                                    </p:set>
                                    <p:anim calcmode="lin" valueType="num">
                                      <p:cBhvr additive="base">
                                        <p:cTn id="39" dur="500" fill="hold"/>
                                        <p:tgtEl>
                                          <p:spTgt spid="81923">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8192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1923">
                                            <p:txEl>
                                              <p:pRg st="8" end="8"/>
                                            </p:txEl>
                                          </p:spTgt>
                                        </p:tgtEl>
                                        <p:attrNameLst>
                                          <p:attrName>style.visibility</p:attrName>
                                        </p:attrNameLst>
                                      </p:cBhvr>
                                      <p:to>
                                        <p:strVal val="visible"/>
                                      </p:to>
                                    </p:set>
                                    <p:anim calcmode="lin" valueType="num">
                                      <p:cBhvr additive="base">
                                        <p:cTn id="43" dur="500" fill="hold"/>
                                        <p:tgtEl>
                                          <p:spTgt spid="8192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2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81923">
                                            <p:txEl>
                                              <p:pRg st="9" end="9"/>
                                            </p:txEl>
                                          </p:spTgt>
                                        </p:tgtEl>
                                        <p:attrNameLst>
                                          <p:attrName>style.visibility</p:attrName>
                                        </p:attrNameLst>
                                      </p:cBhvr>
                                      <p:to>
                                        <p:strVal val="visible"/>
                                      </p:to>
                                    </p:set>
                                    <p:anim calcmode="lin" valueType="num">
                                      <p:cBhvr additive="base">
                                        <p:cTn id="47" dur="500" fill="hold"/>
                                        <p:tgtEl>
                                          <p:spTgt spid="8192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192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81923">
                                            <p:txEl>
                                              <p:pRg st="10" end="10"/>
                                            </p:txEl>
                                          </p:spTgt>
                                        </p:tgtEl>
                                        <p:attrNameLst>
                                          <p:attrName>style.visibility</p:attrName>
                                        </p:attrNameLst>
                                      </p:cBhvr>
                                      <p:to>
                                        <p:strVal val="visible"/>
                                      </p:to>
                                    </p:set>
                                    <p:anim calcmode="lin" valueType="num">
                                      <p:cBhvr additive="base">
                                        <p:cTn id="51" dur="500" fill="hold"/>
                                        <p:tgtEl>
                                          <p:spTgt spid="8192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8192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62A32358-1B10-4916-B8AA-6DA3C8685914}"/>
              </a:ext>
            </a:extLst>
          </p:cNvPr>
          <p:cNvSpPr txBox="1"/>
          <p:nvPr/>
        </p:nvSpPr>
        <p:spPr>
          <a:xfrm>
            <a:off x="1351722" y="948759"/>
            <a:ext cx="8839200" cy="5355312"/>
          </a:xfrm>
          <a:prstGeom prst="rect">
            <a:avLst/>
          </a:prstGeom>
          <a:noFill/>
        </p:spPr>
        <p:txBody>
          <a:bodyPr wrap="square">
            <a:spAutoFit/>
          </a:bodyPr>
          <a:lstStyle/>
          <a:p>
            <a:r>
              <a:rPr lang="en-US" b="1" dirty="0"/>
              <a:t>The algorithm </a:t>
            </a:r>
            <a:r>
              <a:rPr lang="en-US" b="1" dirty="0" err="1"/>
              <a:t>schedule_process</a:t>
            </a:r>
            <a:r>
              <a:rPr lang="en-US" b="1" dirty="0"/>
              <a:t> is given below:</a:t>
            </a:r>
          </a:p>
          <a:p>
            <a:endParaRPr lang="en-US" b="1" dirty="0"/>
          </a:p>
          <a:p>
            <a:r>
              <a:rPr lang="en-US" dirty="0"/>
              <a:t>/*  Algorithm: </a:t>
            </a:r>
            <a:r>
              <a:rPr lang="en-US" dirty="0" err="1"/>
              <a:t>schedule_process</a:t>
            </a:r>
            <a:endParaRPr lang="en-US" dirty="0"/>
          </a:p>
          <a:p>
            <a:r>
              <a:rPr lang="en-US" dirty="0"/>
              <a:t> *  Input: none</a:t>
            </a:r>
          </a:p>
          <a:p>
            <a:r>
              <a:rPr lang="en-US" dirty="0"/>
              <a:t> *  Output: none</a:t>
            </a:r>
          </a:p>
          <a:p>
            <a:r>
              <a:rPr lang="en-US" dirty="0"/>
              <a:t> */</a:t>
            </a:r>
          </a:p>
          <a:p>
            <a:endParaRPr lang="en-US" dirty="0"/>
          </a:p>
          <a:p>
            <a:r>
              <a:rPr lang="en-US" dirty="0"/>
              <a:t>{</a:t>
            </a:r>
          </a:p>
          <a:p>
            <a:r>
              <a:rPr lang="en-US" dirty="0"/>
              <a:t>	while (no process picked to execute)</a:t>
            </a:r>
          </a:p>
          <a:p>
            <a:r>
              <a:rPr lang="en-US" dirty="0"/>
              <a:t>	{</a:t>
            </a:r>
          </a:p>
          <a:p>
            <a:r>
              <a:rPr lang="en-US" dirty="0"/>
              <a:t>		for (every process on run queue)</a:t>
            </a:r>
          </a:p>
          <a:p>
            <a:r>
              <a:rPr lang="en-US" dirty="0"/>
              <a:t>			pick highest priority process that is loaded in memory;</a:t>
            </a:r>
          </a:p>
          <a:p>
            <a:r>
              <a:rPr lang="en-US" dirty="0"/>
              <a:t>		if (no process eligible to execute)</a:t>
            </a:r>
          </a:p>
          <a:p>
            <a:r>
              <a:rPr lang="en-US" dirty="0"/>
              <a:t>			idle the machine;</a:t>
            </a:r>
          </a:p>
          <a:p>
            <a:r>
              <a:rPr lang="en-US" dirty="0"/>
              <a:t>			// interrupt takes machine out of idle state</a:t>
            </a:r>
          </a:p>
          <a:p>
            <a:r>
              <a:rPr lang="en-US" dirty="0"/>
              <a:t>	}</a:t>
            </a:r>
          </a:p>
          <a:p>
            <a:r>
              <a:rPr lang="en-US" dirty="0"/>
              <a:t>	remove chosen process from run queue;</a:t>
            </a:r>
          </a:p>
          <a:p>
            <a:r>
              <a:rPr lang="en-US" dirty="0"/>
              <a:t>	switch context to that of chosen process, resume its execution;</a:t>
            </a:r>
          </a:p>
          <a:p>
            <a:r>
              <a:rPr lang="en-US" dirty="0"/>
              <a:t>}</a:t>
            </a:r>
            <a:endParaRPr lang="en-IN" dirty="0"/>
          </a:p>
        </p:txBody>
      </p:sp>
    </p:spTree>
    <p:extLst>
      <p:ext uri="{BB962C8B-B14F-4D97-AF65-F5344CB8AC3E}">
        <p14:creationId xmlns:p14="http://schemas.microsoft.com/office/powerpoint/2010/main" val="850287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C00000"/>
                </a:solidFill>
              </a:rPr>
              <a:t>Multiplexing</a:t>
            </a:r>
          </a:p>
        </p:txBody>
      </p:sp>
      <p:sp>
        <p:nvSpPr>
          <p:cNvPr id="3" name="Content Placeholder 2"/>
          <p:cNvSpPr>
            <a:spLocks noGrp="1"/>
          </p:cNvSpPr>
          <p:nvPr>
            <p:ph idx="1"/>
          </p:nvPr>
        </p:nvSpPr>
        <p:spPr/>
        <p:txBody>
          <a:bodyPr>
            <a:normAutofit fontScale="92500" lnSpcReduction="10000"/>
          </a:bodyPr>
          <a:lstStyle/>
          <a:p>
            <a:r>
              <a:rPr lang="en-GB" dirty="0"/>
              <a:t>A process does I/O, put it to sleep, and schedule another process </a:t>
            </a:r>
          </a:p>
          <a:p>
            <a:r>
              <a:rPr lang="en-GB" dirty="0"/>
              <a:t> Use timer interrupts to stop running on a processor after a fixed time quantum (100 </a:t>
            </a:r>
            <a:r>
              <a:rPr lang="en-GB" dirty="0" err="1"/>
              <a:t>msec</a:t>
            </a:r>
            <a:r>
              <a:rPr lang="en-GB" dirty="0"/>
              <a:t>)</a:t>
            </a:r>
          </a:p>
          <a:p>
            <a:r>
              <a:rPr lang="en-GB" dirty="0"/>
              <a:t>Implementing multiplexing has a few challenges.</a:t>
            </a:r>
          </a:p>
          <a:p>
            <a:pPr lvl="1"/>
            <a:r>
              <a:rPr lang="en-GB" dirty="0"/>
              <a:t>First, how to switch from one process to another?</a:t>
            </a:r>
          </a:p>
          <a:p>
            <a:pPr lvl="1"/>
            <a:r>
              <a:rPr lang="en-GB" dirty="0"/>
              <a:t> Second, how to do context switching transparently?</a:t>
            </a:r>
          </a:p>
          <a:p>
            <a:pPr lvl="1"/>
            <a:r>
              <a:rPr lang="en-GB" dirty="0"/>
              <a:t>Third, many CPUs may be switching among processes concurrently, and a locking plan is necessary to avoid races.</a:t>
            </a:r>
          </a:p>
          <a:p>
            <a:pPr lvl="1"/>
            <a:r>
              <a:rPr lang="en-GB" dirty="0"/>
              <a:t>Fourth, when a process has exited its memory and </a:t>
            </a:r>
            <a:r>
              <a:rPr lang="en-GB" dirty="0" err="1"/>
              <a:t>otherresources</a:t>
            </a:r>
            <a:r>
              <a:rPr lang="en-GB" dirty="0"/>
              <a:t> must be freed, but it cannot do all of this itself because (for example) it </a:t>
            </a:r>
            <a:r>
              <a:rPr lang="en-GB" dirty="0" err="1"/>
              <a:t>can’tfree</a:t>
            </a:r>
            <a:r>
              <a:rPr lang="en-GB" dirty="0"/>
              <a:t> its own kernel stack while still using it.</a:t>
            </a:r>
          </a:p>
          <a:p>
            <a:r>
              <a:rPr lang="en-GB" dirty="0"/>
              <a:t>Xv6 uses the standard mechanism of context switching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Rectangle 2">
            <a:extLst>
              <a:ext uri="{FF2B5EF4-FFF2-40B4-BE49-F238E27FC236}">
                <a16:creationId xmlns:a16="http://schemas.microsoft.com/office/drawing/2014/main" id="{9C249FCE-059B-460F-B36B-57C189C5617E}"/>
              </a:ext>
            </a:extLst>
          </p:cNvPr>
          <p:cNvSpPr txBox="1">
            <a:spLocks noChangeArrowheads="1"/>
          </p:cNvSpPr>
          <p:nvPr/>
        </p:nvSpPr>
        <p:spPr>
          <a:xfrm>
            <a:off x="145481" y="70457"/>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sp>
        <p:nvSpPr>
          <p:cNvPr id="16" name="Rectangle 15"/>
          <p:cNvSpPr/>
          <p:nvPr/>
        </p:nvSpPr>
        <p:spPr>
          <a:xfrm>
            <a:off x="391886" y="1542710"/>
            <a:ext cx="8538358" cy="3785652"/>
          </a:xfrm>
          <a:prstGeom prst="rect">
            <a:avLst/>
          </a:prstGeom>
        </p:spPr>
        <p:txBody>
          <a:bodyPr wrap="square">
            <a:spAutoFit/>
          </a:bodyPr>
          <a:lstStyle/>
          <a:p>
            <a:pPr>
              <a:buFont typeface="Arial" pitchFamily="34" charset="0"/>
              <a:buChar char="•"/>
            </a:pPr>
            <a:r>
              <a:rPr lang="en-GB" sz="2400" dirty="0"/>
              <a:t>Used to achieve multiplexing </a:t>
            </a:r>
          </a:p>
          <a:p>
            <a:pPr>
              <a:buFont typeface="Arial" pitchFamily="34" charset="0"/>
              <a:buChar char="•"/>
            </a:pPr>
            <a:r>
              <a:rPr lang="en-GB" sz="2400" dirty="0"/>
              <a:t> Internally two low-level context switches are performed </a:t>
            </a:r>
          </a:p>
          <a:p>
            <a:pPr lvl="1">
              <a:buFont typeface="Arial" pitchFamily="34" charset="0"/>
              <a:buChar char="•"/>
            </a:pPr>
            <a:r>
              <a:rPr lang="en-GB" sz="2400" dirty="0"/>
              <a:t> Process’s kernel thread to the current CPU’s scheduler thread </a:t>
            </a:r>
          </a:p>
          <a:p>
            <a:pPr lvl="1">
              <a:buFont typeface="Arial" pitchFamily="34" charset="0"/>
              <a:buChar char="•"/>
            </a:pPr>
            <a:r>
              <a:rPr lang="en-GB" sz="2400" dirty="0"/>
              <a:t> Scheduler’s thread to a process’s kernel thread </a:t>
            </a:r>
          </a:p>
          <a:p>
            <a:pPr>
              <a:buFont typeface="Arial" pitchFamily="34" charset="0"/>
              <a:buChar char="•"/>
            </a:pPr>
            <a:r>
              <a:rPr lang="en-GB" sz="2400" dirty="0"/>
              <a:t>No direct switching from one user-space process to another </a:t>
            </a:r>
          </a:p>
          <a:p>
            <a:pPr>
              <a:buFont typeface="Arial" pitchFamily="34" charset="0"/>
              <a:buChar char="•"/>
            </a:pPr>
            <a:r>
              <a:rPr lang="en-GB" sz="2400" dirty="0"/>
              <a:t> Each process has its own kernel stack and register set (its context) </a:t>
            </a:r>
          </a:p>
          <a:p>
            <a:pPr>
              <a:buFont typeface="Arial" pitchFamily="34" charset="0"/>
              <a:buChar char="•"/>
            </a:pPr>
            <a:r>
              <a:rPr lang="en-GB" sz="2400" dirty="0"/>
              <a:t> Each CPU has its own scheduler thread </a:t>
            </a:r>
          </a:p>
          <a:p>
            <a:pPr>
              <a:buFont typeface="Arial" pitchFamily="34" charset="0"/>
              <a:buChar char="•"/>
            </a:pPr>
            <a:r>
              <a:rPr lang="en-GB" sz="2400" dirty="0"/>
              <a:t> Context switch involves saving the old thread’s CPU registers and restoring previously-saved registers of the new thread (enabled by </a:t>
            </a:r>
            <a:r>
              <a:rPr lang="en-GB" sz="2400" dirty="0" err="1"/>
              <a:t>swtch</a:t>
            </a:r>
            <a:r>
              <a:rPr lang="en-GB" sz="2400" dirty="0"/>
              <a:t>)</a:t>
            </a:r>
          </a:p>
        </p:txBody>
      </p:sp>
      <p:sp>
        <p:nvSpPr>
          <p:cNvPr id="17" name="Title 1"/>
          <p:cNvSpPr>
            <a:spLocks noGrp="1"/>
          </p:cNvSpPr>
          <p:nvPr>
            <p:ph type="title"/>
          </p:nvPr>
        </p:nvSpPr>
        <p:spPr>
          <a:xfrm>
            <a:off x="529441" y="305749"/>
            <a:ext cx="10515600" cy="846158"/>
          </a:xfrm>
        </p:spPr>
        <p:txBody>
          <a:bodyPr/>
          <a:lstStyle/>
          <a:p>
            <a:r>
              <a:rPr lang="en-GB" b="1" dirty="0">
                <a:solidFill>
                  <a:srgbClr val="C00000"/>
                </a:solidFill>
              </a:rPr>
              <a:t>Context Switching</a:t>
            </a:r>
          </a:p>
        </p:txBody>
      </p:sp>
    </p:spTree>
    <p:extLst>
      <p:ext uri="{BB962C8B-B14F-4D97-AF65-F5344CB8AC3E}">
        <p14:creationId xmlns:p14="http://schemas.microsoft.com/office/powerpoint/2010/main" val="351434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2">
            <a:extLst>
              <a:ext uri="{FF2B5EF4-FFF2-40B4-BE49-F238E27FC236}">
                <a16:creationId xmlns:a16="http://schemas.microsoft.com/office/drawing/2014/main" id="{BB1359AE-C920-4FB6-A2D4-1F0EF13CE5DF}"/>
              </a:ext>
            </a:extLst>
          </p:cNvPr>
          <p:cNvSpPr>
            <a:spLocks noGrp="1" noChangeArrowheads="1"/>
          </p:cNvSpPr>
          <p:nvPr>
            <p:ph type="title"/>
          </p:nvPr>
        </p:nvSpPr>
        <p:spPr>
          <a:xfrm>
            <a:off x="284321" y="410894"/>
            <a:ext cx="7309175" cy="431800"/>
          </a:xfrm>
        </p:spPr>
        <p:txBody>
          <a:bodyPr>
            <a:noAutofit/>
          </a:bodyPr>
          <a:lstStyle/>
          <a:p>
            <a:r>
              <a:rPr lang="en-US" altLang="en-US" sz="2400" b="1" dirty="0">
                <a:solidFill>
                  <a:srgbClr val="C00000"/>
                </a:solidFill>
              </a:rPr>
              <a:t>Process states and State Transition(Generic)</a:t>
            </a:r>
          </a:p>
        </p:txBody>
      </p:sp>
      <p:pic>
        <p:nvPicPr>
          <p:cNvPr id="7" name="Picture 6">
            <a:extLst>
              <a:ext uri="{FF2B5EF4-FFF2-40B4-BE49-F238E27FC236}">
                <a16:creationId xmlns:a16="http://schemas.microsoft.com/office/drawing/2014/main" id="{9463857B-B40E-4C32-9848-E89DB2D6EBD9}"/>
              </a:ext>
            </a:extLst>
          </p:cNvPr>
          <p:cNvPicPr>
            <a:picLocks noChangeAspect="1"/>
          </p:cNvPicPr>
          <p:nvPr/>
        </p:nvPicPr>
        <p:blipFill>
          <a:blip r:embed="rId3"/>
          <a:stretch>
            <a:fillRect/>
          </a:stretch>
        </p:blipFill>
        <p:spPr>
          <a:xfrm>
            <a:off x="611375" y="1718795"/>
            <a:ext cx="10443990" cy="4816745"/>
          </a:xfrm>
          <a:prstGeom prst="rect">
            <a:avLst/>
          </a:prstGeom>
        </p:spPr>
      </p:pic>
    </p:spTree>
    <p:extLst>
      <p:ext uri="{BB962C8B-B14F-4D97-AF65-F5344CB8AC3E}">
        <p14:creationId xmlns:p14="http://schemas.microsoft.com/office/powerpoint/2010/main" val="228651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2735"/>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Rectangle 2">
            <a:extLst>
              <a:ext uri="{FF2B5EF4-FFF2-40B4-BE49-F238E27FC236}">
                <a16:creationId xmlns:a16="http://schemas.microsoft.com/office/drawing/2014/main" id="{F692502D-FE17-431C-8FED-60A89D63B6A3}"/>
              </a:ext>
            </a:extLst>
          </p:cNvPr>
          <p:cNvSpPr txBox="1">
            <a:spLocks noChangeArrowheads="1"/>
          </p:cNvSpPr>
          <p:nvPr/>
        </p:nvSpPr>
        <p:spPr>
          <a:xfrm>
            <a:off x="584868" y="399799"/>
            <a:ext cx="8267628" cy="88273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pic>
        <p:nvPicPr>
          <p:cNvPr id="1026" name="Picture 2"/>
          <p:cNvPicPr>
            <a:picLocks noChangeAspect="1" noChangeArrowheads="1"/>
          </p:cNvPicPr>
          <p:nvPr/>
        </p:nvPicPr>
        <p:blipFill>
          <a:blip r:embed="rId3"/>
          <a:srcRect/>
          <a:stretch>
            <a:fillRect/>
          </a:stretch>
        </p:blipFill>
        <p:spPr bwMode="auto">
          <a:xfrm>
            <a:off x="1881002" y="1766764"/>
            <a:ext cx="6743700" cy="3419475"/>
          </a:xfrm>
          <a:prstGeom prst="rect">
            <a:avLst/>
          </a:prstGeom>
          <a:noFill/>
          <a:ln w="9525">
            <a:noFill/>
            <a:miter lim="800000"/>
            <a:headEnd/>
            <a:tailEnd/>
          </a:ln>
          <a:effectLst/>
        </p:spPr>
      </p:pic>
      <p:sp>
        <p:nvSpPr>
          <p:cNvPr id="17" name="Rectangle 16"/>
          <p:cNvSpPr/>
          <p:nvPr/>
        </p:nvSpPr>
        <p:spPr>
          <a:xfrm>
            <a:off x="2359232" y="5267144"/>
            <a:ext cx="6096000" cy="646331"/>
          </a:xfrm>
          <a:prstGeom prst="rect">
            <a:avLst/>
          </a:prstGeom>
        </p:spPr>
        <p:txBody>
          <a:bodyPr>
            <a:spAutoFit/>
          </a:bodyPr>
          <a:lstStyle/>
          <a:p>
            <a:r>
              <a:rPr lang="en-GB" dirty="0"/>
              <a:t>Switching from one user process to another. In this example, xv6 runs with one CPU (and thus one scheduler thread).</a:t>
            </a:r>
          </a:p>
        </p:txBody>
      </p:sp>
      <p:sp>
        <p:nvSpPr>
          <p:cNvPr id="18" name="Rectangle 17"/>
          <p:cNvSpPr/>
          <p:nvPr/>
        </p:nvSpPr>
        <p:spPr>
          <a:xfrm>
            <a:off x="638842" y="346755"/>
            <a:ext cx="4384534" cy="769441"/>
          </a:xfrm>
          <a:prstGeom prst="rect">
            <a:avLst/>
          </a:prstGeom>
        </p:spPr>
        <p:txBody>
          <a:bodyPr wrap="none">
            <a:spAutoFit/>
          </a:bodyPr>
          <a:lstStyle/>
          <a:p>
            <a:r>
              <a:rPr lang="en-GB" sz="4400" b="1" dirty="0">
                <a:solidFill>
                  <a:srgbClr val="C00000"/>
                </a:solidFill>
              </a:rPr>
              <a:t>Context Switching</a:t>
            </a:r>
          </a:p>
        </p:txBody>
      </p:sp>
    </p:spTree>
    <p:extLst>
      <p:ext uri="{BB962C8B-B14F-4D97-AF65-F5344CB8AC3E}">
        <p14:creationId xmlns:p14="http://schemas.microsoft.com/office/powerpoint/2010/main" val="3678645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7" name="TextBox 16">
            <a:extLst>
              <a:ext uri="{FF2B5EF4-FFF2-40B4-BE49-F238E27FC236}">
                <a16:creationId xmlns:a16="http://schemas.microsoft.com/office/drawing/2014/main" id="{CF41B233-993A-4AE9-8852-48F85BC86C94}"/>
              </a:ext>
            </a:extLst>
          </p:cNvPr>
          <p:cNvSpPr txBox="1"/>
          <p:nvPr/>
        </p:nvSpPr>
        <p:spPr>
          <a:xfrm>
            <a:off x="485227" y="515309"/>
            <a:ext cx="9586426" cy="2966453"/>
          </a:xfrm>
          <a:prstGeom prst="rect">
            <a:avLst/>
          </a:prstGeom>
          <a:noFill/>
        </p:spPr>
        <p:txBody>
          <a:bodyPr wrap="square">
            <a:spAutoFit/>
          </a:bodyPr>
          <a:lstStyle/>
          <a:p>
            <a:pPr algn="just">
              <a:lnSpc>
                <a:spcPct val="115000"/>
              </a:lnSpc>
              <a:spcAft>
                <a:spcPts val="1000"/>
              </a:spcAft>
            </a:pPr>
            <a:r>
              <a:rPr lang="en-US"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rPr>
              <a:t>At a low level, xv6 performs two kinds of context switches: </a:t>
            </a:r>
            <a:endParaRPr lang="en-IN"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from a process’s kernel thread to the current CPU’s scheduler thread,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Gautami" panose="020B0502040204020203" pitchFamily="34" charset="0"/>
              </a:rPr>
              <a:t>and from the scheduler thread to a process’s kernel thread. </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r>
              <a:rPr lang="en-US" sz="1800" dirty="0">
                <a:effectLst/>
                <a:latin typeface="Calibri" panose="020F0502020204030204" pitchFamily="34" charset="0"/>
                <a:ea typeface="Calibri" panose="020F0502020204030204" pitchFamily="34" charset="0"/>
                <a:cs typeface="Gautami" panose="020B0502040204020203" pitchFamily="34" charset="0"/>
              </a:rPr>
              <a:t>xv6 never directly switches from one user-space process to another; this happens by way of a user-kernel transition (system call or interrupt), a context switch to the scheduler, a context switch to a new process’s kernel thread, and a trap return. </a:t>
            </a:r>
          </a:p>
          <a:p>
            <a:endParaRPr lang="en-US" sz="1800" dirty="0">
              <a:effectLst/>
              <a:highlight>
                <a:srgbClr val="FFFF00"/>
              </a:highlight>
              <a:latin typeface="Calibri" panose="020F0502020204030204" pitchFamily="34" charset="0"/>
              <a:ea typeface="Calibri" panose="020F0502020204030204" pitchFamily="34" charset="0"/>
              <a:cs typeface="Gautami" panose="020B0502040204020203" pitchFamily="34" charset="0"/>
            </a:endParaRPr>
          </a:p>
          <a:p>
            <a:r>
              <a:rPr lang="en-US" b="1" dirty="0">
                <a:highlight>
                  <a:srgbClr val="FFFF00"/>
                </a:highlight>
                <a:latin typeface="Calibri" panose="020F0502020204030204" pitchFamily="34" charset="0"/>
                <a:ea typeface="Calibri" panose="020F0502020204030204" pitchFamily="34" charset="0"/>
                <a:cs typeface="Gautami" panose="020B0502040204020203" pitchFamily="34" charset="0"/>
              </a:rPr>
              <a:t>M</a:t>
            </a:r>
            <a:r>
              <a:rPr lang="en-US"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rPr>
              <a:t>echanics of switching between a kernel thread and a scheduler thread: </a:t>
            </a:r>
            <a:endParaRPr lang="en-IN" sz="1800" b="1" dirty="0">
              <a:effectLst/>
              <a:highlight>
                <a:srgbClr val="FFFF00"/>
              </a:highlight>
              <a:latin typeface="Calibri" panose="020F0502020204030204" pitchFamily="34" charset="0"/>
              <a:ea typeface="Calibri" panose="020F0502020204030204" pitchFamily="34" charset="0"/>
              <a:cs typeface="Gautami" panose="020B0502040204020203" pitchFamily="34" charset="0"/>
            </a:endParaRPr>
          </a:p>
          <a:p>
            <a:endParaRPr lang="en-IN" dirty="0"/>
          </a:p>
        </p:txBody>
      </p:sp>
      <p:sp>
        <p:nvSpPr>
          <p:cNvPr id="18" name="TextBox 17">
            <a:extLst>
              <a:ext uri="{FF2B5EF4-FFF2-40B4-BE49-F238E27FC236}">
                <a16:creationId xmlns:a16="http://schemas.microsoft.com/office/drawing/2014/main" id="{E4F910BB-03A7-4B0F-80DE-7BF9DDBC6D64}"/>
              </a:ext>
            </a:extLst>
          </p:cNvPr>
          <p:cNvSpPr txBox="1"/>
          <p:nvPr/>
        </p:nvSpPr>
        <p:spPr>
          <a:xfrm>
            <a:off x="485227" y="3371514"/>
            <a:ext cx="9586428" cy="2862322"/>
          </a:xfrm>
          <a:prstGeom prst="rect">
            <a:avLst/>
          </a:prstGeom>
          <a:noFill/>
        </p:spPr>
        <p:txBody>
          <a:bodyPr wrap="square">
            <a:spAutoFit/>
          </a:bodyPr>
          <a:lstStyle/>
          <a:p>
            <a:pPr marL="285750"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Every xv6 process has its own kernel stack and register set.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Each CPU has a separate scheduler thread for use when it is executing the scheduler rather than any process’s kernel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Switching from one thread to another involves saving the old thread’s CPU registers, and restoring previously-saved registers of the new thread. </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When it is time for the process to give up the CPU, the process’s kernel thread will call </a:t>
            </a:r>
            <a:r>
              <a:rPr lang="en-US" dirty="0" err="1">
                <a:effectLst/>
                <a:latin typeface="Calibri" panose="020F0502020204030204" pitchFamily="34" charset="0"/>
                <a:ea typeface="Calibri" panose="020F0502020204030204" pitchFamily="34" charset="0"/>
                <a:cs typeface="Gautami" panose="020B0502040204020203" pitchFamily="34" charset="0"/>
              </a:rPr>
              <a:t>swtch</a:t>
            </a:r>
            <a:r>
              <a:rPr lang="en-US" dirty="0">
                <a:effectLst/>
                <a:latin typeface="Calibri" panose="020F0502020204030204" pitchFamily="34" charset="0"/>
                <a:ea typeface="Calibri" panose="020F0502020204030204" pitchFamily="34" charset="0"/>
                <a:cs typeface="Gautami" panose="020B0502040204020203" pitchFamily="34" charset="0"/>
              </a:rPr>
              <a:t> to save its own context and return to the scheduler context.</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lgn="just">
              <a:buFont typeface="Wingdings" panose="05000000000000000000" pitchFamily="2" charset="2"/>
              <a:buChar char="Ø"/>
            </a:pPr>
            <a:r>
              <a:rPr lang="en-US" dirty="0">
                <a:effectLst/>
                <a:latin typeface="Calibri" panose="020F0502020204030204" pitchFamily="34" charset="0"/>
                <a:ea typeface="Calibri" panose="020F0502020204030204" pitchFamily="34" charset="0"/>
                <a:cs typeface="Gautami" panose="020B0502040204020203" pitchFamily="34" charset="0"/>
              </a:rPr>
              <a:t>At the end of each interrupt is that trap calls yield. Yield in turn calls sched, which calls </a:t>
            </a:r>
            <a:r>
              <a:rPr lang="en-US" dirty="0" err="1">
                <a:effectLst/>
                <a:latin typeface="Calibri" panose="020F0502020204030204" pitchFamily="34" charset="0"/>
                <a:ea typeface="Calibri" panose="020F0502020204030204" pitchFamily="34" charset="0"/>
                <a:cs typeface="Gautami" panose="020B0502040204020203" pitchFamily="34" charset="0"/>
              </a:rPr>
              <a:t>swtch</a:t>
            </a:r>
            <a:r>
              <a:rPr lang="en-US" dirty="0">
                <a:effectLst/>
                <a:latin typeface="Calibri" panose="020F0502020204030204" pitchFamily="34" charset="0"/>
                <a:ea typeface="Calibri" panose="020F0502020204030204" pitchFamily="34" charset="0"/>
                <a:cs typeface="Gautami" panose="020B0502040204020203" pitchFamily="34" charset="0"/>
              </a:rPr>
              <a:t> to save the current context in proc-&gt;context and switch to the scheduler context previously saved in </a:t>
            </a:r>
            <a:r>
              <a:rPr lang="en-US" dirty="0" err="1">
                <a:effectLst/>
                <a:latin typeface="Calibri" panose="020F0502020204030204" pitchFamily="34" charset="0"/>
                <a:ea typeface="Calibri" panose="020F0502020204030204" pitchFamily="34" charset="0"/>
                <a:cs typeface="Gautami" panose="020B0502040204020203" pitchFamily="34" charset="0"/>
              </a:rPr>
              <a:t>cpu</a:t>
            </a:r>
            <a:r>
              <a:rPr lang="en-US" dirty="0">
                <a:effectLst/>
                <a:latin typeface="Calibri" panose="020F0502020204030204" pitchFamily="34" charset="0"/>
                <a:ea typeface="Calibri" panose="020F0502020204030204" pitchFamily="34" charset="0"/>
                <a:cs typeface="Gautami" panose="020B0502040204020203" pitchFamily="34" charset="0"/>
              </a:rPr>
              <a:t>-&gt;scheduler.</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391645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52753" y="219325"/>
            <a:ext cx="10515600" cy="1325563"/>
          </a:xfrm>
        </p:spPr>
        <p:txBody>
          <a:bodyPr>
            <a:normAutofit/>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endParaRPr lang="en-IN" sz="2200" b="1" dirty="0">
              <a:solidFill>
                <a:srgbClr val="C00000"/>
              </a:solidFill>
            </a:endParaRPr>
          </a:p>
        </p:txBody>
      </p:sp>
      <p:sp>
        <p:nvSpPr>
          <p:cNvPr id="16" name="TextBox 15">
            <a:extLst>
              <a:ext uri="{FF2B5EF4-FFF2-40B4-BE49-F238E27FC236}">
                <a16:creationId xmlns:a16="http://schemas.microsoft.com/office/drawing/2014/main" id="{F02E599D-0652-4B29-9D75-334EF9722F83}"/>
              </a:ext>
            </a:extLst>
          </p:cNvPr>
          <p:cNvSpPr txBox="1"/>
          <p:nvPr/>
        </p:nvSpPr>
        <p:spPr>
          <a:xfrm>
            <a:off x="537072" y="456792"/>
            <a:ext cx="8088620" cy="5909310"/>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Context Switch Continuation …… </a:t>
            </a:r>
          </a:p>
          <a:p>
            <a:pPr algn="just"/>
            <a:r>
              <a:rPr lang="en-US" dirty="0">
                <a:effectLst/>
                <a:latin typeface="Calibri" panose="020F0502020204030204" pitchFamily="34" charset="0"/>
                <a:ea typeface="Calibri" panose="020F0502020204030204" pitchFamily="34" charset="0"/>
                <a:cs typeface="Gautami" panose="020B0502040204020203" pitchFamily="34" charset="0"/>
              </a:rPr>
              <a:t>At the end of each interrupt is that trap calls yield. Yield in turn calls sched, which calls </a:t>
            </a:r>
            <a:r>
              <a:rPr lang="en-US" dirty="0" err="1">
                <a:effectLst/>
                <a:latin typeface="Calibri" panose="020F0502020204030204" pitchFamily="34" charset="0"/>
                <a:ea typeface="Calibri" panose="020F0502020204030204" pitchFamily="34" charset="0"/>
                <a:cs typeface="Gautami" panose="020B0502040204020203" pitchFamily="34" charset="0"/>
              </a:rPr>
              <a:t>swtch</a:t>
            </a:r>
            <a:r>
              <a:rPr lang="en-US" dirty="0">
                <a:effectLst/>
                <a:latin typeface="Calibri" panose="020F0502020204030204" pitchFamily="34" charset="0"/>
                <a:ea typeface="Calibri" panose="020F0502020204030204" pitchFamily="34" charset="0"/>
                <a:cs typeface="Gautami" panose="020B0502040204020203" pitchFamily="34" charset="0"/>
              </a:rPr>
              <a:t> to save the current context in proc-&gt;context and switch to the scheduler context previously saved in </a:t>
            </a:r>
            <a:r>
              <a:rPr lang="en-US" dirty="0" err="1">
                <a:effectLst/>
                <a:latin typeface="Calibri" panose="020F0502020204030204" pitchFamily="34" charset="0"/>
                <a:ea typeface="Calibri" panose="020F0502020204030204" pitchFamily="34" charset="0"/>
                <a:cs typeface="Gautami" panose="020B0502040204020203" pitchFamily="34" charset="0"/>
              </a:rPr>
              <a:t>cpu</a:t>
            </a:r>
            <a:r>
              <a:rPr lang="en-US" dirty="0">
                <a:effectLst/>
                <a:latin typeface="Calibri" panose="020F0502020204030204" pitchFamily="34" charset="0"/>
                <a:ea typeface="Calibri" panose="020F0502020204030204" pitchFamily="34" charset="0"/>
                <a:cs typeface="Gautami" panose="020B0502040204020203" pitchFamily="34" charset="0"/>
              </a:rPr>
              <a:t>-&gt;scheduler.</a:t>
            </a:r>
            <a:endParaRPr lang="en-IN" dirty="0">
              <a:effectLst/>
              <a:latin typeface="Calibri" panose="020F0502020204030204" pitchFamily="34" charset="0"/>
              <a:ea typeface="Calibri" panose="020F0502020204030204" pitchFamily="34" charset="0"/>
              <a:cs typeface="Gautami" panose="020B0502040204020203" pitchFamily="34" charset="0"/>
            </a:endParaRPr>
          </a:p>
          <a:p>
            <a:pPr algn="just"/>
            <a:endParaRPr lang="en-IN" sz="1800" b="1" dirty="0">
              <a:effectLst/>
              <a:latin typeface="Times New Roman" panose="02020603050405020304" pitchFamily="18" charset="0"/>
              <a:ea typeface="Times New Roman" panose="02020603050405020304" pitchFamily="18"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3471 // Force process to give up CPU on clock tick.</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3472 // If interrupts were on while locks held, would need to check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nlock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3473 if(</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&amp;&amp;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RUNNING &amp;&amp;</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3474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tf</a:t>
            </a:r>
            <a:r>
              <a:rPr lang="en-IN" sz="1800" dirty="0">
                <a:effectLst/>
                <a:latin typeface="Times New Roman" panose="02020603050405020304" pitchFamily="18" charset="0"/>
                <a:ea typeface="Calibri" panose="020F0502020204030204" pitchFamily="34" charset="0"/>
                <a:cs typeface="Gautami" panose="020B0502040204020203" pitchFamily="34" charset="0"/>
              </a:rPr>
              <a:t>−&gt;</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trapno</a:t>
            </a:r>
            <a:r>
              <a:rPr lang="en-IN" sz="1800" dirty="0">
                <a:effectLst/>
                <a:latin typeface="Times New Roman" panose="02020603050405020304" pitchFamily="18" charset="0"/>
                <a:ea typeface="Calibri" panose="020F0502020204030204" pitchFamily="34" charset="0"/>
                <a:cs typeface="Gautami" panose="020B0502040204020203" pitchFamily="34" charset="0"/>
              </a:rPr>
              <a:t> == T_IRQ0+IRQ_TIMER)</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3475 yield();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Let's dig into what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yield()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doing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2826 // Give up the CPU for one scheduling round.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2827 void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b="1" dirty="0">
                <a:effectLst/>
                <a:latin typeface="Times New Roman" panose="02020603050405020304" pitchFamily="18" charset="0"/>
                <a:ea typeface="Calibri" panose="020F0502020204030204" pitchFamily="34" charset="0"/>
                <a:cs typeface="Gautami" panose="020B0502040204020203" pitchFamily="34" charset="0"/>
              </a:rPr>
              <a:t>2828 yield(void)</a:t>
            </a:r>
            <a:endParaRPr lang="en-IN" sz="160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2829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2830 acquire(&amp;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()−&gt;state = RUNNABLE;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2832 sched();</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2833 release(&amp;</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2834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40D06817-6FEE-4082-820A-F2A643CA0467}"/>
              </a:ext>
            </a:extLst>
          </p:cNvPr>
          <p:cNvSpPr txBox="1"/>
          <p:nvPr/>
        </p:nvSpPr>
        <p:spPr>
          <a:xfrm>
            <a:off x="5961881" y="4060755"/>
            <a:ext cx="4566012" cy="1659557"/>
          </a:xfrm>
          <a:prstGeom prst="rect">
            <a:avLst/>
          </a:prstGeom>
          <a:noFill/>
        </p:spPr>
        <p:txBody>
          <a:bodyPr wrap="square">
            <a:spAutoFit/>
          </a:bodyPr>
          <a:lstStyle/>
          <a:p>
            <a:pPr algn="just">
              <a:lnSpc>
                <a:spcPct val="115000"/>
              </a:lnSpc>
              <a:spcAft>
                <a:spcPts val="1000"/>
              </a:spcAft>
            </a:pP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Acquire a lock on the process table. This is to avoid race conditions when multiple processors are running scheduling code. Then we set the current process's state to </a:t>
            </a:r>
            <a:r>
              <a:rPr lang="en-IN" sz="1800" b="1"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RUNNABLE</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 and we call a function called </a:t>
            </a:r>
            <a:r>
              <a:rPr lang="en-IN" sz="1800" b="1"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 (in </a:t>
            </a:r>
            <a:r>
              <a:rPr lang="en-IN" sz="1800" b="1" dirty="0" err="1">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proc.c</a:t>
            </a:r>
            <a:r>
              <a:rPr lang="en-IN" sz="1800" dirty="0">
                <a:effectLst/>
                <a:highlight>
                  <a:srgbClr val="FFFF00"/>
                </a:highlight>
                <a:latin typeface="Times New Roman" panose="02020603050405020304" pitchFamily="18" charset="0"/>
                <a:ea typeface="Times New Roman" panose="02020603050405020304" pitchFamily="18" charset="0"/>
                <a:cs typeface="Gautami" panose="020B0502040204020203" pitchFamily="34" charset="0"/>
              </a:rPr>
              <a:t>):</a:t>
            </a:r>
          </a:p>
        </p:txBody>
      </p:sp>
    </p:spTree>
    <p:extLst>
      <p:ext uri="{BB962C8B-B14F-4D97-AF65-F5344CB8AC3E}">
        <p14:creationId xmlns:p14="http://schemas.microsoft.com/office/powerpoint/2010/main" val="2974901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 name="Title 5">
            <a:extLst>
              <a:ext uri="{FF2B5EF4-FFF2-40B4-BE49-F238E27FC236}">
                <a16:creationId xmlns:a16="http://schemas.microsoft.com/office/drawing/2014/main" id="{3AC61998-DA45-41A1-B2F5-A02D0C3BC071}"/>
              </a:ext>
            </a:extLst>
          </p:cNvPr>
          <p:cNvSpPr>
            <a:spLocks noGrp="1"/>
          </p:cNvSpPr>
          <p:nvPr>
            <p:ph type="title"/>
          </p:nvPr>
        </p:nvSpPr>
        <p:spPr>
          <a:xfrm>
            <a:off x="291369" y="372907"/>
            <a:ext cx="1324256" cy="430032"/>
          </a:xfrm>
        </p:spPr>
        <p:txBody>
          <a:bodyPr>
            <a:normAutofit fontScale="90000"/>
          </a:bodyPr>
          <a:lstStyle/>
          <a:p>
            <a:r>
              <a:rPr lang="en-US" sz="2200" b="1" i="0" u="none" strike="noStrike" baseline="0" dirty="0">
                <a:solidFill>
                  <a:srgbClr val="C00000"/>
                </a:solidFill>
                <a:latin typeface="Times New Roman" panose="02020603050405020304" pitchFamily="18" charset="0"/>
              </a:rPr>
              <a:t>	</a:t>
            </a:r>
            <a:br>
              <a:rPr lang="en-US" sz="2200" b="1" i="0" u="none" strike="noStrike" baseline="0" dirty="0">
                <a:solidFill>
                  <a:srgbClr val="C00000"/>
                </a:solidFill>
                <a:latin typeface="Times New Roman" panose="02020603050405020304" pitchFamily="18" charset="0"/>
              </a:rPr>
            </a:br>
            <a:r>
              <a:rPr lang="en-US" sz="2200" b="1" i="0" u="none" strike="noStrike" baseline="0" dirty="0">
                <a:solidFill>
                  <a:srgbClr val="C00000"/>
                </a:solidFill>
                <a:latin typeface="Times New Roman" panose="02020603050405020304" pitchFamily="18" charset="0"/>
              </a:rPr>
              <a:t>SWTCH</a:t>
            </a:r>
            <a:endParaRPr lang="en-IN" sz="2200" b="1" dirty="0">
              <a:solidFill>
                <a:srgbClr val="C00000"/>
              </a:solidFill>
            </a:endParaRPr>
          </a:p>
        </p:txBody>
      </p:sp>
      <p:sp>
        <p:nvSpPr>
          <p:cNvPr id="7" name="object 4">
            <a:extLst>
              <a:ext uri="{FF2B5EF4-FFF2-40B4-BE49-F238E27FC236}">
                <a16:creationId xmlns:a16="http://schemas.microsoft.com/office/drawing/2014/main" id="{077A3B82-DB42-4680-83F3-40755BAC4417}"/>
              </a:ext>
            </a:extLst>
          </p:cNvPr>
          <p:cNvSpPr txBox="1"/>
          <p:nvPr/>
        </p:nvSpPr>
        <p:spPr>
          <a:xfrm>
            <a:off x="692235" y="2844196"/>
            <a:ext cx="8584287" cy="3660746"/>
          </a:xfrm>
          <a:prstGeom prst="rect">
            <a:avLst/>
          </a:prstGeom>
        </p:spPr>
        <p:txBody>
          <a:bodyPr vert="horz" wrap="square" lIns="0" tIns="16510" rIns="0" bIns="0" rtlCol="0">
            <a:spAutoFit/>
          </a:bodyPr>
          <a:lstStyle/>
          <a:p>
            <a:pPr marL="12065" algn="just">
              <a:spcBef>
                <a:spcPts val="130"/>
              </a:spcBef>
              <a:buSzPct val="105263"/>
              <a:tabLst>
                <a:tab pos="145415" algn="l"/>
              </a:tabLst>
            </a:pPr>
            <a:r>
              <a:rPr lang="en-US" b="1" dirty="0"/>
              <a:t>void </a:t>
            </a:r>
            <a:r>
              <a:rPr lang="en-US" b="1" dirty="0" err="1"/>
              <a:t>swtch</a:t>
            </a:r>
            <a:r>
              <a:rPr lang="en-US" b="1" dirty="0"/>
              <a:t>(struct context**, struct context*); </a:t>
            </a:r>
          </a:p>
          <a:p>
            <a:pPr marL="144780" indent="-132715" algn="just">
              <a:lnSpc>
                <a:spcPct val="100000"/>
              </a:lnSpc>
              <a:spcBef>
                <a:spcPts val="130"/>
              </a:spcBef>
              <a:buSzPct val="105263"/>
              <a:buFont typeface="Lucida Sans Unicode"/>
              <a:buChar char="•"/>
              <a:tabLst>
                <a:tab pos="145415" algn="l"/>
              </a:tabLst>
            </a:pPr>
            <a:endParaRPr lang="en-IN" spc="5"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spc="5" dirty="0">
                <a:latin typeface="Arial"/>
                <a:cs typeface="Arial"/>
              </a:rPr>
              <a:t>Saves </a:t>
            </a:r>
            <a:r>
              <a:rPr spc="15" dirty="0">
                <a:latin typeface="Arial"/>
                <a:cs typeface="Arial"/>
              </a:rPr>
              <a:t>and </a:t>
            </a:r>
            <a:r>
              <a:rPr spc="10" dirty="0">
                <a:latin typeface="Arial"/>
                <a:cs typeface="Arial"/>
              </a:rPr>
              <a:t>restores</a:t>
            </a:r>
            <a:r>
              <a:rPr spc="-35" dirty="0">
                <a:latin typeface="Arial"/>
                <a:cs typeface="Arial"/>
              </a:rPr>
              <a:t> </a:t>
            </a:r>
            <a:r>
              <a:rPr i="1" spc="10" dirty="0">
                <a:latin typeface="Arial"/>
                <a:cs typeface="Arial"/>
              </a:rPr>
              <a:t>contexts</a:t>
            </a:r>
            <a:endParaRPr lang="en-IN" i="1" spc="10" dirty="0">
              <a:latin typeface="Arial"/>
              <a:cs typeface="Arial"/>
            </a:endParaRPr>
          </a:p>
          <a:p>
            <a:pPr marL="297815" indent="-285750" algn="just">
              <a:lnSpc>
                <a:spcPct val="100000"/>
              </a:lnSpc>
              <a:spcBef>
                <a:spcPts val="130"/>
              </a:spcBef>
              <a:buSzPct val="105263"/>
              <a:buFont typeface="Wingdings" panose="05000000000000000000" pitchFamily="2" charset="2"/>
              <a:buChar char="Ø"/>
              <a:tabLst>
                <a:tab pos="145415" algn="l"/>
              </a:tabLst>
            </a:pPr>
            <a:r>
              <a:rPr lang="en-US" spc="-15" dirty="0">
                <a:latin typeface="Arial"/>
                <a:cs typeface="Arial"/>
              </a:rPr>
              <a:t>Takes </a:t>
            </a:r>
            <a:r>
              <a:rPr lang="en-US" spc="10" dirty="0">
                <a:latin typeface="Arial"/>
                <a:cs typeface="Arial"/>
              </a:rPr>
              <a:t>two </a:t>
            </a:r>
            <a:r>
              <a:rPr lang="en-US" spc="15" dirty="0">
                <a:latin typeface="Arial"/>
                <a:cs typeface="Arial"/>
              </a:rPr>
              <a:t>arguments: </a:t>
            </a:r>
            <a:r>
              <a:rPr lang="en-US" spc="-10" dirty="0">
                <a:latin typeface="Courier New"/>
                <a:cs typeface="Courier New"/>
              </a:rPr>
              <a:t>struct context </a:t>
            </a:r>
            <a:r>
              <a:rPr lang="en-US" spc="-15" baseline="-10101" dirty="0">
                <a:latin typeface="Courier New"/>
                <a:cs typeface="Courier New"/>
              </a:rPr>
              <a:t>**</a:t>
            </a:r>
            <a:r>
              <a:rPr lang="en-US" spc="-10" dirty="0">
                <a:latin typeface="Courier New"/>
                <a:cs typeface="Courier New"/>
              </a:rPr>
              <a:t>old</a:t>
            </a:r>
            <a:r>
              <a:rPr lang="en-US" spc="-300" dirty="0">
                <a:latin typeface="Courier New"/>
                <a:cs typeface="Courier New"/>
              </a:rPr>
              <a:t> </a:t>
            </a:r>
            <a:r>
              <a:rPr lang="en-US" spc="15" dirty="0">
                <a:latin typeface="Arial"/>
                <a:cs typeface="Arial"/>
              </a:rPr>
              <a:t>and </a:t>
            </a:r>
            <a:r>
              <a:rPr lang="en-US" spc="-10" dirty="0">
                <a:latin typeface="Courier New"/>
                <a:cs typeface="Courier New"/>
              </a:rPr>
              <a:t>struct context</a:t>
            </a:r>
            <a:r>
              <a:rPr lang="en-US" spc="-20" dirty="0">
                <a:latin typeface="Courier New"/>
                <a:cs typeface="Courier New"/>
              </a:rPr>
              <a:t> </a:t>
            </a:r>
            <a:r>
              <a:rPr lang="en-US" spc="-15" baseline="-10101" dirty="0">
                <a:latin typeface="Courier New"/>
                <a:cs typeface="Courier New"/>
              </a:rPr>
              <a:t>*</a:t>
            </a:r>
            <a:r>
              <a:rPr lang="en-US" spc="-10" dirty="0">
                <a:latin typeface="Courier New"/>
                <a:cs typeface="Courier New"/>
              </a:rPr>
              <a:t>new</a:t>
            </a:r>
            <a:endParaRPr lang="en-US" dirty="0">
              <a:latin typeface="Courier New"/>
              <a:cs typeface="Courier New"/>
            </a:endParaRPr>
          </a:p>
          <a:p>
            <a:pPr marL="929640" lvl="1" indent="-285750" algn="just">
              <a:spcBef>
                <a:spcPts val="275"/>
              </a:spcBef>
              <a:buFont typeface="Arial" panose="020B0604020202020204" pitchFamily="34" charset="0"/>
              <a:buChar char="•"/>
              <a:tabLst>
                <a:tab pos="315595" algn="l"/>
              </a:tabLst>
            </a:pPr>
            <a:r>
              <a:rPr lang="en-US" spc="-5" dirty="0">
                <a:latin typeface="Arial"/>
                <a:cs typeface="Arial"/>
              </a:rPr>
              <a:t>Replaces the former with the</a:t>
            </a:r>
            <a:r>
              <a:rPr lang="en-US" spc="-15" dirty="0">
                <a:latin typeface="Arial"/>
                <a:cs typeface="Arial"/>
              </a:rPr>
              <a:t> </a:t>
            </a:r>
            <a:r>
              <a:rPr lang="en-US" spc="-5" dirty="0">
                <a:latin typeface="Arial"/>
                <a:cs typeface="Arial"/>
              </a:rPr>
              <a:t>latter</a:t>
            </a:r>
            <a:endParaRPr lang="en-US" dirty="0">
              <a:latin typeface="Arial"/>
              <a:cs typeface="Arial"/>
            </a:endParaRP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spc="15" dirty="0">
                <a:latin typeface="Arial"/>
                <a:cs typeface="Arial"/>
              </a:rPr>
              <a:t>Each time a process has </a:t>
            </a:r>
            <a:r>
              <a:rPr lang="en-US" spc="10" dirty="0">
                <a:latin typeface="Arial"/>
                <a:cs typeface="Arial"/>
              </a:rPr>
              <a:t>to </a:t>
            </a:r>
            <a:r>
              <a:rPr lang="en-US" spc="5" dirty="0">
                <a:latin typeface="Arial"/>
                <a:cs typeface="Arial"/>
              </a:rPr>
              <a:t>give </a:t>
            </a:r>
            <a:r>
              <a:rPr lang="en-US" spc="15" dirty="0">
                <a:latin typeface="Arial"/>
                <a:cs typeface="Arial"/>
              </a:rPr>
              <a:t>up </a:t>
            </a:r>
            <a:r>
              <a:rPr lang="en-US" spc="10" dirty="0">
                <a:latin typeface="Arial"/>
                <a:cs typeface="Arial"/>
              </a:rPr>
              <a:t>the </a:t>
            </a:r>
            <a:r>
              <a:rPr lang="en-US" spc="5" dirty="0">
                <a:latin typeface="Arial"/>
                <a:cs typeface="Arial"/>
              </a:rPr>
              <a:t>CPU, </a:t>
            </a:r>
            <a:r>
              <a:rPr lang="en-US" spc="10" dirty="0">
                <a:latin typeface="Arial"/>
                <a:cs typeface="Arial"/>
              </a:rPr>
              <a:t>its kernel</a:t>
            </a:r>
            <a:r>
              <a:rPr lang="en-US" spc="-65" dirty="0">
                <a:latin typeface="Arial"/>
                <a:cs typeface="Arial"/>
              </a:rPr>
              <a:t> </a:t>
            </a:r>
            <a:r>
              <a:rPr lang="en-US" spc="15" dirty="0">
                <a:latin typeface="Arial"/>
                <a:cs typeface="Arial"/>
              </a:rPr>
              <a:t>thread  </a:t>
            </a:r>
            <a:r>
              <a:rPr lang="en-US" spc="5" dirty="0">
                <a:latin typeface="Arial"/>
                <a:cs typeface="Arial"/>
              </a:rPr>
              <a:t>invokes </a:t>
            </a:r>
            <a:r>
              <a:rPr lang="en-US" spc="-10" dirty="0" err="1">
                <a:latin typeface="Courier New"/>
                <a:cs typeface="Courier New"/>
              </a:rPr>
              <a:t>swtch</a:t>
            </a:r>
            <a:r>
              <a:rPr lang="en-US" spc="-10" dirty="0">
                <a:latin typeface="Courier New"/>
                <a:cs typeface="Courier New"/>
              </a:rPr>
              <a:t> </a:t>
            </a:r>
            <a:r>
              <a:rPr lang="en-US" spc="10" dirty="0">
                <a:latin typeface="Arial"/>
                <a:cs typeface="Arial"/>
              </a:rPr>
              <a:t>to </a:t>
            </a:r>
            <a:r>
              <a:rPr lang="en-US" spc="5" dirty="0">
                <a:latin typeface="Arial"/>
                <a:cs typeface="Arial"/>
              </a:rPr>
              <a:t>save </a:t>
            </a:r>
            <a:r>
              <a:rPr lang="en-US" spc="10" dirty="0">
                <a:latin typeface="Arial"/>
                <a:cs typeface="Arial"/>
              </a:rPr>
              <a:t>its own context </a:t>
            </a:r>
            <a:r>
              <a:rPr lang="en-US" spc="15" dirty="0">
                <a:latin typeface="Arial"/>
                <a:cs typeface="Arial"/>
              </a:rPr>
              <a:t>and </a:t>
            </a:r>
            <a:r>
              <a:rPr lang="en-US" spc="5" dirty="0">
                <a:latin typeface="Arial"/>
                <a:cs typeface="Arial"/>
              </a:rPr>
              <a:t>switch </a:t>
            </a:r>
            <a:r>
              <a:rPr lang="en-US" spc="10" dirty="0">
                <a:latin typeface="Arial"/>
                <a:cs typeface="Arial"/>
              </a:rPr>
              <a:t>to the  </a:t>
            </a:r>
            <a:r>
              <a:rPr lang="en-US" spc="15" dirty="0">
                <a:latin typeface="Arial"/>
                <a:cs typeface="Arial"/>
              </a:rPr>
              <a:t>scheduler</a:t>
            </a:r>
            <a:r>
              <a:rPr lang="en-US" dirty="0">
                <a:latin typeface="Arial"/>
                <a:cs typeface="Arial"/>
              </a:rPr>
              <a:t> </a:t>
            </a:r>
            <a:r>
              <a:rPr lang="en-US" spc="10" dirty="0">
                <a:latin typeface="Arial"/>
                <a:cs typeface="Arial"/>
              </a:rPr>
              <a:t>context</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Context is a struct context*, stored on the kernel stack</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CPU pushed onto stack and saves stack pointer to *old </a:t>
            </a:r>
          </a:p>
          <a:p>
            <a:pPr marL="297815" marR="5080" indent="-285750" algn="just">
              <a:lnSpc>
                <a:spcPct val="109900"/>
              </a:lnSpc>
              <a:spcBef>
                <a:spcPts val="80"/>
              </a:spcBef>
              <a:buSzPct val="105263"/>
              <a:buFont typeface="Wingdings" panose="05000000000000000000" pitchFamily="2" charset="2"/>
              <a:buChar char="Ø"/>
              <a:tabLst>
                <a:tab pos="145415" algn="l"/>
              </a:tabLst>
            </a:pPr>
            <a:r>
              <a:rPr lang="en-US" dirty="0"/>
              <a:t>Copies new to %</a:t>
            </a:r>
            <a:r>
              <a:rPr lang="en-US" dirty="0" err="1"/>
              <a:t>esp</a:t>
            </a:r>
            <a:r>
              <a:rPr lang="en-US" dirty="0"/>
              <a:t>, pops previous registers, and returns</a:t>
            </a:r>
            <a:endParaRPr lang="en-IN" dirty="0"/>
          </a:p>
          <a:p>
            <a:pPr marL="144780" marR="5080" indent="-132715" algn="just">
              <a:lnSpc>
                <a:spcPct val="109900"/>
              </a:lnSpc>
              <a:spcBef>
                <a:spcPts val="80"/>
              </a:spcBef>
              <a:buSzPct val="105263"/>
              <a:buFont typeface="Lucida Sans Unicode"/>
              <a:buChar char="•"/>
              <a:tabLst>
                <a:tab pos="145415" algn="l"/>
              </a:tabLst>
            </a:pPr>
            <a:endParaRPr lang="en-US" dirty="0"/>
          </a:p>
          <a:p>
            <a:pPr marL="144780" indent="-132715" algn="just">
              <a:lnSpc>
                <a:spcPct val="100000"/>
              </a:lnSpc>
              <a:spcBef>
                <a:spcPts val="130"/>
              </a:spcBef>
              <a:buSzPct val="105263"/>
              <a:buFont typeface="Lucida Sans Unicode"/>
              <a:buChar char="•"/>
              <a:tabLst>
                <a:tab pos="145415" algn="l"/>
              </a:tabLst>
            </a:pPr>
            <a:endParaRPr dirty="0">
              <a:latin typeface="Arial"/>
              <a:cs typeface="Arial"/>
            </a:endParaRPr>
          </a:p>
        </p:txBody>
      </p:sp>
      <p:sp>
        <p:nvSpPr>
          <p:cNvPr id="16" name="TextBox 15">
            <a:extLst>
              <a:ext uri="{FF2B5EF4-FFF2-40B4-BE49-F238E27FC236}">
                <a16:creationId xmlns:a16="http://schemas.microsoft.com/office/drawing/2014/main" id="{7FD12FBC-3478-4431-AEE7-67BF4D656FBF}"/>
              </a:ext>
            </a:extLst>
          </p:cNvPr>
          <p:cNvSpPr txBox="1"/>
          <p:nvPr/>
        </p:nvSpPr>
        <p:spPr>
          <a:xfrm>
            <a:off x="692235" y="1132261"/>
            <a:ext cx="6102626" cy="1477328"/>
          </a:xfrm>
          <a:prstGeom prst="rect">
            <a:avLst/>
          </a:prstGeom>
          <a:noFill/>
        </p:spPr>
        <p:txBody>
          <a:bodyPr wrap="square">
            <a:spAutoFit/>
          </a:bodyPr>
          <a:lstStyle/>
          <a:p>
            <a:pPr algn="just"/>
            <a:r>
              <a:rPr lang="en-US" sz="1800" dirty="0">
                <a:effectLst/>
                <a:latin typeface="Calibri" panose="020F0502020204030204" pitchFamily="34" charset="0"/>
                <a:ea typeface="Calibri" panose="020F0502020204030204" pitchFamily="34" charset="0"/>
                <a:cs typeface="Gautami" panose="020B0502040204020203" pitchFamily="34" charset="0"/>
              </a:rPr>
              <a:t>Each context is represented by a struct context*, a pointer to a structure stored on the kernel stack involved. </a:t>
            </a:r>
            <a:r>
              <a:rPr lang="en-US" dirty="0" err="1">
                <a:latin typeface="Calibri" panose="020F0502020204030204" pitchFamily="34" charset="0"/>
                <a:ea typeface="Calibri" panose="020F0502020204030204" pitchFamily="34" charset="0"/>
                <a:cs typeface="Gautami" panose="020B0502040204020203" pitchFamily="34" charset="0"/>
              </a:rPr>
              <a:t>s</a:t>
            </a:r>
            <a:r>
              <a:rPr lang="en-US" sz="1800" dirty="0" err="1">
                <a:effectLst/>
                <a:latin typeface="Calibri" panose="020F0502020204030204" pitchFamily="34" charset="0"/>
                <a:ea typeface="Calibri" panose="020F0502020204030204" pitchFamily="34" charset="0"/>
                <a:cs typeface="Gautami" panose="020B0502040204020203" pitchFamily="34" charset="0"/>
              </a:rPr>
              <a:t>wtch</a:t>
            </a:r>
            <a:r>
              <a:rPr lang="en-US" sz="1800" dirty="0">
                <a:effectLst/>
                <a:latin typeface="Calibri" panose="020F0502020204030204" pitchFamily="34" charset="0"/>
                <a:ea typeface="Calibri" panose="020F0502020204030204" pitchFamily="34" charset="0"/>
                <a:cs typeface="Gautami" panose="020B0502040204020203" pitchFamily="34" charset="0"/>
              </a:rPr>
              <a:t> takes two arguments: struct context **old and struct context *new. It pushes the current CPU register onto the stack and saves the stack pointer in *old.</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BB1E4877-BBDE-44D5-B728-78DF00F2E8DF}"/>
              </a:ext>
            </a:extLst>
          </p:cNvPr>
          <p:cNvSpPr txBox="1"/>
          <p:nvPr/>
        </p:nvSpPr>
        <p:spPr>
          <a:xfrm>
            <a:off x="7217803" y="2382531"/>
            <a:ext cx="4629002" cy="923330"/>
          </a:xfrm>
          <a:prstGeom prst="rect">
            <a:avLst/>
          </a:prstGeom>
          <a:noFill/>
        </p:spPr>
        <p:txBody>
          <a:bodyPr wrap="square">
            <a:spAutoFit/>
          </a:bodyPr>
          <a:lstStyle/>
          <a:p>
            <a:pPr algn="just"/>
            <a:r>
              <a:rPr lang="en-GB" sz="1800" dirty="0">
                <a:highlight>
                  <a:srgbClr val="FFFF00"/>
                </a:highlight>
              </a:rPr>
              <a:t>Each time a process has to give up the CPU, its kernel thread invokes </a:t>
            </a:r>
            <a:r>
              <a:rPr lang="en-GB" sz="1800" dirty="0" err="1">
                <a:highlight>
                  <a:srgbClr val="FFFF00"/>
                </a:highlight>
              </a:rPr>
              <a:t>swtch</a:t>
            </a:r>
            <a:r>
              <a:rPr lang="en-GB" sz="1800" dirty="0">
                <a:highlight>
                  <a:srgbClr val="FFFF00"/>
                </a:highlight>
              </a:rPr>
              <a:t> to save its own context and switch to the scheduler context. </a:t>
            </a:r>
          </a:p>
        </p:txBody>
      </p:sp>
    </p:spTree>
    <p:extLst>
      <p:ext uri="{BB962C8B-B14F-4D97-AF65-F5344CB8AC3E}">
        <p14:creationId xmlns:p14="http://schemas.microsoft.com/office/powerpoint/2010/main" val="3666186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5463FDC0-C696-46AE-B43E-12D3085945C9}"/>
              </a:ext>
            </a:extLst>
          </p:cNvPr>
          <p:cNvSpPr txBox="1"/>
          <p:nvPr/>
        </p:nvSpPr>
        <p:spPr>
          <a:xfrm>
            <a:off x="387626" y="940164"/>
            <a:ext cx="3614530" cy="1027782"/>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This is what we've been looking for.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takes two context structs, that look like this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proc.h</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70F53392-C3BD-441E-A42F-CD84CC05F2FF}"/>
              </a:ext>
            </a:extLst>
          </p:cNvPr>
          <p:cNvSpPr txBox="1"/>
          <p:nvPr/>
        </p:nvSpPr>
        <p:spPr>
          <a:xfrm>
            <a:off x="4857946" y="1210843"/>
            <a:ext cx="7081301" cy="5078313"/>
          </a:xfrm>
          <a:prstGeom prst="rect">
            <a:avLst/>
          </a:prstGeom>
          <a:noFill/>
        </p:spPr>
        <p:txBody>
          <a:bodyPr wrap="square">
            <a:spAutoFit/>
          </a:bodyPr>
          <a:lstStyle/>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2316 // Saved registers for kernel context switches.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2317 // Don’t need to save all the segment registers (%cs, etc),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2318 // because they are constant across kernel contexts.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2319 // Don’t need to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ecx</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800" dirty="0">
                <a:effectLst/>
                <a:latin typeface="Times New Roman" panose="02020603050405020304" pitchFamily="18" charset="0"/>
                <a:ea typeface="Calibri" panose="020F0502020204030204" pitchFamily="34" charset="0"/>
                <a:cs typeface="Gautami" panose="020B0502040204020203" pitchFamily="34" charset="0"/>
              </a:rPr>
              <a:t>, because the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2320 // x86 convention is that the caller has saved them.</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2321 // Contexts are stored at the bottom of the stack they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2322 // describe; the stack pointer is the address of the context.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2323 // The layout of the context matches the layout of the stack in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swtch.S</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2324 // at the "Switch stacks" comment. Switch doesn’t save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 explicitly,</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2325 // but it is on the stack and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allocproc</a:t>
            </a:r>
            <a:r>
              <a:rPr lang="en-IN" sz="1800" dirty="0">
                <a:effectLst/>
                <a:latin typeface="Times New Roman" panose="02020603050405020304" pitchFamily="18" charset="0"/>
                <a:ea typeface="Calibri" panose="020F0502020204030204" pitchFamily="34" charset="0"/>
                <a:cs typeface="Gautami" panose="020B0502040204020203" pitchFamily="34" charset="0"/>
              </a:rPr>
              <a:t>() manipulates it.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2326 struct context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2327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edi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2328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esi</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2329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ebx</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2330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ebp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2331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uint</a:t>
            </a:r>
            <a:r>
              <a:rPr lang="en-IN" sz="1800" dirty="0">
                <a:effectLst/>
                <a:latin typeface="Times New Roman" panose="02020603050405020304" pitchFamily="18" charset="0"/>
                <a:ea typeface="Calibri" panose="020F0502020204030204" pitchFamily="34" charset="0"/>
                <a:cs typeface="Gautami" panose="020B0502040204020203" pitchFamily="34" charset="0"/>
              </a:rPr>
              <a:t> </a:t>
            </a:r>
            <a:r>
              <a:rPr lang="en-IN" sz="1800" dirty="0" err="1">
                <a:effectLst/>
                <a:latin typeface="Times New Roman" panose="02020603050405020304" pitchFamily="18" charset="0"/>
                <a:ea typeface="Calibri" panose="020F0502020204030204" pitchFamily="34" charset="0"/>
                <a:cs typeface="Gautami" panose="020B0502040204020203" pitchFamily="34" charset="0"/>
              </a:rPr>
              <a:t>eip</a:t>
            </a:r>
            <a:r>
              <a:rPr lang="en-IN" sz="1800" dirty="0">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Calibri" panose="020F0502020204030204" pitchFamily="34" charset="0"/>
                <a:cs typeface="Gautami" panose="020B0502040204020203" pitchFamily="34" charset="0"/>
              </a:rPr>
              <a:t>2332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8" name="TextBox 17">
            <a:extLst>
              <a:ext uri="{FF2B5EF4-FFF2-40B4-BE49-F238E27FC236}">
                <a16:creationId xmlns:a16="http://schemas.microsoft.com/office/drawing/2014/main" id="{A62C95EA-141F-4B88-A56A-AAAAF0C8D846}"/>
              </a:ext>
            </a:extLst>
          </p:cNvPr>
          <p:cNvSpPr txBox="1"/>
          <p:nvPr/>
        </p:nvSpPr>
        <p:spPr>
          <a:xfrm>
            <a:off x="387626" y="2217493"/>
            <a:ext cx="4021011" cy="4022961"/>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It contains only the registers necessary for performing a context switch, and you can see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that all we need to do is push the current context values, switch the stack pointer, then pop the context values from the new stack into the appropriate registers. Magic.</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rest of the process is less concerned with context switching and more concerned with picking a new process to run, which is a completely different kettle of fish.</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186935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C5899A96-AB0D-404D-ABE5-3FD8F956891D}"/>
              </a:ext>
            </a:extLst>
          </p:cNvPr>
          <p:cNvSpPr txBox="1"/>
          <p:nvPr/>
        </p:nvSpPr>
        <p:spPr>
          <a:xfrm>
            <a:off x="6404663" y="2017214"/>
            <a:ext cx="3230217" cy="4213269"/>
          </a:xfrm>
          <a:prstGeom prst="rect">
            <a:avLst/>
          </a:prstGeom>
          <a:noFill/>
        </p:spPr>
        <p:txBody>
          <a:bodyPr wrap="square">
            <a:sp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next important call inside of </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the call to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This is the central/key of the operation, where the actual context switching happens. It passes in a pointer to the current process's context, so that the current registers can be saved, and it passes in the scheduler's context to be switched to. It makes sense, in that case, that this part is implemented in assembler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swtch.S</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7" name="TextBox 16">
            <a:extLst>
              <a:ext uri="{FF2B5EF4-FFF2-40B4-BE49-F238E27FC236}">
                <a16:creationId xmlns:a16="http://schemas.microsoft.com/office/drawing/2014/main" id="{8CD80698-9D6B-4B57-AD9C-B56720DA6E3E}"/>
              </a:ext>
            </a:extLst>
          </p:cNvPr>
          <p:cNvSpPr txBox="1"/>
          <p:nvPr/>
        </p:nvSpPr>
        <p:spPr>
          <a:xfrm>
            <a:off x="1099489" y="75521"/>
            <a:ext cx="5978272" cy="6786473"/>
          </a:xfrm>
          <a:prstGeom prst="rect">
            <a:avLst/>
          </a:prstGeom>
          <a:noFill/>
        </p:spPr>
        <p:txBody>
          <a:bodyPr wrap="square">
            <a:spAutoFit/>
          </a:bodyPr>
          <a:lstStyle/>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3050 # Context switch</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3051 #</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3052 # void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500" dirty="0">
                <a:effectLst/>
                <a:latin typeface="Times New Roman" panose="02020603050405020304" pitchFamily="18" charset="0"/>
                <a:ea typeface="Calibri" panose="020F0502020204030204" pitchFamily="34" charset="0"/>
                <a:cs typeface="Gautami" panose="020B0502040204020203" pitchFamily="34" charset="0"/>
              </a:rPr>
              <a:t>(struct context **old, struct context *new);</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3053 #</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3054 # Save the current registers on the stack, creating</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3055 # a struct context, and save its address in *old.</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3056 # Switch stacks to new and pop previously−saved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3057</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3058 .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globl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3059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500" dirty="0">
                <a:effectLst/>
                <a:latin typeface="Times New Roman" panose="02020603050405020304" pitchFamily="18" charset="0"/>
                <a:ea typeface="Calibri" panose="020F0502020204030204" pitchFamily="34" charset="0"/>
                <a:cs typeface="Gautami" panose="020B0502040204020203" pitchFamily="34" charset="0"/>
              </a:rPr>
              <a: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3060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4(%</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eax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3061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8(%</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3062</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3063 # Save old callee−saved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3064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3065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3066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3067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pushl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3068</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3069 # Switch stacks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3070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eax</a:t>
            </a:r>
            <a:r>
              <a:rPr lang="en-IN" sz="1500" dirty="0">
                <a:effectLst/>
                <a:latin typeface="Times New Roman" panose="02020603050405020304" pitchFamily="18" charset="0"/>
                <a:ea typeface="Calibri" panose="020F0502020204030204" pitchFamily="34" charset="0"/>
                <a:cs typeface="Gautami" panose="020B0502040204020203" pitchFamily="34" charset="0"/>
              </a:rPr>
              <a: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3071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movl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edx</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3072</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3073 # Load new callee−saved registers</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3074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edi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3075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esi</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3076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ebx</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3077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popl</a:t>
            </a:r>
            <a:r>
              <a:rPr lang="en-IN" sz="1500" dirty="0">
                <a:effectLst/>
                <a:latin typeface="Times New Roman" panose="02020603050405020304" pitchFamily="18" charset="0"/>
                <a:ea typeface="Calibri" panose="020F0502020204030204" pitchFamily="34" charset="0"/>
                <a:cs typeface="Gautami" panose="020B0502040204020203" pitchFamily="34" charset="0"/>
              </a:rPr>
              <a:t> %</a:t>
            </a:r>
            <a:r>
              <a:rPr lang="en-IN" sz="1500" dirty="0" err="1">
                <a:effectLst/>
                <a:latin typeface="Times New Roman" panose="02020603050405020304" pitchFamily="18" charset="0"/>
                <a:ea typeface="Calibri" panose="020F0502020204030204" pitchFamily="34" charset="0"/>
                <a:cs typeface="Gautami" panose="020B0502040204020203" pitchFamily="34" charset="0"/>
              </a:rPr>
              <a:t>ebp</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500" dirty="0">
                <a:effectLst/>
                <a:latin typeface="Times New Roman" panose="02020603050405020304" pitchFamily="18" charset="0"/>
                <a:ea typeface="Calibri" panose="020F0502020204030204" pitchFamily="34" charset="0"/>
                <a:cs typeface="Gautami" panose="020B0502040204020203" pitchFamily="34" charset="0"/>
              </a:rPr>
              <a:t>3078 ret</a:t>
            </a:r>
            <a:endParaRPr lang="en-IN" sz="15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6180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TextBox 17">
            <a:extLst>
              <a:ext uri="{FF2B5EF4-FFF2-40B4-BE49-F238E27FC236}">
                <a16:creationId xmlns:a16="http://schemas.microsoft.com/office/drawing/2014/main" id="{6F10E112-1BA7-4A56-8EF5-F1AB6BC36FED}"/>
              </a:ext>
            </a:extLst>
          </p:cNvPr>
          <p:cNvSpPr txBox="1"/>
          <p:nvPr/>
        </p:nvSpPr>
        <p:spPr>
          <a:xfrm>
            <a:off x="278242" y="5648880"/>
            <a:ext cx="5088888" cy="1029256"/>
          </a:xfrm>
          <a:prstGeom prst="rect">
            <a:avLst/>
          </a:prstGeom>
          <a:noFill/>
        </p:spPr>
        <p:txBody>
          <a:bodyPr wrap="square">
            <a:spAutoFit/>
          </a:bodyPr>
          <a:lstStyle/>
          <a:p>
            <a:pPr algn="just">
              <a:lnSpc>
                <a:spcPct val="115000"/>
              </a:lnSpc>
              <a:spcAft>
                <a:spcPts val="1000"/>
              </a:spcAft>
            </a:pPr>
            <a:r>
              <a:rPr lang="en-US" b="1" i="0" dirty="0">
                <a:effectLst/>
                <a:latin typeface="SFMono-Regular"/>
              </a:rPr>
              <a:t>panic</a:t>
            </a:r>
            <a:r>
              <a:rPr lang="en-US" b="0" i="0" dirty="0">
                <a:effectLst/>
                <a:latin typeface="SFMono-Regular"/>
              </a:rPr>
              <a:t> is the kernel's last resort: the impossible has happened and the kernel does not know how to proceed.</a:t>
            </a:r>
            <a:endParaRPr lang="en-IN"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20" name="TextBox 19">
            <a:extLst>
              <a:ext uri="{FF2B5EF4-FFF2-40B4-BE49-F238E27FC236}">
                <a16:creationId xmlns:a16="http://schemas.microsoft.com/office/drawing/2014/main" id="{ED825CBD-BB83-4FD1-8380-204BFE7134BE}"/>
              </a:ext>
            </a:extLst>
          </p:cNvPr>
          <p:cNvSpPr txBox="1"/>
          <p:nvPr/>
        </p:nvSpPr>
        <p:spPr>
          <a:xfrm>
            <a:off x="5790249" y="1142101"/>
            <a:ext cx="6440556" cy="5693866"/>
          </a:xfrm>
          <a:prstGeom prst="rect">
            <a:avLst/>
          </a:prstGeom>
          <a:noFill/>
        </p:spPr>
        <p:txBody>
          <a:bodyPr wrap="square">
            <a:spAutoFit/>
          </a:bodyPr>
          <a:lstStyle/>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2800 // Enter scheduler. Must hold only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ptable.lock</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2801 // and have changed proc−&gt;state. Saves and restores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2802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because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is a property of this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2803 // kernel thread, not this CPU. It should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2804 // be proc−&gt;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and proc−&gt;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ncli</a:t>
            </a:r>
            <a:r>
              <a:rPr lang="en-IN" sz="1400" dirty="0">
                <a:effectLst/>
                <a:latin typeface="Times New Roman" panose="02020603050405020304" pitchFamily="18" charset="0"/>
                <a:ea typeface="Calibri" panose="020F0502020204030204" pitchFamily="34" charset="0"/>
                <a:cs typeface="Gautami" panose="020B0502040204020203" pitchFamily="34" charset="0"/>
              </a:rPr>
              <a:t>, but that would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2805 // break in the few places where a lock is held but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2806 // there’s no process.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2807 void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2808 sched(void)</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2809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2810 int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2811 struct proc *p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myproc</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2812</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2813 if(!holding(&amp;</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ptable.lock</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holding the </a:t>
            </a:r>
            <a:r>
              <a:rPr lang="en-IN" sz="140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ptable</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lock,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2814 panic("sched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ptable.lock</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2815 if(</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mycpu</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()−&gt;</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ncli</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 1)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we aren't 1 </a:t>
            </a:r>
            <a:r>
              <a:rPr lang="en-IN" sz="1400" dirty="0" err="1">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level deep,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2816 panic("sched locks");</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2817 if(p−&gt;state == RUNNING)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If the current process is in the running state,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2818 panic("sched running");</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2819 if(</a:t>
            </a:r>
            <a:r>
              <a:rPr lang="en-IN" sz="1400" dirty="0" err="1">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readeflags</a:t>
            </a:r>
            <a:r>
              <a:rPr lang="en-IN" sz="14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()&amp;FL_IF) </a:t>
            </a:r>
            <a:r>
              <a:rPr lang="en-IN" sz="1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  // If the processor can be interrupted, panic</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2820 panic("sched interruptible");</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2821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a:t>
            </a:r>
            <a:r>
              <a:rPr lang="en-IN" sz="1400" b="1" dirty="0">
                <a:effectLst/>
                <a:latin typeface="Times New Roman" panose="02020603050405020304" pitchFamily="18" charset="0"/>
                <a:ea typeface="Calibri" panose="020F0502020204030204" pitchFamily="34" charset="0"/>
                <a:cs typeface="Gautami" panose="020B0502040204020203" pitchFamily="34" charset="0"/>
              </a:rPr>
              <a:t>= </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b="1" dirty="0">
                <a:effectLst/>
                <a:latin typeface="Times New Roman" panose="02020603050405020304" pitchFamily="18" charset="0"/>
                <a:ea typeface="Calibri" panose="020F0502020204030204" pitchFamily="34" charset="0"/>
                <a:cs typeface="Gautami" panose="020B0502040204020203" pitchFamily="34" charset="0"/>
              </a:rPr>
              <a:t>()−&gt;</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b="1"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2822</a:t>
            </a:r>
            <a:r>
              <a:rPr lang="en-IN" sz="1400" b="1" dirty="0">
                <a:effectLst/>
                <a:latin typeface="Times New Roman" panose="02020603050405020304" pitchFamily="18" charset="0"/>
                <a:ea typeface="Calibri" panose="020F0502020204030204" pitchFamily="34" charset="0"/>
                <a:cs typeface="Gautami" panose="020B0502040204020203" pitchFamily="34" charset="0"/>
              </a:rPr>
              <a:t> </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swtch</a:t>
            </a:r>
            <a:r>
              <a:rPr lang="en-IN" sz="1400" b="1" dirty="0">
                <a:effectLst/>
                <a:latin typeface="Times New Roman" panose="02020603050405020304" pitchFamily="18" charset="0"/>
                <a:ea typeface="Calibri" panose="020F0502020204030204" pitchFamily="34" charset="0"/>
                <a:cs typeface="Gautami" panose="020B0502040204020203" pitchFamily="34" charset="0"/>
              </a:rPr>
              <a:t>(&amp;p−&gt;context, </a:t>
            </a:r>
            <a:r>
              <a:rPr lang="en-IN" sz="1400" b="1"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b="1" dirty="0">
                <a:effectLst/>
                <a:latin typeface="Times New Roman" panose="02020603050405020304" pitchFamily="18" charset="0"/>
                <a:ea typeface="Calibri" panose="020F0502020204030204" pitchFamily="34" charset="0"/>
                <a:cs typeface="Gautami" panose="020B0502040204020203" pitchFamily="34" charset="0"/>
              </a:rPr>
              <a:t>()−&gt;scheduler);</a:t>
            </a:r>
            <a:endParaRPr lang="en-IN" sz="1400" b="1"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2823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mycpu</a:t>
            </a:r>
            <a:r>
              <a:rPr lang="en-IN" sz="1400" dirty="0">
                <a:effectLst/>
                <a:latin typeface="Times New Roman" panose="02020603050405020304" pitchFamily="18" charset="0"/>
                <a:ea typeface="Calibri" panose="020F0502020204030204" pitchFamily="34" charset="0"/>
                <a:cs typeface="Gautami" panose="020B0502040204020203" pitchFamily="34" charset="0"/>
              </a:rPr>
              <a:t>()−&gt;</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 = </a:t>
            </a:r>
            <a:r>
              <a:rPr lang="en-IN" sz="1400" dirty="0" err="1">
                <a:effectLst/>
                <a:latin typeface="Times New Roman" panose="02020603050405020304" pitchFamily="18" charset="0"/>
                <a:ea typeface="Calibri" panose="020F0502020204030204" pitchFamily="34" charset="0"/>
                <a:cs typeface="Gautami" panose="020B0502040204020203" pitchFamily="34" charset="0"/>
              </a:rPr>
              <a:t>intena</a:t>
            </a:r>
            <a:r>
              <a:rPr lang="en-IN" sz="14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400" dirty="0">
                <a:effectLst/>
                <a:latin typeface="Times New Roman" panose="02020603050405020304" pitchFamily="18" charset="0"/>
                <a:ea typeface="Calibri" panose="020F0502020204030204" pitchFamily="34" charset="0"/>
                <a:cs typeface="Gautami" panose="020B0502040204020203" pitchFamily="34" charset="0"/>
              </a:rPr>
              <a:t>2824 }</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4" name="TextBox 3">
            <a:extLst>
              <a:ext uri="{FF2B5EF4-FFF2-40B4-BE49-F238E27FC236}">
                <a16:creationId xmlns:a16="http://schemas.microsoft.com/office/drawing/2014/main" id="{83AA6478-CCA3-4050-B931-7F36E0ADB770}"/>
              </a:ext>
            </a:extLst>
          </p:cNvPr>
          <p:cNvSpPr txBox="1"/>
          <p:nvPr/>
        </p:nvSpPr>
        <p:spPr>
          <a:xfrm>
            <a:off x="278242" y="121186"/>
            <a:ext cx="5233765" cy="5570756"/>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sched()</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concerned with making sure it's safe to schedule a new process.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Gautami" panose="020B0502040204020203" pitchFamily="34" charset="0"/>
              </a:rPr>
              <a:t>First it checks that we're holding the process table lock,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Gautami" panose="020B0502040204020203" pitchFamily="34" charset="0"/>
              </a:rPr>
              <a:t>then it checks to make sure we're only one </a:t>
            </a:r>
            <a:r>
              <a:rPr lang="en-IN"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b="1" dirty="0">
                <a:effectLst/>
                <a:latin typeface="Times New Roman" panose="02020603050405020304" pitchFamily="18" charset="0"/>
                <a:ea typeface="Times New Roman" panose="02020603050405020304" pitchFamily="18" charset="0"/>
                <a:cs typeface="Gautami" panose="020B0502040204020203" pitchFamily="34" charset="0"/>
              </a:rPr>
              <a:t>()</a:t>
            </a:r>
            <a:r>
              <a:rPr lang="en-IN" dirty="0">
                <a:effectLst/>
                <a:latin typeface="Times New Roman" panose="02020603050405020304" pitchFamily="18" charset="0"/>
                <a:ea typeface="Times New Roman" panose="02020603050405020304" pitchFamily="18" charset="0"/>
                <a:cs typeface="Gautami" panose="020B0502040204020203" pitchFamily="34" charset="0"/>
              </a:rPr>
              <a:t> level deep,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Gautami" panose="020B0502040204020203" pitchFamily="34" charset="0"/>
              </a:rPr>
              <a:t>then it makes sure the process being swapped off is not still running,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Gautami" panose="020B0502040204020203" pitchFamily="34" charset="0"/>
              </a:rPr>
              <a:t>then it checks if interrupts have been cleared. </a:t>
            </a:r>
          </a:p>
          <a:p>
            <a:pPr marL="742950" lvl="1" indent="-285750" algn="just">
              <a:buFont typeface="Wingdings" panose="05000000000000000000" pitchFamily="2" charset="2"/>
              <a:buChar char="Ø"/>
            </a:pPr>
            <a:r>
              <a:rPr lang="en-IN" dirty="0">
                <a:effectLst/>
                <a:latin typeface="Times New Roman" panose="02020603050405020304" pitchFamily="18" charset="0"/>
                <a:ea typeface="Times New Roman" panose="02020603050405020304" pitchFamily="18" charset="0"/>
                <a:cs typeface="Gautami" panose="020B0502040204020203" pitchFamily="34" charset="0"/>
              </a:rPr>
              <a:t>The last check feels a lot like a "just in case", because in theory the </a:t>
            </a:r>
            <a:r>
              <a:rPr lang="en-IN"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b="1" dirty="0" err="1">
                <a:effectLst/>
                <a:latin typeface="Times New Roman" panose="02020603050405020304" pitchFamily="18" charset="0"/>
                <a:ea typeface="Times New Roman" panose="02020603050405020304" pitchFamily="18" charset="0"/>
                <a:cs typeface="Gautami" panose="020B0502040204020203" pitchFamily="34" charset="0"/>
              </a:rPr>
              <a:t>ncli</a:t>
            </a:r>
            <a:r>
              <a:rPr lang="en-IN" dirty="0">
                <a:effectLst/>
                <a:latin typeface="Times New Roman" panose="02020603050405020304" pitchFamily="18" charset="0"/>
                <a:ea typeface="Times New Roman" panose="02020603050405020304" pitchFamily="18" charset="0"/>
                <a:cs typeface="Gautami" panose="020B0502040204020203" pitchFamily="34" charset="0"/>
              </a:rPr>
              <a:t> check should cover it.</a:t>
            </a:r>
          </a:p>
          <a:p>
            <a:pPr lvl="1" algn="just"/>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If any of the above is true, we cannot safely schedule a new process and the kernel panics.</a:t>
            </a:r>
          </a:p>
          <a:p>
            <a:pPr algn="just"/>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just"/>
            <a:r>
              <a:rPr lang="en-IN" sz="1800" dirty="0">
                <a:effectLst/>
                <a:latin typeface="Times New Roman" panose="02020603050405020304" pitchFamily="18" charset="0"/>
                <a:ea typeface="Times New Roman" panose="02020603050405020304" pitchFamily="18" charset="0"/>
                <a:cs typeface="Gautami" panose="020B0502040204020203" pitchFamily="34" charset="0"/>
              </a:rPr>
              <a:t>The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intena</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is a variable that stores whether or not interrupts were enabled before a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pushcli</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call. The only place in the xv6 code that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cpu</a:t>
            </a: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-&gt;</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intena</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used in </a:t>
            </a:r>
            <a:r>
              <a:rPr lang="en-IN" sz="1800" b="1" dirty="0" err="1">
                <a:effectLst/>
                <a:latin typeface="Times New Roman" panose="02020603050405020304" pitchFamily="18" charset="0"/>
                <a:ea typeface="Times New Roman" panose="02020603050405020304" pitchFamily="18" charset="0"/>
                <a:cs typeface="Gautami" panose="020B0502040204020203" pitchFamily="34" charset="0"/>
              </a:rPr>
              <a:t>spinlock.c</a:t>
            </a: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178277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 name="Rectangle 2">
            <a:extLst>
              <a:ext uri="{FF2B5EF4-FFF2-40B4-BE49-F238E27FC236}">
                <a16:creationId xmlns:a16="http://schemas.microsoft.com/office/drawing/2014/main" id="{AB62A807-C568-411E-AF29-73D8FAC44A85}"/>
              </a:ext>
            </a:extLst>
          </p:cNvPr>
          <p:cNvSpPr txBox="1">
            <a:spLocks noChangeArrowheads="1"/>
          </p:cNvSpPr>
          <p:nvPr/>
        </p:nvSpPr>
        <p:spPr>
          <a:xfrm>
            <a:off x="138841" y="219325"/>
            <a:ext cx="8267628" cy="69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en-US" sz="4800" b="1" dirty="0">
              <a:solidFill>
                <a:srgbClr val="C00000"/>
              </a:solidFill>
              <a:latin typeface="+mn-lt"/>
            </a:endParaRPr>
          </a:p>
        </p:txBody>
      </p:sp>
      <p:sp>
        <p:nvSpPr>
          <p:cNvPr id="16" name="Rectangle 15"/>
          <p:cNvSpPr/>
          <p:nvPr/>
        </p:nvSpPr>
        <p:spPr>
          <a:xfrm>
            <a:off x="961901" y="1594078"/>
            <a:ext cx="9488384" cy="4524315"/>
          </a:xfrm>
          <a:prstGeom prst="rect">
            <a:avLst/>
          </a:prstGeom>
        </p:spPr>
        <p:txBody>
          <a:bodyPr wrap="square">
            <a:spAutoFit/>
          </a:bodyPr>
          <a:lstStyle/>
          <a:p>
            <a:pPr marL="342900" indent="-342900">
              <a:buFont typeface="Wingdings" panose="05000000000000000000" pitchFamily="2" charset="2"/>
              <a:buChar char="Ø"/>
            </a:pPr>
            <a:r>
              <a:rPr lang="en-GB" sz="2400" dirty="0"/>
              <a:t>Simple loop: find a process to run, run it until it stops, repeat </a:t>
            </a:r>
          </a:p>
          <a:p>
            <a:pPr marL="342900" indent="-342900">
              <a:buFont typeface="Wingdings" panose="05000000000000000000" pitchFamily="2" charset="2"/>
              <a:buChar char="Ø"/>
            </a:pPr>
            <a:r>
              <a:rPr lang="en-GB" sz="2400" dirty="0"/>
              <a:t>Acquires and releases </a:t>
            </a:r>
            <a:r>
              <a:rPr lang="en-GB" sz="2400" dirty="0" err="1"/>
              <a:t>ptable.lock</a:t>
            </a:r>
            <a:r>
              <a:rPr lang="en-GB" sz="2400" dirty="0"/>
              <a:t>, and enables interrupts on every iteration. Why? </a:t>
            </a:r>
          </a:p>
          <a:p>
            <a:pPr marL="342900" indent="-342900">
              <a:buFont typeface="Wingdings" panose="05000000000000000000" pitchFamily="2" charset="2"/>
              <a:buChar char="Ø"/>
            </a:pPr>
            <a:r>
              <a:rPr lang="en-GB" sz="2400" dirty="0"/>
              <a:t> If CPU is idle (no RUNNABLE) 1 Idle looping while holding a lock would not allow any other CPU to access the process table 2 Idle looping (all processes are waiting for I/O) while interrupts are disabled would not allow any I/O to arrive </a:t>
            </a:r>
          </a:p>
          <a:p>
            <a:pPr marL="342900" indent="-342900">
              <a:buFont typeface="Wingdings" panose="05000000000000000000" pitchFamily="2" charset="2"/>
              <a:buChar char="Ø"/>
            </a:pPr>
            <a:r>
              <a:rPr lang="en-GB" sz="2400" dirty="0"/>
              <a:t>The first process with p-&gt;state == RUNNABLE is selected </a:t>
            </a:r>
          </a:p>
          <a:p>
            <a:pPr marL="342900" indent="-342900">
              <a:buFont typeface="Wingdings" panose="05000000000000000000" pitchFamily="2" charset="2"/>
              <a:buChar char="Ø"/>
            </a:pPr>
            <a:r>
              <a:rPr lang="en-GB" sz="2400" dirty="0"/>
              <a:t>The process is assigned to the per-CPU proc </a:t>
            </a:r>
          </a:p>
          <a:p>
            <a:pPr marL="342900" indent="-342900">
              <a:buFont typeface="Wingdings" panose="05000000000000000000" pitchFamily="2" charset="2"/>
              <a:buChar char="Ø"/>
            </a:pPr>
            <a:r>
              <a:rPr lang="en-GB" sz="2400" dirty="0"/>
              <a:t>The process’s page table is switched to via </a:t>
            </a:r>
            <a:r>
              <a:rPr lang="en-GB" sz="2400" dirty="0" err="1"/>
              <a:t>switchuvm</a:t>
            </a:r>
            <a:r>
              <a:rPr lang="en-GB" sz="2400" dirty="0"/>
              <a:t> </a:t>
            </a:r>
          </a:p>
          <a:p>
            <a:pPr marL="342900" indent="-342900">
              <a:buFont typeface="Wingdings" panose="05000000000000000000" pitchFamily="2" charset="2"/>
              <a:buChar char="Ø"/>
            </a:pPr>
            <a:r>
              <a:rPr lang="en-GB" sz="2400" dirty="0"/>
              <a:t>The process is marked as RUNNING </a:t>
            </a:r>
          </a:p>
          <a:p>
            <a:pPr marL="342900" indent="-342900">
              <a:buFont typeface="Wingdings" panose="05000000000000000000" pitchFamily="2" charset="2"/>
              <a:buChar char="Ø"/>
            </a:pPr>
            <a:r>
              <a:rPr lang="en-GB" sz="2400" dirty="0"/>
              <a:t> </a:t>
            </a:r>
            <a:r>
              <a:rPr lang="en-GB" sz="2400" dirty="0" err="1"/>
              <a:t>swtch</a:t>
            </a:r>
            <a:r>
              <a:rPr lang="en-GB" sz="2400" dirty="0"/>
              <a:t> is called to start running it</a:t>
            </a:r>
          </a:p>
        </p:txBody>
      </p:sp>
      <p:sp>
        <p:nvSpPr>
          <p:cNvPr id="17" name="Rectangle 16"/>
          <p:cNvSpPr/>
          <p:nvPr/>
        </p:nvSpPr>
        <p:spPr>
          <a:xfrm>
            <a:off x="700076" y="524884"/>
            <a:ext cx="2501006" cy="769441"/>
          </a:xfrm>
          <a:prstGeom prst="rect">
            <a:avLst/>
          </a:prstGeom>
        </p:spPr>
        <p:txBody>
          <a:bodyPr wrap="none">
            <a:spAutoFit/>
          </a:bodyPr>
          <a:lstStyle/>
          <a:p>
            <a:r>
              <a:rPr lang="en-GB" sz="4400" b="1" dirty="0">
                <a:solidFill>
                  <a:srgbClr val="C00000"/>
                </a:solidFill>
              </a:rPr>
              <a:t>Scheduler</a:t>
            </a:r>
          </a:p>
        </p:txBody>
      </p:sp>
    </p:spTree>
    <p:extLst>
      <p:ext uri="{BB962C8B-B14F-4D97-AF65-F5344CB8AC3E}">
        <p14:creationId xmlns:p14="http://schemas.microsoft.com/office/powerpoint/2010/main" val="4036492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594" y="273177"/>
            <a:ext cx="3533636" cy="695960"/>
          </a:xfrm>
          <a:prstGeom prst="rect">
            <a:avLst/>
          </a:prstGeom>
        </p:spPr>
        <p:txBody>
          <a:bodyPr vert="horz" wrap="square" lIns="0" tIns="12700" rIns="0" bIns="0" rtlCol="0" anchor="ctr">
            <a:spAutoFit/>
          </a:bodyPr>
          <a:lstStyle/>
          <a:p>
            <a:pPr marL="12700">
              <a:lnSpc>
                <a:spcPct val="100000"/>
              </a:lnSpc>
              <a:spcBef>
                <a:spcPts val="100"/>
              </a:spcBef>
              <a:tabLst>
                <a:tab pos="1038225" algn="l"/>
              </a:tabLst>
            </a:pPr>
            <a:r>
              <a:rPr lang="en-IN" b="1" dirty="0">
                <a:solidFill>
                  <a:srgbClr val="C00000"/>
                </a:solidFill>
              </a:rPr>
              <a:t>x</a:t>
            </a:r>
            <a:r>
              <a:rPr b="1" dirty="0">
                <a:solidFill>
                  <a:srgbClr val="C00000"/>
                </a:solidFill>
              </a:rPr>
              <a:t>v6</a:t>
            </a:r>
            <a:r>
              <a:rPr lang="en-IN" b="1" dirty="0">
                <a:solidFill>
                  <a:srgbClr val="C00000"/>
                </a:solidFill>
              </a:rPr>
              <a:t> </a:t>
            </a:r>
            <a:r>
              <a:rPr b="1" dirty="0">
                <a:solidFill>
                  <a:srgbClr val="C00000"/>
                </a:solidFill>
              </a:rPr>
              <a:t>Scheduler</a:t>
            </a:r>
            <a:endParaRPr b="1" spc="-5" dirty="0">
              <a:solidFill>
                <a:srgbClr val="C00000"/>
              </a:solidFill>
            </a:endParaRPr>
          </a:p>
        </p:txBody>
      </p:sp>
      <p:grpSp>
        <p:nvGrpSpPr>
          <p:cNvPr id="3" name="object 3"/>
          <p:cNvGrpSpPr/>
          <p:nvPr/>
        </p:nvGrpSpPr>
        <p:grpSpPr>
          <a:xfrm>
            <a:off x="4588509" y="1236924"/>
            <a:ext cx="5153660" cy="5114290"/>
            <a:chOff x="3095625" y="1295400"/>
            <a:chExt cx="5153660" cy="5114290"/>
          </a:xfrm>
        </p:grpSpPr>
        <p:sp>
          <p:nvSpPr>
            <p:cNvPr id="4" name="object 4"/>
            <p:cNvSpPr/>
            <p:nvPr/>
          </p:nvSpPr>
          <p:spPr>
            <a:xfrm>
              <a:off x="3352800" y="1295400"/>
              <a:ext cx="4896478" cy="511429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24200" y="2638426"/>
              <a:ext cx="5029200" cy="1047750"/>
            </a:xfrm>
            <a:custGeom>
              <a:avLst/>
              <a:gdLst/>
              <a:ahLst/>
              <a:cxnLst/>
              <a:rect l="l" t="t" r="r" b="b"/>
              <a:pathLst>
                <a:path w="5029200" h="1047750">
                  <a:moveTo>
                    <a:pt x="2514600" y="28573"/>
                  </a:moveTo>
                  <a:lnTo>
                    <a:pt x="2591986" y="28784"/>
                  </a:lnTo>
                  <a:lnTo>
                    <a:pt x="2668681" y="29417"/>
                  </a:lnTo>
                  <a:lnTo>
                    <a:pt x="2744656" y="30464"/>
                  </a:lnTo>
                  <a:lnTo>
                    <a:pt x="2819885" y="31921"/>
                  </a:lnTo>
                  <a:lnTo>
                    <a:pt x="2894340" y="33782"/>
                  </a:lnTo>
                  <a:lnTo>
                    <a:pt x="2967994" y="36042"/>
                  </a:lnTo>
                  <a:lnTo>
                    <a:pt x="3040819" y="38696"/>
                  </a:lnTo>
                  <a:lnTo>
                    <a:pt x="3112789" y="41738"/>
                  </a:lnTo>
                  <a:lnTo>
                    <a:pt x="3183877" y="45163"/>
                  </a:lnTo>
                  <a:lnTo>
                    <a:pt x="3254054" y="48965"/>
                  </a:lnTo>
                  <a:lnTo>
                    <a:pt x="3323295" y="53139"/>
                  </a:lnTo>
                  <a:lnTo>
                    <a:pt x="3391571" y="57681"/>
                  </a:lnTo>
                  <a:lnTo>
                    <a:pt x="3458856" y="62583"/>
                  </a:lnTo>
                  <a:lnTo>
                    <a:pt x="3525122" y="67842"/>
                  </a:lnTo>
                  <a:lnTo>
                    <a:pt x="3590342" y="73451"/>
                  </a:lnTo>
                  <a:lnTo>
                    <a:pt x="3654489" y="79406"/>
                  </a:lnTo>
                  <a:lnTo>
                    <a:pt x="3717536" y="85700"/>
                  </a:lnTo>
                  <a:lnTo>
                    <a:pt x="3779455" y="92329"/>
                  </a:lnTo>
                  <a:lnTo>
                    <a:pt x="3840220" y="99288"/>
                  </a:lnTo>
                  <a:lnTo>
                    <a:pt x="3899802" y="106570"/>
                  </a:lnTo>
                  <a:lnTo>
                    <a:pt x="3958176" y="114171"/>
                  </a:lnTo>
                  <a:lnTo>
                    <a:pt x="4015313" y="122085"/>
                  </a:lnTo>
                  <a:lnTo>
                    <a:pt x="4071186" y="130307"/>
                  </a:lnTo>
                  <a:lnTo>
                    <a:pt x="4125769" y="138831"/>
                  </a:lnTo>
                  <a:lnTo>
                    <a:pt x="4179034" y="147653"/>
                  </a:lnTo>
                  <a:lnTo>
                    <a:pt x="4230954" y="156766"/>
                  </a:lnTo>
                  <a:lnTo>
                    <a:pt x="4281501" y="166166"/>
                  </a:lnTo>
                  <a:lnTo>
                    <a:pt x="4330649" y="175846"/>
                  </a:lnTo>
                  <a:lnTo>
                    <a:pt x="4378370" y="185803"/>
                  </a:lnTo>
                  <a:lnTo>
                    <a:pt x="4424638" y="196029"/>
                  </a:lnTo>
                  <a:lnTo>
                    <a:pt x="4469423" y="206521"/>
                  </a:lnTo>
                  <a:lnTo>
                    <a:pt x="4512701" y="217272"/>
                  </a:lnTo>
                  <a:lnTo>
                    <a:pt x="4554443" y="228277"/>
                  </a:lnTo>
                  <a:lnTo>
                    <a:pt x="4594622" y="239532"/>
                  </a:lnTo>
                  <a:lnTo>
                    <a:pt x="4633211" y="251030"/>
                  </a:lnTo>
                  <a:lnTo>
                    <a:pt x="4670183" y="262766"/>
                  </a:lnTo>
                  <a:lnTo>
                    <a:pt x="4739167" y="286931"/>
                  </a:lnTo>
                  <a:lnTo>
                    <a:pt x="4801355" y="311984"/>
                  </a:lnTo>
                  <a:lnTo>
                    <a:pt x="4856531" y="337883"/>
                  </a:lnTo>
                  <a:lnTo>
                    <a:pt x="4904475" y="364584"/>
                  </a:lnTo>
                  <a:lnTo>
                    <a:pt x="4944972" y="392045"/>
                  </a:lnTo>
                  <a:lnTo>
                    <a:pt x="4977803" y="420223"/>
                  </a:lnTo>
                  <a:lnTo>
                    <a:pt x="5002750" y="449075"/>
                  </a:lnTo>
                  <a:lnTo>
                    <a:pt x="5024913" y="493523"/>
                  </a:lnTo>
                  <a:lnTo>
                    <a:pt x="5029200" y="523873"/>
                  </a:lnTo>
                  <a:lnTo>
                    <a:pt x="5028123" y="539115"/>
                  </a:lnTo>
                  <a:lnTo>
                    <a:pt x="5012199" y="584005"/>
                  </a:lnTo>
                  <a:lnTo>
                    <a:pt x="4977803" y="627522"/>
                  </a:lnTo>
                  <a:lnTo>
                    <a:pt x="4944972" y="655700"/>
                  </a:lnTo>
                  <a:lnTo>
                    <a:pt x="4904475" y="683161"/>
                  </a:lnTo>
                  <a:lnTo>
                    <a:pt x="4856531" y="709862"/>
                  </a:lnTo>
                  <a:lnTo>
                    <a:pt x="4801355" y="735761"/>
                  </a:lnTo>
                  <a:lnTo>
                    <a:pt x="4739167" y="760815"/>
                  </a:lnTo>
                  <a:lnTo>
                    <a:pt x="4670183" y="784980"/>
                  </a:lnTo>
                  <a:lnTo>
                    <a:pt x="4633211" y="796715"/>
                  </a:lnTo>
                  <a:lnTo>
                    <a:pt x="4594622" y="808213"/>
                  </a:lnTo>
                  <a:lnTo>
                    <a:pt x="4554443" y="819468"/>
                  </a:lnTo>
                  <a:lnTo>
                    <a:pt x="4512701" y="830473"/>
                  </a:lnTo>
                  <a:lnTo>
                    <a:pt x="4469423" y="841224"/>
                  </a:lnTo>
                  <a:lnTo>
                    <a:pt x="4424638" y="851716"/>
                  </a:lnTo>
                  <a:lnTo>
                    <a:pt x="4378370" y="861942"/>
                  </a:lnTo>
                  <a:lnTo>
                    <a:pt x="4330649" y="871899"/>
                  </a:lnTo>
                  <a:lnTo>
                    <a:pt x="4281501" y="881579"/>
                  </a:lnTo>
                  <a:lnTo>
                    <a:pt x="4230954" y="890979"/>
                  </a:lnTo>
                  <a:lnTo>
                    <a:pt x="4179034" y="900092"/>
                  </a:lnTo>
                  <a:lnTo>
                    <a:pt x="4125769" y="908914"/>
                  </a:lnTo>
                  <a:lnTo>
                    <a:pt x="4071186" y="917438"/>
                  </a:lnTo>
                  <a:lnTo>
                    <a:pt x="4015313" y="925660"/>
                  </a:lnTo>
                  <a:lnTo>
                    <a:pt x="3958176" y="933574"/>
                  </a:lnTo>
                  <a:lnTo>
                    <a:pt x="3899802" y="941175"/>
                  </a:lnTo>
                  <a:lnTo>
                    <a:pt x="3840220" y="948457"/>
                  </a:lnTo>
                  <a:lnTo>
                    <a:pt x="3779455" y="955416"/>
                  </a:lnTo>
                  <a:lnTo>
                    <a:pt x="3717536" y="962045"/>
                  </a:lnTo>
                  <a:lnTo>
                    <a:pt x="3654489" y="968339"/>
                  </a:lnTo>
                  <a:lnTo>
                    <a:pt x="3590342" y="974294"/>
                  </a:lnTo>
                  <a:lnTo>
                    <a:pt x="3525122" y="979903"/>
                  </a:lnTo>
                  <a:lnTo>
                    <a:pt x="3458856" y="985162"/>
                  </a:lnTo>
                  <a:lnTo>
                    <a:pt x="3391571" y="990065"/>
                  </a:lnTo>
                  <a:lnTo>
                    <a:pt x="3323295" y="994606"/>
                  </a:lnTo>
                  <a:lnTo>
                    <a:pt x="3254054" y="998780"/>
                  </a:lnTo>
                  <a:lnTo>
                    <a:pt x="3183877" y="1002582"/>
                  </a:lnTo>
                  <a:lnTo>
                    <a:pt x="3112789" y="1006007"/>
                  </a:lnTo>
                  <a:lnTo>
                    <a:pt x="3040819" y="1009049"/>
                  </a:lnTo>
                  <a:lnTo>
                    <a:pt x="2967994" y="1011703"/>
                  </a:lnTo>
                  <a:lnTo>
                    <a:pt x="2894340" y="1013963"/>
                  </a:lnTo>
                  <a:lnTo>
                    <a:pt x="2819885" y="1015824"/>
                  </a:lnTo>
                  <a:lnTo>
                    <a:pt x="2744656" y="1017281"/>
                  </a:lnTo>
                  <a:lnTo>
                    <a:pt x="2668681" y="1018328"/>
                  </a:lnTo>
                  <a:lnTo>
                    <a:pt x="2591986" y="1018961"/>
                  </a:lnTo>
                  <a:lnTo>
                    <a:pt x="2514600" y="1019173"/>
                  </a:lnTo>
                  <a:lnTo>
                    <a:pt x="2437146" y="1018961"/>
                  </a:lnTo>
                  <a:lnTo>
                    <a:pt x="2360389" y="1018328"/>
                  </a:lnTo>
                  <a:lnTo>
                    <a:pt x="2284357" y="1017281"/>
                  </a:lnTo>
                  <a:lnTo>
                    <a:pt x="2209076" y="1015824"/>
                  </a:lnTo>
                  <a:lnTo>
                    <a:pt x="2134573" y="1013963"/>
                  </a:lnTo>
                  <a:lnTo>
                    <a:pt x="2060875" y="1011703"/>
                  </a:lnTo>
                  <a:lnTo>
                    <a:pt x="1988010" y="1009049"/>
                  </a:lnTo>
                  <a:lnTo>
                    <a:pt x="1916005" y="1006007"/>
                  </a:lnTo>
                  <a:lnTo>
                    <a:pt x="1844886" y="1002582"/>
                  </a:lnTo>
                  <a:lnTo>
                    <a:pt x="1774681" y="998780"/>
                  </a:lnTo>
                  <a:lnTo>
                    <a:pt x="1705416" y="994606"/>
                  </a:lnTo>
                  <a:lnTo>
                    <a:pt x="1637120" y="990065"/>
                  </a:lnTo>
                  <a:lnTo>
                    <a:pt x="1569818" y="985162"/>
                  </a:lnTo>
                  <a:lnTo>
                    <a:pt x="1503538" y="979903"/>
                  </a:lnTo>
                  <a:lnTo>
                    <a:pt x="1438307" y="974294"/>
                  </a:lnTo>
                  <a:lnTo>
                    <a:pt x="1374153" y="968339"/>
                  </a:lnTo>
                  <a:lnTo>
                    <a:pt x="1311101" y="962045"/>
                  </a:lnTo>
                  <a:lnTo>
                    <a:pt x="1249180" y="955416"/>
                  </a:lnTo>
                  <a:lnTo>
                    <a:pt x="1188416" y="948457"/>
                  </a:lnTo>
                  <a:lnTo>
                    <a:pt x="1128836" y="941175"/>
                  </a:lnTo>
                  <a:lnTo>
                    <a:pt x="1070467" y="933574"/>
                  </a:lnTo>
                  <a:lnTo>
                    <a:pt x="1013338" y="925660"/>
                  </a:lnTo>
                  <a:lnTo>
                    <a:pt x="957473" y="917438"/>
                  </a:lnTo>
                  <a:lnTo>
                    <a:pt x="902902" y="908914"/>
                  </a:lnTo>
                  <a:lnTo>
                    <a:pt x="849650" y="900092"/>
                  </a:lnTo>
                  <a:lnTo>
                    <a:pt x="797744" y="890979"/>
                  </a:lnTo>
                  <a:lnTo>
                    <a:pt x="747213" y="881579"/>
                  </a:lnTo>
                  <a:lnTo>
                    <a:pt x="698082" y="871899"/>
                  </a:lnTo>
                  <a:lnTo>
                    <a:pt x="650380" y="861942"/>
                  </a:lnTo>
                  <a:lnTo>
                    <a:pt x="604132" y="851716"/>
                  </a:lnTo>
                  <a:lnTo>
                    <a:pt x="559367" y="841224"/>
                  </a:lnTo>
                  <a:lnTo>
                    <a:pt x="516110" y="830473"/>
                  </a:lnTo>
                  <a:lnTo>
                    <a:pt x="474390" y="819468"/>
                  </a:lnTo>
                  <a:lnTo>
                    <a:pt x="434233" y="808213"/>
                  </a:lnTo>
                  <a:lnTo>
                    <a:pt x="395667" y="796715"/>
                  </a:lnTo>
                  <a:lnTo>
                    <a:pt x="358718" y="784980"/>
                  </a:lnTo>
                  <a:lnTo>
                    <a:pt x="289781" y="760815"/>
                  </a:lnTo>
                  <a:lnTo>
                    <a:pt x="227638" y="735761"/>
                  </a:lnTo>
                  <a:lnTo>
                    <a:pt x="172506" y="709862"/>
                  </a:lnTo>
                  <a:lnTo>
                    <a:pt x="124602" y="683161"/>
                  </a:lnTo>
                  <a:lnTo>
                    <a:pt x="84142" y="655700"/>
                  </a:lnTo>
                  <a:lnTo>
                    <a:pt x="51342" y="627522"/>
                  </a:lnTo>
                  <a:lnTo>
                    <a:pt x="26420" y="598670"/>
                  </a:lnTo>
                  <a:lnTo>
                    <a:pt x="4281" y="554222"/>
                  </a:lnTo>
                  <a:lnTo>
                    <a:pt x="0" y="523873"/>
                  </a:lnTo>
                  <a:lnTo>
                    <a:pt x="1074" y="508630"/>
                  </a:lnTo>
                  <a:lnTo>
                    <a:pt x="16981" y="463741"/>
                  </a:lnTo>
                  <a:lnTo>
                    <a:pt x="51342" y="420223"/>
                  </a:lnTo>
                  <a:lnTo>
                    <a:pt x="84142" y="392045"/>
                  </a:lnTo>
                  <a:lnTo>
                    <a:pt x="124602" y="364584"/>
                  </a:lnTo>
                  <a:lnTo>
                    <a:pt x="172506" y="337883"/>
                  </a:lnTo>
                  <a:lnTo>
                    <a:pt x="227638" y="311984"/>
                  </a:lnTo>
                  <a:lnTo>
                    <a:pt x="289781" y="286931"/>
                  </a:lnTo>
                  <a:lnTo>
                    <a:pt x="358718" y="262766"/>
                  </a:lnTo>
                  <a:lnTo>
                    <a:pt x="395667" y="251030"/>
                  </a:lnTo>
                  <a:lnTo>
                    <a:pt x="434233" y="239532"/>
                  </a:lnTo>
                  <a:lnTo>
                    <a:pt x="474390" y="228277"/>
                  </a:lnTo>
                  <a:lnTo>
                    <a:pt x="516110" y="217272"/>
                  </a:lnTo>
                  <a:lnTo>
                    <a:pt x="559367" y="206521"/>
                  </a:lnTo>
                  <a:lnTo>
                    <a:pt x="604132" y="196029"/>
                  </a:lnTo>
                  <a:lnTo>
                    <a:pt x="650380" y="185803"/>
                  </a:lnTo>
                  <a:lnTo>
                    <a:pt x="698082" y="175846"/>
                  </a:lnTo>
                  <a:lnTo>
                    <a:pt x="747213" y="166166"/>
                  </a:lnTo>
                  <a:lnTo>
                    <a:pt x="797744" y="156766"/>
                  </a:lnTo>
                  <a:lnTo>
                    <a:pt x="849650" y="147653"/>
                  </a:lnTo>
                  <a:lnTo>
                    <a:pt x="902902" y="138831"/>
                  </a:lnTo>
                  <a:lnTo>
                    <a:pt x="957473" y="130307"/>
                  </a:lnTo>
                  <a:lnTo>
                    <a:pt x="1013338" y="122085"/>
                  </a:lnTo>
                  <a:lnTo>
                    <a:pt x="1070467" y="114171"/>
                  </a:lnTo>
                  <a:lnTo>
                    <a:pt x="1128836" y="106570"/>
                  </a:lnTo>
                  <a:lnTo>
                    <a:pt x="1188416" y="99288"/>
                  </a:lnTo>
                  <a:lnTo>
                    <a:pt x="1249180" y="92329"/>
                  </a:lnTo>
                  <a:lnTo>
                    <a:pt x="1311101" y="85700"/>
                  </a:lnTo>
                  <a:lnTo>
                    <a:pt x="1374153" y="79406"/>
                  </a:lnTo>
                  <a:lnTo>
                    <a:pt x="1438307" y="73451"/>
                  </a:lnTo>
                  <a:lnTo>
                    <a:pt x="1503538" y="67842"/>
                  </a:lnTo>
                  <a:lnTo>
                    <a:pt x="1569818" y="62583"/>
                  </a:lnTo>
                  <a:lnTo>
                    <a:pt x="1637120" y="57681"/>
                  </a:lnTo>
                  <a:lnTo>
                    <a:pt x="1705416" y="53139"/>
                  </a:lnTo>
                  <a:lnTo>
                    <a:pt x="1774681" y="48965"/>
                  </a:lnTo>
                  <a:lnTo>
                    <a:pt x="1844886" y="45163"/>
                  </a:lnTo>
                  <a:lnTo>
                    <a:pt x="1916005" y="41738"/>
                  </a:lnTo>
                  <a:lnTo>
                    <a:pt x="1988010" y="38696"/>
                  </a:lnTo>
                  <a:lnTo>
                    <a:pt x="2060875" y="36042"/>
                  </a:lnTo>
                  <a:lnTo>
                    <a:pt x="2134573" y="33782"/>
                  </a:lnTo>
                  <a:lnTo>
                    <a:pt x="2209076" y="31921"/>
                  </a:lnTo>
                  <a:lnTo>
                    <a:pt x="2284357" y="30464"/>
                  </a:lnTo>
                  <a:lnTo>
                    <a:pt x="2360389" y="29417"/>
                  </a:lnTo>
                  <a:lnTo>
                    <a:pt x="2437146" y="28784"/>
                  </a:lnTo>
                  <a:lnTo>
                    <a:pt x="2514600" y="28573"/>
                  </a:lnTo>
                  <a:close/>
                </a:path>
                <a:path w="5029200" h="1047750">
                  <a:moveTo>
                    <a:pt x="0" y="0"/>
                  </a:moveTo>
                  <a:lnTo>
                    <a:pt x="0" y="57146"/>
                  </a:lnTo>
                </a:path>
                <a:path w="5029200" h="1047750">
                  <a:moveTo>
                    <a:pt x="5029200" y="990600"/>
                  </a:moveTo>
                  <a:lnTo>
                    <a:pt x="5029200" y="1047746"/>
                  </a:lnTo>
                </a:path>
              </a:pathLst>
            </a:custGeom>
            <a:ln w="57146">
              <a:solidFill>
                <a:srgbClr val="000000"/>
              </a:solidFill>
            </a:ln>
          </p:spPr>
          <p:txBody>
            <a:bodyPr wrap="square" lIns="0" tIns="0" rIns="0" bIns="0" rtlCol="0"/>
            <a:lstStyle/>
            <a:p>
              <a:endParaRPr/>
            </a:p>
          </p:txBody>
        </p:sp>
      </p:grpSp>
      <p:sp>
        <p:nvSpPr>
          <p:cNvPr id="6" name="object 6"/>
          <p:cNvSpPr txBox="1"/>
          <p:nvPr/>
        </p:nvSpPr>
        <p:spPr>
          <a:xfrm>
            <a:off x="1601469" y="1568451"/>
            <a:ext cx="2919730" cy="3664593"/>
          </a:xfrm>
          <a:prstGeom prst="rect">
            <a:avLst/>
          </a:prstGeom>
        </p:spPr>
        <p:txBody>
          <a:bodyPr vert="horz" wrap="square" lIns="0" tIns="12700" rIns="0" bIns="0" rtlCol="0">
            <a:spAutoFit/>
          </a:bodyPr>
          <a:lstStyle/>
          <a:p>
            <a:pPr marL="471170" marR="433070">
              <a:lnSpc>
                <a:spcPct val="121700"/>
              </a:lnSpc>
              <a:spcBef>
                <a:spcPts val="100"/>
              </a:spcBef>
            </a:pPr>
            <a:r>
              <a:rPr sz="2000" dirty="0">
                <a:latin typeface="Arial"/>
                <a:cs typeface="Arial"/>
              </a:rPr>
              <a:t>Decided by </a:t>
            </a:r>
            <a:r>
              <a:rPr sz="2000" spc="-5" dirty="0">
                <a:latin typeface="Arial"/>
                <a:cs typeface="Arial"/>
              </a:rPr>
              <a:t>the  </a:t>
            </a:r>
            <a:r>
              <a:rPr sz="2000" dirty="0">
                <a:latin typeface="Arial"/>
                <a:cs typeface="Arial"/>
              </a:rPr>
              <a:t>Scheduling</a:t>
            </a:r>
            <a:r>
              <a:rPr sz="2000" spc="-75" dirty="0">
                <a:latin typeface="Arial"/>
                <a:cs typeface="Arial"/>
              </a:rPr>
              <a:t> </a:t>
            </a:r>
            <a:r>
              <a:rPr sz="2000" spc="-5" dirty="0">
                <a:latin typeface="Arial"/>
                <a:cs typeface="Arial"/>
              </a:rPr>
              <a:t>Policy</a:t>
            </a:r>
            <a:endParaRPr sz="2000">
              <a:latin typeface="Arial"/>
              <a:cs typeface="Arial"/>
            </a:endParaRPr>
          </a:p>
          <a:p>
            <a:pPr>
              <a:spcBef>
                <a:spcPts val="20"/>
              </a:spcBef>
            </a:pPr>
            <a:endParaRPr sz="2650">
              <a:latin typeface="Arial"/>
              <a:cs typeface="Arial"/>
            </a:endParaRPr>
          </a:p>
          <a:p>
            <a:pPr marL="12700" marR="1111885"/>
            <a:r>
              <a:rPr dirty="0">
                <a:latin typeface="Arial"/>
                <a:cs typeface="Arial"/>
              </a:rPr>
              <a:t>The </a:t>
            </a:r>
            <a:r>
              <a:rPr spc="-5" dirty="0">
                <a:latin typeface="Arial"/>
                <a:cs typeface="Arial"/>
              </a:rPr>
              <a:t>xv6</a:t>
            </a:r>
            <a:r>
              <a:rPr spc="-80" dirty="0">
                <a:latin typeface="Arial"/>
                <a:cs typeface="Arial"/>
              </a:rPr>
              <a:t> </a:t>
            </a:r>
            <a:r>
              <a:rPr spc="-10" dirty="0">
                <a:latin typeface="Arial"/>
                <a:cs typeface="Arial"/>
              </a:rPr>
              <a:t>schedule  Policy</a:t>
            </a:r>
            <a:endParaRPr>
              <a:latin typeface="Arial"/>
              <a:cs typeface="Arial"/>
            </a:endParaRPr>
          </a:p>
          <a:p>
            <a:pPr marL="12700"/>
            <a:r>
              <a:rPr spc="-5" dirty="0">
                <a:latin typeface="Arial"/>
                <a:cs typeface="Arial"/>
              </a:rPr>
              <a:t>--- </a:t>
            </a:r>
            <a:r>
              <a:rPr b="1" spc="-10" dirty="0">
                <a:latin typeface="Arial"/>
                <a:cs typeface="Arial"/>
              </a:rPr>
              <a:t>Strawman</a:t>
            </a:r>
            <a:r>
              <a:rPr b="1" dirty="0">
                <a:latin typeface="Arial"/>
                <a:cs typeface="Arial"/>
              </a:rPr>
              <a:t> </a:t>
            </a:r>
            <a:r>
              <a:rPr b="1" spc="-5" dirty="0">
                <a:latin typeface="Arial"/>
                <a:cs typeface="Arial"/>
              </a:rPr>
              <a:t>Scheduler</a:t>
            </a:r>
            <a:endParaRPr>
              <a:latin typeface="Arial"/>
              <a:cs typeface="Arial"/>
            </a:endParaRPr>
          </a:p>
          <a:p>
            <a:pPr marL="156210" indent="-143510">
              <a:buChar char="•"/>
              <a:tabLst>
                <a:tab pos="156210" algn="l"/>
              </a:tabLst>
            </a:pPr>
            <a:r>
              <a:rPr spc="-10" dirty="0">
                <a:latin typeface="Arial"/>
                <a:cs typeface="Arial"/>
              </a:rPr>
              <a:t>organize </a:t>
            </a:r>
            <a:r>
              <a:rPr spc="-5" dirty="0">
                <a:latin typeface="Arial"/>
                <a:cs typeface="Arial"/>
              </a:rPr>
              <a:t>processes in </a:t>
            </a:r>
            <a:r>
              <a:rPr dirty="0">
                <a:latin typeface="Arial"/>
                <a:cs typeface="Arial"/>
              </a:rPr>
              <a:t>a</a:t>
            </a:r>
            <a:r>
              <a:rPr spc="-25" dirty="0">
                <a:latin typeface="Arial"/>
                <a:cs typeface="Arial"/>
              </a:rPr>
              <a:t> </a:t>
            </a:r>
            <a:r>
              <a:rPr spc="-10" dirty="0">
                <a:latin typeface="Arial"/>
                <a:cs typeface="Arial"/>
              </a:rPr>
              <a:t>list</a:t>
            </a:r>
            <a:endParaRPr>
              <a:latin typeface="Arial"/>
              <a:cs typeface="Arial"/>
            </a:endParaRPr>
          </a:p>
          <a:p>
            <a:pPr marL="12700" marR="652145">
              <a:buChar char="•"/>
              <a:tabLst>
                <a:tab pos="156210" algn="l"/>
              </a:tabLst>
            </a:pPr>
            <a:r>
              <a:rPr spc="-5" dirty="0">
                <a:latin typeface="Arial"/>
                <a:cs typeface="Arial"/>
              </a:rPr>
              <a:t>pick the first </a:t>
            </a:r>
            <a:r>
              <a:rPr spc="-10" dirty="0">
                <a:latin typeface="Arial"/>
                <a:cs typeface="Arial"/>
              </a:rPr>
              <a:t>one that  </a:t>
            </a:r>
            <a:r>
              <a:rPr spc="-5" dirty="0">
                <a:latin typeface="Arial"/>
                <a:cs typeface="Arial"/>
              </a:rPr>
              <a:t>is</a:t>
            </a:r>
            <a:r>
              <a:rPr dirty="0">
                <a:latin typeface="Arial"/>
                <a:cs typeface="Arial"/>
              </a:rPr>
              <a:t> </a:t>
            </a:r>
            <a:r>
              <a:rPr spc="-10" dirty="0">
                <a:latin typeface="Arial"/>
                <a:cs typeface="Arial"/>
              </a:rPr>
              <a:t>runnable</a:t>
            </a:r>
            <a:endParaRPr>
              <a:latin typeface="Arial"/>
              <a:cs typeface="Arial"/>
            </a:endParaRPr>
          </a:p>
          <a:p>
            <a:pPr marL="76200" marR="459740" indent="-63500">
              <a:buChar char="•"/>
              <a:tabLst>
                <a:tab pos="93980" algn="l"/>
              </a:tabLst>
            </a:pPr>
            <a:r>
              <a:rPr spc="-10" dirty="0">
                <a:latin typeface="Arial"/>
                <a:cs typeface="Arial"/>
              </a:rPr>
              <a:t>put </a:t>
            </a:r>
            <a:r>
              <a:rPr spc="-5" dirty="0">
                <a:latin typeface="Arial"/>
                <a:cs typeface="Arial"/>
              </a:rPr>
              <a:t>suspended task</a:t>
            </a:r>
            <a:r>
              <a:rPr spc="-70" dirty="0">
                <a:latin typeface="Arial"/>
                <a:cs typeface="Arial"/>
              </a:rPr>
              <a:t> </a:t>
            </a:r>
            <a:r>
              <a:rPr spc="-5" dirty="0">
                <a:latin typeface="Arial"/>
                <a:cs typeface="Arial"/>
              </a:rPr>
              <a:t>the  </a:t>
            </a:r>
            <a:r>
              <a:rPr spc="-10" dirty="0">
                <a:latin typeface="Arial"/>
                <a:cs typeface="Arial"/>
              </a:rPr>
              <a:t>end </a:t>
            </a:r>
            <a:r>
              <a:rPr spc="-5" dirty="0">
                <a:latin typeface="Arial"/>
                <a:cs typeface="Arial"/>
              </a:rPr>
              <a:t>of the </a:t>
            </a:r>
            <a:r>
              <a:rPr spc="-10" dirty="0">
                <a:latin typeface="Arial"/>
                <a:cs typeface="Arial"/>
              </a:rPr>
              <a:t>list</a:t>
            </a:r>
            <a:endParaRPr>
              <a:latin typeface="Arial"/>
              <a:cs typeface="Arial"/>
            </a:endParaRPr>
          </a:p>
          <a:p>
            <a:pPr marL="12700"/>
            <a:r>
              <a:rPr b="1" spc="-5" dirty="0">
                <a:latin typeface="Arial"/>
                <a:cs typeface="Arial"/>
              </a:rPr>
              <a:t>Far from</a:t>
            </a:r>
            <a:r>
              <a:rPr b="1" spc="-15" dirty="0">
                <a:latin typeface="Arial"/>
                <a:cs typeface="Arial"/>
              </a:rPr>
              <a:t> </a:t>
            </a:r>
            <a:r>
              <a:rPr b="1" spc="-10" dirty="0">
                <a:latin typeface="Arial"/>
                <a:cs typeface="Arial"/>
              </a:rPr>
              <a:t>ideal!!</a:t>
            </a:r>
            <a:endParaRPr>
              <a:latin typeface="Arial"/>
              <a:cs typeface="Arial"/>
            </a:endParaRPr>
          </a:p>
        </p:txBody>
      </p:sp>
      <p:sp>
        <p:nvSpPr>
          <p:cNvPr id="7" name="object 7"/>
          <p:cNvSpPr txBox="1"/>
          <p:nvPr/>
        </p:nvSpPr>
        <p:spPr>
          <a:xfrm>
            <a:off x="1601470" y="5706109"/>
            <a:ext cx="106045" cy="299720"/>
          </a:xfrm>
          <a:prstGeom prst="rect">
            <a:avLst/>
          </a:prstGeom>
        </p:spPr>
        <p:txBody>
          <a:bodyPr vert="horz" wrap="square" lIns="0" tIns="12700" rIns="0" bIns="0" rtlCol="0">
            <a:spAutoFit/>
          </a:bodyPr>
          <a:lstStyle/>
          <a:p>
            <a:pPr marL="12700">
              <a:spcBef>
                <a:spcPts val="100"/>
              </a:spcBef>
            </a:pPr>
            <a:r>
              <a:rPr dirty="0">
                <a:latin typeface="Arial"/>
                <a:cs typeface="Arial"/>
              </a:rPr>
              <a:t>•</a:t>
            </a:r>
            <a:endParaRPr>
              <a:latin typeface="Arial"/>
              <a:cs typeface="Arial"/>
            </a:endParaRPr>
          </a:p>
        </p:txBody>
      </p:sp>
      <p:sp>
        <p:nvSpPr>
          <p:cNvPr id="8" name="object 8"/>
          <p:cNvSpPr txBox="1"/>
          <p:nvPr/>
        </p:nvSpPr>
        <p:spPr>
          <a:xfrm>
            <a:off x="1601469" y="5168900"/>
            <a:ext cx="2143760" cy="1122680"/>
          </a:xfrm>
          <a:prstGeom prst="rect">
            <a:avLst/>
          </a:prstGeom>
        </p:spPr>
        <p:txBody>
          <a:bodyPr vert="horz" wrap="square" lIns="0" tIns="12700" rIns="0" bIns="0" rtlCol="0">
            <a:spAutoFit/>
          </a:bodyPr>
          <a:lstStyle/>
          <a:p>
            <a:pPr marL="395605" marR="5080" indent="-383540">
              <a:spcBef>
                <a:spcPts val="100"/>
              </a:spcBef>
              <a:buChar char="•"/>
              <a:tabLst>
                <a:tab pos="412115" algn="l"/>
                <a:tab pos="412750" algn="l"/>
              </a:tabLst>
            </a:pPr>
            <a:r>
              <a:rPr spc="-10" dirty="0">
                <a:latin typeface="Arial"/>
                <a:cs typeface="Arial"/>
              </a:rPr>
              <a:t>only round </a:t>
            </a:r>
            <a:r>
              <a:rPr spc="-5" dirty="0">
                <a:latin typeface="Arial"/>
                <a:cs typeface="Arial"/>
              </a:rPr>
              <a:t>robin  </a:t>
            </a:r>
            <a:r>
              <a:rPr spc="-10" dirty="0">
                <a:latin typeface="Arial"/>
                <a:cs typeface="Arial"/>
              </a:rPr>
              <a:t>scheduling policy  does not </a:t>
            </a:r>
            <a:r>
              <a:rPr spc="-5" dirty="0">
                <a:latin typeface="Arial"/>
                <a:cs typeface="Arial"/>
              </a:rPr>
              <a:t>support  </a:t>
            </a:r>
            <a:r>
              <a:rPr spc="-10" dirty="0">
                <a:latin typeface="Arial"/>
                <a:cs typeface="Arial"/>
              </a:rPr>
              <a:t>priorities</a:t>
            </a:r>
            <a:endParaRPr>
              <a:latin typeface="Arial"/>
              <a:cs typeface="Arial"/>
            </a:endParaRPr>
          </a:p>
        </p:txBody>
      </p:sp>
      <p:grpSp>
        <p:nvGrpSpPr>
          <p:cNvPr id="9" name="object 9"/>
          <p:cNvGrpSpPr/>
          <p:nvPr/>
        </p:nvGrpSpPr>
        <p:grpSpPr>
          <a:xfrm>
            <a:off x="3500527" y="2890927"/>
            <a:ext cx="1148080" cy="303530"/>
            <a:chOff x="1976527" y="2890927"/>
            <a:chExt cx="1148080" cy="303530"/>
          </a:xfrm>
        </p:grpSpPr>
        <p:sp>
          <p:nvSpPr>
            <p:cNvPr id="10" name="object 10"/>
            <p:cNvSpPr/>
            <p:nvPr/>
          </p:nvSpPr>
          <p:spPr>
            <a:xfrm>
              <a:off x="1981199" y="2895599"/>
              <a:ext cx="1040130" cy="242570"/>
            </a:xfrm>
            <a:custGeom>
              <a:avLst/>
              <a:gdLst/>
              <a:ahLst/>
              <a:cxnLst/>
              <a:rect l="l" t="t" r="r" b="b"/>
              <a:pathLst>
                <a:path w="1040130" h="242569">
                  <a:moveTo>
                    <a:pt x="0" y="0"/>
                  </a:moveTo>
                  <a:lnTo>
                    <a:pt x="1040130" y="242570"/>
                  </a:lnTo>
                </a:path>
              </a:pathLst>
            </a:custGeom>
            <a:ln w="9344">
              <a:solidFill>
                <a:srgbClr val="000000"/>
              </a:solidFill>
            </a:ln>
          </p:spPr>
          <p:txBody>
            <a:bodyPr wrap="square" lIns="0" tIns="0" rIns="0" bIns="0" rtlCol="0"/>
            <a:lstStyle/>
            <a:p>
              <a:endParaRPr/>
            </a:p>
          </p:txBody>
        </p:sp>
        <p:sp>
          <p:nvSpPr>
            <p:cNvPr id="11" name="object 11"/>
            <p:cNvSpPr/>
            <p:nvPr/>
          </p:nvSpPr>
          <p:spPr>
            <a:xfrm>
              <a:off x="3004819" y="3083559"/>
              <a:ext cx="119380" cy="110489"/>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38</a:t>
            </a:fld>
            <a:endParaRPr dirty="0"/>
          </a:p>
        </p:txBody>
      </p:sp>
    </p:spTree>
    <p:extLst>
      <p:ext uri="{BB962C8B-B14F-4D97-AF65-F5344CB8AC3E}">
        <p14:creationId xmlns:p14="http://schemas.microsoft.com/office/powerpoint/2010/main" val="884994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8B5756F-25DA-4FD9-A497-03566576F7EC}"/>
              </a:ext>
            </a:extLst>
          </p:cNvPr>
          <p:cNvSpPr txBox="1"/>
          <p:nvPr/>
        </p:nvSpPr>
        <p:spPr>
          <a:xfrm>
            <a:off x="1775792" y="437974"/>
            <a:ext cx="6096000" cy="6186309"/>
          </a:xfrm>
          <a:prstGeom prst="rect">
            <a:avLst/>
          </a:prstGeom>
          <a:noFill/>
        </p:spPr>
        <p:txBody>
          <a:bodyPr wrap="square">
            <a:spAutoFit/>
          </a:bodyPr>
          <a:lstStyle/>
          <a:p>
            <a:pPr algn="l"/>
            <a:r>
              <a:rPr lang="en-US" sz="1800" b="0" i="0" u="none" strike="noStrike" baseline="0" dirty="0">
                <a:latin typeface="LucidaSans-Typewriter83"/>
              </a:rPr>
              <a:t>2434 // Must be called with interrupts disabled to avoid the caller being</a:t>
            </a:r>
          </a:p>
          <a:p>
            <a:pPr algn="l"/>
            <a:r>
              <a:rPr lang="en-US" sz="1800" b="0" i="0" u="none" strike="noStrike" baseline="0" dirty="0">
                <a:latin typeface="LucidaSans-Typewriter83"/>
              </a:rPr>
              <a:t>2435 // rescheduled between reading </a:t>
            </a:r>
            <a:r>
              <a:rPr lang="en-US" sz="1800" b="0" i="0" u="none" strike="noStrike" baseline="0" dirty="0" err="1">
                <a:latin typeface="LucidaSans-Typewriter83"/>
              </a:rPr>
              <a:t>lapicid</a:t>
            </a:r>
            <a:r>
              <a:rPr lang="en-US" sz="1800" b="0" i="0" u="none" strike="noStrike" baseline="0" dirty="0">
                <a:latin typeface="LucidaSans-Typewriter83"/>
              </a:rPr>
              <a:t> and running through the loop.</a:t>
            </a:r>
          </a:p>
          <a:p>
            <a:pPr algn="l"/>
            <a:r>
              <a:rPr lang="en-IN" sz="1800" b="0" i="0" u="none" strike="noStrike" baseline="0" dirty="0">
                <a:latin typeface="LucidaSans-Typewriter83"/>
              </a:rPr>
              <a:t>2436 struct </a:t>
            </a:r>
            <a:r>
              <a:rPr lang="en-IN" sz="1800" b="0" i="0" u="none" strike="noStrike" baseline="0" dirty="0" err="1">
                <a:latin typeface="LucidaSans-Typewriter83"/>
              </a:rPr>
              <a:t>cpu</a:t>
            </a:r>
            <a:r>
              <a:rPr lang="en-IN" sz="1800" b="0" i="0" u="none" strike="noStrike" baseline="0" dirty="0">
                <a:latin typeface="LucidaSans-Typewriter83"/>
              </a:rPr>
              <a:t>*</a:t>
            </a:r>
          </a:p>
          <a:p>
            <a:pPr algn="l"/>
            <a:r>
              <a:rPr lang="en-IN" sz="1800" b="1" i="0" u="none" strike="noStrike" baseline="0" dirty="0">
                <a:latin typeface="LucidaSans-Typewriter83"/>
              </a:rPr>
              <a:t>2437 </a:t>
            </a:r>
            <a:r>
              <a:rPr lang="en-IN" sz="1800" b="1" i="0" u="none" strike="noStrike" baseline="0" dirty="0" err="1">
                <a:latin typeface="LucidaSans-Typewriter83"/>
              </a:rPr>
              <a:t>mycpu</a:t>
            </a:r>
            <a:r>
              <a:rPr lang="en-IN" sz="1800" b="1" i="0" u="none" strike="noStrike" baseline="0" dirty="0">
                <a:latin typeface="LucidaSans-Typewriter83"/>
              </a:rPr>
              <a:t>(void)</a:t>
            </a:r>
          </a:p>
          <a:p>
            <a:pPr algn="l"/>
            <a:r>
              <a:rPr lang="en-IN" sz="1800" b="0" i="0" u="none" strike="noStrike" baseline="0" dirty="0">
                <a:latin typeface="LucidaSans-Typewriter83"/>
              </a:rPr>
              <a:t>2438 {</a:t>
            </a:r>
          </a:p>
          <a:p>
            <a:pPr algn="l"/>
            <a:r>
              <a:rPr lang="en-IN" sz="1800" b="0" i="0" u="none" strike="noStrike" baseline="0" dirty="0">
                <a:latin typeface="LucidaSans-Typewriter83"/>
              </a:rPr>
              <a:t>2439 int </a:t>
            </a:r>
            <a:r>
              <a:rPr lang="en-IN" sz="1800" b="0" i="0" u="none" strike="noStrike" baseline="0" dirty="0" err="1">
                <a:latin typeface="LucidaSans-Typewriter83"/>
              </a:rPr>
              <a:t>apicid</a:t>
            </a:r>
            <a:r>
              <a:rPr lang="en-IN" sz="1800" b="0" i="0" u="none" strike="noStrike" baseline="0" dirty="0">
                <a:latin typeface="LucidaSans-Typewriter83"/>
              </a:rPr>
              <a:t>, </a:t>
            </a:r>
            <a:r>
              <a:rPr lang="en-IN" sz="1800" b="0" i="0" u="none" strike="noStrike" baseline="0" dirty="0" err="1">
                <a:latin typeface="LucidaSans-Typewriter83"/>
              </a:rPr>
              <a:t>i</a:t>
            </a:r>
            <a:r>
              <a:rPr lang="en-IN" sz="1800" b="0" i="0" u="none" strike="noStrike" baseline="0" dirty="0">
                <a:latin typeface="LucidaSans-Typewriter83"/>
              </a:rPr>
              <a:t>;</a:t>
            </a:r>
          </a:p>
          <a:p>
            <a:pPr algn="l"/>
            <a:r>
              <a:rPr lang="en-IN" sz="1800" b="0" i="0" u="none" strike="noStrike" baseline="0" dirty="0">
                <a:latin typeface="LucidaSans-Typewriter83"/>
              </a:rPr>
              <a:t>2440</a:t>
            </a:r>
          </a:p>
          <a:p>
            <a:pPr algn="l"/>
            <a:r>
              <a:rPr lang="en-US" sz="1800" b="0" i="0" u="none" strike="noStrike" baseline="0" dirty="0">
                <a:latin typeface="LucidaSans-Typewriter83"/>
              </a:rPr>
              <a:t>2441 if(</a:t>
            </a:r>
            <a:r>
              <a:rPr lang="en-US" sz="1800" b="0" i="0" u="none" strike="noStrike" baseline="0" dirty="0" err="1">
                <a:latin typeface="LucidaSans-Typewriter83"/>
              </a:rPr>
              <a:t>readeflags</a:t>
            </a:r>
            <a:r>
              <a:rPr lang="en-US" sz="1800" b="0" i="0" u="none" strike="noStrike" baseline="0" dirty="0">
                <a:latin typeface="LucidaSans-Typewriter83"/>
              </a:rPr>
              <a:t>()&amp;FL_IF)</a:t>
            </a:r>
          </a:p>
          <a:p>
            <a:pPr algn="l"/>
            <a:r>
              <a:rPr lang="en-US" sz="1800" b="0" i="0" u="none" strike="noStrike" baseline="0" dirty="0">
                <a:latin typeface="LucidaSans-Typewriter83"/>
              </a:rPr>
              <a:t>2442 panic("</a:t>
            </a:r>
            <a:r>
              <a:rPr lang="en-US" sz="1800" b="0" i="0" u="none" strike="noStrike" baseline="0" dirty="0" err="1">
                <a:latin typeface="LucidaSans-Typewriter83"/>
              </a:rPr>
              <a:t>mycpu</a:t>
            </a:r>
            <a:r>
              <a:rPr lang="en-US" sz="1800" b="0" i="0" u="none" strike="noStrike" baseline="0" dirty="0">
                <a:latin typeface="LucidaSans-Typewriter83"/>
              </a:rPr>
              <a:t> called with interrupts enabled\n");</a:t>
            </a:r>
          </a:p>
          <a:p>
            <a:pPr algn="l"/>
            <a:r>
              <a:rPr lang="en-IN" sz="1800" b="0" i="0" u="none" strike="noStrike" baseline="0" dirty="0">
                <a:latin typeface="LucidaSans-Typewriter83"/>
              </a:rPr>
              <a:t>2443</a:t>
            </a:r>
          </a:p>
          <a:p>
            <a:pPr algn="l"/>
            <a:r>
              <a:rPr lang="en-IN" sz="1800" b="0" i="0" u="none" strike="noStrike" baseline="0" dirty="0">
                <a:latin typeface="LucidaSans-Typewriter83"/>
              </a:rPr>
              <a:t>2444 </a:t>
            </a:r>
            <a:r>
              <a:rPr lang="en-IN" sz="1800" b="0" i="0" u="none" strike="noStrike" baseline="0" dirty="0" err="1">
                <a:latin typeface="LucidaSans-Typewriter83"/>
              </a:rPr>
              <a:t>apicid</a:t>
            </a:r>
            <a:r>
              <a:rPr lang="en-IN" sz="1800" b="0" i="0" u="none" strike="noStrike" baseline="0" dirty="0">
                <a:latin typeface="LucidaSans-Typewriter83"/>
              </a:rPr>
              <a:t> = </a:t>
            </a:r>
            <a:r>
              <a:rPr lang="en-IN" sz="1800" b="0" i="0" u="none" strike="noStrike" baseline="0" dirty="0" err="1">
                <a:latin typeface="LucidaSans-Typewriter83"/>
              </a:rPr>
              <a:t>lapicid</a:t>
            </a:r>
            <a:r>
              <a:rPr lang="en-IN" sz="1800" b="0" i="0" u="none" strike="noStrike" baseline="0" dirty="0">
                <a:latin typeface="LucidaSans-Typewriter83"/>
              </a:rPr>
              <a:t>();</a:t>
            </a:r>
          </a:p>
          <a:p>
            <a:pPr algn="l"/>
            <a:r>
              <a:rPr lang="en-US" sz="1800" b="0" i="0" u="none" strike="noStrike" baseline="0" dirty="0">
                <a:latin typeface="LucidaSans-Typewriter83"/>
              </a:rPr>
              <a:t>2445 // APIC IDs are not guaranteed to be contiguous. Maybe we should have</a:t>
            </a:r>
          </a:p>
          <a:p>
            <a:pPr algn="l"/>
            <a:r>
              <a:rPr lang="en-US" sz="1800" b="0" i="0" u="none" strike="noStrike" baseline="0" dirty="0">
                <a:latin typeface="LucidaSans-Typewriter83"/>
              </a:rPr>
              <a:t>2446 // a reverse map, or reserve a register to store &amp;</a:t>
            </a:r>
            <a:r>
              <a:rPr lang="en-US" sz="1800" b="0" i="0" u="none" strike="noStrike" baseline="0" dirty="0" err="1">
                <a:latin typeface="LucidaSans-Typewriter83"/>
              </a:rPr>
              <a:t>cpus</a:t>
            </a:r>
            <a:r>
              <a:rPr lang="en-US" sz="1800" b="0" i="0" u="none" strike="noStrike" baseline="0" dirty="0">
                <a:latin typeface="LucidaSans-Typewriter83"/>
              </a:rPr>
              <a:t>[</a:t>
            </a:r>
            <a:r>
              <a:rPr lang="en-US" sz="1800" b="0" i="0" u="none" strike="noStrike" baseline="0" dirty="0" err="1">
                <a:latin typeface="LucidaSans-Typewriter83"/>
              </a:rPr>
              <a:t>i</a:t>
            </a:r>
            <a:r>
              <a:rPr lang="en-US" sz="1800" b="0" i="0" u="none" strike="noStrike" baseline="0" dirty="0">
                <a:latin typeface="LucidaSans-Typewriter83"/>
              </a:rPr>
              <a:t>].</a:t>
            </a:r>
          </a:p>
          <a:p>
            <a:pPr algn="l"/>
            <a:r>
              <a:rPr lang="nn-NO" sz="1800" b="0" i="0" u="none" strike="noStrike" baseline="0" dirty="0">
                <a:latin typeface="LucidaSans-Typewriter83"/>
              </a:rPr>
              <a:t>2447 for (i = 0; i &lt; ncpu; ++i) {</a:t>
            </a:r>
          </a:p>
          <a:p>
            <a:pPr algn="l"/>
            <a:r>
              <a:rPr lang="en-US" sz="1800" b="0" i="0" u="none" strike="noStrike" baseline="0" dirty="0">
                <a:latin typeface="LucidaSans-Typewriter83"/>
              </a:rPr>
              <a:t>2448 if (</a:t>
            </a:r>
            <a:r>
              <a:rPr lang="en-US" sz="1800" b="0" i="0" u="none" strike="noStrike" baseline="0" dirty="0" err="1">
                <a:latin typeface="LucidaSans-Typewriter83"/>
              </a:rPr>
              <a:t>cpus</a:t>
            </a:r>
            <a:r>
              <a:rPr lang="en-US" sz="1800" b="0" i="0" u="none" strike="noStrike" baseline="0" dirty="0">
                <a:latin typeface="LucidaSans-Typewriter83"/>
              </a:rPr>
              <a:t>[</a:t>
            </a:r>
            <a:r>
              <a:rPr lang="en-US" sz="1800" b="0" i="0" u="none" strike="noStrike" baseline="0" dirty="0" err="1">
                <a:latin typeface="LucidaSans-Typewriter83"/>
              </a:rPr>
              <a:t>i</a:t>
            </a:r>
            <a:r>
              <a:rPr lang="en-US" sz="1800" b="0" i="0" u="none" strike="noStrike" baseline="0" dirty="0">
                <a:latin typeface="LucidaSans-Typewriter83"/>
              </a:rPr>
              <a:t>].</a:t>
            </a:r>
            <a:r>
              <a:rPr lang="en-US" sz="1800" b="0" i="0" u="none" strike="noStrike" baseline="0" dirty="0" err="1">
                <a:latin typeface="LucidaSans-Typewriter83"/>
              </a:rPr>
              <a:t>apicid</a:t>
            </a:r>
            <a:r>
              <a:rPr lang="en-US" sz="1800" b="0" i="0" u="none" strike="noStrike" baseline="0" dirty="0">
                <a:latin typeface="LucidaSans-Typewriter83"/>
              </a:rPr>
              <a:t> == </a:t>
            </a:r>
            <a:r>
              <a:rPr lang="en-US" sz="1800" b="0" i="0" u="none" strike="noStrike" baseline="0" dirty="0" err="1">
                <a:latin typeface="LucidaSans-Typewriter83"/>
              </a:rPr>
              <a:t>apicid</a:t>
            </a:r>
            <a:r>
              <a:rPr lang="en-US" sz="1800" b="0" i="0" u="none" strike="noStrike" baseline="0" dirty="0">
                <a:latin typeface="LucidaSans-Typewriter83"/>
              </a:rPr>
              <a:t>)</a:t>
            </a:r>
          </a:p>
          <a:p>
            <a:pPr algn="l"/>
            <a:r>
              <a:rPr lang="en-IN" sz="1800" b="0" i="0" u="none" strike="noStrike" baseline="0" dirty="0">
                <a:latin typeface="LucidaSans-Typewriter83"/>
              </a:rPr>
              <a:t>2449 return &amp;</a:t>
            </a:r>
            <a:r>
              <a:rPr lang="en-IN" sz="1800" b="0" i="0" u="none" strike="noStrike" baseline="0" dirty="0" err="1">
                <a:latin typeface="LucidaSans-Typewriter83"/>
              </a:rPr>
              <a:t>cpus</a:t>
            </a:r>
            <a:r>
              <a:rPr lang="en-IN" sz="1800" b="0" i="0" u="none" strike="noStrike" baseline="0" dirty="0">
                <a:latin typeface="LucidaSans-Typewriter83"/>
              </a:rPr>
              <a:t>[</a:t>
            </a:r>
            <a:r>
              <a:rPr lang="en-IN" sz="1800" b="0" i="0" u="none" strike="noStrike" baseline="0" dirty="0" err="1">
                <a:latin typeface="LucidaSans-Typewriter83"/>
              </a:rPr>
              <a:t>i</a:t>
            </a:r>
            <a:r>
              <a:rPr lang="en-IN" sz="1800" b="0" i="0" u="none" strike="noStrike" baseline="0" dirty="0">
                <a:latin typeface="LucidaSans-Typewriter83"/>
              </a:rPr>
              <a:t>];</a:t>
            </a:r>
          </a:p>
          <a:p>
            <a:pPr algn="l"/>
            <a:r>
              <a:rPr lang="en-IN" sz="1800" b="0" i="0" u="none" strike="noStrike" baseline="0" dirty="0">
                <a:latin typeface="LucidaSans-Typewriter83"/>
              </a:rPr>
              <a:t>2450 }</a:t>
            </a:r>
          </a:p>
          <a:p>
            <a:pPr algn="l"/>
            <a:r>
              <a:rPr lang="en-US" sz="1800" b="0" i="0" u="none" strike="noStrike" baseline="0" dirty="0">
                <a:latin typeface="LucidaSans-Typewriter83"/>
              </a:rPr>
              <a:t>2451 panic("unknown </a:t>
            </a:r>
            <a:r>
              <a:rPr lang="en-US" sz="1800" b="0" i="0" u="none" strike="noStrike" baseline="0" dirty="0" err="1">
                <a:latin typeface="LucidaSans-Typewriter83"/>
              </a:rPr>
              <a:t>apicid</a:t>
            </a:r>
            <a:r>
              <a:rPr lang="en-US" sz="1800" b="0" i="0" u="none" strike="noStrike" baseline="0" dirty="0">
                <a:latin typeface="LucidaSans-Typewriter83"/>
              </a:rPr>
              <a:t>\n");</a:t>
            </a:r>
          </a:p>
          <a:p>
            <a:pPr algn="l"/>
            <a:r>
              <a:rPr lang="en-IN" sz="1800" b="0" i="0" u="none" strike="noStrike" baseline="0" dirty="0">
                <a:latin typeface="LucidaSans-Typewriter83"/>
              </a:rPr>
              <a:t>2452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a:extLst>
              <a:ext uri="{FF2B5EF4-FFF2-40B4-BE49-F238E27FC236}">
                <a16:creationId xmlns:a16="http://schemas.microsoft.com/office/drawing/2014/main" id="{91F08603-55A0-4A52-B917-A0E195E84A51}"/>
              </a:ext>
            </a:extLst>
          </p:cNvPr>
          <p:cNvSpPr>
            <a:spLocks noGrp="1" noChangeArrowheads="1"/>
          </p:cNvSpPr>
          <p:nvPr>
            <p:ph idx="1"/>
          </p:nvPr>
        </p:nvSpPr>
        <p:spPr>
          <a:xfrm>
            <a:off x="487334" y="255321"/>
            <a:ext cx="11406641" cy="6111805"/>
          </a:xfrm>
        </p:spPr>
        <p:txBody>
          <a:bodyPr>
            <a:normAutofit/>
          </a:bodyPr>
          <a:lstStyle/>
          <a:p>
            <a:pPr>
              <a:lnSpc>
                <a:spcPct val="90000"/>
              </a:lnSpc>
              <a:buNone/>
            </a:pPr>
            <a:r>
              <a:rPr lang="en-US" dirty="0"/>
              <a:t>Dispatcher </a:t>
            </a:r>
          </a:p>
          <a:p>
            <a:pPr lvl="1">
              <a:lnSpc>
                <a:spcPct val="90000"/>
              </a:lnSpc>
            </a:pPr>
            <a:r>
              <a:rPr lang="en-US" sz="2800" dirty="0"/>
              <a:t>Low-level mechanism</a:t>
            </a:r>
          </a:p>
          <a:p>
            <a:pPr lvl="1">
              <a:lnSpc>
                <a:spcPct val="90000"/>
              </a:lnSpc>
            </a:pPr>
            <a:r>
              <a:rPr lang="en-US" sz="2800" dirty="0"/>
              <a:t>Performs context-switch</a:t>
            </a:r>
          </a:p>
          <a:p>
            <a:pPr lvl="2">
              <a:lnSpc>
                <a:spcPct val="90000"/>
              </a:lnSpc>
            </a:pPr>
            <a:r>
              <a:rPr lang="en-US" sz="2600" dirty="0"/>
              <a:t>Switch from user mode to kernel mode</a:t>
            </a:r>
          </a:p>
          <a:p>
            <a:pPr lvl="2">
              <a:lnSpc>
                <a:spcPct val="90000"/>
              </a:lnSpc>
            </a:pPr>
            <a:r>
              <a:rPr lang="en-US" sz="2600" dirty="0"/>
              <a:t>Save execution state (registers) of old process in PCB</a:t>
            </a:r>
          </a:p>
          <a:p>
            <a:pPr lvl="2">
              <a:lnSpc>
                <a:spcPct val="90000"/>
              </a:lnSpc>
            </a:pPr>
            <a:r>
              <a:rPr lang="en-US" sz="2600" dirty="0"/>
              <a:t>Insert PCB in ready queue</a:t>
            </a:r>
          </a:p>
          <a:p>
            <a:pPr lvl="2">
              <a:lnSpc>
                <a:spcPct val="90000"/>
              </a:lnSpc>
            </a:pPr>
            <a:r>
              <a:rPr lang="en-US" sz="2600" dirty="0"/>
              <a:t>Load state of next process from PCB to registers</a:t>
            </a:r>
          </a:p>
          <a:p>
            <a:pPr lvl="2">
              <a:lnSpc>
                <a:spcPct val="90000"/>
              </a:lnSpc>
            </a:pPr>
            <a:r>
              <a:rPr lang="en-US" sz="2600" dirty="0"/>
              <a:t>Switch from kernel to user mode</a:t>
            </a:r>
          </a:p>
          <a:p>
            <a:pPr lvl="2">
              <a:lnSpc>
                <a:spcPct val="90000"/>
              </a:lnSpc>
            </a:pPr>
            <a:r>
              <a:rPr lang="en-US" sz="2600" dirty="0"/>
              <a:t>Jump to instruction in new user process</a:t>
            </a:r>
          </a:p>
          <a:p>
            <a:pPr>
              <a:lnSpc>
                <a:spcPct val="90000"/>
              </a:lnSpc>
            </a:pPr>
            <a:r>
              <a:rPr lang="en-US" dirty="0"/>
              <a:t>Scheduler </a:t>
            </a:r>
          </a:p>
          <a:p>
            <a:pPr lvl="1">
              <a:lnSpc>
                <a:spcPct val="90000"/>
              </a:lnSpc>
            </a:pPr>
            <a:r>
              <a:rPr lang="en-US" sz="2800" dirty="0"/>
              <a:t>Policy to determine which process gets CPU when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5F29FE8-F487-4616-A9AB-C50638892DDA}"/>
              </a:ext>
            </a:extLst>
          </p:cNvPr>
          <p:cNvSpPr txBox="1"/>
          <p:nvPr/>
        </p:nvSpPr>
        <p:spPr>
          <a:xfrm>
            <a:off x="1828800" y="1406101"/>
            <a:ext cx="6096000" cy="3416320"/>
          </a:xfrm>
          <a:prstGeom prst="rect">
            <a:avLst/>
          </a:prstGeom>
          <a:noFill/>
        </p:spPr>
        <p:txBody>
          <a:bodyPr wrap="square">
            <a:spAutoFit/>
          </a:bodyPr>
          <a:lstStyle/>
          <a:p>
            <a:pPr algn="l"/>
            <a:r>
              <a:rPr lang="en-US" sz="1800" b="0" i="0" u="none" strike="noStrike" baseline="0" dirty="0">
                <a:latin typeface="LucidaSans-Typewriter83"/>
              </a:rPr>
              <a:t>2454 // Disable interrupts so that we are not rescheduled</a:t>
            </a:r>
          </a:p>
          <a:p>
            <a:pPr algn="l"/>
            <a:r>
              <a:rPr lang="en-US" sz="1800" b="0" i="0" u="none" strike="noStrike" baseline="0" dirty="0">
                <a:latin typeface="LucidaSans-Typewriter83"/>
              </a:rPr>
              <a:t>2455 // while reading proc from the </a:t>
            </a:r>
            <a:r>
              <a:rPr lang="en-US" sz="1800" b="0" i="0" u="none" strike="noStrike" baseline="0" dirty="0" err="1">
                <a:latin typeface="LucidaSans-Typewriter83"/>
              </a:rPr>
              <a:t>cpu</a:t>
            </a:r>
            <a:r>
              <a:rPr lang="en-US" sz="1800" b="0" i="0" u="none" strike="noStrike" baseline="0" dirty="0">
                <a:latin typeface="LucidaSans-Typewriter83"/>
              </a:rPr>
              <a:t> structure</a:t>
            </a:r>
          </a:p>
          <a:p>
            <a:pPr algn="l"/>
            <a:r>
              <a:rPr lang="en-IN" sz="1800" b="0" i="0" u="none" strike="noStrike" baseline="0" dirty="0">
                <a:latin typeface="LucidaSans-Typewriter83"/>
              </a:rPr>
              <a:t>2456 struct proc*</a:t>
            </a:r>
          </a:p>
          <a:p>
            <a:pPr algn="l"/>
            <a:r>
              <a:rPr lang="en-IN" sz="1800" b="1" i="0" u="none" strike="noStrike" baseline="0" dirty="0">
                <a:latin typeface="LucidaSans-Typewriter83"/>
              </a:rPr>
              <a:t>2457 </a:t>
            </a:r>
            <a:r>
              <a:rPr lang="en-IN" sz="1800" b="1" i="0" u="none" strike="noStrike" baseline="0" dirty="0" err="1">
                <a:latin typeface="LucidaSans-Typewriter83"/>
              </a:rPr>
              <a:t>myproc</a:t>
            </a:r>
            <a:r>
              <a:rPr lang="en-IN" sz="1800" b="1" i="0" u="none" strike="noStrike" baseline="0" dirty="0">
                <a:latin typeface="LucidaSans-Typewriter83"/>
              </a:rPr>
              <a:t>(void) {</a:t>
            </a:r>
          </a:p>
          <a:p>
            <a:pPr algn="l"/>
            <a:r>
              <a:rPr lang="en-IN" sz="1800" b="0" i="0" u="none" strike="noStrike" baseline="0" dirty="0">
                <a:latin typeface="LucidaSans-Typewriter83"/>
              </a:rPr>
              <a:t>2458 struct </a:t>
            </a:r>
            <a:r>
              <a:rPr lang="en-IN" sz="1800" b="0" i="0" u="none" strike="noStrike" baseline="0" dirty="0" err="1">
                <a:latin typeface="LucidaSans-Typewriter83"/>
              </a:rPr>
              <a:t>cpu</a:t>
            </a:r>
            <a:r>
              <a:rPr lang="en-IN" sz="1800" b="0" i="0" u="none" strike="noStrike" baseline="0" dirty="0">
                <a:latin typeface="LucidaSans-Typewriter83"/>
              </a:rPr>
              <a:t> *c;</a:t>
            </a:r>
          </a:p>
          <a:p>
            <a:pPr algn="l"/>
            <a:r>
              <a:rPr lang="en-IN" sz="1800" b="0" i="0" u="none" strike="noStrike" baseline="0" dirty="0">
                <a:latin typeface="LucidaSans-Typewriter83"/>
              </a:rPr>
              <a:t>2459 struct proc *p;</a:t>
            </a:r>
          </a:p>
          <a:p>
            <a:pPr algn="l"/>
            <a:r>
              <a:rPr lang="en-IN" sz="1800" b="0" i="0" u="none" strike="noStrike" baseline="0" dirty="0">
                <a:latin typeface="LucidaSans-Typewriter83"/>
              </a:rPr>
              <a:t>2460 </a:t>
            </a:r>
            <a:r>
              <a:rPr lang="en-IN" sz="1800" b="0" i="0" u="none" strike="noStrike" baseline="0" dirty="0" err="1">
                <a:latin typeface="LucidaSans-Typewriter83"/>
              </a:rPr>
              <a:t>pushcli</a:t>
            </a:r>
            <a:r>
              <a:rPr lang="en-IN" sz="1800" b="0" i="0" u="none" strike="noStrike" baseline="0" dirty="0">
                <a:latin typeface="LucidaSans-Typewriter83"/>
              </a:rPr>
              <a:t>();</a:t>
            </a:r>
          </a:p>
          <a:p>
            <a:pPr algn="l"/>
            <a:r>
              <a:rPr lang="en-IN" sz="1800" b="0" i="0" u="none" strike="noStrike" baseline="0" dirty="0">
                <a:latin typeface="LucidaSans-Typewriter83"/>
              </a:rPr>
              <a:t>2461 c = </a:t>
            </a:r>
            <a:r>
              <a:rPr lang="en-IN" sz="1800" b="0" i="0" u="none" strike="noStrike" baseline="0" dirty="0" err="1">
                <a:latin typeface="LucidaSans-Typewriter83"/>
              </a:rPr>
              <a:t>mycpu</a:t>
            </a:r>
            <a:r>
              <a:rPr lang="en-IN" sz="1800" b="0" i="0" u="none" strike="noStrike" baseline="0" dirty="0">
                <a:latin typeface="LucidaSans-Typewriter83"/>
              </a:rPr>
              <a:t>();</a:t>
            </a:r>
          </a:p>
          <a:p>
            <a:pPr algn="l"/>
            <a:r>
              <a:rPr lang="en-IN" sz="1800" b="0" i="0" u="none" strike="noStrike" baseline="0" dirty="0">
                <a:latin typeface="LucidaSans-Typewriter83"/>
              </a:rPr>
              <a:t>2462 p = c−&gt;proc;</a:t>
            </a:r>
          </a:p>
          <a:p>
            <a:pPr algn="l"/>
            <a:r>
              <a:rPr lang="en-IN" sz="1800" b="0" i="0" u="none" strike="noStrike" baseline="0" dirty="0">
                <a:latin typeface="LucidaSans-Typewriter83"/>
              </a:rPr>
              <a:t>2463 </a:t>
            </a:r>
            <a:r>
              <a:rPr lang="en-IN" sz="1800" b="0" i="0" u="none" strike="noStrike" baseline="0" dirty="0" err="1">
                <a:latin typeface="LucidaSans-Typewriter83"/>
              </a:rPr>
              <a:t>popcli</a:t>
            </a:r>
            <a:r>
              <a:rPr lang="en-IN" sz="1800" b="0" i="0" u="none" strike="noStrike" baseline="0" dirty="0">
                <a:latin typeface="LucidaSans-Typewriter83"/>
              </a:rPr>
              <a:t>();</a:t>
            </a:r>
          </a:p>
          <a:p>
            <a:pPr algn="l"/>
            <a:r>
              <a:rPr lang="en-IN" sz="1800" b="0" i="0" u="none" strike="noStrike" baseline="0" dirty="0">
                <a:latin typeface="LucidaSans-Typewriter83"/>
              </a:rPr>
              <a:t>2464 return p;</a:t>
            </a:r>
          </a:p>
          <a:p>
            <a:pPr algn="l"/>
            <a:r>
              <a:rPr lang="en-IN" sz="1800" b="0" i="0" u="none" strike="noStrike" baseline="0" dirty="0">
                <a:latin typeface="LucidaSans-Typewriter83"/>
              </a:rPr>
              <a:t>2465 }</a:t>
            </a:r>
            <a:endParaRPr lang="en-IN" dirty="0"/>
          </a:p>
        </p:txBody>
      </p:sp>
    </p:spTree>
    <p:extLst>
      <p:ext uri="{BB962C8B-B14F-4D97-AF65-F5344CB8AC3E}">
        <p14:creationId xmlns:p14="http://schemas.microsoft.com/office/powerpoint/2010/main" val="478074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A2FF5-4F31-48A5-A62E-4C953B3885E1}"/>
              </a:ext>
            </a:extLst>
          </p:cNvPr>
          <p:cNvSpPr txBox="1"/>
          <p:nvPr/>
        </p:nvSpPr>
        <p:spPr>
          <a:xfrm>
            <a:off x="331305" y="239404"/>
            <a:ext cx="3922643" cy="523220"/>
          </a:xfrm>
          <a:prstGeom prst="rect">
            <a:avLst/>
          </a:prstGeom>
          <a:noFill/>
        </p:spPr>
        <p:txBody>
          <a:bodyPr wrap="square">
            <a:spAutoFit/>
          </a:bodyPr>
          <a:lstStyle/>
          <a:p>
            <a:pPr algn="l"/>
            <a:r>
              <a:rPr lang="en-IN" sz="2800" b="1" i="0" dirty="0">
                <a:solidFill>
                  <a:srgbClr val="C00000"/>
                </a:solidFill>
                <a:effectLst/>
                <a:latin typeface="-apple-system"/>
              </a:rPr>
              <a:t>Scheduling Parameters</a:t>
            </a:r>
          </a:p>
        </p:txBody>
      </p:sp>
      <p:sp>
        <p:nvSpPr>
          <p:cNvPr id="7" name="TextBox 6">
            <a:extLst>
              <a:ext uri="{FF2B5EF4-FFF2-40B4-BE49-F238E27FC236}">
                <a16:creationId xmlns:a16="http://schemas.microsoft.com/office/drawing/2014/main" id="{5DFAEBE7-F1A1-49AF-B79A-8770BDB59A88}"/>
              </a:ext>
            </a:extLst>
          </p:cNvPr>
          <p:cNvSpPr txBox="1"/>
          <p:nvPr/>
        </p:nvSpPr>
        <p:spPr>
          <a:xfrm>
            <a:off x="490330" y="986285"/>
            <a:ext cx="4757531" cy="5632311"/>
          </a:xfrm>
          <a:prstGeom prst="rect">
            <a:avLst/>
          </a:prstGeom>
          <a:noFill/>
        </p:spPr>
        <p:txBody>
          <a:bodyPr wrap="square">
            <a:spAutoFit/>
          </a:bodyPr>
          <a:lstStyle/>
          <a:p>
            <a:pPr algn="just"/>
            <a:r>
              <a:rPr lang="en-US" b="0" i="0" dirty="0">
                <a:solidFill>
                  <a:srgbClr val="24292E"/>
                </a:solidFill>
                <a:effectLst/>
                <a:latin typeface="-apple-system"/>
              </a:rPr>
              <a:t>Each process table entry contains a priority field. The priority is a function of recent CPU usage, where the priority is lower if a process has recently used the CPU. The range of priorities can be partitioned in two classes: user priorities and kernel priorities. It is shown in the diagram below:</a:t>
            </a:r>
          </a:p>
          <a:p>
            <a:pPr algn="just"/>
            <a:endParaRPr lang="en-US" dirty="0">
              <a:solidFill>
                <a:srgbClr val="24292E"/>
              </a:solidFill>
              <a:latin typeface="-apple-system"/>
            </a:endParaRPr>
          </a:p>
          <a:p>
            <a:pPr algn="just"/>
            <a:r>
              <a:rPr lang="en-US" b="0" i="0" dirty="0">
                <a:solidFill>
                  <a:srgbClr val="24292E"/>
                </a:solidFill>
                <a:effectLst/>
                <a:latin typeface="-apple-system"/>
              </a:rPr>
              <a:t>Each priority has a queue of processes logically associated with it. The processes with user-level priorities were preempted on their return from the kernel to user mode, and processes with kernel-level priorities achieved them in the </a:t>
            </a:r>
            <a:r>
              <a:rPr lang="en-US" b="0" i="1" dirty="0">
                <a:solidFill>
                  <a:srgbClr val="24292E"/>
                </a:solidFill>
                <a:effectLst/>
                <a:latin typeface="-apple-system"/>
              </a:rPr>
              <a:t>sleep</a:t>
            </a:r>
            <a:r>
              <a:rPr lang="en-US" b="0" i="0" dirty="0">
                <a:solidFill>
                  <a:srgbClr val="24292E"/>
                </a:solidFill>
                <a:effectLst/>
                <a:latin typeface="-apple-system"/>
              </a:rPr>
              <a:t> algorithm. User priorities are below a threshold value and kernel priorities are above a threshold value. Processes with low kernel priority wake up on receipt of a signal, but processes with high kernel priority continue to sleep. The user level 0 is the highest user level priority and user level n is the lowest.</a:t>
            </a:r>
            <a:endParaRPr lang="en-IN" dirty="0"/>
          </a:p>
        </p:txBody>
      </p:sp>
      <p:pic>
        <p:nvPicPr>
          <p:cNvPr id="2050" name="Picture 2" descr="Range of process priorities">
            <a:extLst>
              <a:ext uri="{FF2B5EF4-FFF2-40B4-BE49-F238E27FC236}">
                <a16:creationId xmlns:a16="http://schemas.microsoft.com/office/drawing/2014/main" id="{FCD5D8EA-653E-452B-8438-68BF747F8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502718"/>
            <a:ext cx="6213688" cy="611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176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80B0A-387D-4C14-804E-A9F14C919607}"/>
              </a:ext>
            </a:extLst>
          </p:cNvPr>
          <p:cNvSpPr txBox="1"/>
          <p:nvPr/>
        </p:nvSpPr>
        <p:spPr>
          <a:xfrm>
            <a:off x="1166192" y="1166842"/>
            <a:ext cx="8017565" cy="5078313"/>
          </a:xfrm>
          <a:prstGeom prst="rect">
            <a:avLst/>
          </a:prstGeom>
          <a:noFill/>
        </p:spPr>
        <p:txBody>
          <a:bodyPr wrap="square">
            <a:spAutoFit/>
          </a:bodyPr>
          <a:lstStyle/>
          <a:p>
            <a:pPr algn="just"/>
            <a:r>
              <a:rPr lang="en-US" b="1" i="0" dirty="0">
                <a:solidFill>
                  <a:srgbClr val="24292E"/>
                </a:solidFill>
                <a:effectLst/>
                <a:latin typeface="-apple-system"/>
              </a:rPr>
              <a:t>The kernel calculates process priorities in these process states:</a:t>
            </a:r>
          </a:p>
          <a:p>
            <a:pPr algn="just"/>
            <a:endParaRPr lang="en-US" b="0" i="0" dirty="0">
              <a:solidFill>
                <a:srgbClr val="24292E"/>
              </a:solidFill>
              <a:effectLst/>
              <a:latin typeface="-apple-system"/>
            </a:endParaRPr>
          </a:p>
          <a:p>
            <a:pPr marL="285750" indent="-285750" algn="just">
              <a:buFont typeface="Wingdings" panose="05000000000000000000" pitchFamily="2" charset="2"/>
              <a:buChar char="Ø"/>
            </a:pPr>
            <a:r>
              <a:rPr lang="en-US" b="0" i="0" dirty="0">
                <a:solidFill>
                  <a:srgbClr val="24292E"/>
                </a:solidFill>
                <a:effectLst/>
                <a:latin typeface="-apple-system"/>
              </a:rPr>
              <a:t>It assigns priority to a process about to go to sleep. This priority solely depends on the reason for the sleep. Processes that sleep in lower-level algorithms tend to cause more system bottlenecks the longer they are inactive; hence they receive a higher priority than process that would cause fewer system bottlenecks. For instance, a process sleeping and waiting for the completion of disk I/O has a higher priority than a process waiting for a free buffer. Because the first process already has a buffer and it is possible that after the completion of I/O, it will release the buffer and other resources, resulting into more resource availability for the system.</a:t>
            </a:r>
          </a:p>
          <a:p>
            <a:pPr marL="285750" indent="-285750" algn="just">
              <a:buFont typeface="Wingdings" panose="05000000000000000000" pitchFamily="2" charset="2"/>
              <a:buChar char="Ø"/>
            </a:pPr>
            <a:r>
              <a:rPr lang="en-US" b="0" i="0" dirty="0">
                <a:solidFill>
                  <a:srgbClr val="24292E"/>
                </a:solidFill>
                <a:effectLst/>
                <a:latin typeface="-apple-system"/>
              </a:rPr>
              <a:t>The kernel adjusts the priority of a process that returns from kernel mode to user mode. The priority must be lowered to a user level priority. The kernel penalizes the executing process in fairness to other processes, since it had just used valuable kernel resources.</a:t>
            </a:r>
          </a:p>
          <a:p>
            <a:pPr marL="285750" indent="-285750" algn="just">
              <a:buFont typeface="Wingdings" panose="05000000000000000000" pitchFamily="2" charset="2"/>
              <a:buChar char="Ø"/>
            </a:pPr>
            <a:r>
              <a:rPr lang="en-US" b="0" i="0" dirty="0">
                <a:solidFill>
                  <a:srgbClr val="24292E"/>
                </a:solidFill>
                <a:effectLst/>
                <a:latin typeface="-apple-system"/>
              </a:rPr>
              <a:t>The clock handler adjusts the priorities of all processes in user mode at 1 second intervals (on System V) and causes the kernel to go through the scheduling algorithm to prevent a process from monopolizing use of the CPU.</a:t>
            </a:r>
          </a:p>
        </p:txBody>
      </p:sp>
    </p:spTree>
    <p:extLst>
      <p:ext uri="{BB962C8B-B14F-4D97-AF65-F5344CB8AC3E}">
        <p14:creationId xmlns:p14="http://schemas.microsoft.com/office/powerpoint/2010/main" val="3996016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26D39-7806-4F5C-AE3C-EC9E25442B98}"/>
              </a:ext>
            </a:extLst>
          </p:cNvPr>
          <p:cNvSpPr txBox="1"/>
          <p:nvPr/>
        </p:nvSpPr>
        <p:spPr>
          <a:xfrm>
            <a:off x="1404730" y="578925"/>
            <a:ext cx="7699513" cy="6186309"/>
          </a:xfrm>
          <a:prstGeom prst="rect">
            <a:avLst/>
          </a:prstGeom>
          <a:noFill/>
        </p:spPr>
        <p:txBody>
          <a:bodyPr wrap="square">
            <a:spAutoFit/>
          </a:bodyPr>
          <a:lstStyle/>
          <a:p>
            <a:pPr algn="just"/>
            <a:r>
              <a:rPr lang="en-US" dirty="0"/>
              <a:t>When a process is running, every clock tick increments a field in the process table which records the recent CPU usage of the process. Once a second, the clock handler also adjusts the recent CPU usage of each process according to a decay function on system V:</a:t>
            </a:r>
          </a:p>
          <a:p>
            <a:pPr algn="just"/>
            <a:endParaRPr lang="en-US" dirty="0"/>
          </a:p>
          <a:p>
            <a:pPr algn="just"/>
            <a:r>
              <a:rPr lang="en-US" dirty="0"/>
              <a:t>decay (CPU) = CPU / 2;</a:t>
            </a:r>
          </a:p>
          <a:p>
            <a:pPr algn="just"/>
            <a:endParaRPr lang="en-US" dirty="0"/>
          </a:p>
          <a:p>
            <a:pPr algn="just"/>
            <a:r>
              <a:rPr lang="en-US" dirty="0"/>
              <a:t>When it recomputes recent CPU usage, the clock handler recalculates the priority of every process in the "preempted but ready-to-run" state according to the formula.</a:t>
            </a:r>
          </a:p>
          <a:p>
            <a:pPr algn="just"/>
            <a:endParaRPr lang="en-US" dirty="0"/>
          </a:p>
          <a:p>
            <a:pPr algn="just"/>
            <a:r>
              <a:rPr lang="en-US" dirty="0"/>
              <a:t>priority = ("recent CPU usage" / 2) + base level user priority;</a:t>
            </a:r>
          </a:p>
          <a:p>
            <a:pPr algn="just"/>
            <a:endParaRPr lang="en-US" dirty="0"/>
          </a:p>
          <a:p>
            <a:pPr algn="just"/>
            <a:r>
              <a:rPr lang="en-US" dirty="0"/>
              <a:t>where base level user priority is the threshold priority between kernel and user mode. A numerically low value implies a high scheduling priority. As the effect of once a second recalculation, processes with user-level priorities move between the priority queues. The priorities in kernel mode do not change.</a:t>
            </a:r>
          </a:p>
          <a:p>
            <a:pPr algn="just"/>
            <a:endParaRPr lang="en-US" dirty="0"/>
          </a:p>
          <a:p>
            <a:pPr algn="just"/>
            <a:r>
              <a:rPr lang="en-US" dirty="0"/>
              <a:t>If a process is in critical region of the kernel (i.e. the process execution level is risen), the kernel does not recompute the priorities on the one second clock tick, it recomputes the priorities at the next clock tick after the critical region is finished.</a:t>
            </a:r>
            <a:endParaRPr lang="en-IN" dirty="0"/>
          </a:p>
        </p:txBody>
      </p:sp>
    </p:spTree>
    <p:extLst>
      <p:ext uri="{BB962C8B-B14F-4D97-AF65-F5344CB8AC3E}">
        <p14:creationId xmlns:p14="http://schemas.microsoft.com/office/powerpoint/2010/main" val="1924673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D9656-98E4-473C-9CA0-1AE0F199B3CE}"/>
              </a:ext>
            </a:extLst>
          </p:cNvPr>
          <p:cNvSpPr txBox="1"/>
          <p:nvPr/>
        </p:nvSpPr>
        <p:spPr>
          <a:xfrm>
            <a:off x="172279" y="199647"/>
            <a:ext cx="6096000" cy="369332"/>
          </a:xfrm>
          <a:prstGeom prst="rect">
            <a:avLst/>
          </a:prstGeom>
          <a:noFill/>
        </p:spPr>
        <p:txBody>
          <a:bodyPr wrap="square">
            <a:spAutoFit/>
          </a:bodyPr>
          <a:lstStyle/>
          <a:p>
            <a:r>
              <a:rPr lang="en-IN" b="1" i="0" dirty="0">
                <a:solidFill>
                  <a:srgbClr val="24292E"/>
                </a:solidFill>
                <a:effectLst/>
                <a:latin typeface="-apple-system"/>
              </a:rPr>
              <a:t>Examples of Process Scheduling</a:t>
            </a:r>
            <a:endParaRPr lang="en-IN" dirty="0"/>
          </a:p>
        </p:txBody>
      </p:sp>
      <p:pic>
        <p:nvPicPr>
          <p:cNvPr id="9218" name="Picture 2" descr="Example of process scheduling">
            <a:extLst>
              <a:ext uri="{FF2B5EF4-FFF2-40B4-BE49-F238E27FC236}">
                <a16:creationId xmlns:a16="http://schemas.microsoft.com/office/drawing/2014/main" id="{24954548-4989-43CF-8907-5A0150A54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1687" y="848139"/>
            <a:ext cx="5851663" cy="5360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80A4AD-42E1-4F0A-8FCE-DA5F2544945C}"/>
              </a:ext>
            </a:extLst>
          </p:cNvPr>
          <p:cNvSpPr txBox="1"/>
          <p:nvPr/>
        </p:nvSpPr>
        <p:spPr>
          <a:xfrm>
            <a:off x="450575" y="1807050"/>
            <a:ext cx="4969564" cy="2585323"/>
          </a:xfrm>
          <a:prstGeom prst="rect">
            <a:avLst/>
          </a:prstGeom>
          <a:noFill/>
        </p:spPr>
        <p:txBody>
          <a:bodyPr wrap="square">
            <a:spAutoFit/>
          </a:bodyPr>
          <a:lstStyle/>
          <a:p>
            <a:pPr algn="just"/>
            <a:r>
              <a:rPr lang="en-US" b="0" i="0" dirty="0">
                <a:solidFill>
                  <a:srgbClr val="24292E"/>
                </a:solidFill>
                <a:effectLst/>
                <a:latin typeface="-apple-system"/>
              </a:rPr>
              <a:t>Process A, B, and C are created and initially given the priority 60, which is the highest user-level priority. Assuming that the processes make no system calls, and process A gets scheduled first, after one second the CPU count of A becomes 60. And when it is recalculated, it becomes 30 (decay = 60 / 2). And the priority becomes 75 (priority = 30 / 2 + 60). Then B gets scheduled and the calculation continues every second.</a:t>
            </a:r>
            <a:endParaRPr lang="en-IN" dirty="0"/>
          </a:p>
        </p:txBody>
      </p:sp>
    </p:spTree>
    <p:extLst>
      <p:ext uri="{BB962C8B-B14F-4D97-AF65-F5344CB8AC3E}">
        <p14:creationId xmlns:p14="http://schemas.microsoft.com/office/powerpoint/2010/main" val="3158602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27787-1591-412E-AE78-E912437E9EB6}"/>
              </a:ext>
            </a:extLst>
          </p:cNvPr>
          <p:cNvSpPr txBox="1"/>
          <p:nvPr/>
        </p:nvSpPr>
        <p:spPr>
          <a:xfrm>
            <a:off x="1510748" y="754657"/>
            <a:ext cx="7633252" cy="5078313"/>
          </a:xfrm>
          <a:prstGeom prst="rect">
            <a:avLst/>
          </a:prstGeom>
          <a:noFill/>
        </p:spPr>
        <p:txBody>
          <a:bodyPr wrap="square">
            <a:spAutoFit/>
          </a:bodyPr>
          <a:lstStyle/>
          <a:p>
            <a:r>
              <a:rPr lang="en-US" b="1" dirty="0"/>
              <a:t>Controlling Process Priorities</a:t>
            </a:r>
          </a:p>
          <a:p>
            <a:endParaRPr lang="en-US" b="1" dirty="0"/>
          </a:p>
          <a:p>
            <a:r>
              <a:rPr lang="en-US" dirty="0"/>
              <a:t>Processes can use the nice system call to crude control their scheduling priorities.</a:t>
            </a:r>
          </a:p>
          <a:p>
            <a:endParaRPr lang="en-US" dirty="0"/>
          </a:p>
          <a:p>
            <a:r>
              <a:rPr lang="en-US" dirty="0"/>
              <a:t>nice(value);</a:t>
            </a:r>
          </a:p>
          <a:p>
            <a:endParaRPr lang="en-US" dirty="0"/>
          </a:p>
          <a:p>
            <a:r>
              <a:rPr lang="en-US" dirty="0"/>
              <a:t>where value is added in the calculation of process priority</a:t>
            </a:r>
          </a:p>
          <a:p>
            <a:endParaRPr lang="en-US" dirty="0"/>
          </a:p>
          <a:p>
            <a:r>
              <a:rPr lang="en-US" dirty="0"/>
              <a:t>priority = ("recent CPU usage" / constant) + (base priority) + (nice value);</a:t>
            </a:r>
          </a:p>
          <a:p>
            <a:endParaRPr lang="en-US" dirty="0"/>
          </a:p>
          <a:p>
            <a:r>
              <a:rPr lang="en-US" dirty="0"/>
              <a:t>The nice system call increments or decrements the nice field in the process table by the value parameter, although only the superuser can supply nice values that increase the process priority. The term "nice" is used because decreasing the priority (which is the usual use-case) is being "nice" to other processes. Processes inherit their nice value of their parent during the fork system call. nice system call works for running processes only; a process cannot reset the nice value of another process.</a:t>
            </a:r>
            <a:endParaRPr lang="en-IN" dirty="0"/>
          </a:p>
        </p:txBody>
      </p:sp>
    </p:spTree>
    <p:extLst>
      <p:ext uri="{BB962C8B-B14F-4D97-AF65-F5344CB8AC3E}">
        <p14:creationId xmlns:p14="http://schemas.microsoft.com/office/powerpoint/2010/main" val="307671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3FB8B-3EAE-4411-B4D3-589452195128}"/>
              </a:ext>
            </a:extLst>
          </p:cNvPr>
          <p:cNvSpPr txBox="1"/>
          <p:nvPr/>
        </p:nvSpPr>
        <p:spPr>
          <a:xfrm>
            <a:off x="344556" y="678022"/>
            <a:ext cx="4399722" cy="1200329"/>
          </a:xfrm>
          <a:prstGeom prst="rect">
            <a:avLst/>
          </a:prstGeom>
          <a:noFill/>
        </p:spPr>
        <p:txBody>
          <a:bodyPr wrap="square">
            <a:spAutoFit/>
          </a:bodyPr>
          <a:lstStyle/>
          <a:p>
            <a:pPr algn="l"/>
            <a:r>
              <a:rPr lang="en-US" b="1" i="0" dirty="0">
                <a:solidFill>
                  <a:srgbClr val="C00000"/>
                </a:solidFill>
                <a:effectLst/>
                <a:latin typeface="-apple-system"/>
              </a:rPr>
              <a:t>For example, consider the processes in the following diagram:</a:t>
            </a:r>
          </a:p>
          <a:p>
            <a:br>
              <a:rPr lang="en-US" b="1" dirty="0">
                <a:solidFill>
                  <a:srgbClr val="C00000"/>
                </a:solidFill>
              </a:rPr>
            </a:br>
            <a:endParaRPr lang="en-IN" b="1" dirty="0">
              <a:solidFill>
                <a:srgbClr val="C00000"/>
              </a:solidFill>
            </a:endParaRPr>
          </a:p>
        </p:txBody>
      </p:sp>
      <p:pic>
        <p:nvPicPr>
          <p:cNvPr id="10242" name="Picture 2" descr="Example of a fair share scheduler">
            <a:extLst>
              <a:ext uri="{FF2B5EF4-FFF2-40B4-BE49-F238E27FC236}">
                <a16:creationId xmlns:a16="http://schemas.microsoft.com/office/drawing/2014/main" id="{E9DE6EBC-D775-43D7-A581-5B65EB31D7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4539" y="695736"/>
            <a:ext cx="5512905" cy="58640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98E389-B287-4404-880A-563B9E9FB301}"/>
              </a:ext>
            </a:extLst>
          </p:cNvPr>
          <p:cNvSpPr txBox="1"/>
          <p:nvPr/>
        </p:nvSpPr>
        <p:spPr>
          <a:xfrm>
            <a:off x="344556" y="1881883"/>
            <a:ext cx="5181601" cy="2862322"/>
          </a:xfrm>
          <a:prstGeom prst="rect">
            <a:avLst/>
          </a:prstGeom>
          <a:noFill/>
        </p:spPr>
        <p:txBody>
          <a:bodyPr wrap="square">
            <a:spAutoFit/>
          </a:bodyPr>
          <a:lstStyle/>
          <a:p>
            <a:pPr algn="just"/>
            <a:r>
              <a:rPr lang="en-US" dirty="0"/>
              <a:t>Process A belongs to one group and processes B and C belong to another group. Therefore, the "group" value is shared between B and C. The priorities will be calculated by this formula :</a:t>
            </a:r>
          </a:p>
          <a:p>
            <a:pPr algn="just"/>
            <a:endParaRPr lang="en-US" dirty="0"/>
          </a:p>
          <a:p>
            <a:pPr algn="just"/>
            <a:r>
              <a:rPr lang="en-US" dirty="0"/>
              <a:t>priority = (CPU usage / 2) + (Group CPU usage / 2) + base priority</a:t>
            </a:r>
          </a:p>
          <a:p>
            <a:pPr algn="just"/>
            <a:endParaRPr lang="en-US" dirty="0"/>
          </a:p>
          <a:p>
            <a:pPr algn="just"/>
            <a:r>
              <a:rPr lang="en-US" dirty="0"/>
              <a:t>That is why processes execute in this manner: A, B, A, C, A, B, A, C, and so on...</a:t>
            </a:r>
            <a:endParaRPr lang="en-IN" dirty="0"/>
          </a:p>
        </p:txBody>
      </p:sp>
    </p:spTree>
    <p:extLst>
      <p:ext uri="{BB962C8B-B14F-4D97-AF65-F5344CB8AC3E}">
        <p14:creationId xmlns:p14="http://schemas.microsoft.com/office/powerpoint/2010/main" val="4216674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700" y="354647"/>
            <a:ext cx="3877945" cy="505267"/>
          </a:xfrm>
          <a:prstGeom prst="rect">
            <a:avLst/>
          </a:prstGeom>
        </p:spPr>
        <p:txBody>
          <a:bodyPr vert="horz" wrap="square" lIns="0" tIns="12700" rIns="0" bIns="0" rtlCol="0" anchor="ctr">
            <a:spAutoFit/>
          </a:bodyPr>
          <a:lstStyle/>
          <a:p>
            <a:pPr marL="12700">
              <a:lnSpc>
                <a:spcPct val="100000"/>
              </a:lnSpc>
              <a:spcBef>
                <a:spcPts val="100"/>
              </a:spcBef>
            </a:pPr>
            <a:r>
              <a:rPr sz="3200" b="1" spc="-5" dirty="0">
                <a:solidFill>
                  <a:srgbClr val="C00000"/>
                </a:solidFill>
              </a:rPr>
              <a:t>CPU</a:t>
            </a:r>
            <a:r>
              <a:rPr sz="3200" b="1" spc="-50" dirty="0">
                <a:solidFill>
                  <a:srgbClr val="C00000"/>
                </a:solidFill>
              </a:rPr>
              <a:t> </a:t>
            </a:r>
            <a:r>
              <a:rPr sz="3200" b="1" spc="-5" dirty="0">
                <a:solidFill>
                  <a:srgbClr val="C00000"/>
                </a:solidFill>
              </a:rPr>
              <a:t>Scheduler</a:t>
            </a:r>
          </a:p>
        </p:txBody>
      </p:sp>
      <p:sp>
        <p:nvSpPr>
          <p:cNvPr id="3" name="object 3"/>
          <p:cNvSpPr txBox="1"/>
          <p:nvPr/>
        </p:nvSpPr>
        <p:spPr>
          <a:xfrm>
            <a:off x="174894" y="5126056"/>
            <a:ext cx="7853502" cy="1579407"/>
          </a:xfrm>
          <a:prstGeom prst="rect">
            <a:avLst/>
          </a:prstGeom>
          <a:ln w="9344">
            <a:solidFill>
              <a:srgbClr val="000000"/>
            </a:solidFill>
          </a:ln>
        </p:spPr>
        <p:txBody>
          <a:bodyPr vert="horz" wrap="square" lIns="0" tIns="44450" rIns="0" bIns="0" rtlCol="0">
            <a:spAutoFit/>
          </a:bodyPr>
          <a:lstStyle/>
          <a:p>
            <a:pPr marL="434340" marR="624205" indent="-342900" algn="just">
              <a:lnSpc>
                <a:spcPct val="100800"/>
              </a:lnSpc>
              <a:spcBef>
                <a:spcPts val="350"/>
              </a:spcBef>
              <a:buFont typeface="Wingdings" panose="05000000000000000000" pitchFamily="2" charset="2"/>
              <a:buChar char="Ø"/>
            </a:pPr>
            <a:r>
              <a:rPr dirty="0">
                <a:latin typeface="Arial"/>
                <a:cs typeface="Arial"/>
              </a:rPr>
              <a:t>Scheduler </a:t>
            </a:r>
            <a:r>
              <a:rPr spc="-5" dirty="0">
                <a:latin typeface="Arial"/>
                <a:cs typeface="Arial"/>
              </a:rPr>
              <a:t>triggered to </a:t>
            </a:r>
            <a:r>
              <a:rPr dirty="0">
                <a:latin typeface="Arial"/>
                <a:cs typeface="Arial"/>
              </a:rPr>
              <a:t>run </a:t>
            </a:r>
            <a:r>
              <a:rPr spc="-5" dirty="0">
                <a:latin typeface="Arial"/>
                <a:cs typeface="Arial"/>
              </a:rPr>
              <a:t>when </a:t>
            </a:r>
            <a:r>
              <a:rPr dirty="0">
                <a:latin typeface="Arial"/>
                <a:cs typeface="Arial"/>
              </a:rPr>
              <a:t>timer </a:t>
            </a:r>
            <a:r>
              <a:rPr spc="-5" dirty="0">
                <a:latin typeface="Arial"/>
                <a:cs typeface="Arial"/>
              </a:rPr>
              <a:t>interrupt </a:t>
            </a:r>
            <a:r>
              <a:rPr dirty="0">
                <a:latin typeface="Arial"/>
                <a:cs typeface="Arial"/>
              </a:rPr>
              <a:t>occurs </a:t>
            </a:r>
            <a:r>
              <a:rPr spc="-5" dirty="0">
                <a:latin typeface="Arial"/>
                <a:cs typeface="Arial"/>
              </a:rPr>
              <a:t>or when  </a:t>
            </a:r>
            <a:r>
              <a:rPr dirty="0">
                <a:latin typeface="Arial"/>
                <a:cs typeface="Arial"/>
              </a:rPr>
              <a:t>running process </a:t>
            </a:r>
            <a:r>
              <a:rPr spc="-5" dirty="0">
                <a:latin typeface="Arial"/>
                <a:cs typeface="Arial"/>
              </a:rPr>
              <a:t>is </a:t>
            </a:r>
            <a:r>
              <a:rPr dirty="0">
                <a:latin typeface="Arial"/>
                <a:cs typeface="Arial"/>
              </a:rPr>
              <a:t>blocked on</a:t>
            </a:r>
            <a:r>
              <a:rPr spc="-5" dirty="0">
                <a:latin typeface="Arial"/>
                <a:cs typeface="Arial"/>
              </a:rPr>
              <a:t> </a:t>
            </a:r>
            <a:r>
              <a:rPr spc="-10" dirty="0">
                <a:latin typeface="Arial"/>
                <a:cs typeface="Arial"/>
              </a:rPr>
              <a:t>I/O</a:t>
            </a:r>
            <a:endParaRPr lang="en-IN" spc="-10" dirty="0">
              <a:latin typeface="Arial"/>
              <a:cs typeface="Arial"/>
            </a:endParaRPr>
          </a:p>
          <a:p>
            <a:pPr marL="434340" marR="624205" indent="-342900" algn="just">
              <a:lnSpc>
                <a:spcPct val="100800"/>
              </a:lnSpc>
              <a:spcBef>
                <a:spcPts val="350"/>
              </a:spcBef>
              <a:buFont typeface="Wingdings" panose="05000000000000000000" pitchFamily="2" charset="2"/>
              <a:buChar char="Ø"/>
            </a:pPr>
            <a:endParaRPr dirty="0">
              <a:latin typeface="Arial"/>
              <a:cs typeface="Arial"/>
            </a:endParaRPr>
          </a:p>
          <a:p>
            <a:pPr marL="434340" marR="1492885" indent="-342900" algn="just">
              <a:lnSpc>
                <a:spcPct val="121700"/>
              </a:lnSpc>
              <a:buFont typeface="Wingdings" panose="05000000000000000000" pitchFamily="2" charset="2"/>
              <a:buChar char="Ø"/>
            </a:pPr>
            <a:r>
              <a:rPr dirty="0">
                <a:latin typeface="Arial"/>
                <a:cs typeface="Arial"/>
              </a:rPr>
              <a:t>Scheduler picks another process </a:t>
            </a:r>
            <a:r>
              <a:rPr spc="-5" dirty="0">
                <a:latin typeface="Arial"/>
                <a:cs typeface="Arial"/>
              </a:rPr>
              <a:t>from the </a:t>
            </a:r>
            <a:r>
              <a:rPr dirty="0">
                <a:latin typeface="Arial"/>
                <a:cs typeface="Arial"/>
              </a:rPr>
              <a:t>ready queue  </a:t>
            </a:r>
            <a:r>
              <a:rPr spc="-5" dirty="0">
                <a:latin typeface="Arial"/>
                <a:cs typeface="Arial"/>
              </a:rPr>
              <a:t>Performs </a:t>
            </a:r>
            <a:r>
              <a:rPr dirty="0">
                <a:latin typeface="Arial"/>
                <a:cs typeface="Arial"/>
              </a:rPr>
              <a:t>a context</a:t>
            </a:r>
            <a:r>
              <a:rPr spc="-15" dirty="0">
                <a:latin typeface="Arial"/>
                <a:cs typeface="Arial"/>
              </a:rPr>
              <a:t> </a:t>
            </a:r>
            <a:r>
              <a:rPr spc="-5" dirty="0">
                <a:latin typeface="Arial"/>
                <a:cs typeface="Arial"/>
              </a:rPr>
              <a:t>switch</a:t>
            </a:r>
            <a:endParaRPr dirty="0">
              <a:latin typeface="Arial"/>
              <a:cs typeface="Arial"/>
            </a:endParaRPr>
          </a:p>
        </p:txBody>
      </p:sp>
      <p:sp>
        <p:nvSpPr>
          <p:cNvPr id="4" name="object 4"/>
          <p:cNvSpPr/>
          <p:nvPr/>
        </p:nvSpPr>
        <p:spPr>
          <a:xfrm>
            <a:off x="7467601" y="1828800"/>
            <a:ext cx="868335" cy="127464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232400" y="2120900"/>
            <a:ext cx="1295400" cy="547586"/>
          </a:xfrm>
          <a:prstGeom prst="rect">
            <a:avLst/>
          </a:prstGeom>
          <a:solidFill>
            <a:srgbClr val="BADFE2"/>
          </a:solidFill>
          <a:ln w="19048">
            <a:solidFill>
              <a:srgbClr val="000000"/>
            </a:solidFill>
          </a:ln>
        </p:spPr>
        <p:txBody>
          <a:bodyPr vert="horz" wrap="square" lIns="0" tIns="1270" rIns="0" bIns="0" rtlCol="0">
            <a:spAutoFit/>
          </a:bodyPr>
          <a:lstStyle/>
          <a:p>
            <a:pPr marL="234950" marR="215265" indent="-11430">
              <a:lnSpc>
                <a:spcPts val="2160"/>
              </a:lnSpc>
              <a:spcBef>
                <a:spcPts val="10"/>
              </a:spcBef>
            </a:pPr>
            <a:r>
              <a:rPr spc="-5" dirty="0">
                <a:latin typeface="Arial"/>
                <a:cs typeface="Arial"/>
              </a:rPr>
              <a:t>Ru</a:t>
            </a:r>
            <a:r>
              <a:rPr spc="-15" dirty="0">
                <a:latin typeface="Arial"/>
                <a:cs typeface="Arial"/>
              </a:rPr>
              <a:t>n</a:t>
            </a:r>
            <a:r>
              <a:rPr spc="-5" dirty="0">
                <a:latin typeface="Arial"/>
                <a:cs typeface="Arial"/>
              </a:rPr>
              <a:t>n</a:t>
            </a:r>
            <a:r>
              <a:rPr spc="-10" dirty="0">
                <a:latin typeface="Arial"/>
                <a:cs typeface="Arial"/>
              </a:rPr>
              <a:t>i</a:t>
            </a:r>
            <a:r>
              <a:rPr spc="-5" dirty="0">
                <a:latin typeface="Arial"/>
                <a:cs typeface="Arial"/>
              </a:rPr>
              <a:t>ng  Proc</a:t>
            </a:r>
            <a:r>
              <a:rPr spc="-15" dirty="0">
                <a:latin typeface="Arial"/>
                <a:cs typeface="Arial"/>
              </a:rPr>
              <a:t>e</a:t>
            </a:r>
            <a:r>
              <a:rPr spc="5" dirty="0">
                <a:latin typeface="Arial"/>
                <a:cs typeface="Arial"/>
              </a:rPr>
              <a:t>s</a:t>
            </a:r>
            <a:r>
              <a:rPr dirty="0">
                <a:latin typeface="Arial"/>
                <a:cs typeface="Arial"/>
              </a:rPr>
              <a:t>s</a:t>
            </a:r>
            <a:endParaRPr>
              <a:latin typeface="Arial"/>
              <a:cs typeface="Arial"/>
            </a:endParaRPr>
          </a:p>
        </p:txBody>
      </p:sp>
      <p:graphicFrame>
        <p:nvGraphicFramePr>
          <p:cNvPr id="6" name="object 6"/>
          <p:cNvGraphicFramePr>
            <a:graphicFrameLocks noGrp="1"/>
          </p:cNvGraphicFramePr>
          <p:nvPr/>
        </p:nvGraphicFramePr>
        <p:xfrm>
          <a:off x="2959040" y="4178241"/>
          <a:ext cx="3657600" cy="3810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381000">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A5A5A5"/>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E2E2BA"/>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71BEC4"/>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91CF4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D0D0E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BADFE2"/>
                    </a:solidFill>
                  </a:tcPr>
                </a:tc>
                <a:extLst>
                  <a:ext uri="{0D108BD9-81ED-4DB2-BD59-A6C34878D82A}">
                    <a16:rowId xmlns:a16="http://schemas.microsoft.com/office/drawing/2014/main" val="10000"/>
                  </a:ext>
                </a:extLst>
              </a:tr>
            </a:tbl>
          </a:graphicData>
        </a:graphic>
      </p:graphicFrame>
      <p:grpSp>
        <p:nvGrpSpPr>
          <p:cNvPr id="7" name="object 7"/>
          <p:cNvGrpSpPr/>
          <p:nvPr/>
        </p:nvGrpSpPr>
        <p:grpSpPr>
          <a:xfrm>
            <a:off x="5778183" y="1231583"/>
            <a:ext cx="3150235" cy="3582035"/>
            <a:chOff x="4254182" y="1231582"/>
            <a:chExt cx="3150235" cy="3582035"/>
          </a:xfrm>
        </p:grpSpPr>
        <p:sp>
          <p:nvSpPr>
            <p:cNvPr id="8" name="object 8"/>
            <p:cNvSpPr/>
            <p:nvPr/>
          </p:nvSpPr>
          <p:spPr>
            <a:xfrm>
              <a:off x="4267200" y="1244599"/>
              <a:ext cx="2286000" cy="877569"/>
            </a:xfrm>
            <a:custGeom>
              <a:avLst/>
              <a:gdLst/>
              <a:ahLst/>
              <a:cxnLst/>
              <a:rect l="l" t="t" r="r" b="b"/>
              <a:pathLst>
                <a:path w="2286000" h="877569">
                  <a:moveTo>
                    <a:pt x="1812289" y="0"/>
                  </a:moveTo>
                  <a:lnTo>
                    <a:pt x="363220" y="0"/>
                  </a:lnTo>
                  <a:lnTo>
                    <a:pt x="344170" y="1270"/>
                  </a:lnTo>
                  <a:lnTo>
                    <a:pt x="303529" y="7620"/>
                  </a:lnTo>
                  <a:lnTo>
                    <a:pt x="265429" y="17779"/>
                  </a:lnTo>
                  <a:lnTo>
                    <a:pt x="227329" y="33020"/>
                  </a:lnTo>
                  <a:lnTo>
                    <a:pt x="191770" y="50800"/>
                  </a:lnTo>
                  <a:lnTo>
                    <a:pt x="158750" y="72389"/>
                  </a:lnTo>
                  <a:lnTo>
                    <a:pt x="127000" y="97789"/>
                  </a:lnTo>
                  <a:lnTo>
                    <a:pt x="85089" y="142239"/>
                  </a:lnTo>
                  <a:lnTo>
                    <a:pt x="62229" y="173989"/>
                  </a:lnTo>
                  <a:lnTo>
                    <a:pt x="33020" y="227329"/>
                  </a:lnTo>
                  <a:lnTo>
                    <a:pt x="12700" y="284479"/>
                  </a:lnTo>
                  <a:lnTo>
                    <a:pt x="5079" y="323850"/>
                  </a:lnTo>
                  <a:lnTo>
                    <a:pt x="2539" y="342900"/>
                  </a:lnTo>
                  <a:lnTo>
                    <a:pt x="0" y="363220"/>
                  </a:lnTo>
                  <a:lnTo>
                    <a:pt x="0" y="877570"/>
                  </a:lnTo>
                  <a:lnTo>
                    <a:pt x="219710" y="877570"/>
                  </a:lnTo>
                  <a:lnTo>
                    <a:pt x="219710" y="367029"/>
                  </a:lnTo>
                  <a:lnTo>
                    <a:pt x="220979" y="359410"/>
                  </a:lnTo>
                  <a:lnTo>
                    <a:pt x="222250" y="350520"/>
                  </a:lnTo>
                  <a:lnTo>
                    <a:pt x="224789" y="342900"/>
                  </a:lnTo>
                  <a:lnTo>
                    <a:pt x="226060" y="334010"/>
                  </a:lnTo>
                  <a:lnTo>
                    <a:pt x="229870" y="326389"/>
                  </a:lnTo>
                  <a:lnTo>
                    <a:pt x="232410" y="318770"/>
                  </a:lnTo>
                  <a:lnTo>
                    <a:pt x="240029" y="303529"/>
                  </a:lnTo>
                  <a:lnTo>
                    <a:pt x="264160" y="270510"/>
                  </a:lnTo>
                  <a:lnTo>
                    <a:pt x="276860" y="259079"/>
                  </a:lnTo>
                  <a:lnTo>
                    <a:pt x="283210" y="252729"/>
                  </a:lnTo>
                  <a:lnTo>
                    <a:pt x="289560" y="248920"/>
                  </a:lnTo>
                  <a:lnTo>
                    <a:pt x="297179" y="243839"/>
                  </a:lnTo>
                  <a:lnTo>
                    <a:pt x="303529" y="240029"/>
                  </a:lnTo>
                  <a:lnTo>
                    <a:pt x="318770" y="232410"/>
                  </a:lnTo>
                  <a:lnTo>
                    <a:pt x="326389" y="229870"/>
                  </a:lnTo>
                  <a:lnTo>
                    <a:pt x="335279" y="227329"/>
                  </a:lnTo>
                  <a:lnTo>
                    <a:pt x="350520" y="222250"/>
                  </a:lnTo>
                  <a:lnTo>
                    <a:pt x="359410" y="220979"/>
                  </a:lnTo>
                  <a:lnTo>
                    <a:pt x="367029" y="219710"/>
                  </a:lnTo>
                  <a:lnTo>
                    <a:pt x="2139950" y="219710"/>
                  </a:lnTo>
                  <a:lnTo>
                    <a:pt x="2114550" y="173989"/>
                  </a:lnTo>
                  <a:lnTo>
                    <a:pt x="2077720" y="127000"/>
                  </a:lnTo>
                  <a:lnTo>
                    <a:pt x="2049779" y="97789"/>
                  </a:lnTo>
                  <a:lnTo>
                    <a:pt x="2033270" y="85089"/>
                  </a:lnTo>
                  <a:lnTo>
                    <a:pt x="2018029" y="72389"/>
                  </a:lnTo>
                  <a:lnTo>
                    <a:pt x="2001520" y="60960"/>
                  </a:lnTo>
                  <a:lnTo>
                    <a:pt x="1985010" y="50800"/>
                  </a:lnTo>
                  <a:lnTo>
                    <a:pt x="1965960" y="41910"/>
                  </a:lnTo>
                  <a:lnTo>
                    <a:pt x="1948179" y="33020"/>
                  </a:lnTo>
                  <a:lnTo>
                    <a:pt x="1911350" y="17779"/>
                  </a:lnTo>
                  <a:lnTo>
                    <a:pt x="1871979" y="7620"/>
                  </a:lnTo>
                  <a:lnTo>
                    <a:pt x="1832610" y="1270"/>
                  </a:lnTo>
                  <a:lnTo>
                    <a:pt x="1812289" y="0"/>
                  </a:lnTo>
                  <a:close/>
                </a:path>
                <a:path w="2286000" h="877569">
                  <a:moveTo>
                    <a:pt x="2286000" y="438150"/>
                  </a:moveTo>
                  <a:lnTo>
                    <a:pt x="1846579" y="438150"/>
                  </a:lnTo>
                  <a:lnTo>
                    <a:pt x="2066289" y="657860"/>
                  </a:lnTo>
                  <a:lnTo>
                    <a:pt x="2286000" y="438150"/>
                  </a:lnTo>
                  <a:close/>
                </a:path>
                <a:path w="2286000" h="877569">
                  <a:moveTo>
                    <a:pt x="2139950" y="219710"/>
                  </a:moveTo>
                  <a:lnTo>
                    <a:pt x="1809750" y="219710"/>
                  </a:lnTo>
                  <a:lnTo>
                    <a:pt x="1817370" y="220979"/>
                  </a:lnTo>
                  <a:lnTo>
                    <a:pt x="1826260" y="222250"/>
                  </a:lnTo>
                  <a:lnTo>
                    <a:pt x="1835150" y="224789"/>
                  </a:lnTo>
                  <a:lnTo>
                    <a:pt x="1874520" y="241300"/>
                  </a:lnTo>
                  <a:lnTo>
                    <a:pt x="1888489" y="251460"/>
                  </a:lnTo>
                  <a:lnTo>
                    <a:pt x="1896110" y="255270"/>
                  </a:lnTo>
                  <a:lnTo>
                    <a:pt x="1908810" y="267970"/>
                  </a:lnTo>
                  <a:lnTo>
                    <a:pt x="1913889" y="274320"/>
                  </a:lnTo>
                  <a:lnTo>
                    <a:pt x="1920239" y="280670"/>
                  </a:lnTo>
                  <a:lnTo>
                    <a:pt x="1941829" y="316229"/>
                  </a:lnTo>
                  <a:lnTo>
                    <a:pt x="1950720" y="341629"/>
                  </a:lnTo>
                  <a:lnTo>
                    <a:pt x="1953260" y="349250"/>
                  </a:lnTo>
                  <a:lnTo>
                    <a:pt x="1955800" y="367029"/>
                  </a:lnTo>
                  <a:lnTo>
                    <a:pt x="1955800" y="374650"/>
                  </a:lnTo>
                  <a:lnTo>
                    <a:pt x="1957070" y="383539"/>
                  </a:lnTo>
                  <a:lnTo>
                    <a:pt x="1957070" y="438150"/>
                  </a:lnTo>
                  <a:lnTo>
                    <a:pt x="2176779" y="438150"/>
                  </a:lnTo>
                  <a:lnTo>
                    <a:pt x="2176779" y="383539"/>
                  </a:lnTo>
                  <a:lnTo>
                    <a:pt x="2174240" y="342900"/>
                  </a:lnTo>
                  <a:lnTo>
                    <a:pt x="2167890" y="303529"/>
                  </a:lnTo>
                  <a:lnTo>
                    <a:pt x="2151379" y="246379"/>
                  </a:lnTo>
                  <a:lnTo>
                    <a:pt x="2143760" y="227329"/>
                  </a:lnTo>
                  <a:lnTo>
                    <a:pt x="2139950" y="219710"/>
                  </a:lnTo>
                  <a:close/>
                </a:path>
              </a:pathLst>
            </a:custGeom>
            <a:solidFill>
              <a:srgbClr val="BADFE2"/>
            </a:solidFill>
          </p:spPr>
          <p:txBody>
            <a:bodyPr wrap="square" lIns="0" tIns="0" rIns="0" bIns="0" rtlCol="0"/>
            <a:lstStyle/>
            <a:p>
              <a:endParaRPr/>
            </a:p>
          </p:txBody>
        </p:sp>
        <p:sp>
          <p:nvSpPr>
            <p:cNvPr id="9" name="object 9"/>
            <p:cNvSpPr/>
            <p:nvPr/>
          </p:nvSpPr>
          <p:spPr>
            <a:xfrm>
              <a:off x="4267200" y="1244599"/>
              <a:ext cx="2286000" cy="877569"/>
            </a:xfrm>
            <a:custGeom>
              <a:avLst/>
              <a:gdLst/>
              <a:ahLst/>
              <a:cxnLst/>
              <a:rect l="l" t="t" r="r" b="b"/>
              <a:pathLst>
                <a:path w="2286000" h="877569">
                  <a:moveTo>
                    <a:pt x="0" y="877570"/>
                  </a:moveTo>
                  <a:lnTo>
                    <a:pt x="0" y="383539"/>
                  </a:lnTo>
                  <a:lnTo>
                    <a:pt x="0" y="363220"/>
                  </a:lnTo>
                  <a:lnTo>
                    <a:pt x="2539" y="342900"/>
                  </a:lnTo>
                  <a:lnTo>
                    <a:pt x="5079" y="323850"/>
                  </a:lnTo>
                  <a:lnTo>
                    <a:pt x="7620" y="303529"/>
                  </a:lnTo>
                  <a:lnTo>
                    <a:pt x="12700" y="284479"/>
                  </a:lnTo>
                  <a:lnTo>
                    <a:pt x="19050" y="265429"/>
                  </a:lnTo>
                  <a:lnTo>
                    <a:pt x="25400" y="246379"/>
                  </a:lnTo>
                  <a:lnTo>
                    <a:pt x="33020" y="227329"/>
                  </a:lnTo>
                  <a:lnTo>
                    <a:pt x="41910" y="209550"/>
                  </a:lnTo>
                  <a:lnTo>
                    <a:pt x="50800" y="191770"/>
                  </a:lnTo>
                  <a:lnTo>
                    <a:pt x="62229" y="173989"/>
                  </a:lnTo>
                  <a:lnTo>
                    <a:pt x="73660" y="157479"/>
                  </a:lnTo>
                  <a:lnTo>
                    <a:pt x="85089" y="142239"/>
                  </a:lnTo>
                  <a:lnTo>
                    <a:pt x="99060" y="127000"/>
                  </a:lnTo>
                  <a:lnTo>
                    <a:pt x="113029" y="111760"/>
                  </a:lnTo>
                  <a:lnTo>
                    <a:pt x="142239" y="85089"/>
                  </a:lnTo>
                  <a:lnTo>
                    <a:pt x="175260" y="60960"/>
                  </a:lnTo>
                  <a:lnTo>
                    <a:pt x="209550" y="41910"/>
                  </a:lnTo>
                  <a:lnTo>
                    <a:pt x="227329" y="33020"/>
                  </a:lnTo>
                  <a:lnTo>
                    <a:pt x="246379" y="25400"/>
                  </a:lnTo>
                  <a:lnTo>
                    <a:pt x="265429" y="17779"/>
                  </a:lnTo>
                  <a:lnTo>
                    <a:pt x="284479" y="12700"/>
                  </a:lnTo>
                  <a:lnTo>
                    <a:pt x="303529" y="7620"/>
                  </a:lnTo>
                  <a:lnTo>
                    <a:pt x="323850" y="3810"/>
                  </a:lnTo>
                  <a:lnTo>
                    <a:pt x="344170" y="1270"/>
                  </a:lnTo>
                  <a:lnTo>
                    <a:pt x="363220" y="0"/>
                  </a:lnTo>
                  <a:lnTo>
                    <a:pt x="383539" y="0"/>
                  </a:lnTo>
                  <a:lnTo>
                    <a:pt x="1791970" y="0"/>
                  </a:lnTo>
                  <a:lnTo>
                    <a:pt x="1812289" y="0"/>
                  </a:lnTo>
                  <a:lnTo>
                    <a:pt x="1832610" y="1270"/>
                  </a:lnTo>
                  <a:lnTo>
                    <a:pt x="1871979" y="7620"/>
                  </a:lnTo>
                  <a:lnTo>
                    <a:pt x="1911350" y="17779"/>
                  </a:lnTo>
                  <a:lnTo>
                    <a:pt x="1948179" y="33020"/>
                  </a:lnTo>
                  <a:lnTo>
                    <a:pt x="1965960" y="41910"/>
                  </a:lnTo>
                  <a:lnTo>
                    <a:pt x="1985010" y="50800"/>
                  </a:lnTo>
                  <a:lnTo>
                    <a:pt x="2001520" y="60960"/>
                  </a:lnTo>
                  <a:lnTo>
                    <a:pt x="2018029" y="72389"/>
                  </a:lnTo>
                  <a:lnTo>
                    <a:pt x="2033270" y="85089"/>
                  </a:lnTo>
                  <a:lnTo>
                    <a:pt x="2049779" y="97789"/>
                  </a:lnTo>
                  <a:lnTo>
                    <a:pt x="2063750" y="111760"/>
                  </a:lnTo>
                  <a:lnTo>
                    <a:pt x="2077720" y="127000"/>
                  </a:lnTo>
                  <a:lnTo>
                    <a:pt x="2090420" y="142239"/>
                  </a:lnTo>
                  <a:lnTo>
                    <a:pt x="2103120" y="157479"/>
                  </a:lnTo>
                  <a:lnTo>
                    <a:pt x="2114550" y="173989"/>
                  </a:lnTo>
                  <a:lnTo>
                    <a:pt x="2124710" y="191770"/>
                  </a:lnTo>
                  <a:lnTo>
                    <a:pt x="2134870" y="209550"/>
                  </a:lnTo>
                  <a:lnTo>
                    <a:pt x="2143760" y="227329"/>
                  </a:lnTo>
                  <a:lnTo>
                    <a:pt x="2151379" y="246379"/>
                  </a:lnTo>
                  <a:lnTo>
                    <a:pt x="2157729" y="265429"/>
                  </a:lnTo>
                  <a:lnTo>
                    <a:pt x="2164079" y="284479"/>
                  </a:lnTo>
                  <a:lnTo>
                    <a:pt x="2171700" y="323850"/>
                  </a:lnTo>
                  <a:lnTo>
                    <a:pt x="2175510" y="363220"/>
                  </a:lnTo>
                  <a:lnTo>
                    <a:pt x="2176779" y="383539"/>
                  </a:lnTo>
                  <a:lnTo>
                    <a:pt x="2176779" y="438150"/>
                  </a:lnTo>
                  <a:lnTo>
                    <a:pt x="2286000" y="438150"/>
                  </a:lnTo>
                  <a:lnTo>
                    <a:pt x="2066289" y="657860"/>
                  </a:lnTo>
                  <a:lnTo>
                    <a:pt x="1846579" y="438150"/>
                  </a:lnTo>
                  <a:lnTo>
                    <a:pt x="1957070" y="438150"/>
                  </a:lnTo>
                  <a:lnTo>
                    <a:pt x="1957070" y="383539"/>
                  </a:lnTo>
                  <a:lnTo>
                    <a:pt x="1955800" y="374650"/>
                  </a:lnTo>
                  <a:lnTo>
                    <a:pt x="1955800" y="367029"/>
                  </a:lnTo>
                  <a:lnTo>
                    <a:pt x="1954529" y="358139"/>
                  </a:lnTo>
                  <a:lnTo>
                    <a:pt x="1953260" y="349250"/>
                  </a:lnTo>
                  <a:lnTo>
                    <a:pt x="1950720" y="341629"/>
                  </a:lnTo>
                  <a:lnTo>
                    <a:pt x="1934210" y="300989"/>
                  </a:lnTo>
                  <a:lnTo>
                    <a:pt x="1913889" y="274320"/>
                  </a:lnTo>
                  <a:lnTo>
                    <a:pt x="1908810" y="267970"/>
                  </a:lnTo>
                  <a:lnTo>
                    <a:pt x="1902460" y="261620"/>
                  </a:lnTo>
                  <a:lnTo>
                    <a:pt x="1896110" y="255270"/>
                  </a:lnTo>
                  <a:lnTo>
                    <a:pt x="1888489" y="251460"/>
                  </a:lnTo>
                  <a:lnTo>
                    <a:pt x="1882139" y="246379"/>
                  </a:lnTo>
                  <a:lnTo>
                    <a:pt x="1874520" y="241300"/>
                  </a:lnTo>
                  <a:lnTo>
                    <a:pt x="1866900" y="237489"/>
                  </a:lnTo>
                  <a:lnTo>
                    <a:pt x="1859279" y="233679"/>
                  </a:lnTo>
                  <a:lnTo>
                    <a:pt x="1817370" y="220979"/>
                  </a:lnTo>
                  <a:lnTo>
                    <a:pt x="1809750" y="219710"/>
                  </a:lnTo>
                  <a:lnTo>
                    <a:pt x="367029" y="219710"/>
                  </a:lnTo>
                  <a:lnTo>
                    <a:pt x="359410" y="220979"/>
                  </a:lnTo>
                  <a:lnTo>
                    <a:pt x="350520" y="222250"/>
                  </a:lnTo>
                  <a:lnTo>
                    <a:pt x="342900" y="224789"/>
                  </a:lnTo>
                  <a:lnTo>
                    <a:pt x="335279" y="227329"/>
                  </a:lnTo>
                  <a:lnTo>
                    <a:pt x="326389" y="229870"/>
                  </a:lnTo>
                  <a:lnTo>
                    <a:pt x="318770" y="232410"/>
                  </a:lnTo>
                  <a:lnTo>
                    <a:pt x="311150" y="236220"/>
                  </a:lnTo>
                  <a:lnTo>
                    <a:pt x="303529" y="240029"/>
                  </a:lnTo>
                  <a:lnTo>
                    <a:pt x="297179" y="243839"/>
                  </a:lnTo>
                  <a:lnTo>
                    <a:pt x="289560" y="248920"/>
                  </a:lnTo>
                  <a:lnTo>
                    <a:pt x="283210" y="252729"/>
                  </a:lnTo>
                  <a:lnTo>
                    <a:pt x="276860" y="259079"/>
                  </a:lnTo>
                  <a:lnTo>
                    <a:pt x="270510" y="264160"/>
                  </a:lnTo>
                  <a:lnTo>
                    <a:pt x="264160" y="270510"/>
                  </a:lnTo>
                  <a:lnTo>
                    <a:pt x="259079" y="276860"/>
                  </a:lnTo>
                  <a:lnTo>
                    <a:pt x="254000" y="283210"/>
                  </a:lnTo>
                  <a:lnTo>
                    <a:pt x="248920" y="289560"/>
                  </a:lnTo>
                  <a:lnTo>
                    <a:pt x="243839" y="297179"/>
                  </a:lnTo>
                  <a:lnTo>
                    <a:pt x="240029" y="303529"/>
                  </a:lnTo>
                  <a:lnTo>
                    <a:pt x="236220" y="311150"/>
                  </a:lnTo>
                  <a:lnTo>
                    <a:pt x="232410" y="318770"/>
                  </a:lnTo>
                  <a:lnTo>
                    <a:pt x="229870" y="326389"/>
                  </a:lnTo>
                  <a:lnTo>
                    <a:pt x="226060" y="334010"/>
                  </a:lnTo>
                  <a:lnTo>
                    <a:pt x="224789" y="342900"/>
                  </a:lnTo>
                  <a:lnTo>
                    <a:pt x="222250" y="350520"/>
                  </a:lnTo>
                  <a:lnTo>
                    <a:pt x="220979" y="359410"/>
                  </a:lnTo>
                  <a:lnTo>
                    <a:pt x="219710" y="367029"/>
                  </a:lnTo>
                  <a:lnTo>
                    <a:pt x="219710" y="375920"/>
                  </a:lnTo>
                  <a:lnTo>
                    <a:pt x="219710" y="383539"/>
                  </a:lnTo>
                  <a:lnTo>
                    <a:pt x="219710" y="877570"/>
                  </a:lnTo>
                  <a:lnTo>
                    <a:pt x="0" y="877570"/>
                  </a:lnTo>
                  <a:close/>
                </a:path>
                <a:path w="2286000" h="877569">
                  <a:moveTo>
                    <a:pt x="0" y="0"/>
                  </a:moveTo>
                  <a:lnTo>
                    <a:pt x="0" y="0"/>
                  </a:lnTo>
                </a:path>
                <a:path w="2286000" h="877569">
                  <a:moveTo>
                    <a:pt x="2286000" y="877570"/>
                  </a:moveTo>
                  <a:lnTo>
                    <a:pt x="2286000" y="877570"/>
                  </a:lnTo>
                </a:path>
              </a:pathLst>
            </a:custGeom>
            <a:ln w="25518">
              <a:solidFill>
                <a:srgbClr val="000000"/>
              </a:solidFill>
            </a:ln>
          </p:spPr>
          <p:txBody>
            <a:bodyPr wrap="square" lIns="0" tIns="0" rIns="0" bIns="0" rtlCol="0"/>
            <a:lstStyle/>
            <a:p>
              <a:endParaRPr/>
            </a:p>
          </p:txBody>
        </p:sp>
        <p:sp>
          <p:nvSpPr>
            <p:cNvPr id="10" name="object 10"/>
            <p:cNvSpPr/>
            <p:nvPr/>
          </p:nvSpPr>
          <p:spPr>
            <a:xfrm>
              <a:off x="4385310" y="2755900"/>
              <a:ext cx="415290" cy="1435100"/>
            </a:xfrm>
            <a:custGeom>
              <a:avLst/>
              <a:gdLst/>
              <a:ahLst/>
              <a:cxnLst/>
              <a:rect l="l" t="t" r="r" b="b"/>
              <a:pathLst>
                <a:path w="415289" h="1435100">
                  <a:moveTo>
                    <a:pt x="415289" y="1435100"/>
                  </a:moveTo>
                  <a:lnTo>
                    <a:pt x="0" y="0"/>
                  </a:lnTo>
                </a:path>
              </a:pathLst>
            </a:custGeom>
            <a:ln w="9344">
              <a:solidFill>
                <a:srgbClr val="000000"/>
              </a:solidFill>
            </a:ln>
          </p:spPr>
          <p:txBody>
            <a:bodyPr wrap="square" lIns="0" tIns="0" rIns="0" bIns="0" rtlCol="0"/>
            <a:lstStyle/>
            <a:p>
              <a:endParaRPr/>
            </a:p>
          </p:txBody>
        </p:sp>
        <p:sp>
          <p:nvSpPr>
            <p:cNvPr id="11" name="object 11"/>
            <p:cNvSpPr/>
            <p:nvPr/>
          </p:nvSpPr>
          <p:spPr>
            <a:xfrm>
              <a:off x="4330700" y="2654300"/>
              <a:ext cx="107950" cy="119379"/>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486400" y="3809999"/>
              <a:ext cx="1905000" cy="990600"/>
            </a:xfrm>
            <a:custGeom>
              <a:avLst/>
              <a:gdLst/>
              <a:ahLst/>
              <a:cxnLst/>
              <a:rect l="l" t="t" r="r" b="b"/>
              <a:pathLst>
                <a:path w="1905000" h="990600">
                  <a:moveTo>
                    <a:pt x="1739900" y="0"/>
                  </a:moveTo>
                  <a:lnTo>
                    <a:pt x="165100" y="0"/>
                  </a:lnTo>
                  <a:lnTo>
                    <a:pt x="124207" y="6496"/>
                  </a:lnTo>
                  <a:lnTo>
                    <a:pt x="85607" y="24459"/>
                  </a:lnTo>
                  <a:lnTo>
                    <a:pt x="51593" y="51593"/>
                  </a:lnTo>
                  <a:lnTo>
                    <a:pt x="24459" y="85607"/>
                  </a:lnTo>
                  <a:lnTo>
                    <a:pt x="6496" y="124207"/>
                  </a:lnTo>
                  <a:lnTo>
                    <a:pt x="0" y="165100"/>
                  </a:lnTo>
                  <a:lnTo>
                    <a:pt x="0" y="825500"/>
                  </a:lnTo>
                  <a:lnTo>
                    <a:pt x="6496" y="866392"/>
                  </a:lnTo>
                  <a:lnTo>
                    <a:pt x="24459" y="904992"/>
                  </a:lnTo>
                  <a:lnTo>
                    <a:pt x="51593" y="939006"/>
                  </a:lnTo>
                  <a:lnTo>
                    <a:pt x="85607" y="966140"/>
                  </a:lnTo>
                  <a:lnTo>
                    <a:pt x="124207" y="984103"/>
                  </a:lnTo>
                  <a:lnTo>
                    <a:pt x="165100" y="990600"/>
                  </a:lnTo>
                  <a:lnTo>
                    <a:pt x="1739900" y="990600"/>
                  </a:lnTo>
                  <a:lnTo>
                    <a:pt x="1780792" y="984103"/>
                  </a:lnTo>
                  <a:lnTo>
                    <a:pt x="1819392" y="966140"/>
                  </a:lnTo>
                  <a:lnTo>
                    <a:pt x="1853406" y="939006"/>
                  </a:lnTo>
                  <a:lnTo>
                    <a:pt x="1880540" y="904992"/>
                  </a:lnTo>
                  <a:lnTo>
                    <a:pt x="1898503" y="866392"/>
                  </a:lnTo>
                  <a:lnTo>
                    <a:pt x="1905000" y="825500"/>
                  </a:lnTo>
                  <a:lnTo>
                    <a:pt x="1905000" y="165100"/>
                  </a:lnTo>
                  <a:lnTo>
                    <a:pt x="1898503" y="124207"/>
                  </a:lnTo>
                  <a:lnTo>
                    <a:pt x="1880540" y="85607"/>
                  </a:lnTo>
                  <a:lnTo>
                    <a:pt x="1853406" y="51593"/>
                  </a:lnTo>
                  <a:lnTo>
                    <a:pt x="1819392" y="24459"/>
                  </a:lnTo>
                  <a:lnTo>
                    <a:pt x="1780792" y="6496"/>
                  </a:lnTo>
                  <a:lnTo>
                    <a:pt x="1739900" y="0"/>
                  </a:lnTo>
                  <a:close/>
                </a:path>
              </a:pathLst>
            </a:custGeom>
            <a:solidFill>
              <a:srgbClr val="FFBF00"/>
            </a:solidFill>
          </p:spPr>
          <p:txBody>
            <a:bodyPr wrap="square" lIns="0" tIns="0" rIns="0" bIns="0" rtlCol="0"/>
            <a:lstStyle/>
            <a:p>
              <a:endParaRPr/>
            </a:p>
          </p:txBody>
        </p:sp>
        <p:sp>
          <p:nvSpPr>
            <p:cNvPr id="13" name="object 13"/>
            <p:cNvSpPr/>
            <p:nvPr/>
          </p:nvSpPr>
          <p:spPr>
            <a:xfrm>
              <a:off x="5486400" y="3809999"/>
              <a:ext cx="1905000" cy="990600"/>
            </a:xfrm>
            <a:custGeom>
              <a:avLst/>
              <a:gdLst/>
              <a:ahLst/>
              <a:cxnLst/>
              <a:rect l="l" t="t" r="r" b="b"/>
              <a:pathLst>
                <a:path w="1905000" h="990600">
                  <a:moveTo>
                    <a:pt x="165100" y="0"/>
                  </a:moveTo>
                  <a:lnTo>
                    <a:pt x="124207" y="6496"/>
                  </a:lnTo>
                  <a:lnTo>
                    <a:pt x="85607" y="24459"/>
                  </a:lnTo>
                  <a:lnTo>
                    <a:pt x="51593" y="51593"/>
                  </a:lnTo>
                  <a:lnTo>
                    <a:pt x="24459" y="85607"/>
                  </a:lnTo>
                  <a:lnTo>
                    <a:pt x="6496" y="124207"/>
                  </a:lnTo>
                  <a:lnTo>
                    <a:pt x="0" y="165100"/>
                  </a:lnTo>
                  <a:lnTo>
                    <a:pt x="0" y="825500"/>
                  </a:lnTo>
                  <a:lnTo>
                    <a:pt x="6496" y="866392"/>
                  </a:lnTo>
                  <a:lnTo>
                    <a:pt x="24459" y="904992"/>
                  </a:lnTo>
                  <a:lnTo>
                    <a:pt x="51593" y="939006"/>
                  </a:lnTo>
                  <a:lnTo>
                    <a:pt x="85607" y="966140"/>
                  </a:lnTo>
                  <a:lnTo>
                    <a:pt x="124207" y="984103"/>
                  </a:lnTo>
                  <a:lnTo>
                    <a:pt x="165100" y="990600"/>
                  </a:lnTo>
                  <a:lnTo>
                    <a:pt x="1739900" y="990600"/>
                  </a:lnTo>
                  <a:lnTo>
                    <a:pt x="1780792" y="984103"/>
                  </a:lnTo>
                  <a:lnTo>
                    <a:pt x="1819392" y="966140"/>
                  </a:lnTo>
                  <a:lnTo>
                    <a:pt x="1853406" y="939006"/>
                  </a:lnTo>
                  <a:lnTo>
                    <a:pt x="1880540" y="904992"/>
                  </a:lnTo>
                  <a:lnTo>
                    <a:pt x="1898503" y="866392"/>
                  </a:lnTo>
                  <a:lnTo>
                    <a:pt x="1905000" y="825500"/>
                  </a:lnTo>
                  <a:lnTo>
                    <a:pt x="1905000" y="165100"/>
                  </a:lnTo>
                  <a:lnTo>
                    <a:pt x="1898503" y="124207"/>
                  </a:lnTo>
                  <a:lnTo>
                    <a:pt x="1880540" y="85607"/>
                  </a:lnTo>
                  <a:lnTo>
                    <a:pt x="1853406" y="51593"/>
                  </a:lnTo>
                  <a:lnTo>
                    <a:pt x="1819392" y="24459"/>
                  </a:lnTo>
                  <a:lnTo>
                    <a:pt x="1780792" y="6496"/>
                  </a:lnTo>
                  <a:lnTo>
                    <a:pt x="1739900" y="0"/>
                  </a:lnTo>
                  <a:lnTo>
                    <a:pt x="165100" y="0"/>
                  </a:lnTo>
                  <a:close/>
                </a:path>
                <a:path w="1905000" h="990600">
                  <a:moveTo>
                    <a:pt x="0" y="0"/>
                  </a:moveTo>
                  <a:lnTo>
                    <a:pt x="0" y="0"/>
                  </a:lnTo>
                </a:path>
                <a:path w="1905000" h="990600">
                  <a:moveTo>
                    <a:pt x="1905000" y="990600"/>
                  </a:moveTo>
                  <a:lnTo>
                    <a:pt x="1905000" y="990600"/>
                  </a:lnTo>
                </a:path>
              </a:pathLst>
            </a:custGeom>
            <a:ln w="25518">
              <a:solidFill>
                <a:srgbClr val="000000"/>
              </a:solidFill>
            </a:ln>
          </p:spPr>
          <p:txBody>
            <a:bodyPr wrap="square" lIns="0" tIns="0" rIns="0" bIns="0" rtlCol="0"/>
            <a:lstStyle/>
            <a:p>
              <a:endParaRPr/>
            </a:p>
          </p:txBody>
        </p:sp>
      </p:grpSp>
      <p:sp>
        <p:nvSpPr>
          <p:cNvPr id="14" name="object 14"/>
          <p:cNvSpPr txBox="1"/>
          <p:nvPr/>
        </p:nvSpPr>
        <p:spPr>
          <a:xfrm>
            <a:off x="7437120" y="4018279"/>
            <a:ext cx="1051560" cy="574040"/>
          </a:xfrm>
          <a:prstGeom prst="rect">
            <a:avLst/>
          </a:prstGeom>
        </p:spPr>
        <p:txBody>
          <a:bodyPr vert="horz" wrap="square" lIns="0" tIns="12700" rIns="0" bIns="0" rtlCol="0">
            <a:spAutoFit/>
          </a:bodyPr>
          <a:lstStyle/>
          <a:p>
            <a:pPr algn="ctr">
              <a:spcBef>
                <a:spcPts val="100"/>
              </a:spcBef>
            </a:pPr>
            <a:r>
              <a:rPr spc="-5" dirty="0">
                <a:latin typeface="Arial"/>
                <a:cs typeface="Arial"/>
              </a:rPr>
              <a:t>CPU</a:t>
            </a:r>
            <a:endParaRPr>
              <a:latin typeface="Arial"/>
              <a:cs typeface="Arial"/>
            </a:endParaRPr>
          </a:p>
          <a:p>
            <a:pPr algn="ctr">
              <a:lnSpc>
                <a:spcPct val="100000"/>
              </a:lnSpc>
            </a:pPr>
            <a:r>
              <a:rPr spc="-10" dirty="0">
                <a:latin typeface="Arial"/>
                <a:cs typeface="Arial"/>
              </a:rPr>
              <a:t>Scheduler</a:t>
            </a:r>
            <a:endParaRPr>
              <a:latin typeface="Arial"/>
              <a:cs typeface="Arial"/>
            </a:endParaRPr>
          </a:p>
        </p:txBody>
      </p:sp>
      <p:sp>
        <p:nvSpPr>
          <p:cNvPr id="15" name="object 15"/>
          <p:cNvSpPr txBox="1"/>
          <p:nvPr/>
        </p:nvSpPr>
        <p:spPr>
          <a:xfrm>
            <a:off x="2973069" y="3691890"/>
            <a:ext cx="2810510" cy="289823"/>
          </a:xfrm>
          <a:prstGeom prst="rect">
            <a:avLst/>
          </a:prstGeom>
        </p:spPr>
        <p:txBody>
          <a:bodyPr vert="horz" wrap="square" lIns="0" tIns="12700" rIns="0" bIns="0" rtlCol="0" anchor="t">
            <a:spAutoFit/>
          </a:bodyPr>
          <a:lstStyle/>
          <a:p>
            <a:pPr marL="12700">
              <a:spcBef>
                <a:spcPts val="100"/>
              </a:spcBef>
            </a:pPr>
            <a:r>
              <a:rPr spc="-10" dirty="0">
                <a:latin typeface="Arial"/>
                <a:cs typeface="Arial"/>
              </a:rPr>
              <a:t>Queue of Ready</a:t>
            </a:r>
            <a:r>
              <a:rPr spc="-55" dirty="0">
                <a:latin typeface="Arial"/>
                <a:cs typeface="Arial"/>
              </a:rPr>
              <a:t> </a:t>
            </a:r>
            <a:r>
              <a:rPr lang="en-US" spc="-5" dirty="0">
                <a:latin typeface="Arial"/>
                <a:cs typeface="Arial"/>
              </a:rPr>
              <a:t>Processes</a:t>
            </a:r>
            <a:endParaRPr dirty="0">
              <a:latin typeface="Arial"/>
              <a:cs typeface="Arial"/>
            </a:endParaRPr>
          </a:p>
        </p:txBody>
      </p:sp>
      <p:sp>
        <p:nvSpPr>
          <p:cNvPr id="16" name="object 16"/>
          <p:cNvSpPr/>
          <p:nvPr/>
        </p:nvSpPr>
        <p:spPr>
          <a:xfrm>
            <a:off x="9144001" y="1752600"/>
            <a:ext cx="1052829" cy="1263650"/>
          </a:xfrm>
          <a:prstGeom prst="rect">
            <a:avLst/>
          </a:prstGeom>
          <a:blipFill>
            <a:blip r:embed="rId4" cstate="print"/>
            <a:stretch>
              <a:fillRect/>
            </a:stretch>
          </a:blipFill>
        </p:spPr>
        <p:txBody>
          <a:bodyPr wrap="square" lIns="0" tIns="0" rIns="0" bIns="0" rtlCol="0"/>
          <a:lstStyle/>
          <a:p>
            <a:endParaRPr/>
          </a:p>
        </p:txBody>
      </p:sp>
      <p:grpSp>
        <p:nvGrpSpPr>
          <p:cNvPr id="17" name="object 17"/>
          <p:cNvGrpSpPr/>
          <p:nvPr/>
        </p:nvGrpSpPr>
        <p:grpSpPr>
          <a:xfrm>
            <a:off x="8304530" y="2468879"/>
            <a:ext cx="768350" cy="127000"/>
            <a:chOff x="6780530" y="2468879"/>
            <a:chExt cx="768350" cy="127000"/>
          </a:xfrm>
        </p:grpSpPr>
        <p:sp>
          <p:nvSpPr>
            <p:cNvPr id="18" name="object 18"/>
            <p:cNvSpPr/>
            <p:nvPr/>
          </p:nvSpPr>
          <p:spPr>
            <a:xfrm>
              <a:off x="7302907" y="2569844"/>
              <a:ext cx="245745" cy="19050"/>
            </a:xfrm>
            <a:custGeom>
              <a:avLst/>
              <a:gdLst/>
              <a:ahLst/>
              <a:cxnLst/>
              <a:rect l="l" t="t" r="r" b="b"/>
              <a:pathLst>
                <a:path w="245745" h="19050">
                  <a:moveTo>
                    <a:pt x="198120" y="19050"/>
                  </a:moveTo>
                  <a:lnTo>
                    <a:pt x="245564" y="19050"/>
                  </a:lnTo>
                </a:path>
                <a:path w="245745" h="19050">
                  <a:moveTo>
                    <a:pt x="132079" y="12700"/>
                  </a:moveTo>
                  <a:lnTo>
                    <a:pt x="179524" y="12700"/>
                  </a:lnTo>
                </a:path>
                <a:path w="245745" h="19050">
                  <a:moveTo>
                    <a:pt x="66040" y="6350"/>
                  </a:moveTo>
                  <a:lnTo>
                    <a:pt x="113484" y="6350"/>
                  </a:lnTo>
                </a:path>
                <a:path w="245745" h="19050">
                  <a:moveTo>
                    <a:pt x="0" y="0"/>
                  </a:moveTo>
                  <a:lnTo>
                    <a:pt x="47444" y="0"/>
                  </a:lnTo>
                </a:path>
              </a:pathLst>
            </a:custGeom>
            <a:ln w="13154">
              <a:solidFill>
                <a:srgbClr val="000000"/>
              </a:solidFill>
            </a:ln>
          </p:spPr>
          <p:txBody>
            <a:bodyPr wrap="square" lIns="0" tIns="0" rIns="0" bIns="0" rtlCol="0"/>
            <a:lstStyle/>
            <a:p>
              <a:endParaRPr/>
            </a:p>
          </p:txBody>
        </p:sp>
        <p:sp>
          <p:nvSpPr>
            <p:cNvPr id="19" name="object 19"/>
            <p:cNvSpPr/>
            <p:nvPr/>
          </p:nvSpPr>
          <p:spPr>
            <a:xfrm>
              <a:off x="7040017" y="2543174"/>
              <a:ext cx="244475" cy="19050"/>
            </a:xfrm>
            <a:custGeom>
              <a:avLst/>
              <a:gdLst/>
              <a:ahLst/>
              <a:cxnLst/>
              <a:rect l="l" t="t" r="r" b="b"/>
              <a:pathLst>
                <a:path w="244475" h="19050">
                  <a:moveTo>
                    <a:pt x="196850" y="19050"/>
                  </a:moveTo>
                  <a:lnTo>
                    <a:pt x="244294" y="19050"/>
                  </a:lnTo>
                </a:path>
                <a:path w="244475" h="19050">
                  <a:moveTo>
                    <a:pt x="132079" y="12700"/>
                  </a:moveTo>
                  <a:lnTo>
                    <a:pt x="178254" y="12700"/>
                  </a:lnTo>
                </a:path>
                <a:path w="244475" h="19050">
                  <a:moveTo>
                    <a:pt x="66039" y="6350"/>
                  </a:moveTo>
                  <a:lnTo>
                    <a:pt x="112214" y="6350"/>
                  </a:lnTo>
                </a:path>
                <a:path w="244475" h="19050">
                  <a:moveTo>
                    <a:pt x="0" y="0"/>
                  </a:moveTo>
                  <a:lnTo>
                    <a:pt x="46174" y="0"/>
                  </a:lnTo>
                </a:path>
              </a:pathLst>
            </a:custGeom>
            <a:ln w="13154">
              <a:solidFill>
                <a:srgbClr val="000000"/>
              </a:solidFill>
            </a:ln>
          </p:spPr>
          <p:txBody>
            <a:bodyPr wrap="square" lIns="0" tIns="0" rIns="0" bIns="0" rtlCol="0"/>
            <a:lstStyle/>
            <a:p>
              <a:endParaRPr/>
            </a:p>
          </p:txBody>
        </p:sp>
        <p:sp>
          <p:nvSpPr>
            <p:cNvPr id="20" name="object 20"/>
            <p:cNvSpPr/>
            <p:nvPr/>
          </p:nvSpPr>
          <p:spPr>
            <a:xfrm>
              <a:off x="6780530" y="2468879"/>
              <a:ext cx="239622" cy="111760"/>
            </a:xfrm>
            <a:prstGeom prst="rect">
              <a:avLst/>
            </a:prstGeom>
            <a:blipFill>
              <a:blip r:embed="rId5" cstate="print"/>
              <a:stretch>
                <a:fillRect/>
              </a:stretch>
            </a:blipFill>
          </p:spPr>
          <p:txBody>
            <a:bodyPr wrap="square" lIns="0" tIns="0" rIns="0" bIns="0" rtlCol="0"/>
            <a:lstStyle/>
            <a:p>
              <a:endParaRPr/>
            </a:p>
          </p:txBody>
        </p:sp>
      </p:grpSp>
      <p:sp>
        <p:nvSpPr>
          <p:cNvPr id="21" name="object 21"/>
          <p:cNvSpPr txBox="1"/>
          <p:nvPr/>
        </p:nvSpPr>
        <p:spPr>
          <a:xfrm rot="180000">
            <a:off x="8256276" y="2705570"/>
            <a:ext cx="869426" cy="228600"/>
          </a:xfrm>
          <a:prstGeom prst="rect">
            <a:avLst/>
          </a:prstGeom>
        </p:spPr>
        <p:txBody>
          <a:bodyPr vert="horz" wrap="square" lIns="0" tIns="0" rIns="0" bIns="0" rtlCol="0">
            <a:spAutoFit/>
          </a:bodyPr>
          <a:lstStyle/>
          <a:p>
            <a:pPr>
              <a:lnSpc>
                <a:spcPts val="1800"/>
              </a:lnSpc>
            </a:pPr>
            <a:r>
              <a:rPr sz="2700" spc="-52" baseline="3086" dirty="0">
                <a:latin typeface="Arial"/>
                <a:cs typeface="Arial"/>
              </a:rPr>
              <a:t>in</a:t>
            </a:r>
            <a:r>
              <a:rPr sz="2700" spc="-52" baseline="1543" dirty="0">
                <a:latin typeface="Arial"/>
                <a:cs typeface="Arial"/>
              </a:rPr>
              <a:t>terru</a:t>
            </a:r>
            <a:r>
              <a:rPr spc="-35" dirty="0">
                <a:latin typeface="Arial"/>
                <a:cs typeface="Arial"/>
              </a:rPr>
              <a:t>pt</a:t>
            </a:r>
            <a:endParaRPr>
              <a:latin typeface="Arial"/>
              <a:cs typeface="Arial"/>
            </a:endParaRPr>
          </a:p>
        </p:txBody>
      </p:sp>
      <p:sp>
        <p:nvSpPr>
          <p:cNvPr id="23" name="object 23"/>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5</a:t>
            </a:fld>
            <a:endParaRPr dirty="0"/>
          </a:p>
        </p:txBody>
      </p:sp>
      <p:sp>
        <p:nvSpPr>
          <p:cNvPr id="22" name="object 22"/>
          <p:cNvSpPr txBox="1"/>
          <p:nvPr/>
        </p:nvSpPr>
        <p:spPr>
          <a:xfrm rot="180000">
            <a:off x="8242089" y="2995571"/>
            <a:ext cx="1325422" cy="228600"/>
          </a:xfrm>
          <a:prstGeom prst="rect">
            <a:avLst/>
          </a:prstGeom>
        </p:spPr>
        <p:txBody>
          <a:bodyPr vert="horz" wrap="square" lIns="0" tIns="0" rIns="0" bIns="0" rtlCol="0">
            <a:spAutoFit/>
          </a:bodyPr>
          <a:lstStyle/>
          <a:p>
            <a:pPr>
              <a:lnSpc>
                <a:spcPts val="1800"/>
              </a:lnSpc>
            </a:pPr>
            <a:r>
              <a:rPr sz="2700" spc="-44" baseline="4629" dirty="0">
                <a:latin typeface="Arial"/>
                <a:cs typeface="Arial"/>
              </a:rPr>
              <a:t>e</a:t>
            </a:r>
            <a:r>
              <a:rPr sz="2700" spc="-44" baseline="3086" dirty="0">
                <a:latin typeface="Arial"/>
                <a:cs typeface="Arial"/>
              </a:rPr>
              <a:t>very</a:t>
            </a:r>
            <a:r>
              <a:rPr sz="2700" spc="-157" baseline="3086" dirty="0">
                <a:latin typeface="Arial"/>
                <a:cs typeface="Arial"/>
              </a:rPr>
              <a:t> </a:t>
            </a:r>
            <a:r>
              <a:rPr sz="2700" spc="-44" baseline="1543" dirty="0">
                <a:latin typeface="Arial"/>
                <a:cs typeface="Arial"/>
              </a:rPr>
              <a:t>100</a:t>
            </a:r>
            <a:r>
              <a:rPr spc="-30" dirty="0">
                <a:latin typeface="Arial"/>
                <a:cs typeface="Arial"/>
              </a:rPr>
              <a:t>ms</a:t>
            </a:r>
            <a:endParaRPr>
              <a:latin typeface="Arial"/>
              <a:cs typeface="Arial"/>
            </a:endParaRPr>
          </a:p>
        </p:txBody>
      </p:sp>
    </p:spTree>
    <p:extLst>
      <p:ext uri="{BB962C8B-B14F-4D97-AF65-F5344CB8AC3E}">
        <p14:creationId xmlns:p14="http://schemas.microsoft.com/office/powerpoint/2010/main" val="192528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6</a:t>
            </a:fld>
            <a:endParaRPr dirty="0"/>
          </a:p>
        </p:txBody>
      </p:sp>
      <p:sp>
        <p:nvSpPr>
          <p:cNvPr id="7" name="Rectangle 3">
            <a:extLst>
              <a:ext uri="{FF2B5EF4-FFF2-40B4-BE49-F238E27FC236}">
                <a16:creationId xmlns:a16="http://schemas.microsoft.com/office/drawing/2014/main" id="{97D2C180-7CDC-45F2-A1A2-BA8251F12B28}"/>
              </a:ext>
            </a:extLst>
          </p:cNvPr>
          <p:cNvSpPr>
            <a:spLocks noGrp="1" noChangeArrowheads="1"/>
          </p:cNvSpPr>
          <p:nvPr>
            <p:ph idx="1"/>
          </p:nvPr>
        </p:nvSpPr>
        <p:spPr>
          <a:xfrm>
            <a:off x="1401840" y="825253"/>
            <a:ext cx="8167168" cy="6003233"/>
          </a:xfrm>
        </p:spPr>
        <p:txBody>
          <a:bodyPr>
            <a:normAutofit/>
          </a:bodyPr>
          <a:lstStyle/>
          <a:p>
            <a:pPr lvl="1">
              <a:buFont typeface="Wingdings" panose="05000000000000000000" pitchFamily="2" charset="2"/>
              <a:buChar char="v"/>
            </a:pPr>
            <a:r>
              <a:rPr lang="en-US" sz="2000" dirty="0"/>
              <a:t>Minimize </a:t>
            </a:r>
            <a:r>
              <a:rPr lang="en-US" sz="2000" dirty="0">
                <a:highlight>
                  <a:srgbClr val="FFFF00"/>
                </a:highlight>
              </a:rPr>
              <a:t>turn around time</a:t>
            </a:r>
          </a:p>
          <a:p>
            <a:pPr lvl="2">
              <a:buFont typeface="Wingdings" panose="05000000000000000000" pitchFamily="2" charset="2"/>
              <a:buChar char="ü"/>
            </a:pPr>
            <a:r>
              <a:rPr lang="en-US" dirty="0"/>
              <a:t>Do not want to wait long for job to complete</a:t>
            </a:r>
          </a:p>
          <a:p>
            <a:pPr lvl="2">
              <a:buFont typeface="Wingdings" panose="05000000000000000000" pitchFamily="2" charset="2"/>
              <a:buChar char="ü"/>
            </a:pPr>
            <a:r>
              <a:rPr lang="en-US" dirty="0" err="1"/>
              <a:t>Completion_time</a:t>
            </a:r>
            <a:r>
              <a:rPr lang="en-US" dirty="0"/>
              <a:t> – </a:t>
            </a:r>
            <a:r>
              <a:rPr lang="en-US" dirty="0" err="1"/>
              <a:t>arrival_time</a:t>
            </a:r>
            <a:endParaRPr lang="en-US" dirty="0"/>
          </a:p>
          <a:p>
            <a:pPr lvl="1">
              <a:buFont typeface="Wingdings" panose="05000000000000000000" pitchFamily="2" charset="2"/>
              <a:buChar char="v"/>
            </a:pPr>
            <a:r>
              <a:rPr lang="en-US" sz="2000" dirty="0"/>
              <a:t>Minimize </a:t>
            </a:r>
            <a:r>
              <a:rPr lang="en-US" sz="2000" dirty="0">
                <a:highlight>
                  <a:srgbClr val="FFFF00"/>
                </a:highlight>
              </a:rPr>
              <a:t>response time</a:t>
            </a:r>
          </a:p>
          <a:p>
            <a:pPr lvl="2">
              <a:buFont typeface="Wingdings" panose="05000000000000000000" pitchFamily="2" charset="2"/>
              <a:buChar char="ü"/>
            </a:pPr>
            <a:r>
              <a:rPr lang="en-US" dirty="0"/>
              <a:t>Schedule interactive jobs promptly so users see output quickly</a:t>
            </a:r>
          </a:p>
          <a:p>
            <a:pPr lvl="2">
              <a:buFont typeface="Wingdings" panose="05000000000000000000" pitchFamily="2" charset="2"/>
              <a:buChar char="ü"/>
            </a:pPr>
            <a:r>
              <a:rPr lang="en-US" dirty="0" err="1"/>
              <a:t>Initial_schedule_time</a:t>
            </a:r>
            <a:r>
              <a:rPr lang="en-US" dirty="0"/>
              <a:t> – </a:t>
            </a:r>
            <a:r>
              <a:rPr lang="en-US" dirty="0" err="1"/>
              <a:t>arrival_time</a:t>
            </a:r>
            <a:endParaRPr lang="en-US" dirty="0"/>
          </a:p>
          <a:p>
            <a:pPr lvl="1">
              <a:buFont typeface="Wingdings" panose="05000000000000000000" pitchFamily="2" charset="2"/>
              <a:buChar char="v"/>
            </a:pPr>
            <a:r>
              <a:rPr lang="en-US" sz="2000" dirty="0"/>
              <a:t>Minimize </a:t>
            </a:r>
            <a:r>
              <a:rPr lang="en-US" sz="2000" dirty="0">
                <a:highlight>
                  <a:srgbClr val="FFFF00"/>
                </a:highlight>
              </a:rPr>
              <a:t>waiting time</a:t>
            </a:r>
          </a:p>
          <a:p>
            <a:pPr lvl="2">
              <a:buFont typeface="Wingdings" panose="05000000000000000000" pitchFamily="2" charset="2"/>
              <a:buChar char="ü"/>
            </a:pPr>
            <a:r>
              <a:rPr lang="en-US" dirty="0"/>
              <a:t>Do not want to spend much time in Ready queue</a:t>
            </a:r>
          </a:p>
          <a:p>
            <a:pPr lvl="1">
              <a:buFont typeface="Wingdings" panose="05000000000000000000" pitchFamily="2" charset="2"/>
              <a:buChar char="v"/>
            </a:pPr>
            <a:r>
              <a:rPr lang="en-US" sz="2000" dirty="0"/>
              <a:t>Maximize </a:t>
            </a:r>
            <a:r>
              <a:rPr lang="en-US" sz="2000" dirty="0">
                <a:highlight>
                  <a:srgbClr val="FFFF00"/>
                </a:highlight>
              </a:rPr>
              <a:t>throughput</a:t>
            </a:r>
          </a:p>
          <a:p>
            <a:pPr lvl="2">
              <a:buFont typeface="Wingdings" panose="05000000000000000000" pitchFamily="2" charset="2"/>
              <a:buChar char="ü"/>
            </a:pPr>
            <a:r>
              <a:rPr lang="en-US" dirty="0"/>
              <a:t>Want many jobs to complete per unit of time</a:t>
            </a:r>
          </a:p>
          <a:p>
            <a:pPr lvl="1">
              <a:buFont typeface="Wingdings" panose="05000000000000000000" pitchFamily="2" charset="2"/>
              <a:buChar char="v"/>
            </a:pPr>
            <a:r>
              <a:rPr lang="en-US" sz="2000" dirty="0"/>
              <a:t>Maximize </a:t>
            </a:r>
            <a:r>
              <a:rPr lang="en-US" sz="2000" dirty="0">
                <a:highlight>
                  <a:srgbClr val="FFFF00"/>
                </a:highlight>
              </a:rPr>
              <a:t>resource utilization</a:t>
            </a:r>
          </a:p>
          <a:p>
            <a:pPr lvl="2">
              <a:buFont typeface="Wingdings" panose="05000000000000000000" pitchFamily="2" charset="2"/>
              <a:buChar char="ü"/>
            </a:pPr>
            <a:r>
              <a:rPr lang="en-US" dirty="0"/>
              <a:t>Keep expensive devices busy</a:t>
            </a:r>
          </a:p>
          <a:p>
            <a:pPr lvl="1">
              <a:buFont typeface="Wingdings" panose="05000000000000000000" pitchFamily="2" charset="2"/>
              <a:buChar char="v"/>
            </a:pPr>
            <a:r>
              <a:rPr lang="en-US" sz="2000" dirty="0"/>
              <a:t>Minimize </a:t>
            </a:r>
            <a:r>
              <a:rPr lang="en-US" sz="2000" dirty="0">
                <a:highlight>
                  <a:srgbClr val="FFFF00"/>
                </a:highlight>
              </a:rPr>
              <a:t>overhead</a:t>
            </a:r>
          </a:p>
          <a:p>
            <a:pPr lvl="2">
              <a:buFont typeface="Wingdings" panose="05000000000000000000" pitchFamily="2" charset="2"/>
              <a:buChar char="ü"/>
            </a:pPr>
            <a:r>
              <a:rPr lang="en-US" dirty="0"/>
              <a:t>Reduce number of context switches</a:t>
            </a:r>
          </a:p>
          <a:p>
            <a:pPr lvl="1">
              <a:buFont typeface="Wingdings" panose="05000000000000000000" pitchFamily="2" charset="2"/>
              <a:buChar char="v"/>
            </a:pPr>
            <a:r>
              <a:rPr lang="en-US" sz="2000" dirty="0"/>
              <a:t>Maximize </a:t>
            </a:r>
            <a:r>
              <a:rPr lang="en-US" sz="2000" dirty="0">
                <a:highlight>
                  <a:srgbClr val="FFFF00"/>
                </a:highlight>
              </a:rPr>
              <a:t>fairness</a:t>
            </a:r>
          </a:p>
          <a:p>
            <a:pPr lvl="2">
              <a:buFont typeface="Wingdings" panose="05000000000000000000" pitchFamily="2" charset="2"/>
              <a:buChar char="ü"/>
            </a:pPr>
            <a:r>
              <a:rPr lang="en-US" dirty="0"/>
              <a:t>All jobs get same amount of CPU over some time interval</a:t>
            </a:r>
          </a:p>
        </p:txBody>
      </p:sp>
      <p:sp>
        <p:nvSpPr>
          <p:cNvPr id="8" name="object 2">
            <a:extLst>
              <a:ext uri="{FF2B5EF4-FFF2-40B4-BE49-F238E27FC236}">
                <a16:creationId xmlns:a16="http://schemas.microsoft.com/office/drawing/2014/main" id="{D9E5988C-F7A9-40EE-B238-18BC036FDA5B}"/>
              </a:ext>
            </a:extLst>
          </p:cNvPr>
          <p:cNvSpPr txBox="1">
            <a:spLocks noGrp="1"/>
          </p:cNvSpPr>
          <p:nvPr>
            <p:ph type="title"/>
          </p:nvPr>
        </p:nvSpPr>
        <p:spPr>
          <a:xfrm>
            <a:off x="144187" y="222125"/>
            <a:ext cx="3877945" cy="505267"/>
          </a:xfrm>
          <a:prstGeom prst="rect">
            <a:avLst/>
          </a:prstGeom>
        </p:spPr>
        <p:txBody>
          <a:bodyPr vert="horz" wrap="square" lIns="0" tIns="12700" rIns="0" bIns="0" rtlCol="0" anchor="ctr">
            <a:spAutoFit/>
          </a:bodyPr>
          <a:lstStyle/>
          <a:p>
            <a:pPr marL="12700">
              <a:lnSpc>
                <a:spcPct val="100000"/>
              </a:lnSpc>
              <a:spcBef>
                <a:spcPts val="100"/>
              </a:spcBef>
            </a:pPr>
            <a:r>
              <a:rPr sz="3200" b="1" spc="-5" dirty="0" err="1">
                <a:solidFill>
                  <a:srgbClr val="C00000"/>
                </a:solidFill>
              </a:rPr>
              <a:t>Schedul</a:t>
            </a:r>
            <a:r>
              <a:rPr lang="en-IN" sz="3200" b="1" spc="-5" dirty="0" err="1">
                <a:solidFill>
                  <a:srgbClr val="C00000"/>
                </a:solidFill>
              </a:rPr>
              <a:t>ing</a:t>
            </a:r>
            <a:r>
              <a:rPr lang="en-IN" sz="3200" b="1" spc="-5" dirty="0">
                <a:solidFill>
                  <a:srgbClr val="C00000"/>
                </a:solidFill>
              </a:rPr>
              <a:t> Criteria</a:t>
            </a:r>
            <a:endParaRPr sz="3200" b="1" spc="-5"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393" y="600740"/>
            <a:ext cx="3815079" cy="695960"/>
          </a:xfrm>
          <a:prstGeom prst="rect">
            <a:avLst/>
          </a:prstGeom>
        </p:spPr>
        <p:txBody>
          <a:bodyPr vert="horz" wrap="square" lIns="0" tIns="12700" rIns="0" bIns="0" rtlCol="0" anchor="ctr">
            <a:spAutoFit/>
          </a:bodyPr>
          <a:lstStyle/>
          <a:p>
            <a:pPr marL="12700">
              <a:lnSpc>
                <a:spcPct val="100000"/>
              </a:lnSpc>
              <a:spcBef>
                <a:spcPts val="100"/>
              </a:spcBef>
            </a:pPr>
            <a:r>
              <a:rPr spc="-5" dirty="0"/>
              <a:t>FCFS</a:t>
            </a:r>
            <a:endParaRPr dirty="0"/>
          </a:p>
        </p:txBody>
      </p:sp>
      <p:sp>
        <p:nvSpPr>
          <p:cNvPr id="3" name="object 3"/>
          <p:cNvSpPr/>
          <p:nvPr/>
        </p:nvSpPr>
        <p:spPr>
          <a:xfrm>
            <a:off x="2901950" y="1682750"/>
            <a:ext cx="3797300" cy="2266950"/>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2785051" y="4721801"/>
          <a:ext cx="5584185" cy="382269"/>
        </p:xfrm>
        <a:graphic>
          <a:graphicData uri="http://schemas.openxmlformats.org/drawingml/2006/table">
            <a:tbl>
              <a:tblPr firstRow="1" bandRow="1">
                <a:tableStyleId>{2D5ABB26-0587-4C30-8999-92F81FD0307C}</a:tableStyleId>
              </a:tblPr>
              <a:tblGrid>
                <a:gridCol w="303530">
                  <a:extLst>
                    <a:ext uri="{9D8B030D-6E8A-4147-A177-3AD203B41FA5}">
                      <a16:colId xmlns:a16="http://schemas.microsoft.com/office/drawing/2014/main" val="20000"/>
                    </a:ext>
                  </a:extLst>
                </a:gridCol>
                <a:gridCol w="316230">
                  <a:extLst>
                    <a:ext uri="{9D8B030D-6E8A-4147-A177-3AD203B41FA5}">
                      <a16:colId xmlns:a16="http://schemas.microsoft.com/office/drawing/2014/main" val="20001"/>
                    </a:ext>
                  </a:extLst>
                </a:gridCol>
                <a:gridCol w="316229">
                  <a:extLst>
                    <a:ext uri="{9D8B030D-6E8A-4147-A177-3AD203B41FA5}">
                      <a16:colId xmlns:a16="http://schemas.microsoft.com/office/drawing/2014/main" val="20002"/>
                    </a:ext>
                  </a:extLst>
                </a:gridCol>
                <a:gridCol w="313690">
                  <a:extLst>
                    <a:ext uri="{9D8B030D-6E8A-4147-A177-3AD203B41FA5}">
                      <a16:colId xmlns:a16="http://schemas.microsoft.com/office/drawing/2014/main" val="20003"/>
                    </a:ext>
                  </a:extLst>
                </a:gridCol>
                <a:gridCol w="313054">
                  <a:extLst>
                    <a:ext uri="{9D8B030D-6E8A-4147-A177-3AD203B41FA5}">
                      <a16:colId xmlns:a16="http://schemas.microsoft.com/office/drawing/2014/main" val="20004"/>
                    </a:ext>
                  </a:extLst>
                </a:gridCol>
                <a:gridCol w="316230">
                  <a:extLst>
                    <a:ext uri="{9D8B030D-6E8A-4147-A177-3AD203B41FA5}">
                      <a16:colId xmlns:a16="http://schemas.microsoft.com/office/drawing/2014/main" val="20005"/>
                    </a:ext>
                  </a:extLst>
                </a:gridCol>
                <a:gridCol w="315594">
                  <a:extLst>
                    <a:ext uri="{9D8B030D-6E8A-4147-A177-3AD203B41FA5}">
                      <a16:colId xmlns:a16="http://schemas.microsoft.com/office/drawing/2014/main" val="20006"/>
                    </a:ext>
                  </a:extLst>
                </a:gridCol>
                <a:gridCol w="314325">
                  <a:extLst>
                    <a:ext uri="{9D8B030D-6E8A-4147-A177-3AD203B41FA5}">
                      <a16:colId xmlns:a16="http://schemas.microsoft.com/office/drawing/2014/main" val="20007"/>
                    </a:ext>
                  </a:extLst>
                </a:gridCol>
                <a:gridCol w="314325">
                  <a:extLst>
                    <a:ext uri="{9D8B030D-6E8A-4147-A177-3AD203B41FA5}">
                      <a16:colId xmlns:a16="http://schemas.microsoft.com/office/drawing/2014/main" val="20008"/>
                    </a:ext>
                  </a:extLst>
                </a:gridCol>
                <a:gridCol w="290830">
                  <a:extLst>
                    <a:ext uri="{9D8B030D-6E8A-4147-A177-3AD203B41FA5}">
                      <a16:colId xmlns:a16="http://schemas.microsoft.com/office/drawing/2014/main" val="20009"/>
                    </a:ext>
                  </a:extLst>
                </a:gridCol>
                <a:gridCol w="304800">
                  <a:extLst>
                    <a:ext uri="{9D8B030D-6E8A-4147-A177-3AD203B41FA5}">
                      <a16:colId xmlns:a16="http://schemas.microsoft.com/office/drawing/2014/main" val="20010"/>
                    </a:ext>
                  </a:extLst>
                </a:gridCol>
                <a:gridCol w="314325">
                  <a:extLst>
                    <a:ext uri="{9D8B030D-6E8A-4147-A177-3AD203B41FA5}">
                      <a16:colId xmlns:a16="http://schemas.microsoft.com/office/drawing/2014/main" val="20011"/>
                    </a:ext>
                  </a:extLst>
                </a:gridCol>
                <a:gridCol w="314325">
                  <a:extLst>
                    <a:ext uri="{9D8B030D-6E8A-4147-A177-3AD203B41FA5}">
                      <a16:colId xmlns:a16="http://schemas.microsoft.com/office/drawing/2014/main" val="20012"/>
                    </a:ext>
                  </a:extLst>
                </a:gridCol>
                <a:gridCol w="306070">
                  <a:extLst>
                    <a:ext uri="{9D8B030D-6E8A-4147-A177-3AD203B41FA5}">
                      <a16:colId xmlns:a16="http://schemas.microsoft.com/office/drawing/2014/main" val="20013"/>
                    </a:ext>
                  </a:extLst>
                </a:gridCol>
                <a:gridCol w="306704">
                  <a:extLst>
                    <a:ext uri="{9D8B030D-6E8A-4147-A177-3AD203B41FA5}">
                      <a16:colId xmlns:a16="http://schemas.microsoft.com/office/drawing/2014/main" val="20014"/>
                    </a:ext>
                  </a:extLst>
                </a:gridCol>
                <a:gridCol w="309245">
                  <a:extLst>
                    <a:ext uri="{9D8B030D-6E8A-4147-A177-3AD203B41FA5}">
                      <a16:colId xmlns:a16="http://schemas.microsoft.com/office/drawing/2014/main" val="20015"/>
                    </a:ext>
                  </a:extLst>
                </a:gridCol>
                <a:gridCol w="309879">
                  <a:extLst>
                    <a:ext uri="{9D8B030D-6E8A-4147-A177-3AD203B41FA5}">
                      <a16:colId xmlns:a16="http://schemas.microsoft.com/office/drawing/2014/main" val="20016"/>
                    </a:ext>
                  </a:extLst>
                </a:gridCol>
                <a:gridCol w="304800">
                  <a:extLst>
                    <a:ext uri="{9D8B030D-6E8A-4147-A177-3AD203B41FA5}">
                      <a16:colId xmlns:a16="http://schemas.microsoft.com/office/drawing/2014/main" val="20017"/>
                    </a:ext>
                  </a:extLst>
                </a:gridCol>
              </a:tblGrid>
              <a:tr h="382269">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38100">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38100">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0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extLst>
                  <a:ext uri="{0D108BD9-81ED-4DB2-BD59-A6C34878D82A}">
                    <a16:rowId xmlns:a16="http://schemas.microsoft.com/office/drawing/2014/main" val="10000"/>
                  </a:ext>
                </a:extLst>
              </a:tr>
            </a:tbl>
          </a:graphicData>
        </a:graphic>
      </p:graphicFrame>
      <p:sp>
        <p:nvSpPr>
          <p:cNvPr id="5" name="object 5"/>
          <p:cNvSpPr txBox="1"/>
          <p:nvPr/>
        </p:nvSpPr>
        <p:spPr>
          <a:xfrm>
            <a:off x="2900681" y="4235450"/>
            <a:ext cx="12820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Grantt</a:t>
            </a:r>
            <a:r>
              <a:rPr spc="-70" dirty="0">
                <a:latin typeface="Arial"/>
                <a:cs typeface="Arial"/>
              </a:rPr>
              <a:t> </a:t>
            </a:r>
            <a:r>
              <a:rPr spc="-5" dirty="0">
                <a:latin typeface="Arial"/>
                <a:cs typeface="Arial"/>
              </a:rPr>
              <a:t>Chart</a:t>
            </a:r>
            <a:endParaRPr>
              <a:latin typeface="Arial"/>
              <a:cs typeface="Arial"/>
            </a:endParaRPr>
          </a:p>
        </p:txBody>
      </p:sp>
      <p:grpSp>
        <p:nvGrpSpPr>
          <p:cNvPr id="6" name="object 6"/>
          <p:cNvGrpSpPr/>
          <p:nvPr/>
        </p:nvGrpSpPr>
        <p:grpSpPr>
          <a:xfrm>
            <a:off x="5486807" y="5594350"/>
            <a:ext cx="2367280" cy="114300"/>
            <a:chOff x="3962807" y="5594350"/>
            <a:chExt cx="2367280" cy="114300"/>
          </a:xfrm>
        </p:grpSpPr>
        <p:sp>
          <p:nvSpPr>
            <p:cNvPr id="7" name="object 7"/>
            <p:cNvSpPr/>
            <p:nvPr/>
          </p:nvSpPr>
          <p:spPr>
            <a:xfrm>
              <a:off x="3967480" y="5648960"/>
              <a:ext cx="2256790" cy="2540"/>
            </a:xfrm>
            <a:custGeom>
              <a:avLst/>
              <a:gdLst/>
              <a:ahLst/>
              <a:cxnLst/>
              <a:rect l="l" t="t" r="r" b="b"/>
              <a:pathLst>
                <a:path w="2256790" h="2539">
                  <a:moveTo>
                    <a:pt x="0" y="0"/>
                  </a:moveTo>
                  <a:lnTo>
                    <a:pt x="2256790" y="2539"/>
                  </a:lnTo>
                </a:path>
              </a:pathLst>
            </a:custGeom>
            <a:ln w="9344">
              <a:solidFill>
                <a:srgbClr val="000000"/>
              </a:solidFill>
            </a:ln>
          </p:spPr>
          <p:txBody>
            <a:bodyPr wrap="square" lIns="0" tIns="0" rIns="0" bIns="0" rtlCol="0"/>
            <a:lstStyle/>
            <a:p>
              <a:endParaRPr/>
            </a:p>
          </p:txBody>
        </p:sp>
        <p:sp>
          <p:nvSpPr>
            <p:cNvPr id="8" name="object 8"/>
            <p:cNvSpPr/>
            <p:nvPr/>
          </p:nvSpPr>
          <p:spPr>
            <a:xfrm>
              <a:off x="6216650" y="5594350"/>
              <a:ext cx="113029" cy="114300"/>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p:nvPr/>
        </p:nvSpPr>
        <p:spPr>
          <a:xfrm>
            <a:off x="6330951" y="5683250"/>
            <a:ext cx="4565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time</a:t>
            </a:r>
            <a:endParaRPr>
              <a:latin typeface="Arial"/>
              <a:cs typeface="Arial"/>
            </a:endParaRPr>
          </a:p>
        </p:txBody>
      </p:sp>
      <p:sp>
        <p:nvSpPr>
          <p:cNvPr id="15" name="object 15"/>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7</a:t>
            </a:fld>
            <a:endParaRPr dirty="0"/>
          </a:p>
        </p:txBody>
      </p:sp>
      <p:sp>
        <p:nvSpPr>
          <p:cNvPr id="10" name="object 10"/>
          <p:cNvSpPr txBox="1"/>
          <p:nvPr/>
        </p:nvSpPr>
        <p:spPr>
          <a:xfrm>
            <a:off x="7164071" y="1785620"/>
            <a:ext cx="3308985" cy="2219960"/>
          </a:xfrm>
          <a:prstGeom prst="rect">
            <a:avLst/>
          </a:prstGeom>
        </p:spPr>
        <p:txBody>
          <a:bodyPr vert="horz" wrap="square" lIns="0" tIns="12700" rIns="0" bIns="0" rtlCol="0">
            <a:spAutoFit/>
          </a:bodyPr>
          <a:lstStyle/>
          <a:p>
            <a:pPr marL="12700">
              <a:spcBef>
                <a:spcPts val="100"/>
              </a:spcBef>
            </a:pPr>
            <a:r>
              <a:rPr spc="-10" dirty="0">
                <a:latin typeface="Arial"/>
                <a:cs typeface="Arial"/>
              </a:rPr>
              <a:t>Average </a:t>
            </a:r>
            <a:r>
              <a:rPr spc="-15" dirty="0">
                <a:latin typeface="Arial"/>
                <a:cs typeface="Arial"/>
              </a:rPr>
              <a:t>Waiting</a:t>
            </a:r>
            <a:r>
              <a:rPr spc="-50" dirty="0">
                <a:latin typeface="Arial"/>
                <a:cs typeface="Arial"/>
              </a:rPr>
              <a:t> </a:t>
            </a:r>
            <a:r>
              <a:rPr spc="-20" dirty="0">
                <a:latin typeface="Arial"/>
                <a:cs typeface="Arial"/>
              </a:rPr>
              <a:t>Time</a:t>
            </a:r>
            <a:endParaRPr>
              <a:latin typeface="Arial"/>
              <a:cs typeface="Arial"/>
            </a:endParaRPr>
          </a:p>
          <a:p>
            <a:pPr marL="12700">
              <a:tabLst>
                <a:tab pos="273050" algn="l"/>
              </a:tabLst>
            </a:pPr>
            <a:r>
              <a:rPr dirty="0">
                <a:latin typeface="Arial"/>
                <a:cs typeface="Arial"/>
              </a:rPr>
              <a:t>=	(0 + 7 + </a:t>
            </a:r>
            <a:r>
              <a:rPr spc="-5" dirty="0">
                <a:latin typeface="Arial"/>
                <a:cs typeface="Arial"/>
              </a:rPr>
              <a:t>11 </a:t>
            </a:r>
            <a:r>
              <a:rPr dirty="0">
                <a:latin typeface="Arial"/>
                <a:cs typeface="Arial"/>
              </a:rPr>
              <a:t>+ </a:t>
            </a:r>
            <a:r>
              <a:rPr spc="-10" dirty="0">
                <a:latin typeface="Arial"/>
                <a:cs typeface="Arial"/>
              </a:rPr>
              <a:t>13) </a:t>
            </a:r>
            <a:r>
              <a:rPr dirty="0">
                <a:latin typeface="Arial"/>
                <a:cs typeface="Arial"/>
              </a:rPr>
              <a:t>/</a:t>
            </a:r>
            <a:r>
              <a:rPr spc="-20" dirty="0">
                <a:latin typeface="Arial"/>
                <a:cs typeface="Arial"/>
              </a:rPr>
              <a:t> </a:t>
            </a:r>
            <a:r>
              <a:rPr dirty="0">
                <a:latin typeface="Arial"/>
                <a:cs typeface="Arial"/>
              </a:rPr>
              <a:t>4</a:t>
            </a:r>
            <a:endParaRPr>
              <a:latin typeface="Arial"/>
              <a:cs typeface="Arial"/>
            </a:endParaRPr>
          </a:p>
          <a:p>
            <a:pPr marL="12700">
              <a:tabLst>
                <a:tab pos="273050" algn="l"/>
              </a:tabLst>
            </a:pPr>
            <a:r>
              <a:rPr dirty="0">
                <a:latin typeface="Arial"/>
                <a:cs typeface="Arial"/>
              </a:rPr>
              <a:t>=	</a:t>
            </a:r>
            <a:r>
              <a:rPr spc="-5" dirty="0">
                <a:latin typeface="Arial"/>
                <a:cs typeface="Arial"/>
              </a:rPr>
              <a:t>7.75</a:t>
            </a:r>
            <a:endParaRPr>
              <a:latin typeface="Arial"/>
              <a:cs typeface="Arial"/>
            </a:endParaRPr>
          </a:p>
          <a:p>
            <a:pPr>
              <a:spcBef>
                <a:spcPts val="30"/>
              </a:spcBef>
            </a:pPr>
            <a:endParaRPr sz="1850">
              <a:latin typeface="Arial"/>
              <a:cs typeface="Arial"/>
            </a:endParaRPr>
          </a:p>
          <a:p>
            <a:pPr marL="12700"/>
            <a:r>
              <a:rPr spc="-10" dirty="0">
                <a:latin typeface="Arial"/>
                <a:cs typeface="Arial"/>
              </a:rPr>
              <a:t>Average Response</a:t>
            </a:r>
            <a:r>
              <a:rPr spc="-50" dirty="0">
                <a:latin typeface="Arial"/>
                <a:cs typeface="Arial"/>
              </a:rPr>
              <a:t> </a:t>
            </a:r>
            <a:r>
              <a:rPr spc="-20" dirty="0">
                <a:latin typeface="Arial"/>
                <a:cs typeface="Arial"/>
              </a:rPr>
              <a:t>Time</a:t>
            </a:r>
            <a:endParaRPr>
              <a:latin typeface="Arial"/>
              <a:cs typeface="Arial"/>
            </a:endParaRPr>
          </a:p>
          <a:p>
            <a:pPr marL="12700"/>
            <a:r>
              <a:rPr dirty="0">
                <a:latin typeface="Arial"/>
                <a:cs typeface="Arial"/>
              </a:rPr>
              <a:t>= (0 + 7 + </a:t>
            </a:r>
            <a:r>
              <a:rPr spc="-10" dirty="0">
                <a:latin typeface="Arial"/>
                <a:cs typeface="Arial"/>
              </a:rPr>
              <a:t>11 </a:t>
            </a:r>
            <a:r>
              <a:rPr dirty="0">
                <a:latin typeface="Arial"/>
                <a:cs typeface="Arial"/>
              </a:rPr>
              <a:t>+ </a:t>
            </a:r>
            <a:r>
              <a:rPr spc="-5" dirty="0">
                <a:latin typeface="Arial"/>
                <a:cs typeface="Arial"/>
              </a:rPr>
              <a:t>13) </a:t>
            </a:r>
            <a:r>
              <a:rPr dirty="0">
                <a:latin typeface="Arial"/>
                <a:cs typeface="Arial"/>
              </a:rPr>
              <a:t>/</a:t>
            </a:r>
            <a:r>
              <a:rPr spc="-35" dirty="0">
                <a:latin typeface="Arial"/>
                <a:cs typeface="Arial"/>
              </a:rPr>
              <a:t> </a:t>
            </a:r>
            <a:r>
              <a:rPr dirty="0">
                <a:latin typeface="Arial"/>
                <a:cs typeface="Arial"/>
              </a:rPr>
              <a:t>4</a:t>
            </a:r>
            <a:endParaRPr>
              <a:latin typeface="Arial"/>
              <a:cs typeface="Arial"/>
            </a:endParaRPr>
          </a:p>
          <a:p>
            <a:pPr marL="12700"/>
            <a:r>
              <a:rPr dirty="0">
                <a:latin typeface="Arial"/>
                <a:cs typeface="Arial"/>
              </a:rPr>
              <a:t>=</a:t>
            </a:r>
            <a:r>
              <a:rPr spc="-5" dirty="0">
                <a:latin typeface="Arial"/>
                <a:cs typeface="Arial"/>
              </a:rPr>
              <a:t> </a:t>
            </a:r>
            <a:r>
              <a:rPr spc="-10" dirty="0">
                <a:latin typeface="Arial"/>
                <a:cs typeface="Arial"/>
              </a:rPr>
              <a:t>7.75</a:t>
            </a:r>
            <a:endParaRPr>
              <a:latin typeface="Arial"/>
              <a:cs typeface="Arial"/>
            </a:endParaRPr>
          </a:p>
          <a:p>
            <a:pPr marL="12700"/>
            <a:r>
              <a:rPr spc="-5" dirty="0">
                <a:latin typeface="Arial"/>
                <a:cs typeface="Arial"/>
              </a:rPr>
              <a:t>(same as </a:t>
            </a:r>
            <a:r>
              <a:rPr spc="-10" dirty="0">
                <a:latin typeface="Arial"/>
                <a:cs typeface="Arial"/>
              </a:rPr>
              <a:t>Average </a:t>
            </a:r>
            <a:r>
              <a:rPr spc="-15" dirty="0">
                <a:latin typeface="Arial"/>
                <a:cs typeface="Arial"/>
              </a:rPr>
              <a:t>Waiting</a:t>
            </a:r>
            <a:r>
              <a:rPr spc="-200" dirty="0">
                <a:latin typeface="Arial"/>
                <a:cs typeface="Arial"/>
              </a:rPr>
              <a:t> </a:t>
            </a:r>
            <a:r>
              <a:rPr spc="-20" dirty="0">
                <a:latin typeface="Arial"/>
                <a:cs typeface="Arial"/>
              </a:rPr>
              <a:t>Time)</a:t>
            </a:r>
            <a:endParaRPr>
              <a:latin typeface="Arial"/>
              <a:cs typeface="Arial"/>
            </a:endParaRPr>
          </a:p>
        </p:txBody>
      </p:sp>
      <p:sp>
        <p:nvSpPr>
          <p:cNvPr id="11" name="object 11"/>
          <p:cNvSpPr txBox="1"/>
          <p:nvPr/>
        </p:nvSpPr>
        <p:spPr>
          <a:xfrm>
            <a:off x="2810510" y="5139690"/>
            <a:ext cx="304800" cy="299720"/>
          </a:xfrm>
          <a:prstGeom prst="rect">
            <a:avLst/>
          </a:prstGeom>
        </p:spPr>
        <p:txBody>
          <a:bodyPr vert="horz" wrap="square" lIns="0" tIns="12700" rIns="0" bIns="0" rtlCol="0">
            <a:spAutoFit/>
          </a:bodyPr>
          <a:lstStyle/>
          <a:p>
            <a:pPr marL="12700">
              <a:spcBef>
                <a:spcPts val="100"/>
              </a:spcBef>
            </a:pPr>
            <a:r>
              <a:rPr spc="-5" dirty="0">
                <a:solidFill>
                  <a:srgbClr val="FFBF00"/>
                </a:solidFill>
                <a:latin typeface="Arial"/>
                <a:cs typeface="Arial"/>
              </a:rPr>
              <a:t>P1</a:t>
            </a:r>
            <a:endParaRPr>
              <a:latin typeface="Arial"/>
              <a:cs typeface="Arial"/>
            </a:endParaRPr>
          </a:p>
        </p:txBody>
      </p:sp>
      <p:sp>
        <p:nvSpPr>
          <p:cNvPr id="12" name="object 12"/>
          <p:cNvSpPr txBox="1"/>
          <p:nvPr/>
        </p:nvSpPr>
        <p:spPr>
          <a:xfrm>
            <a:off x="5020309" y="5139690"/>
            <a:ext cx="304800" cy="299720"/>
          </a:xfrm>
          <a:prstGeom prst="rect">
            <a:avLst/>
          </a:prstGeom>
        </p:spPr>
        <p:txBody>
          <a:bodyPr vert="horz" wrap="square" lIns="0" tIns="12700" rIns="0" bIns="0" rtlCol="0">
            <a:spAutoFit/>
          </a:bodyPr>
          <a:lstStyle/>
          <a:p>
            <a:pPr marL="12700">
              <a:spcBef>
                <a:spcPts val="100"/>
              </a:spcBef>
            </a:pPr>
            <a:r>
              <a:rPr spc="-5" dirty="0">
                <a:solidFill>
                  <a:srgbClr val="006FBF"/>
                </a:solidFill>
                <a:latin typeface="Arial"/>
                <a:cs typeface="Arial"/>
              </a:rPr>
              <a:t>P2</a:t>
            </a:r>
            <a:endParaRPr>
              <a:latin typeface="Arial"/>
              <a:cs typeface="Arial"/>
            </a:endParaRPr>
          </a:p>
        </p:txBody>
      </p:sp>
      <p:sp>
        <p:nvSpPr>
          <p:cNvPr id="13" name="object 13"/>
          <p:cNvSpPr txBox="1"/>
          <p:nvPr/>
        </p:nvSpPr>
        <p:spPr>
          <a:xfrm>
            <a:off x="6163309" y="5149850"/>
            <a:ext cx="304800" cy="299720"/>
          </a:xfrm>
          <a:prstGeom prst="rect">
            <a:avLst/>
          </a:prstGeom>
        </p:spPr>
        <p:txBody>
          <a:bodyPr vert="horz" wrap="square" lIns="0" tIns="12700" rIns="0" bIns="0" rtlCol="0">
            <a:spAutoFit/>
          </a:bodyPr>
          <a:lstStyle/>
          <a:p>
            <a:pPr marL="12700">
              <a:spcBef>
                <a:spcPts val="100"/>
              </a:spcBef>
            </a:pPr>
            <a:r>
              <a:rPr spc="-5" dirty="0">
                <a:solidFill>
                  <a:srgbClr val="00AF4F"/>
                </a:solidFill>
                <a:latin typeface="Arial"/>
                <a:cs typeface="Arial"/>
              </a:rPr>
              <a:t>P3</a:t>
            </a:r>
            <a:endParaRPr>
              <a:latin typeface="Arial"/>
              <a:cs typeface="Arial"/>
            </a:endParaRPr>
          </a:p>
        </p:txBody>
      </p:sp>
      <p:sp>
        <p:nvSpPr>
          <p:cNvPr id="14" name="object 14"/>
          <p:cNvSpPr txBox="1"/>
          <p:nvPr/>
        </p:nvSpPr>
        <p:spPr>
          <a:xfrm>
            <a:off x="6925309" y="5139690"/>
            <a:ext cx="304800" cy="299720"/>
          </a:xfrm>
          <a:prstGeom prst="rect">
            <a:avLst/>
          </a:prstGeom>
        </p:spPr>
        <p:txBody>
          <a:bodyPr vert="horz" wrap="square" lIns="0" tIns="12700" rIns="0" bIns="0" rtlCol="0">
            <a:spAutoFit/>
          </a:bodyPr>
          <a:lstStyle/>
          <a:p>
            <a:pPr marL="12700">
              <a:spcBef>
                <a:spcPts val="100"/>
              </a:spcBef>
            </a:pPr>
            <a:r>
              <a:rPr spc="-5" dirty="0">
                <a:solidFill>
                  <a:srgbClr val="FF0000"/>
                </a:solidFill>
                <a:latin typeface="Arial"/>
                <a:cs typeface="Arial"/>
              </a:rPr>
              <a:t>P4</a:t>
            </a:r>
            <a:endParaRPr>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581" y="687128"/>
            <a:ext cx="3815079" cy="695960"/>
          </a:xfrm>
          <a:prstGeom prst="rect">
            <a:avLst/>
          </a:prstGeom>
        </p:spPr>
        <p:txBody>
          <a:bodyPr vert="horz" wrap="square" lIns="0" tIns="12700" rIns="0" bIns="0" rtlCol="0" anchor="ctr">
            <a:spAutoFit/>
          </a:bodyPr>
          <a:lstStyle/>
          <a:p>
            <a:pPr marL="12700">
              <a:lnSpc>
                <a:spcPct val="100000"/>
              </a:lnSpc>
              <a:spcBef>
                <a:spcPts val="100"/>
              </a:spcBef>
            </a:pPr>
            <a:r>
              <a:rPr spc="-5" dirty="0"/>
              <a:t>FCFS</a:t>
            </a:r>
            <a:r>
              <a:rPr spc="-85" dirty="0"/>
              <a:t> </a:t>
            </a:r>
            <a:r>
              <a:rPr dirty="0"/>
              <a:t>Example</a:t>
            </a:r>
          </a:p>
        </p:txBody>
      </p:sp>
      <p:sp>
        <p:nvSpPr>
          <p:cNvPr id="3" name="object 3"/>
          <p:cNvSpPr txBox="1"/>
          <p:nvPr/>
        </p:nvSpPr>
        <p:spPr>
          <a:xfrm>
            <a:off x="2059940" y="1635759"/>
            <a:ext cx="5386070" cy="513080"/>
          </a:xfrm>
          <a:prstGeom prst="rect">
            <a:avLst/>
          </a:prstGeom>
        </p:spPr>
        <p:txBody>
          <a:bodyPr vert="horz" wrap="square" lIns="0" tIns="12700" rIns="0" bIns="0" rtlCol="0">
            <a:spAutoFit/>
          </a:bodyPr>
          <a:lstStyle/>
          <a:p>
            <a:pPr marL="355600" indent="-342900">
              <a:spcBef>
                <a:spcPts val="100"/>
              </a:spcBef>
              <a:buChar char="•"/>
              <a:tabLst>
                <a:tab pos="354965" algn="l"/>
                <a:tab pos="355600" algn="l"/>
              </a:tabLst>
            </a:pPr>
            <a:r>
              <a:rPr sz="3200" dirty="0">
                <a:latin typeface="Arial"/>
                <a:cs typeface="Arial"/>
              </a:rPr>
              <a:t>Order of scheduling</a:t>
            </a:r>
            <a:r>
              <a:rPr sz="3200" spc="-85" dirty="0">
                <a:latin typeface="Arial"/>
                <a:cs typeface="Arial"/>
              </a:rPr>
              <a:t> </a:t>
            </a:r>
            <a:r>
              <a:rPr sz="3200" spc="-5" dirty="0">
                <a:latin typeface="Arial"/>
                <a:cs typeface="Arial"/>
              </a:rPr>
              <a:t>matters</a:t>
            </a:r>
            <a:endParaRPr sz="3200">
              <a:latin typeface="Arial"/>
              <a:cs typeface="Arial"/>
            </a:endParaRPr>
          </a:p>
        </p:txBody>
      </p:sp>
      <p:sp>
        <p:nvSpPr>
          <p:cNvPr id="4" name="object 4"/>
          <p:cNvSpPr/>
          <p:nvPr/>
        </p:nvSpPr>
        <p:spPr>
          <a:xfrm>
            <a:off x="2901950" y="2444750"/>
            <a:ext cx="3797300" cy="2266950"/>
          </a:xfrm>
          <a:prstGeom prst="rect">
            <a:avLst/>
          </a:prstGeom>
          <a:blipFill>
            <a:blip r:embed="rId2"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nvGraphicFramePr>
        <p:xfrm>
          <a:off x="2953960" y="5549841"/>
          <a:ext cx="5544812" cy="381000"/>
        </p:xfrm>
        <a:graphic>
          <a:graphicData uri="http://schemas.openxmlformats.org/drawingml/2006/table">
            <a:tbl>
              <a:tblPr firstRow="1" bandRow="1">
                <a:tableStyleId>{2D5ABB26-0587-4C30-8999-92F81FD0307C}</a:tableStyleId>
              </a:tblPr>
              <a:tblGrid>
                <a:gridCol w="313690">
                  <a:extLst>
                    <a:ext uri="{9D8B030D-6E8A-4147-A177-3AD203B41FA5}">
                      <a16:colId xmlns:a16="http://schemas.microsoft.com/office/drawing/2014/main" val="20000"/>
                    </a:ext>
                  </a:extLst>
                </a:gridCol>
                <a:gridCol w="313690">
                  <a:extLst>
                    <a:ext uri="{9D8B030D-6E8A-4147-A177-3AD203B41FA5}">
                      <a16:colId xmlns:a16="http://schemas.microsoft.com/office/drawing/2014/main" val="20001"/>
                    </a:ext>
                  </a:extLst>
                </a:gridCol>
                <a:gridCol w="292100">
                  <a:extLst>
                    <a:ext uri="{9D8B030D-6E8A-4147-A177-3AD203B41FA5}">
                      <a16:colId xmlns:a16="http://schemas.microsoft.com/office/drawing/2014/main" val="20002"/>
                    </a:ext>
                  </a:extLst>
                </a:gridCol>
                <a:gridCol w="287019">
                  <a:extLst>
                    <a:ext uri="{9D8B030D-6E8A-4147-A177-3AD203B41FA5}">
                      <a16:colId xmlns:a16="http://schemas.microsoft.com/office/drawing/2014/main" val="20003"/>
                    </a:ext>
                  </a:extLst>
                </a:gridCol>
                <a:gridCol w="313690">
                  <a:extLst>
                    <a:ext uri="{9D8B030D-6E8A-4147-A177-3AD203B41FA5}">
                      <a16:colId xmlns:a16="http://schemas.microsoft.com/office/drawing/2014/main" val="20004"/>
                    </a:ext>
                  </a:extLst>
                </a:gridCol>
                <a:gridCol w="290829">
                  <a:extLst>
                    <a:ext uri="{9D8B030D-6E8A-4147-A177-3AD203B41FA5}">
                      <a16:colId xmlns:a16="http://schemas.microsoft.com/office/drawing/2014/main" val="20005"/>
                    </a:ext>
                  </a:extLst>
                </a:gridCol>
                <a:gridCol w="307339">
                  <a:extLst>
                    <a:ext uri="{9D8B030D-6E8A-4147-A177-3AD203B41FA5}">
                      <a16:colId xmlns:a16="http://schemas.microsoft.com/office/drawing/2014/main" val="20006"/>
                    </a:ext>
                  </a:extLst>
                </a:gridCol>
                <a:gridCol w="307339">
                  <a:extLst>
                    <a:ext uri="{9D8B030D-6E8A-4147-A177-3AD203B41FA5}">
                      <a16:colId xmlns:a16="http://schemas.microsoft.com/office/drawing/2014/main" val="20007"/>
                    </a:ext>
                  </a:extLst>
                </a:gridCol>
                <a:gridCol w="308610">
                  <a:extLst>
                    <a:ext uri="{9D8B030D-6E8A-4147-A177-3AD203B41FA5}">
                      <a16:colId xmlns:a16="http://schemas.microsoft.com/office/drawing/2014/main" val="20008"/>
                    </a:ext>
                  </a:extLst>
                </a:gridCol>
                <a:gridCol w="308610">
                  <a:extLst>
                    <a:ext uri="{9D8B030D-6E8A-4147-A177-3AD203B41FA5}">
                      <a16:colId xmlns:a16="http://schemas.microsoft.com/office/drawing/2014/main" val="20009"/>
                    </a:ext>
                  </a:extLst>
                </a:gridCol>
                <a:gridCol w="305434">
                  <a:extLst>
                    <a:ext uri="{9D8B030D-6E8A-4147-A177-3AD203B41FA5}">
                      <a16:colId xmlns:a16="http://schemas.microsoft.com/office/drawing/2014/main" val="20010"/>
                    </a:ext>
                  </a:extLst>
                </a:gridCol>
                <a:gridCol w="304164">
                  <a:extLst>
                    <a:ext uri="{9D8B030D-6E8A-4147-A177-3AD203B41FA5}">
                      <a16:colId xmlns:a16="http://schemas.microsoft.com/office/drawing/2014/main" val="20011"/>
                    </a:ext>
                  </a:extLst>
                </a:gridCol>
                <a:gridCol w="316229">
                  <a:extLst>
                    <a:ext uri="{9D8B030D-6E8A-4147-A177-3AD203B41FA5}">
                      <a16:colId xmlns:a16="http://schemas.microsoft.com/office/drawing/2014/main" val="20012"/>
                    </a:ext>
                  </a:extLst>
                </a:gridCol>
                <a:gridCol w="316229">
                  <a:extLst>
                    <a:ext uri="{9D8B030D-6E8A-4147-A177-3AD203B41FA5}">
                      <a16:colId xmlns:a16="http://schemas.microsoft.com/office/drawing/2014/main" val="20013"/>
                    </a:ext>
                  </a:extLst>
                </a:gridCol>
                <a:gridCol w="314325">
                  <a:extLst>
                    <a:ext uri="{9D8B030D-6E8A-4147-A177-3AD203B41FA5}">
                      <a16:colId xmlns:a16="http://schemas.microsoft.com/office/drawing/2014/main" val="20014"/>
                    </a:ext>
                  </a:extLst>
                </a:gridCol>
                <a:gridCol w="314325">
                  <a:extLst>
                    <a:ext uri="{9D8B030D-6E8A-4147-A177-3AD203B41FA5}">
                      <a16:colId xmlns:a16="http://schemas.microsoft.com/office/drawing/2014/main" val="20015"/>
                    </a:ext>
                  </a:extLst>
                </a:gridCol>
                <a:gridCol w="315595">
                  <a:extLst>
                    <a:ext uri="{9D8B030D-6E8A-4147-A177-3AD203B41FA5}">
                      <a16:colId xmlns:a16="http://schemas.microsoft.com/office/drawing/2014/main" val="20016"/>
                    </a:ext>
                  </a:extLst>
                </a:gridCol>
                <a:gridCol w="315595">
                  <a:extLst>
                    <a:ext uri="{9D8B030D-6E8A-4147-A177-3AD203B41FA5}">
                      <a16:colId xmlns:a16="http://schemas.microsoft.com/office/drawing/2014/main" val="20017"/>
                    </a:ext>
                  </a:extLst>
                </a:gridCol>
              </a:tblGrid>
              <a:tr h="381000">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4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6FBF"/>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24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00AF4F"/>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38100">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38100">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38100">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38100">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00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28575">
                      <a:solidFill>
                        <a:srgbClr val="88A3A6"/>
                      </a:solidFill>
                      <a:prstDash val="solid"/>
                    </a:lnL>
                    <a:lnR w="53975">
                      <a:solidFill>
                        <a:srgbClr val="88A3A6"/>
                      </a:solidFill>
                      <a:prstDash val="solid"/>
                    </a:lnR>
                    <a:lnT w="28575">
                      <a:solidFill>
                        <a:srgbClr val="88A3A6"/>
                      </a:solidFill>
                      <a:prstDash val="solid"/>
                    </a:lnT>
                    <a:lnB w="28575">
                      <a:solidFill>
                        <a:srgbClr val="88A3A6"/>
                      </a:solidFill>
                      <a:prstDash val="solid"/>
                    </a:lnB>
                    <a:solidFill>
                      <a:srgbClr val="FFBF00"/>
                    </a:solidFill>
                  </a:tcPr>
                </a:tc>
                <a:tc>
                  <a:txBody>
                    <a:bodyPr/>
                    <a:lstStyle/>
                    <a:p>
                      <a:pPr>
                        <a:lnSpc>
                          <a:spcPct val="100000"/>
                        </a:lnSpc>
                      </a:pPr>
                      <a:endParaRPr sz="2400">
                        <a:latin typeface="Times New Roman"/>
                        <a:cs typeface="Times New Roman"/>
                      </a:endParaRPr>
                    </a:p>
                  </a:txBody>
                  <a:tcPr marL="0" marR="0" marT="0" marB="0">
                    <a:lnL w="53975">
                      <a:solidFill>
                        <a:srgbClr val="88A3A6"/>
                      </a:solidFill>
                      <a:prstDash val="solid"/>
                    </a:lnL>
                    <a:lnR w="28575">
                      <a:solidFill>
                        <a:srgbClr val="88A3A6"/>
                      </a:solidFill>
                      <a:prstDash val="solid"/>
                    </a:lnR>
                    <a:lnT w="28575">
                      <a:solidFill>
                        <a:srgbClr val="88A3A6"/>
                      </a:solidFill>
                      <a:prstDash val="solid"/>
                    </a:lnT>
                    <a:lnB w="28575">
                      <a:solidFill>
                        <a:srgbClr val="88A3A6"/>
                      </a:solidFill>
                      <a:prstDash val="solid"/>
                    </a:lnB>
                    <a:solidFill>
                      <a:srgbClr val="FFBF00"/>
                    </a:solidFill>
                  </a:tcPr>
                </a:tc>
                <a:extLst>
                  <a:ext uri="{0D108BD9-81ED-4DB2-BD59-A6C34878D82A}">
                    <a16:rowId xmlns:a16="http://schemas.microsoft.com/office/drawing/2014/main" val="10000"/>
                  </a:ext>
                </a:extLst>
              </a:tr>
            </a:tbl>
          </a:graphicData>
        </a:graphic>
      </p:graphicFrame>
      <p:sp>
        <p:nvSpPr>
          <p:cNvPr id="6" name="object 6"/>
          <p:cNvSpPr txBox="1"/>
          <p:nvPr/>
        </p:nvSpPr>
        <p:spPr>
          <a:xfrm>
            <a:off x="2900681" y="4997450"/>
            <a:ext cx="12820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Grantt</a:t>
            </a:r>
            <a:r>
              <a:rPr spc="-70" dirty="0">
                <a:latin typeface="Arial"/>
                <a:cs typeface="Arial"/>
              </a:rPr>
              <a:t> </a:t>
            </a:r>
            <a:r>
              <a:rPr spc="-5" dirty="0">
                <a:latin typeface="Arial"/>
                <a:cs typeface="Arial"/>
              </a:rPr>
              <a:t>Chart</a:t>
            </a:r>
            <a:endParaRPr>
              <a:latin typeface="Arial"/>
              <a:cs typeface="Arial"/>
            </a:endParaRPr>
          </a:p>
        </p:txBody>
      </p:sp>
      <p:grpSp>
        <p:nvGrpSpPr>
          <p:cNvPr id="7" name="object 7"/>
          <p:cNvGrpSpPr/>
          <p:nvPr/>
        </p:nvGrpSpPr>
        <p:grpSpPr>
          <a:xfrm>
            <a:off x="5486807" y="6356350"/>
            <a:ext cx="2367280" cy="114300"/>
            <a:chOff x="3962807" y="6356350"/>
            <a:chExt cx="2367280" cy="114300"/>
          </a:xfrm>
        </p:grpSpPr>
        <p:sp>
          <p:nvSpPr>
            <p:cNvPr id="8" name="object 8"/>
            <p:cNvSpPr/>
            <p:nvPr/>
          </p:nvSpPr>
          <p:spPr>
            <a:xfrm>
              <a:off x="3967480" y="6412230"/>
              <a:ext cx="2256790" cy="1270"/>
            </a:xfrm>
            <a:custGeom>
              <a:avLst/>
              <a:gdLst/>
              <a:ahLst/>
              <a:cxnLst/>
              <a:rect l="l" t="t" r="r" b="b"/>
              <a:pathLst>
                <a:path w="2256790" h="1270">
                  <a:moveTo>
                    <a:pt x="0" y="0"/>
                  </a:moveTo>
                  <a:lnTo>
                    <a:pt x="2256790" y="1270"/>
                  </a:lnTo>
                </a:path>
              </a:pathLst>
            </a:custGeom>
            <a:ln w="9344">
              <a:solidFill>
                <a:srgbClr val="000000"/>
              </a:solidFill>
            </a:ln>
          </p:spPr>
          <p:txBody>
            <a:bodyPr wrap="square" lIns="0" tIns="0" rIns="0" bIns="0" rtlCol="0"/>
            <a:lstStyle/>
            <a:p>
              <a:endParaRPr/>
            </a:p>
          </p:txBody>
        </p:sp>
        <p:sp>
          <p:nvSpPr>
            <p:cNvPr id="9" name="object 9"/>
            <p:cNvSpPr/>
            <p:nvPr/>
          </p:nvSpPr>
          <p:spPr>
            <a:xfrm>
              <a:off x="6216650" y="6356350"/>
              <a:ext cx="113029" cy="114300"/>
            </a:xfrm>
            <a:prstGeom prst="rect">
              <a:avLst/>
            </a:prstGeom>
            <a:blipFill>
              <a:blip r:embed="rId3" cstate="print"/>
              <a:stretch>
                <a:fillRect/>
              </a:stretch>
            </a:blipFill>
          </p:spPr>
          <p:txBody>
            <a:bodyPr wrap="square" lIns="0" tIns="0" rIns="0" bIns="0" rtlCol="0"/>
            <a:lstStyle/>
            <a:p>
              <a:endParaRPr/>
            </a:p>
          </p:txBody>
        </p:sp>
      </p:grpSp>
      <p:sp>
        <p:nvSpPr>
          <p:cNvPr id="10" name="object 10"/>
          <p:cNvSpPr txBox="1"/>
          <p:nvPr/>
        </p:nvSpPr>
        <p:spPr>
          <a:xfrm>
            <a:off x="6330951" y="6445250"/>
            <a:ext cx="45656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time</a:t>
            </a:r>
            <a:endParaRPr>
              <a:latin typeface="Arial"/>
              <a:cs typeface="Arial"/>
            </a:endParaRPr>
          </a:p>
        </p:txBody>
      </p:sp>
      <p:sp>
        <p:nvSpPr>
          <p:cNvPr id="11" name="object 11"/>
          <p:cNvSpPr txBox="1"/>
          <p:nvPr/>
        </p:nvSpPr>
        <p:spPr>
          <a:xfrm>
            <a:off x="7240271" y="3234690"/>
            <a:ext cx="2244725" cy="848360"/>
          </a:xfrm>
          <a:prstGeom prst="rect">
            <a:avLst/>
          </a:prstGeom>
        </p:spPr>
        <p:txBody>
          <a:bodyPr vert="horz" wrap="square" lIns="0" tIns="12700" rIns="0" bIns="0" rtlCol="0">
            <a:spAutoFit/>
          </a:bodyPr>
          <a:lstStyle/>
          <a:p>
            <a:pPr marL="12700">
              <a:spcBef>
                <a:spcPts val="100"/>
              </a:spcBef>
            </a:pPr>
            <a:r>
              <a:rPr spc="-10" dirty="0">
                <a:latin typeface="Arial"/>
                <a:cs typeface="Arial"/>
              </a:rPr>
              <a:t>Average </a:t>
            </a:r>
            <a:r>
              <a:rPr spc="-15" dirty="0">
                <a:latin typeface="Arial"/>
                <a:cs typeface="Arial"/>
              </a:rPr>
              <a:t>Waiting</a:t>
            </a:r>
            <a:r>
              <a:rPr spc="-95" dirty="0">
                <a:latin typeface="Arial"/>
                <a:cs typeface="Arial"/>
              </a:rPr>
              <a:t> </a:t>
            </a:r>
            <a:r>
              <a:rPr spc="-20" dirty="0">
                <a:latin typeface="Arial"/>
                <a:cs typeface="Arial"/>
              </a:rPr>
              <a:t>Time</a:t>
            </a:r>
            <a:endParaRPr>
              <a:latin typeface="Arial"/>
              <a:cs typeface="Arial"/>
            </a:endParaRPr>
          </a:p>
          <a:p>
            <a:pPr marL="12700">
              <a:tabLst>
                <a:tab pos="273685" algn="l"/>
              </a:tabLst>
            </a:pPr>
            <a:r>
              <a:rPr dirty="0">
                <a:latin typeface="Arial"/>
                <a:cs typeface="Arial"/>
              </a:rPr>
              <a:t>=	(0 + 4 + 6 + </a:t>
            </a:r>
            <a:r>
              <a:rPr spc="-10" dirty="0">
                <a:latin typeface="Arial"/>
                <a:cs typeface="Arial"/>
              </a:rPr>
              <a:t>11) </a:t>
            </a:r>
            <a:r>
              <a:rPr dirty="0">
                <a:latin typeface="Arial"/>
                <a:cs typeface="Arial"/>
              </a:rPr>
              <a:t>/</a:t>
            </a:r>
            <a:r>
              <a:rPr spc="-65" dirty="0">
                <a:latin typeface="Arial"/>
                <a:cs typeface="Arial"/>
              </a:rPr>
              <a:t> </a:t>
            </a:r>
            <a:r>
              <a:rPr dirty="0">
                <a:latin typeface="Arial"/>
                <a:cs typeface="Arial"/>
              </a:rPr>
              <a:t>4</a:t>
            </a:r>
            <a:endParaRPr>
              <a:latin typeface="Arial"/>
              <a:cs typeface="Arial"/>
            </a:endParaRPr>
          </a:p>
          <a:p>
            <a:pPr marL="12700"/>
            <a:r>
              <a:rPr dirty="0">
                <a:latin typeface="Arial"/>
                <a:cs typeface="Arial"/>
              </a:rPr>
              <a:t>= </a:t>
            </a:r>
            <a:r>
              <a:rPr spc="-10" dirty="0">
                <a:latin typeface="Arial"/>
                <a:cs typeface="Arial"/>
              </a:rPr>
              <a:t>5.25</a:t>
            </a:r>
            <a:endParaRPr>
              <a:latin typeface="Arial"/>
              <a:cs typeface="Arial"/>
            </a:endParaRPr>
          </a:p>
        </p:txBody>
      </p:sp>
      <p:sp>
        <p:nvSpPr>
          <p:cNvPr id="12" name="object 12"/>
          <p:cNvSpPr txBox="1"/>
          <p:nvPr/>
        </p:nvSpPr>
        <p:spPr>
          <a:xfrm>
            <a:off x="6324600" y="5977890"/>
            <a:ext cx="304800" cy="299720"/>
          </a:xfrm>
          <a:prstGeom prst="rect">
            <a:avLst/>
          </a:prstGeom>
        </p:spPr>
        <p:txBody>
          <a:bodyPr vert="horz" wrap="square" lIns="0" tIns="12700" rIns="0" bIns="0" rtlCol="0">
            <a:spAutoFit/>
          </a:bodyPr>
          <a:lstStyle/>
          <a:p>
            <a:pPr marL="12700">
              <a:spcBef>
                <a:spcPts val="100"/>
              </a:spcBef>
            </a:pPr>
            <a:r>
              <a:rPr spc="-5" dirty="0">
                <a:solidFill>
                  <a:srgbClr val="FFBF00"/>
                </a:solidFill>
                <a:latin typeface="Arial"/>
                <a:cs typeface="Arial"/>
              </a:rPr>
              <a:t>P1</a:t>
            </a:r>
            <a:endParaRPr>
              <a:latin typeface="Arial"/>
              <a:cs typeface="Arial"/>
            </a:endParaRPr>
          </a:p>
        </p:txBody>
      </p:sp>
      <p:sp>
        <p:nvSpPr>
          <p:cNvPr id="13" name="object 13"/>
          <p:cNvSpPr txBox="1"/>
          <p:nvPr/>
        </p:nvSpPr>
        <p:spPr>
          <a:xfrm>
            <a:off x="2973070" y="5988050"/>
            <a:ext cx="304165" cy="299720"/>
          </a:xfrm>
          <a:prstGeom prst="rect">
            <a:avLst/>
          </a:prstGeom>
        </p:spPr>
        <p:txBody>
          <a:bodyPr vert="horz" wrap="square" lIns="0" tIns="12700" rIns="0" bIns="0" rtlCol="0">
            <a:spAutoFit/>
          </a:bodyPr>
          <a:lstStyle/>
          <a:p>
            <a:pPr marL="12700">
              <a:spcBef>
                <a:spcPts val="100"/>
              </a:spcBef>
            </a:pPr>
            <a:r>
              <a:rPr spc="-15" dirty="0">
                <a:solidFill>
                  <a:srgbClr val="006FBF"/>
                </a:solidFill>
                <a:latin typeface="Arial"/>
                <a:cs typeface="Arial"/>
              </a:rPr>
              <a:t>P</a:t>
            </a:r>
            <a:r>
              <a:rPr dirty="0">
                <a:solidFill>
                  <a:srgbClr val="006FBF"/>
                </a:solidFill>
                <a:latin typeface="Arial"/>
                <a:cs typeface="Arial"/>
              </a:rPr>
              <a:t>2</a:t>
            </a:r>
            <a:endParaRPr>
              <a:latin typeface="Arial"/>
              <a:cs typeface="Arial"/>
            </a:endParaRPr>
          </a:p>
        </p:txBody>
      </p:sp>
      <p:sp>
        <p:nvSpPr>
          <p:cNvPr id="14" name="object 14"/>
          <p:cNvSpPr txBox="1"/>
          <p:nvPr/>
        </p:nvSpPr>
        <p:spPr>
          <a:xfrm>
            <a:off x="4182111" y="5977890"/>
            <a:ext cx="923925" cy="299720"/>
          </a:xfrm>
          <a:prstGeom prst="rect">
            <a:avLst/>
          </a:prstGeom>
        </p:spPr>
        <p:txBody>
          <a:bodyPr vert="horz" wrap="square" lIns="0" tIns="12700" rIns="0" bIns="0" rtlCol="0">
            <a:spAutoFit/>
          </a:bodyPr>
          <a:lstStyle/>
          <a:p>
            <a:pPr marL="12700">
              <a:spcBef>
                <a:spcPts val="100"/>
              </a:spcBef>
              <a:tabLst>
                <a:tab pos="631825" algn="l"/>
              </a:tabLst>
            </a:pPr>
            <a:r>
              <a:rPr spc="-5" dirty="0">
                <a:solidFill>
                  <a:srgbClr val="00AF4F"/>
                </a:solidFill>
                <a:latin typeface="Arial"/>
                <a:cs typeface="Arial"/>
              </a:rPr>
              <a:t>P</a:t>
            </a:r>
            <a:r>
              <a:rPr dirty="0">
                <a:solidFill>
                  <a:srgbClr val="00AF4F"/>
                </a:solidFill>
                <a:latin typeface="Arial"/>
                <a:cs typeface="Arial"/>
              </a:rPr>
              <a:t>3	</a:t>
            </a:r>
            <a:r>
              <a:rPr spc="-15" dirty="0">
                <a:solidFill>
                  <a:srgbClr val="FF0000"/>
                </a:solidFill>
                <a:latin typeface="Arial"/>
                <a:cs typeface="Arial"/>
              </a:rPr>
              <a:t>P</a:t>
            </a:r>
            <a:r>
              <a:rPr dirty="0">
                <a:solidFill>
                  <a:srgbClr val="FF0000"/>
                </a:solidFill>
                <a:latin typeface="Arial"/>
                <a:cs typeface="Arial"/>
              </a:rPr>
              <a:t>4</a:t>
            </a:r>
            <a:endParaRPr>
              <a:latin typeface="Arial"/>
              <a:cs typeface="Arial"/>
            </a:endParaRPr>
          </a:p>
        </p:txBody>
      </p:sp>
      <p:sp>
        <p:nvSpPr>
          <p:cNvPr id="15" name="object 15"/>
          <p:cNvSpPr txBox="1"/>
          <p:nvPr/>
        </p:nvSpPr>
        <p:spPr>
          <a:xfrm>
            <a:off x="10466069" y="6587490"/>
            <a:ext cx="124460" cy="228268"/>
          </a:xfrm>
          <a:prstGeom prst="rect">
            <a:avLst/>
          </a:prstGeom>
        </p:spPr>
        <p:txBody>
          <a:bodyPr vert="horz" wrap="square" lIns="0" tIns="12700" rIns="0" bIns="0" rtlCol="0">
            <a:spAutoFit/>
          </a:bodyPr>
          <a:lstStyle/>
          <a:p>
            <a:pPr marL="12700">
              <a:spcBef>
                <a:spcPts val="100"/>
              </a:spcBef>
            </a:pPr>
            <a:r>
              <a:rPr sz="1400" dirty="0">
                <a:solidFill>
                  <a:srgbClr val="7F7F7F"/>
                </a:solidFill>
                <a:latin typeface="Arial"/>
                <a:cs typeface="Arial"/>
              </a:rPr>
              <a:t>8</a:t>
            </a:r>
            <a:endParaRPr sz="1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415" y="605366"/>
            <a:ext cx="5332730" cy="695960"/>
          </a:xfrm>
          <a:prstGeom prst="rect">
            <a:avLst/>
          </a:prstGeom>
        </p:spPr>
        <p:txBody>
          <a:bodyPr vert="horz" wrap="square" lIns="0" tIns="12700" rIns="0" bIns="0" rtlCol="0" anchor="ctr">
            <a:spAutoFit/>
          </a:bodyPr>
          <a:lstStyle/>
          <a:p>
            <a:pPr marL="12700">
              <a:lnSpc>
                <a:spcPct val="100000"/>
              </a:lnSpc>
              <a:spcBef>
                <a:spcPts val="100"/>
              </a:spcBef>
            </a:pPr>
            <a:r>
              <a:rPr spc="-5" dirty="0"/>
              <a:t>FCFS Pros and</a:t>
            </a:r>
            <a:r>
              <a:rPr spc="-85" dirty="0"/>
              <a:t> </a:t>
            </a:r>
            <a:r>
              <a:rPr spc="-5" dirty="0"/>
              <a:t>Cons</a:t>
            </a:r>
          </a:p>
        </p:txBody>
      </p:sp>
      <p:sp>
        <p:nvSpPr>
          <p:cNvPr id="4" name="object 4"/>
          <p:cNvSpPr txBox="1">
            <a:spLocks noGrp="1"/>
          </p:cNvSpPr>
          <p:nvPr>
            <p:ph type="sldNum" sz="quarter" idx="7"/>
          </p:nvPr>
        </p:nvSpPr>
        <p:spPr>
          <a:xfrm>
            <a:off x="8817609" y="6604332"/>
            <a:ext cx="274320" cy="224154"/>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36525">
              <a:lnSpc>
                <a:spcPts val="1645"/>
              </a:lnSpc>
            </a:pPr>
            <a:fld id="{81D60167-4931-47E6-BA6A-407CBD079E47}" type="slidenum">
              <a:rPr lang="en-IN" smtClean="0"/>
              <a:pPr marL="136525">
                <a:lnSpc>
                  <a:spcPts val="1645"/>
                </a:lnSpc>
              </a:pPr>
              <a:t>9</a:t>
            </a:fld>
            <a:endParaRPr dirty="0"/>
          </a:p>
        </p:txBody>
      </p:sp>
      <p:sp>
        <p:nvSpPr>
          <p:cNvPr id="3" name="object 3"/>
          <p:cNvSpPr txBox="1"/>
          <p:nvPr/>
        </p:nvSpPr>
        <p:spPr>
          <a:xfrm>
            <a:off x="2059941" y="1544109"/>
            <a:ext cx="7338695" cy="4012565"/>
          </a:xfrm>
          <a:prstGeom prst="rect">
            <a:avLst/>
          </a:prstGeom>
        </p:spPr>
        <p:txBody>
          <a:bodyPr vert="horz" wrap="square" lIns="0" tIns="102870" rIns="0" bIns="0" rtlCol="0">
            <a:spAutoFit/>
          </a:bodyPr>
          <a:lstStyle/>
          <a:p>
            <a:pPr marL="355600" indent="-342900">
              <a:spcBef>
                <a:spcPts val="810"/>
              </a:spcBef>
              <a:buChar char="•"/>
              <a:tabLst>
                <a:tab pos="354965" algn="l"/>
                <a:tab pos="355600" algn="l"/>
              </a:tabLst>
            </a:pPr>
            <a:r>
              <a:rPr sz="2800" spc="-5" dirty="0">
                <a:solidFill>
                  <a:srgbClr val="0000CC"/>
                </a:solidFill>
                <a:latin typeface="Arial"/>
                <a:cs typeface="Arial"/>
              </a:rPr>
              <a:t>Advantages</a:t>
            </a:r>
            <a:endParaRPr sz="2800">
              <a:latin typeface="Arial"/>
              <a:cs typeface="Arial"/>
            </a:endParaRPr>
          </a:p>
          <a:p>
            <a:pPr marL="755650" lvl="1" indent="-285750">
              <a:spcBef>
                <a:spcPts val="610"/>
              </a:spcBef>
              <a:buChar char="–"/>
              <a:tabLst>
                <a:tab pos="755650" algn="l"/>
              </a:tabLst>
            </a:pPr>
            <a:r>
              <a:rPr sz="2400" spc="-5" dirty="0">
                <a:latin typeface="Arial"/>
                <a:cs typeface="Arial"/>
              </a:rPr>
              <a:t>Simple</a:t>
            </a:r>
            <a:endParaRPr sz="2400">
              <a:latin typeface="Arial"/>
              <a:cs typeface="Arial"/>
            </a:endParaRPr>
          </a:p>
          <a:p>
            <a:pPr marL="755650" marR="10795" lvl="1" indent="-285750">
              <a:lnSpc>
                <a:spcPct val="100699"/>
              </a:lnSpc>
              <a:spcBef>
                <a:spcPts val="590"/>
              </a:spcBef>
              <a:buChar char="–"/>
              <a:tabLst>
                <a:tab pos="755650" algn="l"/>
              </a:tabLst>
            </a:pPr>
            <a:r>
              <a:rPr sz="2400" spc="-10" dirty="0">
                <a:latin typeface="Arial"/>
                <a:cs typeface="Arial"/>
              </a:rPr>
              <a:t>Fair </a:t>
            </a:r>
            <a:r>
              <a:rPr sz="2400" spc="-5" dirty="0">
                <a:latin typeface="Arial"/>
                <a:cs typeface="Arial"/>
              </a:rPr>
              <a:t>(as long as no process hogs </a:t>
            </a:r>
            <a:r>
              <a:rPr sz="2400" dirty="0">
                <a:latin typeface="Arial"/>
                <a:cs typeface="Arial"/>
              </a:rPr>
              <a:t>the </a:t>
            </a:r>
            <a:r>
              <a:rPr sz="2400" spc="-10" dirty="0">
                <a:latin typeface="Arial"/>
                <a:cs typeface="Arial"/>
              </a:rPr>
              <a:t>CPU, every  </a:t>
            </a:r>
            <a:r>
              <a:rPr sz="2400" spc="-5" dirty="0">
                <a:latin typeface="Arial"/>
                <a:cs typeface="Arial"/>
              </a:rPr>
              <a:t>process will </a:t>
            </a:r>
            <a:r>
              <a:rPr sz="2400" spc="-10" dirty="0">
                <a:latin typeface="Arial"/>
                <a:cs typeface="Arial"/>
              </a:rPr>
              <a:t>eventually</a:t>
            </a:r>
            <a:r>
              <a:rPr sz="2400" dirty="0">
                <a:latin typeface="Arial"/>
                <a:cs typeface="Arial"/>
              </a:rPr>
              <a:t> </a:t>
            </a:r>
            <a:r>
              <a:rPr sz="2400" spc="-5" dirty="0">
                <a:latin typeface="Arial"/>
                <a:cs typeface="Arial"/>
              </a:rPr>
              <a:t>run)</a:t>
            </a:r>
            <a:endParaRPr sz="2400">
              <a:latin typeface="Arial"/>
              <a:cs typeface="Arial"/>
            </a:endParaRPr>
          </a:p>
          <a:p>
            <a:pPr lvl="1">
              <a:lnSpc>
                <a:spcPct val="100000"/>
              </a:lnSpc>
              <a:buFont typeface="Arial"/>
              <a:buChar char="–"/>
            </a:pPr>
            <a:endParaRPr sz="3650">
              <a:latin typeface="Arial"/>
              <a:cs typeface="Arial"/>
            </a:endParaRPr>
          </a:p>
          <a:p>
            <a:pPr marL="355600" indent="-342900">
              <a:spcBef>
                <a:spcPts val="5"/>
              </a:spcBef>
              <a:buChar char="•"/>
              <a:tabLst>
                <a:tab pos="354965" algn="l"/>
                <a:tab pos="355600" algn="l"/>
              </a:tabLst>
            </a:pPr>
            <a:r>
              <a:rPr sz="2800" spc="-5" dirty="0">
                <a:solidFill>
                  <a:srgbClr val="0000CC"/>
                </a:solidFill>
                <a:latin typeface="Arial"/>
                <a:cs typeface="Arial"/>
              </a:rPr>
              <a:t>Disadvantages</a:t>
            </a:r>
            <a:endParaRPr sz="2800">
              <a:latin typeface="Arial"/>
              <a:cs typeface="Arial"/>
            </a:endParaRPr>
          </a:p>
          <a:p>
            <a:pPr marL="755650" lvl="1" indent="-285750">
              <a:spcBef>
                <a:spcPts val="610"/>
              </a:spcBef>
              <a:buChar char="–"/>
              <a:tabLst>
                <a:tab pos="755650" algn="l"/>
              </a:tabLst>
            </a:pPr>
            <a:r>
              <a:rPr sz="2400" spc="-20" dirty="0">
                <a:latin typeface="Arial"/>
                <a:cs typeface="Arial"/>
              </a:rPr>
              <a:t>Waiting </a:t>
            </a:r>
            <a:r>
              <a:rPr sz="2400" dirty="0">
                <a:latin typeface="Arial"/>
                <a:cs typeface="Arial"/>
              </a:rPr>
              <a:t>time </a:t>
            </a:r>
            <a:r>
              <a:rPr sz="2400" spc="-10" dirty="0">
                <a:latin typeface="Arial"/>
                <a:cs typeface="Arial"/>
              </a:rPr>
              <a:t>depends </a:t>
            </a:r>
            <a:r>
              <a:rPr sz="2400" spc="-5" dirty="0">
                <a:latin typeface="Arial"/>
                <a:cs typeface="Arial"/>
              </a:rPr>
              <a:t>on arrival</a:t>
            </a:r>
            <a:r>
              <a:rPr sz="2400" spc="25" dirty="0">
                <a:latin typeface="Arial"/>
                <a:cs typeface="Arial"/>
              </a:rPr>
              <a:t> </a:t>
            </a:r>
            <a:r>
              <a:rPr sz="2400" spc="-5" dirty="0">
                <a:latin typeface="Arial"/>
                <a:cs typeface="Arial"/>
              </a:rPr>
              <a:t>order</a:t>
            </a:r>
            <a:endParaRPr sz="2400">
              <a:latin typeface="Arial"/>
              <a:cs typeface="Arial"/>
            </a:endParaRPr>
          </a:p>
          <a:p>
            <a:pPr marL="755650" marR="5080" lvl="1" indent="-285750">
              <a:lnSpc>
                <a:spcPct val="100699"/>
              </a:lnSpc>
              <a:spcBef>
                <a:spcPts val="590"/>
              </a:spcBef>
              <a:buChar char="–"/>
              <a:tabLst>
                <a:tab pos="755650" algn="l"/>
              </a:tabLst>
            </a:pPr>
            <a:r>
              <a:rPr sz="2400" spc="-5" dirty="0">
                <a:latin typeface="Arial"/>
                <a:cs typeface="Arial"/>
              </a:rPr>
              <a:t>short processes stuck waiting for long process </a:t>
            </a:r>
            <a:r>
              <a:rPr sz="2400" spc="5" dirty="0">
                <a:latin typeface="Arial"/>
                <a:cs typeface="Arial"/>
              </a:rPr>
              <a:t>to  </a:t>
            </a:r>
            <a:r>
              <a:rPr sz="2400" spc="-5" dirty="0">
                <a:latin typeface="Arial"/>
                <a:cs typeface="Arial"/>
              </a:rPr>
              <a:t>complete</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3993</Words>
  <Application>Microsoft Office PowerPoint</Application>
  <PresentationFormat>Widescreen</PresentationFormat>
  <Paragraphs>642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Process Scheduling</vt:lpstr>
      <vt:lpstr>PowerPoint Presentation</vt:lpstr>
      <vt:lpstr>Process states and State Transition(Generic)</vt:lpstr>
      <vt:lpstr>PowerPoint Presentation</vt:lpstr>
      <vt:lpstr>CPU Scheduler</vt:lpstr>
      <vt:lpstr>Scheduling Criteria</vt:lpstr>
      <vt:lpstr>FCFS</vt:lpstr>
      <vt:lpstr>FCFS Example</vt:lpstr>
      <vt:lpstr>FCFS Pros and Cons</vt:lpstr>
      <vt:lpstr>Shortest Job First (SJF) no preemption</vt:lpstr>
      <vt:lpstr>Shortest Remaining Time First -- SRTF  (SJF with preemption)</vt:lpstr>
      <vt:lpstr>SRTF Example</vt:lpstr>
      <vt:lpstr>Round Robin Scheduling</vt:lpstr>
      <vt:lpstr>Why Number of Context switches matter</vt:lpstr>
      <vt:lpstr>Example (smaller timeslice)</vt:lpstr>
      <vt:lpstr>Example (larger timeslice)</vt:lpstr>
      <vt:lpstr>Round Robin Scheduling</vt:lpstr>
      <vt:lpstr>Linux Scheduling Policy</vt:lpstr>
      <vt:lpstr>Priority based Scheduling</vt:lpstr>
      <vt:lpstr>Dealing with Starvation</vt:lpstr>
      <vt:lpstr>Multilevel Queues</vt:lpstr>
      <vt:lpstr>PowerPoint Presentation</vt:lpstr>
      <vt:lpstr>More on Multilevel Queues</vt:lpstr>
      <vt:lpstr>Multilevel feedback Queues</vt:lpstr>
      <vt:lpstr>Multilevel feedback Queues  (basic Idea)</vt:lpstr>
      <vt:lpstr>Linux Scheduling Algorithm</vt:lpstr>
      <vt:lpstr>PowerPoint Presentation</vt:lpstr>
      <vt:lpstr>Multiplexing</vt:lpstr>
      <vt:lpstr>Context Switching</vt:lpstr>
      <vt:lpstr>PowerPoint Presentation</vt:lpstr>
      <vt:lpstr>  </vt:lpstr>
      <vt:lpstr>  </vt:lpstr>
      <vt:lpstr>  SWTCH</vt:lpstr>
      <vt:lpstr>PowerPoint Presentation</vt:lpstr>
      <vt:lpstr>PowerPoint Presentation</vt:lpstr>
      <vt:lpstr>PowerPoint Presentation</vt:lpstr>
      <vt:lpstr>PowerPoint Presentation</vt:lpstr>
      <vt:lpstr>xv6 Scheduler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&amp; WAKEUP</dc:title>
  <dc:creator>Thirupathi Rao Komati</dc:creator>
  <cp:lastModifiedBy>klu</cp:lastModifiedBy>
  <cp:revision>194</cp:revision>
  <dcterms:created xsi:type="dcterms:W3CDTF">2020-08-27T14:19:14Z</dcterms:created>
  <dcterms:modified xsi:type="dcterms:W3CDTF">2021-07-16T09:09:19Z</dcterms:modified>
</cp:coreProperties>
</file>