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19"/>
  </p:notesMasterIdLst>
  <p:sldIdLst>
    <p:sldId id="289" r:id="rId3"/>
    <p:sldId id="284" r:id="rId4"/>
    <p:sldId id="286" r:id="rId5"/>
    <p:sldId id="287" r:id="rId6"/>
    <p:sldId id="28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ED858-4479-4089-991E-65CF2774FE8E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7BED-216B-4B1B-843E-86C558A29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="" xmlns:a16="http://schemas.microsoft.com/office/drawing/2014/main" id="{B05F3B7F-9E93-4B68-A920-1A3EE500B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7347" name="Rectangle 2">
            <a:extLst>
              <a:ext uri="{FF2B5EF4-FFF2-40B4-BE49-F238E27FC236}">
                <a16:creationId xmlns="" xmlns:a16="http://schemas.microsoft.com/office/drawing/2014/main" id="{692912F8-6503-4D2D-B481-8ACD976603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7982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="" xmlns:a16="http://schemas.microsoft.com/office/drawing/2014/main" id="{D6B650D4-FE52-415C-A04B-94098A823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A370A282-C912-4C1B-B43B-05E9188AEF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465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="" xmlns:a16="http://schemas.microsoft.com/office/drawing/2014/main" id="{93802D2A-0FB6-46F2-86A2-F24AAED25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9395" name="Rectangle 2">
            <a:extLst>
              <a:ext uri="{FF2B5EF4-FFF2-40B4-BE49-F238E27FC236}">
                <a16:creationId xmlns="" xmlns:a16="http://schemas.microsoft.com/office/drawing/2014/main" id="{9959B6AB-E62D-45ED-BA1A-F764AD9893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6813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="" xmlns:a16="http://schemas.microsoft.com/office/drawing/2014/main" id="{D156752F-1935-424F-8428-9C47DCF75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0419" name="Rectangle 2">
            <a:extLst>
              <a:ext uri="{FF2B5EF4-FFF2-40B4-BE49-F238E27FC236}">
                <a16:creationId xmlns="" xmlns:a16="http://schemas.microsoft.com/office/drawing/2014/main" id="{F8AD14FC-A80D-49F8-A83B-73AB07A5BE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93824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="" xmlns:a16="http://schemas.microsoft.com/office/drawing/2014/main" id="{D0A9D19C-0D82-4EE5-BE49-DB7BC6EC5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43" name="Rectangle 2">
            <a:extLst>
              <a:ext uri="{FF2B5EF4-FFF2-40B4-BE49-F238E27FC236}">
                <a16:creationId xmlns="" xmlns:a16="http://schemas.microsoft.com/office/drawing/2014/main" id="{04D0C58E-3B2E-4755-83BA-A3A6BB185C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0818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xmlns="" id="{C275E5FD-FD94-486E-A771-22873CD5D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8A29AC14-C436-495E-9686-358879193A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7088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xmlns="" id="{01BEE872-0D59-4F13-9C0F-9D65980BF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A3D0E99B-C658-45EF-A8A7-5392581C42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0437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xmlns="" id="{459B81E4-FFC0-4DA6-B097-C7C169D2E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6374A185-102C-4FB8-B6E7-AB7E12AB2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8290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="" xmlns:a16="http://schemas.microsoft.com/office/drawing/2014/main" id="{2789CBA7-DF1C-49F8-BBF9-22472DFE4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3251" name="Rectangle 2">
            <a:extLst>
              <a:ext uri="{FF2B5EF4-FFF2-40B4-BE49-F238E27FC236}">
                <a16:creationId xmlns="" xmlns:a16="http://schemas.microsoft.com/office/drawing/2014/main" id="{F6020851-744E-40CA-AA7C-EFF486A82B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9289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="" xmlns:a16="http://schemas.microsoft.com/office/drawing/2014/main" id="{B2E73CE7-2C22-41E1-881A-C490730A6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4275" name="Rectangle 2">
            <a:extLst>
              <a:ext uri="{FF2B5EF4-FFF2-40B4-BE49-F238E27FC236}">
                <a16:creationId xmlns="" xmlns:a16="http://schemas.microsoft.com/office/drawing/2014/main" id="{AE322756-1E79-425E-B313-620F8B06E5E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4469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="" xmlns:a16="http://schemas.microsoft.com/office/drawing/2014/main" id="{5B3E88B2-6FF0-409A-B854-E74EBB868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27DA9521-CECD-45A4-AB11-5E6E52D91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1504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="" xmlns:a16="http://schemas.microsoft.com/office/drawing/2014/main" id="{54A58D05-7B4D-4A0A-A8E4-55D07BA2D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6323" name="Rectangle 2">
            <a:extLst>
              <a:ext uri="{FF2B5EF4-FFF2-40B4-BE49-F238E27FC236}">
                <a16:creationId xmlns="" xmlns:a16="http://schemas.microsoft.com/office/drawing/2014/main" id="{D5C1519C-8CE9-4755-8CD3-9289B36AA9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2159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C67CB8-78BE-417F-924F-7672015CBC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EFD28-0942-479E-8D59-7B4824984B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222797-149B-489C-ACA9-928F572FBC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4D4AF-8949-47DF-B8CC-7699E62677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AF03F0-0072-4269-9097-4366693CA5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9BEFA5-AD62-4D78-9AA8-A643EDFB72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377A47-4751-4BE9-8670-DA391EA066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0DAE7F-E7C6-44E9-86A5-BA221DFB0D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3C5E22-55D5-4E3E-9411-3D57B85C95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454D4-3B7B-4DB1-AA55-C8FC320BF0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6613D-80D3-49A0-B34E-DABC282352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3B03AF3F-1D1D-42A0-BD88-344E72030C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00200" y="2743200"/>
            <a:ext cx="58848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4000" b="1" dirty="0" smtClean="0">
                <a:solidFill>
                  <a:srgbClr val="00B050"/>
                </a:solidFill>
              </a:rPr>
              <a:t>Session – 4</a:t>
            </a:r>
            <a:r>
              <a:rPr lang="en-GB" altLang="en-US" sz="6000" b="1" dirty="0" smtClean="0">
                <a:solidFill>
                  <a:srgbClr val="C00000"/>
                </a:solidFill>
              </a:rPr>
              <a:t> Specialized Process Models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="" xmlns:a16="http://schemas.microsoft.com/office/drawing/2014/main" id="{A0A781AA-9BE4-41BF-9049-EBACD0CF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40E641FD-BB0A-4A12-B7AA-E3EB59C58F28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10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="" xmlns:a16="http://schemas.microsoft.com/office/drawing/2014/main" id="{EC2E60EE-0DF4-4F44-B7A3-8C67E00D7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 (1) - Inception Phase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="" xmlns:a16="http://schemas.microsoft.com/office/drawing/2014/main" id="{F5B18C1C-0F3B-46AF-B684-FA3E94989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063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Encompasses both customer communication and planning activities of the generic process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Business requirements for the software are identified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 rough architecture for the system is proposed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 plan is created for an incremental, iterative development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Fundamental business requirements are described through preliminary use cases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A use case describes a sequence of actions that are performed by a user</a:t>
            </a:r>
          </a:p>
        </p:txBody>
      </p:sp>
    </p:spTree>
    <p:extLst>
      <p:ext uri="{BB962C8B-B14F-4D97-AF65-F5344CB8AC3E}">
        <p14:creationId xmlns="" xmlns:p14="http://schemas.microsoft.com/office/powerpoint/2010/main" val="301993588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="" xmlns:a16="http://schemas.microsoft.com/office/drawing/2014/main" id="{F1343CAF-FE0D-419C-9545-4BC018C2B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99B6084E-BCF5-4F9B-8ECF-56A6B07D1793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4022D2A3-346C-40F2-8E54-955C49676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(2) - Elaboration Phase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EA16485B-DC03-4D1B-B735-CC411B2C5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Encompasses both the planning and modelling activities of the generic process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Refines and expands the preliminary use cases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Expands the architectural representation to include five views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Use-case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Analysis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Design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Implementation model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Deployment model</a:t>
            </a:r>
            <a:endParaRPr lang="en-GB" altLang="en-US" sz="22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Often results in an executable architectural baseline that </a:t>
            </a:r>
            <a:r>
              <a:rPr lang="en-GB" altLang="en-US" sz="2200" u="sng" dirty="0"/>
              <a:t>represents a first cut executable system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/>
              <a:t>The baseline demonstrates the viability of the architecture but </a:t>
            </a:r>
            <a:r>
              <a:rPr lang="en-GB" altLang="en-US" sz="2200" u="sng" dirty="0"/>
              <a:t>does not provide all features and functions required to use the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94177126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="" xmlns:a16="http://schemas.microsoft.com/office/drawing/2014/main" id="{932A7062-DF75-4248-ABC6-F4B98D8F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DACDB2C7-C450-4F92-99ED-FC189E1B039B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1A8094FB-896E-459C-B704-B826BF456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(3) - Construction Phase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9617E4A3-22D8-4FC2-983E-12E2A77DD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Encompasses the construction activity of the generic process</a:t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Uses the architectural model from the </a:t>
            </a:r>
            <a:r>
              <a:rPr lang="en-GB" sz="2400" u="sng" dirty="0"/>
              <a:t>elaboration phase as input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Develops or acquires the software components that make each use-case operational</a:t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Analysis and design models from the previous phase are completed to reflect the final version of the increment</a:t>
            </a:r>
            <a:br>
              <a:rPr lang="en-GB" sz="2400" dirty="0"/>
            </a:br>
            <a:endParaRPr lang="en-GB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Use cases are used to derive a set of acceptance tests that are executed prior to the next phase</a:t>
            </a:r>
          </a:p>
        </p:txBody>
      </p:sp>
    </p:spTree>
    <p:extLst>
      <p:ext uri="{BB962C8B-B14F-4D97-AF65-F5344CB8AC3E}">
        <p14:creationId xmlns="" xmlns:p14="http://schemas.microsoft.com/office/powerpoint/2010/main" val="65924259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="" xmlns:a16="http://schemas.microsoft.com/office/drawing/2014/main" id="{ED130261-5047-416D-A471-3B86D198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E50FDB74-61AD-4877-A8BC-BFD12E4AB6E0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="" xmlns:a16="http://schemas.microsoft.com/office/drawing/2014/main" id="{4ECE49C1-F967-4560-A064-B9AFE5DB9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(4) - Transition Phase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="" xmlns:a16="http://schemas.microsoft.com/office/drawing/2014/main" id="{3509D10A-41BD-498F-B02A-E821A2B03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763000" cy="471963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Encompasses the last part of the construction activity and the first part of the deployment activity of the generic process</a:t>
            </a:r>
          </a:p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Software is given to end users for beta testing and user feedback reports on defects and necessary changes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The software teams create necessary support documentation (user manuals, trouble-shooting guides, installation procedures)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At the conclusion of this phase, the software increment becomes a usable software release</a:t>
            </a:r>
          </a:p>
        </p:txBody>
      </p:sp>
    </p:spTree>
    <p:extLst>
      <p:ext uri="{BB962C8B-B14F-4D97-AF65-F5344CB8AC3E}">
        <p14:creationId xmlns="" xmlns:p14="http://schemas.microsoft.com/office/powerpoint/2010/main" val="291419493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="" xmlns:a16="http://schemas.microsoft.com/office/drawing/2014/main" id="{4AA09F4C-A8EC-4D4A-A8AA-B98392422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3856F1F3-29FD-4E98-ADF3-24A0DE271F0B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="" xmlns:a16="http://schemas.microsoft.com/office/drawing/2014/main" id="{5C92E6B9-9F19-4ABF-A31C-35BC76DED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(5) - Production Phase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="" xmlns:a16="http://schemas.microsoft.com/office/drawing/2014/main" id="{A99DD870-34E1-4B52-8117-08EC6596E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7630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Encompasses the last part of the deployment activity of the generic process</a:t>
            </a:r>
            <a:br>
              <a:rPr lang="en-GB" altLang="en-US" sz="2400"/>
            </a:b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On-going use of the software is monitored</a:t>
            </a:r>
            <a:br>
              <a:rPr lang="en-GB" altLang="en-US" sz="2400"/>
            </a:b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Support for the operating environment (infrastructure) is provided</a:t>
            </a:r>
            <a:br>
              <a:rPr lang="en-GB" altLang="en-US" sz="2400"/>
            </a:b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Defect reports and requests for changes are submitted and evaluated </a:t>
            </a:r>
          </a:p>
        </p:txBody>
      </p:sp>
    </p:spTree>
    <p:extLst>
      <p:ext uri="{BB962C8B-B14F-4D97-AF65-F5344CB8AC3E}">
        <p14:creationId xmlns="" xmlns:p14="http://schemas.microsoft.com/office/powerpoint/2010/main" val="211985673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="" xmlns:a16="http://schemas.microsoft.com/office/drawing/2014/main" id="{FF04FAC2-D54A-4371-903E-8F63CD1A4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C89F1D75-97F8-4C86-AD56-F4E689C6C080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15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="" xmlns:a16="http://schemas.microsoft.com/office/drawing/2014/main" id="{2E0A79A4-C723-49A9-A814-B1A75292B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500" b="1" dirty="0"/>
              <a:t>Unified Process Work Products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7EC62BF6-0A8E-462E-9FAD-2A69351E5A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8538" cy="45116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Work products are produced in each of the first four phases of the unified process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In this course, we will concentrate on the analysis model and the design model work products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Analysis model includes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Scenario-based model, class-based model, and behavioural model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Design model includes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/>
              <a:t>Component-level design, interface design, architectural design, and data/class </a:t>
            </a:r>
            <a:r>
              <a:rPr lang="en-GB" sz="2400" dirty="0" smtClean="0"/>
              <a:t>design</a:t>
            </a:r>
          </a:p>
          <a:p>
            <a:pPr lvl="1" algn="r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dirty="0" smtClean="0">
                <a:solidFill>
                  <a:srgbClr val="00B050"/>
                </a:solidFill>
              </a:rPr>
              <a:t>End of session </a:t>
            </a:r>
            <a:r>
              <a:rPr lang="en-GB" b="1" smtClean="0">
                <a:solidFill>
                  <a:srgbClr val="00B050"/>
                </a:solidFill>
              </a:rPr>
              <a:t>- 4</a:t>
            </a:r>
            <a:endParaRPr lang="en-GB" sz="2400" b="1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44037" name="AutoShape 4">
            <a:extLst>
              <a:ext uri="{FF2B5EF4-FFF2-40B4-BE49-F238E27FC236}">
                <a16:creationId xmlns="" xmlns:a16="http://schemas.microsoft.com/office/drawing/2014/main" id="{0AC18A93-FAF2-4E8D-B72B-6731DFCF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475" y="6289675"/>
            <a:ext cx="441325" cy="457200"/>
          </a:xfrm>
          <a:prstGeom prst="roundRect">
            <a:avLst>
              <a:gd name="adj" fmla="val 356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2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en-GB" altLang="en-US" u="sng">
                <a:latin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="" xmlns:p14="http://schemas.microsoft.com/office/powerpoint/2010/main" val="429252444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5701"/>
            <a:ext cx="7886700" cy="37210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importance of </a:t>
            </a:r>
            <a:r>
              <a:rPr lang="en-GB" altLang="en-US" dirty="0" smtClean="0"/>
              <a:t>Unified Process model.</a:t>
            </a:r>
          </a:p>
          <a:p>
            <a:pPr>
              <a:buNone/>
            </a:pPr>
            <a:r>
              <a:rPr lang="en-US" dirty="0" smtClean="0"/>
              <a:t>2.</a:t>
            </a:r>
            <a:r>
              <a:rPr lang="en-GB" b="1" dirty="0" smtClean="0"/>
              <a:t>   </a:t>
            </a:r>
            <a:r>
              <a:rPr lang="en-GB" dirty="0" smtClean="0"/>
              <a:t>Various Challenges in Formal Methods Model.</a:t>
            </a:r>
          </a:p>
          <a:p>
            <a:pPr marL="514350" indent="-514350">
              <a:buAutoNum type="arabicPeriod" startAt="3"/>
            </a:pPr>
            <a:r>
              <a:rPr lang="en-GB" dirty="0" smtClean="0"/>
              <a:t>Difference between Inception and </a:t>
            </a:r>
            <a:r>
              <a:rPr lang="en-GB" altLang="en-US" dirty="0" smtClean="0"/>
              <a:t>Elaboration.</a:t>
            </a:r>
          </a:p>
          <a:p>
            <a:pPr marL="514350" indent="-514350">
              <a:buAutoNum type="arabicPeriod" startAt="3"/>
            </a:pPr>
            <a:r>
              <a:rPr lang="en-GB" dirty="0" smtClean="0"/>
              <a:t>Importance of </a:t>
            </a:r>
            <a:r>
              <a:rPr lang="en-GB" altLang="en-US" dirty="0" smtClean="0"/>
              <a:t>Construction Phase in Unified process model.</a:t>
            </a:r>
          </a:p>
          <a:p>
            <a:pPr marL="514350" indent="-514350">
              <a:buAutoNum type="arabicPeriod" startAt="3"/>
            </a:pPr>
            <a:r>
              <a:rPr lang="en-GB" dirty="0" smtClean="0"/>
              <a:t>Need and importance of UML in software development.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xmlns="" id="{DE676E0E-CC4F-447E-BE8C-977C4E73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445EA6C-7B89-4E06-B06C-D739CC6BDEAC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8D00638D-CCBA-4795-BC7C-2F244461C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500" b="1" dirty="0"/>
              <a:t>Component-based Development Model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EF7B87CF-9FD7-4350-B68A-6B6EC9FBA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38862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/>
              <a:t>The process to apply when reuse is a development objective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It Consists of the following process steps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Available component-based products are researched and evaluated for the application domain in question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Component integration issues are considered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A software architecture is designed to accommodate the components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Components are integrated into the architecture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Comprehensive testing is conducted to ensure proper functionality</a:t>
            </a:r>
            <a:br>
              <a:rPr lang="en-GB" altLang="en-US" sz="2200"/>
            </a:br>
            <a:endParaRPr lang="en-GB" altLang="en-US" sz="220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Capitalizes on software reuse, which leads to documented savings in project cost and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59515589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xmlns="" id="{0AFABBED-6458-4389-A3F1-AC980DBA4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9CD8EF6-5660-4732-83B5-5BF330D5FA63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26AAE207-771F-4F1A-94B7-0F74467E6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53400" cy="136207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500" b="1" dirty="0"/>
              <a:t>Formal Methods </a:t>
            </a:r>
            <a:r>
              <a:rPr lang="en-GB" sz="3500" b="1" dirty="0" smtClean="0"/>
              <a:t>Model (</a:t>
            </a:r>
            <a:r>
              <a:rPr lang="en-GB" sz="3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en-GB" sz="3500" b="1" dirty="0"/>
              <a:t>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FDF754AC-CA18-4FD1-B2DB-9CD287CC0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495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Encompasses a set of activities that leads to formal mathematical specification of computer software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Enables a software engineer to specify, develop, and verify a computer-based system by applying a rigorous, </a:t>
            </a:r>
            <a:r>
              <a:rPr lang="en-GB" altLang="en-US" sz="2400" u="sng"/>
              <a:t>mathematical notation</a:t>
            </a: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Ambiguity, incompleteness, and inconsistency can be discovered and corrected more easily through </a:t>
            </a:r>
            <a:r>
              <a:rPr lang="en-GB" altLang="en-US" sz="2400" u="sng"/>
              <a:t>mathematical analysis</a:t>
            </a:r>
            <a:endParaRPr lang="en-GB" altLang="en-US" sz="240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Offers the promise of defect-free software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Used often when building </a:t>
            </a:r>
            <a:r>
              <a:rPr lang="en-GB" altLang="en-US" sz="2400" u="sng"/>
              <a:t>safety-critical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179728353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xmlns="" id="{CCCA0AE3-AF7D-4952-A782-2BA5AF64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4A5E738-C7E7-4986-8877-6EFD7CAFDFA9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0E443B7B-00F0-4F14-8870-E92B214D1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9063"/>
            <a:ext cx="8229600" cy="136207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500" b="1" dirty="0"/>
              <a:t>Formal Methods </a:t>
            </a:r>
            <a:r>
              <a:rPr lang="en-GB" sz="3500" b="1" dirty="0" smtClean="0"/>
              <a:t>Model (</a:t>
            </a:r>
            <a:r>
              <a:rPr lang="en-GB" sz="3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r>
              <a:rPr lang="en-GB" sz="3500" b="1" dirty="0"/>
              <a:t>)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44A2BDE5-63B3-4AA6-A83D-440E40158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Development of formal methods is currently quite time-consuming and expensive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Because few software developers have the necessary background to apply formal methods, extensive training is required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It is difficult to use the models as a communication mechanism for technically unsophisticated customers</a:t>
            </a:r>
          </a:p>
        </p:txBody>
      </p:sp>
    </p:spTree>
    <p:extLst>
      <p:ext uri="{BB962C8B-B14F-4D97-AF65-F5344CB8AC3E}">
        <p14:creationId xmlns:p14="http://schemas.microsoft.com/office/powerpoint/2010/main" xmlns="" val="352370906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D76ABD-C0A5-409D-AAA3-1E4EA4AA089D}"/>
              </a:ext>
            </a:extLst>
          </p:cNvPr>
          <p:cNvSpPr txBox="1"/>
          <p:nvPr/>
        </p:nvSpPr>
        <p:spPr>
          <a:xfrm>
            <a:off x="-228600" y="685800"/>
            <a:ext cx="861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Aspect-Oriented Software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8526A4-4FF7-45F1-86EC-347DA28D5A9A}"/>
              </a:ext>
            </a:extLst>
          </p:cNvPr>
          <p:cNvSpPr txBox="1"/>
          <p:nvPr/>
        </p:nvSpPr>
        <p:spPr>
          <a:xfrm>
            <a:off x="152400" y="1752600"/>
            <a:ext cx="8763000" cy="50475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provides a process and methodological approach for defining, specifying, designing, and constructing aspects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 modern computer based systems become more sophisticated and complex there are certain </a:t>
            </a:r>
            <a:r>
              <a:rPr kumimoji="0" lang="en-IN" sz="23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concerns by the customer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required properties or areas of technical interest.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Span the entire architecture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High-level properties of a system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e.g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 security, fault tolerance)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Other concern affect functions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e.g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 the application of business rules)</a:t>
            </a:r>
          </a:p>
          <a:p>
            <a:pPr marL="901700" marR="0" lvl="0" indent="-622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While others are systemic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e,g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 </a:t>
            </a:r>
            <a:r>
              <a:rPr kumimoji="0" lang="en-IN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task </a:t>
            </a: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synchronization 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 memory management)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103730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1905000"/>
            <a:ext cx="7924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6000" b="1" dirty="0" smtClean="0">
                <a:solidFill>
                  <a:srgbClr val="C00000"/>
                </a:solidFill>
              </a:rPr>
              <a:t>The Unified Process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="" xmlns:a16="http://schemas.microsoft.com/office/drawing/2014/main" id="{E182E657-09CB-4758-B791-4AC022CFA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868AEFC2-4C51-4F4B-B4EB-BEC24C48C041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7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22C0467C-2378-4000-851B-B808A33EF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/>
              <a:t>Background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="" xmlns:a16="http://schemas.microsoft.com/office/drawing/2014/main" id="{58F31F94-40F7-47DE-AD65-73F83B3CA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During early 1990s </a:t>
            </a:r>
            <a:r>
              <a:rPr lang="en-GB" altLang="en-US" sz="2000" dirty="0" err="1"/>
              <a:t>JmaesRumbaugh</a:t>
            </a:r>
            <a:r>
              <a:rPr lang="en-GB" altLang="en-US" sz="2000" dirty="0"/>
              <a:t>, Grady </a:t>
            </a:r>
            <a:r>
              <a:rPr lang="en-GB" altLang="en-US" sz="2000" dirty="0" err="1"/>
              <a:t>Booch</a:t>
            </a:r>
            <a:r>
              <a:rPr lang="en-GB" altLang="en-US" sz="2000" dirty="0"/>
              <a:t> and </a:t>
            </a:r>
            <a:r>
              <a:rPr lang="en-GB" altLang="en-US" sz="2000" dirty="0" err="1"/>
              <a:t>Ivar</a:t>
            </a:r>
            <a:r>
              <a:rPr lang="en-GB" altLang="en-US" sz="2000" dirty="0"/>
              <a:t> Jacobson eventually worked together on a unified method, called the Unified Modelling Language (UML)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UML is a robust notation for the modelling and development of object-oriented systems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UML became an industry standard in 1997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However, UML does not provide the process framework, only the necessary technology for object-oriented development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u="sng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u="sng" dirty="0"/>
              <a:t>Unified process</a:t>
            </a:r>
            <a:r>
              <a:rPr lang="en-GB" altLang="en-US" sz="2000" dirty="0"/>
              <a:t> developed which is a framework for object-oriented software engineering using UML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Draws on the best features and characteristics of conventional software process models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Emphasizes the important role of software architecture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Consists of a process flow that is iterative and incremental, thereby providing an evolutionary feel</a:t>
            </a:r>
            <a:endParaRPr lang="en-GB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272984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="" xmlns:a16="http://schemas.microsoft.com/office/drawing/2014/main" id="{527D4132-50AA-41EB-88DF-D536597E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95410238-A8A5-44FA-8FCE-28376DF759B8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8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DA21C44E-43D3-45C5-9E26-7AB75BB3A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/>
              <a:t>Background (</a:t>
            </a:r>
            <a:r>
              <a:rPr lang="en-GB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</a:t>
            </a:r>
            <a:r>
              <a:rPr lang="en-GB" b="1" dirty="0"/>
              <a:t>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="" xmlns:a16="http://schemas.microsoft.com/office/drawing/2014/main" id="{14E03FD6-22B4-4FC8-8C41-B823D1DE9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0100" y="1981200"/>
            <a:ext cx="72009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Consists of 5 phases: 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I</a:t>
            </a:r>
            <a:r>
              <a:rPr lang="en-GB" altLang="en-US" sz="2400" dirty="0" smtClean="0">
                <a:solidFill>
                  <a:schemeClr val="tx2"/>
                </a:solidFill>
              </a:rPr>
              <a:t>nception</a:t>
            </a:r>
            <a:endParaRPr lang="en-GB" altLang="en-US" sz="24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>
                <a:solidFill>
                  <a:schemeClr val="tx2"/>
                </a:solidFill>
              </a:rPr>
              <a:t>Elaboration</a:t>
            </a:r>
            <a:endParaRPr lang="en-GB" altLang="en-US" sz="24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C</a:t>
            </a:r>
            <a:r>
              <a:rPr lang="en-GB" altLang="en-US" sz="2400" dirty="0" smtClean="0">
                <a:solidFill>
                  <a:schemeClr val="tx2"/>
                </a:solidFill>
              </a:rPr>
              <a:t>onstruction </a:t>
            </a:r>
            <a:endParaRPr lang="en-GB" altLang="en-US" sz="24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T</a:t>
            </a:r>
            <a:r>
              <a:rPr lang="en-GB" altLang="en-US" sz="2400" dirty="0" smtClean="0">
                <a:solidFill>
                  <a:schemeClr val="tx2"/>
                </a:solidFill>
              </a:rPr>
              <a:t>ransition</a:t>
            </a:r>
            <a:endParaRPr lang="en-GB" altLang="en-US" sz="24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chemeClr val="tx2"/>
                </a:solidFill>
              </a:rPr>
              <a:t>P</a:t>
            </a:r>
            <a:r>
              <a:rPr lang="en-GB" altLang="en-US" sz="2400" dirty="0" smtClean="0">
                <a:solidFill>
                  <a:schemeClr val="tx2"/>
                </a:solidFill>
              </a:rPr>
              <a:t>roduction</a:t>
            </a:r>
            <a:endParaRPr lang="en-GB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760805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="" xmlns:a16="http://schemas.microsoft.com/office/drawing/2014/main" id="{980D79AC-1D87-40AA-AF57-48A68B7C1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B3447F45-D595-41E5-BE7E-8FF62A2CFF3C}" type="slidenum">
              <a:rPr lang="en-GB" altLang="en-US" sz="1400"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9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="" xmlns:a16="http://schemas.microsoft.com/office/drawing/2014/main" id="{8B24B522-DD95-44B5-9853-9374F18B4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b="1" dirty="0"/>
              <a:t>Phases of the Unified Process</a:t>
            </a:r>
          </a:p>
        </p:txBody>
      </p:sp>
      <p:sp>
        <p:nvSpPr>
          <p:cNvPr id="37892" name="AutoShape 6">
            <a:extLst>
              <a:ext uri="{FF2B5EF4-FFF2-40B4-BE49-F238E27FC236}">
                <a16:creationId xmlns="" xmlns:a16="http://schemas.microsoft.com/office/drawing/2014/main" id="{A2B2BADB-6575-460C-90BB-6CA00228C5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2288" y="1508125"/>
            <a:ext cx="55499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AutoShape 10">
            <a:extLst>
              <a:ext uri="{FF2B5EF4-FFF2-40B4-BE49-F238E27FC236}">
                <a16:creationId xmlns="" xmlns:a16="http://schemas.microsoft.com/office/drawing/2014/main" id="{83DC46AB-51F3-4A3C-8444-95F24989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495425"/>
            <a:ext cx="1465262" cy="282575"/>
          </a:xfrm>
          <a:prstGeom prst="roundRect">
            <a:avLst>
              <a:gd name="adj" fmla="val 56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Rectangle 15">
            <a:extLst>
              <a:ext uri="{FF2B5EF4-FFF2-40B4-BE49-F238E27FC236}">
                <a16:creationId xmlns="" xmlns:a16="http://schemas.microsoft.com/office/drawing/2014/main" id="{78B49BB7-C0F5-46E3-975E-9F4CBA563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29000"/>
            <a:ext cx="1828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communication</a:t>
            </a:r>
          </a:p>
        </p:txBody>
      </p:sp>
      <p:sp>
        <p:nvSpPr>
          <p:cNvPr id="37895" name="Rectangle 16">
            <a:extLst>
              <a:ext uri="{FF2B5EF4-FFF2-40B4-BE49-F238E27FC236}">
                <a16:creationId xmlns="" xmlns:a16="http://schemas.microsoft.com/office/drawing/2014/main" id="{6406DB7F-86C0-47D2-AAE7-4409EEDDA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86000"/>
            <a:ext cx="1828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planning</a:t>
            </a:r>
          </a:p>
        </p:txBody>
      </p:sp>
      <p:sp>
        <p:nvSpPr>
          <p:cNvPr id="37896" name="Rectangle 17">
            <a:extLst>
              <a:ext uri="{FF2B5EF4-FFF2-40B4-BE49-F238E27FC236}">
                <a16:creationId xmlns="" xmlns:a16="http://schemas.microsoft.com/office/drawing/2014/main" id="{D490A75D-1BC7-464F-B83F-714F1556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1828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modeling</a:t>
            </a:r>
          </a:p>
        </p:txBody>
      </p:sp>
      <p:sp>
        <p:nvSpPr>
          <p:cNvPr id="37897" name="Rectangle 18">
            <a:extLst>
              <a:ext uri="{FF2B5EF4-FFF2-40B4-BE49-F238E27FC236}">
                <a16:creationId xmlns="" xmlns:a16="http://schemas.microsoft.com/office/drawing/2014/main" id="{1C0D0F20-3E7B-4644-8A3F-A056BAE8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196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construction</a:t>
            </a:r>
          </a:p>
        </p:txBody>
      </p:sp>
      <p:sp>
        <p:nvSpPr>
          <p:cNvPr id="37898" name="Rectangle 19">
            <a:extLst>
              <a:ext uri="{FF2B5EF4-FFF2-40B4-BE49-F238E27FC236}">
                <a16:creationId xmlns="" xmlns:a16="http://schemas.microsoft.com/office/drawing/2014/main" id="{EFAA6B4F-4E0A-40CD-A344-3AB1F502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deployment</a:t>
            </a:r>
          </a:p>
        </p:txBody>
      </p:sp>
      <p:sp>
        <p:nvSpPr>
          <p:cNvPr id="37899" name="AutoShape 20">
            <a:extLst>
              <a:ext uri="{FF2B5EF4-FFF2-40B4-BE49-F238E27FC236}">
                <a16:creationId xmlns="" xmlns:a16="http://schemas.microsoft.com/office/drawing/2014/main" id="{CEA11861-9558-4A13-B2DA-C6223D3E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990600" cy="685800"/>
          </a:xfrm>
          <a:custGeom>
            <a:avLst/>
            <a:gdLst>
              <a:gd name="T0" fmla="*/ 693695 w 21600"/>
              <a:gd name="T1" fmla="*/ 0 h 21600"/>
              <a:gd name="T2" fmla="*/ 693695 w 21600"/>
              <a:gd name="T3" fmla="*/ 386017 h 21600"/>
              <a:gd name="T4" fmla="*/ 148452 w 21600"/>
              <a:gd name="T5" fmla="*/ 685800 h 21600"/>
              <a:gd name="T6" fmla="*/ 9906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AutoShape 21">
            <a:extLst>
              <a:ext uri="{FF2B5EF4-FFF2-40B4-BE49-F238E27FC236}">
                <a16:creationId xmlns="" xmlns:a16="http://schemas.microsoft.com/office/drawing/2014/main" id="{2D991F75-35D8-47FD-A8CA-2C057062F78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24500" y="2247900"/>
            <a:ext cx="838200" cy="1066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600470 h 21600"/>
              <a:gd name="T4" fmla="*/ 125614 w 21600"/>
              <a:gd name="T5" fmla="*/ 1066800 h 21600"/>
              <a:gd name="T6" fmla="*/ 838200 w 21600"/>
              <a:gd name="T7" fmla="*/ 30023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AutoShape 22">
            <a:extLst>
              <a:ext uri="{FF2B5EF4-FFF2-40B4-BE49-F238E27FC236}">
                <a16:creationId xmlns="" xmlns:a16="http://schemas.microsoft.com/office/drawing/2014/main" id="{CC85126C-6898-4E7E-A80E-0D31BBE2C41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24400" y="4953000"/>
            <a:ext cx="1219200" cy="762000"/>
          </a:xfrm>
          <a:custGeom>
            <a:avLst/>
            <a:gdLst>
              <a:gd name="T0" fmla="*/ 853779 w 21600"/>
              <a:gd name="T1" fmla="*/ 0 h 21600"/>
              <a:gd name="T2" fmla="*/ 853779 w 21600"/>
              <a:gd name="T3" fmla="*/ 428907 h 21600"/>
              <a:gd name="T4" fmla="*/ 182711 w 21600"/>
              <a:gd name="T5" fmla="*/ 762000 h 21600"/>
              <a:gd name="T6" fmla="*/ 1219200 w 21600"/>
              <a:gd name="T7" fmla="*/ 21445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AutoShape 23">
            <a:extLst>
              <a:ext uri="{FF2B5EF4-FFF2-40B4-BE49-F238E27FC236}">
                <a16:creationId xmlns="" xmlns:a16="http://schemas.microsoft.com/office/drawing/2014/main" id="{ADE7E8B4-1A3B-408D-907B-7961F1059E2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257300" y="4533900"/>
            <a:ext cx="1600200" cy="762000"/>
          </a:xfrm>
          <a:custGeom>
            <a:avLst/>
            <a:gdLst>
              <a:gd name="T0" fmla="*/ 1120585 w 21600"/>
              <a:gd name="T1" fmla="*/ 0 h 21600"/>
              <a:gd name="T2" fmla="*/ 1120585 w 21600"/>
              <a:gd name="T3" fmla="*/ 428907 h 21600"/>
              <a:gd name="T4" fmla="*/ 239808 w 21600"/>
              <a:gd name="T5" fmla="*/ 762000 h 21600"/>
              <a:gd name="T6" fmla="*/ 1600200 w 21600"/>
              <a:gd name="T7" fmla="*/ 21445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AutoShape 24">
            <a:extLst>
              <a:ext uri="{FF2B5EF4-FFF2-40B4-BE49-F238E27FC236}">
                <a16:creationId xmlns="" xmlns:a16="http://schemas.microsoft.com/office/drawing/2014/main" id="{0327D0A0-740D-4219-B2EF-A78C1B6E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04" name="Text Box 25">
            <a:extLst>
              <a:ext uri="{FF2B5EF4-FFF2-40B4-BE49-F238E27FC236}">
                <a16:creationId xmlns="" xmlns:a16="http://schemas.microsoft.com/office/drawing/2014/main" id="{5006F52C-3120-4E35-B0A4-1B2A6B1D7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Inception</a:t>
            </a:r>
          </a:p>
        </p:txBody>
      </p:sp>
      <p:sp>
        <p:nvSpPr>
          <p:cNvPr id="37905" name="Text Box 26">
            <a:extLst>
              <a:ext uri="{FF2B5EF4-FFF2-40B4-BE49-F238E27FC236}">
                <a16:creationId xmlns="" xmlns:a16="http://schemas.microsoft.com/office/drawing/2014/main" id="{7C205369-6A87-41E2-94DB-3FB1A063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371600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Elaboration</a:t>
            </a:r>
          </a:p>
        </p:txBody>
      </p:sp>
      <p:sp>
        <p:nvSpPr>
          <p:cNvPr id="37906" name="Text Box 27">
            <a:extLst>
              <a:ext uri="{FF2B5EF4-FFF2-40B4-BE49-F238E27FC236}">
                <a16:creationId xmlns="" xmlns:a16="http://schemas.microsoft.com/office/drawing/2014/main" id="{673EC0D4-A0CC-4022-A4E1-E9979A915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24400"/>
            <a:ext cx="175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Construction</a:t>
            </a:r>
          </a:p>
        </p:txBody>
      </p:sp>
      <p:sp>
        <p:nvSpPr>
          <p:cNvPr id="37907" name="Text Box 28">
            <a:extLst>
              <a:ext uri="{FF2B5EF4-FFF2-40B4-BE49-F238E27FC236}">
                <a16:creationId xmlns="" xmlns:a16="http://schemas.microsoft.com/office/drawing/2014/main" id="{7664F1B0-C533-431C-89EA-DDEC2EC6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19800"/>
            <a:ext cx="143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Transition</a:t>
            </a:r>
          </a:p>
        </p:txBody>
      </p:sp>
      <p:sp>
        <p:nvSpPr>
          <p:cNvPr id="37908" name="Text Box 29">
            <a:extLst>
              <a:ext uri="{FF2B5EF4-FFF2-40B4-BE49-F238E27FC236}">
                <a16:creationId xmlns="" xmlns:a16="http://schemas.microsoft.com/office/drawing/2014/main" id="{7E42AEA1-8839-4269-BAA0-E4AEA883B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Production</a:t>
            </a:r>
          </a:p>
        </p:txBody>
      </p:sp>
      <p:sp>
        <p:nvSpPr>
          <p:cNvPr id="37909" name="Line 30">
            <a:extLst>
              <a:ext uri="{FF2B5EF4-FFF2-40B4-BE49-F238E27FC236}">
                <a16:creationId xmlns="" xmlns:a16="http://schemas.microsoft.com/office/drawing/2014/main" id="{8DEFACD8-3C96-4D83-A258-A8D33A51D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812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31">
            <a:extLst>
              <a:ext uri="{FF2B5EF4-FFF2-40B4-BE49-F238E27FC236}">
                <a16:creationId xmlns="" xmlns:a16="http://schemas.microsoft.com/office/drawing/2014/main" id="{55624BAE-07D9-4AF9-9FF4-3F2DE7892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32">
            <a:extLst>
              <a:ext uri="{FF2B5EF4-FFF2-40B4-BE49-F238E27FC236}">
                <a16:creationId xmlns="" xmlns:a16="http://schemas.microsoft.com/office/drawing/2014/main" id="{948798C4-F23B-4BFA-9B0B-8E9B6CC30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828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33">
            <a:extLst>
              <a:ext uri="{FF2B5EF4-FFF2-40B4-BE49-F238E27FC236}">
                <a16:creationId xmlns="" xmlns:a16="http://schemas.microsoft.com/office/drawing/2014/main" id="{9D56DBFD-F0E1-4BF1-9669-4BD5BD556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34">
            <a:extLst>
              <a:ext uri="{FF2B5EF4-FFF2-40B4-BE49-F238E27FC236}">
                <a16:creationId xmlns="" xmlns:a16="http://schemas.microsoft.com/office/drawing/2014/main" id="{DCF5F148-A2D0-4D44-BF5D-73982264B4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4800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35">
            <a:extLst>
              <a:ext uri="{FF2B5EF4-FFF2-40B4-BE49-F238E27FC236}">
                <a16:creationId xmlns="" xmlns:a16="http://schemas.microsoft.com/office/drawing/2014/main" id="{CB789D85-ED67-4B28-BBA6-13E9330B2D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50292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36">
            <a:extLst>
              <a:ext uri="{FF2B5EF4-FFF2-40B4-BE49-F238E27FC236}">
                <a16:creationId xmlns="" xmlns:a16="http://schemas.microsoft.com/office/drawing/2014/main" id="{2CB8FF3F-529E-46F4-8348-3220D1573F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5791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37">
            <a:extLst>
              <a:ext uri="{FF2B5EF4-FFF2-40B4-BE49-F238E27FC236}">
                <a16:creationId xmlns="" xmlns:a16="http://schemas.microsoft.com/office/drawing/2014/main" id="{7D2883B0-1008-47E2-B2F1-6D59FFC278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5791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302351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663</Words>
  <Application>Microsoft Office PowerPoint</Application>
  <PresentationFormat>On-screen Show (4:3)</PresentationFormat>
  <Paragraphs>124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Theme1</vt:lpstr>
      <vt:lpstr>Slide 1</vt:lpstr>
      <vt:lpstr>Component-based Development Model</vt:lpstr>
      <vt:lpstr>Formal Methods Model (Description)</vt:lpstr>
      <vt:lpstr>Formal Methods Model (Challenges)</vt:lpstr>
      <vt:lpstr>Slide 5</vt:lpstr>
      <vt:lpstr>Slide 6</vt:lpstr>
      <vt:lpstr>Background</vt:lpstr>
      <vt:lpstr>Background (continued)</vt:lpstr>
      <vt:lpstr>Phases of the Unified Process</vt:lpstr>
      <vt:lpstr> (1) - Inception Phase</vt:lpstr>
      <vt:lpstr>(2) - Elaboration Phase</vt:lpstr>
      <vt:lpstr>(3) - Construction Phase</vt:lpstr>
      <vt:lpstr>(4) - Transition Phase</vt:lpstr>
      <vt:lpstr>(5) - Production Phase</vt:lpstr>
      <vt:lpstr>Unified Process Work Products</vt:lpstr>
      <vt:lpstr>Questions: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Specialized Process Models</dc:title>
  <dc:creator/>
  <cp:lastModifiedBy>admin</cp:lastModifiedBy>
  <cp:revision>20</cp:revision>
  <dcterms:created xsi:type="dcterms:W3CDTF">2006-08-16T00:00:00Z</dcterms:created>
  <dcterms:modified xsi:type="dcterms:W3CDTF">2020-07-06T01:12:01Z</dcterms:modified>
</cp:coreProperties>
</file>