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307" r:id="rId2"/>
    <p:sldId id="304" r:id="rId3"/>
    <p:sldId id="310" r:id="rId4"/>
    <p:sldId id="305" r:id="rId5"/>
    <p:sldId id="301" r:id="rId6"/>
    <p:sldId id="302" r:id="rId7"/>
    <p:sldId id="306" r:id="rId8"/>
    <p:sldId id="303" r:id="rId9"/>
    <p:sldId id="308" r:id="rId10"/>
    <p:sldId id="30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3752850" y="5251450"/>
            <a:ext cx="4686300" cy="1066800"/>
          </a:xfrm>
          <a:prstGeom prst="rect">
            <a:avLst/>
          </a:prstGeom>
          <a:noFill/>
          <a:ln w="9525">
            <a:noFill/>
            <a:miter lim="800000"/>
            <a:headEnd/>
            <a:tailEnd/>
          </a:ln>
        </p:spPr>
      </p:pic>
      <p:sp>
        <p:nvSpPr>
          <p:cNvPr id="2" name="Title 1"/>
          <p:cNvSpPr>
            <a:spLocks noGrp="1"/>
          </p:cNvSpPr>
          <p:nvPr>
            <p:ph type="ctrTitle"/>
          </p:nvPr>
        </p:nvSpPr>
        <p:spPr>
          <a:xfrm>
            <a:off x="1524000" y="1122363"/>
            <a:ext cx="9144000" cy="2387600"/>
          </a:xfrm>
        </p:spPr>
        <p:txBody>
          <a:bodyPr anchor="b"/>
          <a:lstStyle>
            <a:lvl1pPr algn="ctr">
              <a:defRPr sz="6000">
                <a:solidFill>
                  <a:srgbClr val="C00000"/>
                </a:solidFill>
              </a:defRPr>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5" name="Footer Placeholder 4"/>
          <p:cNvSpPr>
            <a:spLocks noGrp="1"/>
          </p:cNvSpPr>
          <p:nvPr>
            <p:ph type="ftr" sz="quarter" idx="10"/>
          </p:nvPr>
        </p:nvSpPr>
        <p:spPr>
          <a:xfrm>
            <a:off x="573088" y="6356350"/>
            <a:ext cx="9934575"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11125200" y="0"/>
            <a:ext cx="1066800" cy="1065213"/>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11125200" y="-58738"/>
            <a:ext cx="1066800" cy="1065213"/>
          </a:xfrm>
          <a:prstGeom prst="rect">
            <a:avLst/>
          </a:prstGeom>
          <a:noFill/>
          <a:ln w="9525">
            <a:noFill/>
            <a:miter lim="800000"/>
            <a:headEnd/>
            <a:tailEnd/>
          </a:ln>
        </p:spPr>
      </p:pic>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554"/>
          <a:stretch>
            <a:fillRect/>
          </a:stretch>
        </p:blipFill>
        <p:spPr bwMode="auto">
          <a:xfrm>
            <a:off x="11139488" y="-15875"/>
            <a:ext cx="1052512" cy="10668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838200" y="6356350"/>
            <a:ext cx="9669463"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3746500" y="207963"/>
            <a:ext cx="4686300" cy="1066800"/>
          </a:xfrm>
          <a:prstGeom prst="rect">
            <a:avLst/>
          </a:prstGeom>
          <a:noFill/>
          <a:ln w="9525">
            <a:noFill/>
            <a:miter lim="800000"/>
            <a:headEnd/>
            <a:tailEnd/>
          </a:ln>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0"/>
          </p:nvPr>
        </p:nvSpPr>
        <p:spPr>
          <a:xfrm>
            <a:off x="831850" y="6356350"/>
            <a:ext cx="9159875"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376"/>
          <a:stretch>
            <a:fillRect/>
          </a:stretch>
        </p:blipFill>
        <p:spPr bwMode="auto">
          <a:xfrm>
            <a:off x="11131550" y="0"/>
            <a:ext cx="1060450" cy="1066800"/>
          </a:xfrm>
          <a:prstGeom prst="rect">
            <a:avLst/>
          </a:prstGeom>
          <a:noFill/>
          <a:ln w="9525">
            <a:noFill/>
            <a:miter lim="800000"/>
            <a:headEnd/>
            <a:tailEnd/>
          </a:ln>
        </p:spPr>
      </p:pic>
      <p:sp>
        <p:nvSpPr>
          <p:cNvPr id="2" name="Title 1"/>
          <p:cNvSpPr>
            <a:spLocks noGrp="1"/>
          </p:cNvSpPr>
          <p:nvPr>
            <p:ph type="title"/>
          </p:nvPr>
        </p:nvSpPr>
        <p:spPr>
          <a:xfrm>
            <a:off x="838200" y="365126"/>
            <a:ext cx="10515600" cy="685772"/>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230284"/>
            <a:ext cx="5181600" cy="4946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246187"/>
            <a:ext cx="5181600" cy="4930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Date Placeholder 4"/>
          <p:cNvSpPr>
            <a:spLocks noGrp="1"/>
          </p:cNvSpPr>
          <p:nvPr>
            <p:ph type="dt" sz="half" idx="10"/>
          </p:nvPr>
        </p:nvSpPr>
        <p:spPr>
          <a:xfrm>
            <a:off x="838200" y="6356350"/>
            <a:ext cx="923925" cy="365125"/>
          </a:xfrm>
          <a:prstGeom prst="rect">
            <a:avLst/>
          </a:prstGeom>
        </p:spPr>
        <p:txBody>
          <a:bodyPr/>
          <a:lstStyle>
            <a:lvl1pPr fontAlgn="auto">
              <a:spcBef>
                <a:spcPts val="0"/>
              </a:spcBef>
              <a:spcAft>
                <a:spcPts val="0"/>
              </a:spcAft>
              <a:defRPr>
                <a:latin typeface="+mn-lt"/>
                <a:cs typeface="+mn-cs"/>
              </a:defRPr>
            </a:lvl1pPr>
          </a:lstStyle>
          <a:p>
            <a:fld id="{6700432E-E90D-4D26-9D74-53E4EDAA597C}" type="datetimeFigureOut">
              <a:rPr lang="en-US" smtClean="0"/>
              <a:pPr/>
              <a:t>14-Jul-20</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2" name="Title 1"/>
          <p:cNvSpPr>
            <a:spLocks noGrp="1"/>
          </p:cNvSpPr>
          <p:nvPr>
            <p:ph type="title"/>
          </p:nvPr>
        </p:nvSpPr>
        <p:spPr>
          <a:xfrm>
            <a:off x="839788" y="365125"/>
            <a:ext cx="10515600" cy="699295"/>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1075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098190"/>
            <a:ext cx="5157787"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1075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098190"/>
            <a:ext cx="5183188"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Footer Placeholder 7"/>
          <p:cNvSpPr>
            <a:spLocks noGrp="1"/>
          </p:cNvSpPr>
          <p:nvPr>
            <p:ph type="ftr" sz="quarter" idx="10"/>
          </p:nvPr>
        </p:nvSpPr>
        <p:spPr>
          <a:xfrm>
            <a:off x="839788" y="6356350"/>
            <a:ext cx="9151937"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2" name="Title 1"/>
          <p:cNvSpPr>
            <a:spLocks noGrp="1"/>
          </p:cNvSpPr>
          <p:nvPr>
            <p:ph type="title"/>
          </p:nvPr>
        </p:nvSpPr>
        <p:spPr>
          <a:xfrm>
            <a:off x="838200" y="365125"/>
            <a:ext cx="10515600" cy="699295"/>
          </a:xfrm>
        </p:spPr>
        <p:txBody>
          <a:bodyPr/>
          <a:lstStyle/>
          <a:p>
            <a:r>
              <a:rPr lang="en-US" smtClean="0"/>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3" name="Footer Placeholder 2"/>
          <p:cNvSpPr>
            <a:spLocks noGrp="1"/>
          </p:cNvSpPr>
          <p:nvPr>
            <p:ph type="ftr" sz="quarter" idx="10"/>
          </p:nvPr>
        </p:nvSpPr>
        <p:spPr>
          <a:xfrm>
            <a:off x="847725" y="6356350"/>
            <a:ext cx="9144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839788" y="6356350"/>
            <a:ext cx="9151937"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839788" y="6356350"/>
            <a:ext cx="9151937"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Text Placeholder 2"/>
          <p:cNvSpPr>
            <a:spLocks noGrp="1"/>
          </p:cNvSpPr>
          <p:nvPr>
            <p:ph type="body" idx="1"/>
          </p:nvPr>
        </p:nvSpPr>
        <p:spPr bwMode="auto">
          <a:xfrm>
            <a:off x="838200" y="1155700"/>
            <a:ext cx="10515600" cy="502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5" name="Footer Placeholder 4"/>
          <p:cNvSpPr>
            <a:spLocks noGrp="1"/>
          </p:cNvSpPr>
          <p:nvPr>
            <p:ph type="ftr" sz="quarter" idx="3"/>
          </p:nvPr>
        </p:nvSpPr>
        <p:spPr>
          <a:xfrm>
            <a:off x="838200" y="6356350"/>
            <a:ext cx="9153525"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10648950" y="6356350"/>
            <a:ext cx="704850"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1">
                    <a:tint val="75000"/>
                  </a:schemeClr>
                </a:solidFill>
                <a:latin typeface="+mn-lt"/>
                <a:cs typeface="+mn-cs"/>
              </a:defRPr>
            </a:lvl1pPr>
          </a:lstStyle>
          <a:p>
            <a:fld id="{13369D95-DC0D-41E8-A224-A94C84933F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382" y="2341417"/>
            <a:ext cx="8478981" cy="2169825"/>
          </a:xfrm>
          <a:prstGeom prst="rect">
            <a:avLst/>
          </a:prstGeom>
        </p:spPr>
        <p:txBody>
          <a:bodyPr wrap="square">
            <a:spAutoFit/>
          </a:bodyPr>
          <a:lstStyle/>
          <a:p>
            <a:pPr algn="ctr"/>
            <a:r>
              <a:rPr lang="en-US" altLang="zh-CN" sz="4500" b="1" dirty="0" smtClean="0">
                <a:solidFill>
                  <a:srgbClr val="00B050"/>
                </a:solidFill>
                <a:ea typeface="宋体" panose="02010600030101010101" pitchFamily="2" charset="-122"/>
              </a:rPr>
              <a:t>Session -5</a:t>
            </a:r>
          </a:p>
          <a:p>
            <a:pPr algn="ctr"/>
            <a:r>
              <a:rPr lang="en-IN" altLang="en-US" sz="4500" b="1" dirty="0" smtClean="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Personal and Team Process models</a:t>
            </a:r>
            <a:endParaRPr lang="en-IN" altLang="en-US" sz="4500" b="1"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is </a:t>
            </a:r>
            <a:r>
              <a:rPr lang="en-US" altLang="ko-KR" sz="2400" dirty="0" smtClean="0">
                <a:latin typeface="Calibri Light" panose="020F0302020204030204" pitchFamily="34" charset="0"/>
                <a:ea typeface="굴림" panose="020B0600000101010101" pitchFamily="34" charset="-127"/>
                <a:cs typeface="Calibri Light" panose="020F0302020204030204" pitchFamily="34" charset="0"/>
              </a:rPr>
              <a:t>PSP.</a:t>
            </a:r>
          </a:p>
          <a:p>
            <a:pPr marL="514350" indent="-514350">
              <a:buFont typeface="+mj-lt"/>
              <a:buAutoNum type="arabicPeriod"/>
            </a:pPr>
            <a:r>
              <a:rPr lang="en-US" sz="2400" dirty="0" smtClean="0">
                <a:latin typeface="Calibri Light" panose="020F0302020204030204" pitchFamily="34" charset="0"/>
                <a:ea typeface="굴림" panose="020B0600000101010101" pitchFamily="34" charset="-127"/>
              </a:rPr>
              <a:t>What is TSP.</a:t>
            </a:r>
          </a:p>
          <a:p>
            <a:pPr marL="514350" indent="-514350">
              <a:buFont typeface="+mj-lt"/>
              <a:buAutoNum type="arabicPeriod"/>
            </a:pPr>
            <a:r>
              <a:rPr lang="en-US" sz="2400" dirty="0" smtClean="0">
                <a:latin typeface="Calibri Light" panose="020F0302020204030204" pitchFamily="34" charset="0"/>
                <a:ea typeface="굴림" panose="020B0600000101010101" pitchFamily="34" charset="-127"/>
              </a:rPr>
              <a:t>Differences between PSP and TSP.</a:t>
            </a:r>
          </a:p>
          <a:p>
            <a:pPr marL="514350" indent="-514350">
              <a:buFont typeface="+mj-lt"/>
              <a:buAutoNum type="arabicPeriod"/>
            </a:pPr>
            <a:r>
              <a:rPr lang="en-US" sz="2400" dirty="0" smtClean="0">
                <a:latin typeface="Calibri Light" panose="020F0302020204030204" pitchFamily="34" charset="0"/>
                <a:ea typeface="굴림" panose="020B0600000101010101" pitchFamily="34" charset="-127"/>
              </a:rPr>
              <a:t>How PSP used for Quality improvement.</a:t>
            </a:r>
          </a:p>
          <a:p>
            <a:pPr marL="514350" indent="-514350">
              <a:buFont typeface="+mj-lt"/>
              <a:buAutoNum type="arabicPeriod"/>
            </a:pPr>
            <a:r>
              <a:rPr lang="en-US" sz="2400" dirty="0" smtClean="0">
                <a:latin typeface="Calibri Light" panose="020F0302020204030204" pitchFamily="34" charset="0"/>
                <a:ea typeface="굴림" panose="020B0600000101010101" pitchFamily="34" charset="-127"/>
              </a:rPr>
              <a:t>How TSP used for </a:t>
            </a:r>
            <a:r>
              <a:rPr lang="en-US" sz="2400" smtClean="0">
                <a:latin typeface="Calibri Light" panose="020F0302020204030204" pitchFamily="34" charset="0"/>
                <a:ea typeface="굴림" panose="020B0600000101010101" pitchFamily="34" charset="-127"/>
              </a:rPr>
              <a:t>Quality improvement.</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2">
            <a:extLst>
              <a:ext uri="{FF2B5EF4-FFF2-40B4-BE49-F238E27FC236}">
                <a16:creationId xmlns="" xmlns:a16="http://schemas.microsoft.com/office/drawing/2014/main" id="{CFD1E579-FFD4-4058-9C61-E9C06D9B8070}"/>
              </a:ext>
            </a:extLst>
          </p:cNvPr>
          <p:cNvSpPr txBox="1">
            <a:spLocks noChangeArrowheads="1"/>
          </p:cNvSpPr>
          <p:nvPr/>
        </p:nvSpPr>
        <p:spPr bwMode="auto">
          <a:xfrm>
            <a:off x="-526472" y="370609"/>
            <a:ext cx="11554691" cy="677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IN" altLang="en-US" sz="3800" b="1"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Personal and Team Process models</a:t>
            </a:r>
          </a:p>
        </p:txBody>
      </p:sp>
      <p:sp>
        <p:nvSpPr>
          <p:cNvPr id="47107" name="TextBox 3">
            <a:extLst>
              <a:ext uri="{FF2B5EF4-FFF2-40B4-BE49-F238E27FC236}">
                <a16:creationId xmlns="" xmlns:a16="http://schemas.microsoft.com/office/drawing/2014/main" id="{5F7C0130-7036-4133-9D47-775EEB1E30C3}"/>
              </a:ext>
            </a:extLst>
          </p:cNvPr>
          <p:cNvSpPr txBox="1">
            <a:spLocks noChangeArrowheads="1"/>
          </p:cNvSpPr>
          <p:nvPr/>
        </p:nvSpPr>
        <p:spPr bwMode="auto">
          <a:xfrm>
            <a:off x="969816" y="1477242"/>
            <a:ext cx="9628909" cy="363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buFont typeface="Arial" panose="020B0604020202020204" pitchFamily="34" charset="0"/>
              <a:buChar char="•"/>
            </a:pPr>
            <a:r>
              <a:rPr lang="en-IN" altLang="en-US" sz="2000" dirty="0"/>
              <a:t>The software process is effective only if it is amenable to significant adaption to meet the needs of the project team.</a:t>
            </a:r>
          </a:p>
          <a:p>
            <a:pPr algn="just">
              <a:lnSpc>
                <a:spcPct val="150000"/>
              </a:lnSpc>
              <a:buFont typeface="Arial" panose="020B0604020202020204" pitchFamily="34" charset="0"/>
              <a:buChar char="•"/>
            </a:pPr>
            <a:r>
              <a:rPr lang="en-IN" altLang="en-US" sz="2000" b="1" dirty="0"/>
              <a:t>Personal process model: </a:t>
            </a:r>
            <a:r>
              <a:rPr lang="en-IN" altLang="en-US" sz="2000" dirty="0"/>
              <a:t>Individual create a process that best fits your needs, and at the same time, meets the broader needs of the team and the organization.</a:t>
            </a:r>
          </a:p>
          <a:p>
            <a:pPr algn="just">
              <a:lnSpc>
                <a:spcPct val="150000"/>
              </a:lnSpc>
              <a:buFont typeface="Arial" panose="020B0604020202020204" pitchFamily="34" charset="0"/>
              <a:buChar char="•"/>
            </a:pPr>
            <a:r>
              <a:rPr lang="en-IN" altLang="en-US" sz="2000" b="1" dirty="0"/>
              <a:t>Team process model: </a:t>
            </a:r>
            <a:r>
              <a:rPr lang="en-IN" altLang="en-US" sz="2000" dirty="0"/>
              <a:t>The Team itself create its own process, and at the same time meet the narrower needs of individuals and the broader needs of the organisation.</a:t>
            </a:r>
          </a:p>
          <a:p>
            <a:pPr algn="just">
              <a:buFont typeface="Arial" panose="020B0604020202020204" pitchFamily="34" charset="0"/>
              <a:buChar char="•"/>
            </a:pPr>
            <a:endParaRPr lang="en-IN" altLang="en-US" sz="2000" b="1" dirty="0"/>
          </a:p>
        </p:txBody>
      </p:sp>
      <p:sp>
        <p:nvSpPr>
          <p:cNvPr id="47108" name="TextBox 4">
            <a:extLst>
              <a:ext uri="{FF2B5EF4-FFF2-40B4-BE49-F238E27FC236}">
                <a16:creationId xmlns="" xmlns:a16="http://schemas.microsoft.com/office/drawing/2014/main" id="{D0FDEF76-E76F-48E7-8825-94E7D9286088}"/>
              </a:ext>
            </a:extLst>
          </p:cNvPr>
          <p:cNvSpPr txBox="1">
            <a:spLocks noChangeArrowheads="1"/>
          </p:cNvSpPr>
          <p:nvPr/>
        </p:nvSpPr>
        <p:spPr bwMode="auto">
          <a:xfrm>
            <a:off x="1205345" y="5110019"/>
            <a:ext cx="10155382"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sz="2000" b="1" i="1" dirty="0"/>
              <a:t>“Watts Humphrey” </a:t>
            </a:r>
            <a:r>
              <a:rPr lang="en-IN" altLang="en-US" sz="2000" i="1" dirty="0"/>
              <a:t>argues that both  models are achievable but require </a:t>
            </a:r>
            <a:r>
              <a:rPr lang="en-IN" altLang="en-US" sz="2000" i="1" dirty="0" smtClean="0"/>
              <a:t>hard work, </a:t>
            </a:r>
            <a:r>
              <a:rPr lang="en-IN" altLang="en-US" sz="2000" i="1" dirty="0"/>
              <a:t>training and coordination.</a:t>
            </a:r>
          </a:p>
        </p:txBody>
      </p:sp>
    </p:spTree>
    <p:extLst>
      <p:ext uri="{BB962C8B-B14F-4D97-AF65-F5344CB8AC3E}">
        <p14:creationId xmlns="" xmlns:p14="http://schemas.microsoft.com/office/powerpoint/2010/main" val="356794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98789" y="1149531"/>
            <a:ext cx="9360502" cy="535577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2">
            <a:extLst>
              <a:ext uri="{FF2B5EF4-FFF2-40B4-BE49-F238E27FC236}">
                <a16:creationId xmlns="" xmlns:a16="http://schemas.microsoft.com/office/drawing/2014/main" id="{B2697656-4007-469C-B0B9-1824AC1DAAE7}"/>
              </a:ext>
            </a:extLst>
          </p:cNvPr>
          <p:cNvSpPr txBox="1">
            <a:spLocks noChangeArrowheads="1"/>
          </p:cNvSpPr>
          <p:nvPr/>
        </p:nvSpPr>
        <p:spPr bwMode="auto">
          <a:xfrm>
            <a:off x="1059872" y="595745"/>
            <a:ext cx="8028709"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ko-KR" sz="3200" b="1" dirty="0">
                <a:solidFill>
                  <a:srgbClr val="C00000"/>
                </a:solidFill>
                <a:latin typeface="Calibri Light" panose="020F0302020204030204" pitchFamily="34" charset="0"/>
                <a:ea typeface="굴림" panose="020B0600000101010101" pitchFamily="34" charset="-127"/>
                <a:cs typeface="Calibri Light" panose="020F0302020204030204" pitchFamily="34" charset="0"/>
              </a:rPr>
              <a:t>Personal Software Process (PSP)</a:t>
            </a:r>
            <a:endParaRPr lang="en-IN" altLang="en-US" sz="3200" b="1" dirty="0">
              <a:solidFill>
                <a:srgbClr val="C00000"/>
              </a:solidFill>
              <a:latin typeface="Calibri Light" panose="020F0302020204030204" pitchFamily="34" charset="0"/>
              <a:ea typeface="굴림" panose="020B0600000101010101" pitchFamily="34" charset="-127"/>
              <a:cs typeface="Calibri Light" panose="020F0302020204030204" pitchFamily="34" charset="0"/>
            </a:endParaRPr>
          </a:p>
        </p:txBody>
      </p:sp>
      <p:sp>
        <p:nvSpPr>
          <p:cNvPr id="48131" name="TextBox 3">
            <a:extLst>
              <a:ext uri="{FF2B5EF4-FFF2-40B4-BE49-F238E27FC236}">
                <a16:creationId xmlns="" xmlns:a16="http://schemas.microsoft.com/office/drawing/2014/main" id="{B9A1DB05-E904-4D26-8681-B532CC5BF777}"/>
              </a:ext>
            </a:extLst>
          </p:cNvPr>
          <p:cNvSpPr txBox="1">
            <a:spLocks noChangeArrowheads="1"/>
          </p:cNvSpPr>
          <p:nvPr/>
        </p:nvSpPr>
        <p:spPr bwMode="auto">
          <a:xfrm>
            <a:off x="1260763" y="1524000"/>
            <a:ext cx="9781309"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IN" altLang="en-US" sz="2400" dirty="0"/>
              <a:t>Watts Humphrey suggests that in order </a:t>
            </a:r>
            <a:r>
              <a:rPr lang="en-IN" altLang="en-US" sz="2400" u="sng" dirty="0"/>
              <a:t>to change an ineffective personal process</a:t>
            </a:r>
            <a:r>
              <a:rPr lang="en-IN" altLang="en-US" sz="2400" dirty="0"/>
              <a:t>, an individual must move through </a:t>
            </a:r>
            <a:r>
              <a:rPr lang="en-IN" altLang="en-US" sz="2400" u="sng" dirty="0"/>
              <a:t>four phases</a:t>
            </a:r>
            <a:r>
              <a:rPr lang="en-IN" altLang="en-US" sz="2400" dirty="0"/>
              <a:t>, each requiring training and careful instrumentation.</a:t>
            </a:r>
          </a:p>
        </p:txBody>
      </p:sp>
      <p:sp>
        <p:nvSpPr>
          <p:cNvPr id="6" name="TextBox 5">
            <a:extLst>
              <a:ext uri="{FF2B5EF4-FFF2-40B4-BE49-F238E27FC236}">
                <a16:creationId xmlns="" xmlns:a16="http://schemas.microsoft.com/office/drawing/2014/main" id="{99BC5264-E189-4B51-A8F9-973008A4D2DF}"/>
              </a:ext>
            </a:extLst>
          </p:cNvPr>
          <p:cNvSpPr txBox="1"/>
          <p:nvPr/>
        </p:nvSpPr>
        <p:spPr>
          <a:xfrm>
            <a:off x="1011382" y="3070371"/>
            <a:ext cx="10238509" cy="3416320"/>
          </a:xfrm>
          <a:prstGeom prst="rect">
            <a:avLst/>
          </a:prstGeom>
          <a:noFill/>
        </p:spPr>
        <p:txBody>
          <a:bodyPr wrap="square">
            <a:spAutoFit/>
          </a:bodyPr>
          <a:lstStyle/>
          <a:p>
            <a:pPr>
              <a:defRPr/>
            </a:pPr>
            <a:r>
              <a:rPr lang="en-IN" sz="2400" dirty="0"/>
              <a:t>The PSP </a:t>
            </a:r>
          </a:p>
          <a:p>
            <a:pPr marL="742950" lvl="1" indent="-285750">
              <a:buFont typeface="Arial" pitchFamily="34" charset="0"/>
              <a:buChar char="•"/>
              <a:defRPr/>
            </a:pPr>
            <a:r>
              <a:rPr lang="en-IN" sz="2400" dirty="0"/>
              <a:t>emphasizes personal </a:t>
            </a:r>
            <a:r>
              <a:rPr lang="en-IN" sz="2400" u="sng" dirty="0"/>
              <a:t>measurement of  the work </a:t>
            </a:r>
            <a:r>
              <a:rPr lang="en-IN" sz="2400" dirty="0"/>
              <a:t>product that is produced .</a:t>
            </a:r>
          </a:p>
          <a:p>
            <a:pPr marL="742950" lvl="1" indent="-285750">
              <a:buFont typeface="Arial" pitchFamily="34" charset="0"/>
              <a:buChar char="•"/>
              <a:defRPr/>
            </a:pPr>
            <a:r>
              <a:rPr lang="en-IN" sz="2400" dirty="0"/>
              <a:t>emphasizes  the </a:t>
            </a:r>
            <a:r>
              <a:rPr lang="en-IN" sz="2400" u="sng" dirty="0"/>
              <a:t>resultant quality </a:t>
            </a:r>
            <a:r>
              <a:rPr lang="en-IN" sz="2400" dirty="0"/>
              <a:t>of the work product.</a:t>
            </a:r>
          </a:p>
          <a:p>
            <a:pPr marL="742950" lvl="1" indent="-285750">
              <a:buFont typeface="Arial" pitchFamily="34" charset="0"/>
              <a:buChar char="•"/>
              <a:defRPr/>
            </a:pPr>
            <a:r>
              <a:rPr lang="en-IN" sz="2400" dirty="0"/>
              <a:t>Makes practitioner responsible for </a:t>
            </a:r>
            <a:r>
              <a:rPr lang="en-IN" sz="2400" u="sng" dirty="0"/>
              <a:t>project planning </a:t>
            </a:r>
            <a:r>
              <a:rPr lang="en-IN" sz="2400" dirty="0"/>
              <a:t>(</a:t>
            </a:r>
            <a:r>
              <a:rPr lang="en-IN" sz="2400" dirty="0" err="1"/>
              <a:t>e.g</a:t>
            </a:r>
            <a:r>
              <a:rPr lang="en-IN" sz="2400" dirty="0"/>
              <a:t>; estimating and scheduling)</a:t>
            </a:r>
          </a:p>
          <a:p>
            <a:pPr marL="742950" lvl="1" indent="-285750">
              <a:buFont typeface="Arial" pitchFamily="34" charset="0"/>
              <a:buChar char="•"/>
              <a:defRPr/>
            </a:pPr>
            <a:r>
              <a:rPr lang="en-IN" sz="2400" dirty="0"/>
              <a:t>Empowers the practitioner to </a:t>
            </a:r>
            <a:r>
              <a:rPr lang="en-IN" sz="2400" u="sng" dirty="0"/>
              <a:t>control the quality</a:t>
            </a:r>
            <a:r>
              <a:rPr lang="en-IN" sz="2400" dirty="0"/>
              <a:t> of all software work products that are developed.</a:t>
            </a:r>
          </a:p>
          <a:p>
            <a:pPr marL="742950" lvl="1" indent="-285750">
              <a:buFont typeface="Arial" pitchFamily="34" charset="0"/>
              <a:buChar char="•"/>
              <a:defRPr/>
            </a:pPr>
            <a:endParaRPr lang="en-IN" sz="2400" dirty="0"/>
          </a:p>
          <a:p>
            <a:pPr marL="285750" indent="-285750">
              <a:buFont typeface="Arial" pitchFamily="34" charset="0"/>
              <a:buChar char="•"/>
              <a:defRPr/>
            </a:pPr>
            <a:endParaRPr lang="en-IN" sz="2400" dirty="0"/>
          </a:p>
        </p:txBody>
      </p:sp>
    </p:spTree>
    <p:extLst>
      <p:ext uri="{BB962C8B-B14F-4D97-AF65-F5344CB8AC3E}">
        <p14:creationId xmlns="" xmlns:p14="http://schemas.microsoft.com/office/powerpoint/2010/main" val="758613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E730B3AA-9BD0-4E40-A59A-19DCF8429A63}"/>
              </a:ext>
            </a:extLst>
          </p:cNvPr>
          <p:cNvSpPr>
            <a:spLocks noGrp="1" noChangeArrowheads="1"/>
          </p:cNvSpPr>
          <p:nvPr>
            <p:ph type="title"/>
          </p:nvPr>
        </p:nvSpPr>
        <p:spPr>
          <a:xfrm>
            <a:off x="339437" y="337416"/>
            <a:ext cx="10515600" cy="685800"/>
          </a:xfrm>
        </p:spPr>
        <p:txBody>
          <a:bodyPr/>
          <a:lstStyle/>
          <a:p>
            <a:pPr eaLnBrk="1" hangingPunct="1"/>
            <a:r>
              <a:rPr lang="en-US" altLang="ko-KR" sz="2800" dirty="0">
                <a:latin typeface="Calibri Light" panose="020F0302020204030204" pitchFamily="34" charset="0"/>
                <a:ea typeface="굴림" panose="020B0600000101010101" pitchFamily="34" charset="-127"/>
                <a:cs typeface="Calibri Light" panose="020F0302020204030204" pitchFamily="34" charset="0"/>
              </a:rPr>
              <a:t>Personal Software Process (PSP) defines 5 framework activities</a:t>
            </a:r>
          </a:p>
        </p:txBody>
      </p:sp>
      <p:sp>
        <p:nvSpPr>
          <p:cNvPr id="49155" name="Rectangle 3">
            <a:extLst>
              <a:ext uri="{FF2B5EF4-FFF2-40B4-BE49-F238E27FC236}">
                <a16:creationId xmlns="" xmlns:a16="http://schemas.microsoft.com/office/drawing/2014/main" id="{BE1BD10B-A2E5-457B-A51E-B3F3CF2AA420}"/>
              </a:ext>
            </a:extLst>
          </p:cNvPr>
          <p:cNvSpPr>
            <a:spLocks noGrp="1" noChangeArrowheads="1"/>
          </p:cNvSpPr>
          <p:nvPr>
            <p:ph idx="1"/>
          </p:nvPr>
        </p:nvSpPr>
        <p:spPr>
          <a:xfrm>
            <a:off x="914400" y="1544782"/>
            <a:ext cx="10321636" cy="4800600"/>
          </a:xfrm>
        </p:spPr>
        <p:txBody>
          <a:bodyPr/>
          <a:lstStyle/>
          <a:p>
            <a:pPr algn="just" eaLnBrk="1" hangingPunct="1"/>
            <a:r>
              <a:rPr lang="en-US" altLang="ko-KR" sz="2400" b="1" dirty="0">
                <a:ea typeface="굴림" panose="020B0600000101010101" pitchFamily="34" charset="-127"/>
              </a:rPr>
              <a:t>Planning.</a:t>
            </a:r>
            <a:r>
              <a:rPr lang="en-US" altLang="ko-KR" sz="2400" dirty="0">
                <a:ea typeface="굴림" panose="020B0600000101010101" pitchFamily="34" charset="-127"/>
              </a:rPr>
              <a:t>  This activity isolates requirements and develops both size and resource estimates. In addition, a defect estimate (the number of defects projected for the work) is made</a:t>
            </a:r>
            <a:r>
              <a:rPr lang="en-US" altLang="ko-KR" sz="2400" u="sng" dirty="0">
                <a:ea typeface="굴림" panose="020B0600000101010101" pitchFamily="34" charset="-127"/>
              </a:rPr>
              <a:t>. All metrics are recorded on worksheets </a:t>
            </a:r>
            <a:r>
              <a:rPr lang="en-US" altLang="ko-KR" sz="2400" dirty="0">
                <a:ea typeface="굴림" panose="020B0600000101010101" pitchFamily="34" charset="-127"/>
              </a:rPr>
              <a:t>or templates. Finally, development tasks are identified and a project schedule is created.</a:t>
            </a:r>
          </a:p>
          <a:p>
            <a:pPr lvl="4" algn="just" eaLnBrk="1" hangingPunct="1">
              <a:buFont typeface="Arial" panose="020B0604020202020204" pitchFamily="34" charset="0"/>
              <a:buChar char="•"/>
            </a:pPr>
            <a:endParaRPr lang="en-US" altLang="ko-KR" sz="1200" dirty="0">
              <a:ea typeface="굴림" panose="020B0600000101010101" pitchFamily="34" charset="-127"/>
            </a:endParaRPr>
          </a:p>
          <a:p>
            <a:pPr algn="just" eaLnBrk="1" hangingPunct="1"/>
            <a:r>
              <a:rPr lang="en-US" altLang="ko-KR" sz="2400" b="1" dirty="0">
                <a:ea typeface="굴림" panose="020B0600000101010101" pitchFamily="34" charset="-127"/>
              </a:rPr>
              <a:t>High-level design.  </a:t>
            </a:r>
            <a:r>
              <a:rPr lang="en-US" altLang="ko-KR" sz="2400" dirty="0">
                <a:ea typeface="굴림" panose="020B0600000101010101" pitchFamily="34" charset="-127"/>
              </a:rPr>
              <a:t>An external specification is created for each component and a component design is created. Prototypes are built when uncertainty exists. All issues are recorded and tracked.</a:t>
            </a:r>
          </a:p>
        </p:txBody>
      </p:sp>
      <p:sp>
        <p:nvSpPr>
          <p:cNvPr id="49156" name="슬라이드 번호 개체 틀 1">
            <a:extLst>
              <a:ext uri="{FF2B5EF4-FFF2-40B4-BE49-F238E27FC236}">
                <a16:creationId xmlns="" xmlns:a16="http://schemas.microsoft.com/office/drawing/2014/main" id="{4E1CB679-DE66-4C67-B306-FA872A8682F4}"/>
              </a:ext>
            </a:extLst>
          </p:cNvPr>
          <p:cNvSpPr>
            <a:spLocks noGrp="1"/>
          </p:cNvSpPr>
          <p:nvPr>
            <p:ph type="sldNum"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CA8AC7-D846-4E28-84E4-01DF36BB6080}" type="slidenum">
              <a:rPr lang="en-US" altLang="ko-KR">
                <a:solidFill>
                  <a:srgbClr val="898989"/>
                </a:solidFill>
                <a:ea typeface="ＭＳ Ｐゴシック" panose="020B0600070205080204" pitchFamily="34" charset="-128"/>
              </a:rPr>
              <a:pPr/>
              <a:t>5</a:t>
            </a:fld>
            <a:endParaRPr lang="en-US" altLang="ko-KR">
              <a:solidFill>
                <a:srgbClr val="898989"/>
              </a:solidFill>
              <a:ea typeface="ＭＳ Ｐゴシック" panose="020B0600070205080204" pitchFamily="34" charset="-128"/>
            </a:endParaRPr>
          </a:p>
        </p:txBody>
      </p:sp>
    </p:spTree>
    <p:extLst>
      <p:ext uri="{BB962C8B-B14F-4D97-AF65-F5344CB8AC3E}">
        <p14:creationId xmlns="" xmlns:p14="http://schemas.microsoft.com/office/powerpoint/2010/main" val="2178510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 xmlns:a16="http://schemas.microsoft.com/office/drawing/2014/main" id="{C33D4EE7-9F86-465F-87B3-F37F46078549}"/>
              </a:ext>
            </a:extLst>
          </p:cNvPr>
          <p:cNvSpPr>
            <a:spLocks noGrp="1" noChangeArrowheads="1"/>
          </p:cNvSpPr>
          <p:nvPr>
            <p:ph type="title"/>
          </p:nvPr>
        </p:nvSpPr>
        <p:spPr/>
        <p:txBody>
          <a:bodyPr/>
          <a:lstStyle/>
          <a:p>
            <a:pPr eaLnBrk="1" hangingPunct="1"/>
            <a:r>
              <a:rPr lang="en-US" altLang="ko-KR" sz="4000">
                <a:ea typeface="굴림" panose="020B0600000101010101" pitchFamily="34" charset="-127"/>
              </a:rPr>
              <a:t>Personal Software Process (PSP)</a:t>
            </a:r>
          </a:p>
        </p:txBody>
      </p:sp>
      <p:sp>
        <p:nvSpPr>
          <p:cNvPr id="50179" name="Rectangle 3">
            <a:extLst>
              <a:ext uri="{FF2B5EF4-FFF2-40B4-BE49-F238E27FC236}">
                <a16:creationId xmlns="" xmlns:a16="http://schemas.microsoft.com/office/drawing/2014/main" id="{70F88B18-6AAF-499C-B738-30950DAB9CF1}"/>
              </a:ext>
            </a:extLst>
          </p:cNvPr>
          <p:cNvSpPr>
            <a:spLocks noGrp="1" noChangeArrowheads="1"/>
          </p:cNvSpPr>
          <p:nvPr>
            <p:ph idx="1"/>
          </p:nvPr>
        </p:nvSpPr>
        <p:spPr>
          <a:xfrm>
            <a:off x="706582" y="1600200"/>
            <a:ext cx="10169236" cy="4800600"/>
          </a:xfrm>
        </p:spPr>
        <p:txBody>
          <a:bodyPr/>
          <a:lstStyle/>
          <a:p>
            <a:pPr algn="just" eaLnBrk="1" hangingPunct="1">
              <a:lnSpc>
                <a:spcPct val="90000"/>
              </a:lnSpc>
            </a:pPr>
            <a:r>
              <a:rPr lang="en-US" altLang="ko-KR" sz="2200" b="1" dirty="0">
                <a:ea typeface="굴림" panose="020B0600000101010101" pitchFamily="34" charset="-127"/>
              </a:rPr>
              <a:t>High-level design review</a:t>
            </a:r>
            <a:r>
              <a:rPr lang="en-US" altLang="ko-KR" sz="2200" dirty="0">
                <a:ea typeface="굴림" panose="020B0600000101010101" pitchFamily="34" charset="-127"/>
              </a:rPr>
              <a:t>. Formal verification </a:t>
            </a:r>
            <a:r>
              <a:rPr lang="en-US" altLang="ko-KR" sz="2200" dirty="0" smtClean="0">
                <a:ea typeface="굴림" panose="020B0600000101010101" pitchFamily="34" charset="-127"/>
              </a:rPr>
              <a:t>methods </a:t>
            </a:r>
            <a:r>
              <a:rPr lang="en-US" altLang="ko-KR" sz="2200" dirty="0">
                <a:ea typeface="굴림" panose="020B0600000101010101" pitchFamily="34" charset="-127"/>
              </a:rPr>
              <a:t>are applied to uncover errors in the design. Metrics are maintained for all important tasks and work results.</a:t>
            </a:r>
          </a:p>
          <a:p>
            <a:pPr lvl="4" algn="just" eaLnBrk="1" hangingPunct="1">
              <a:lnSpc>
                <a:spcPct val="90000"/>
              </a:lnSpc>
              <a:buFont typeface="Arial" panose="020B0604020202020204" pitchFamily="34" charset="0"/>
              <a:buChar char="•"/>
            </a:pPr>
            <a:endParaRPr lang="en-US" altLang="ko-KR" sz="1100" dirty="0">
              <a:ea typeface="굴림" panose="020B0600000101010101" pitchFamily="34" charset="-127"/>
            </a:endParaRPr>
          </a:p>
          <a:p>
            <a:pPr algn="just" eaLnBrk="1" hangingPunct="1">
              <a:lnSpc>
                <a:spcPct val="90000"/>
              </a:lnSpc>
            </a:pPr>
            <a:r>
              <a:rPr lang="en-US" altLang="ko-KR" sz="2200" b="1" dirty="0">
                <a:ea typeface="굴림" panose="020B0600000101010101" pitchFamily="34" charset="-127"/>
              </a:rPr>
              <a:t>Development.  </a:t>
            </a:r>
            <a:r>
              <a:rPr lang="en-US" altLang="ko-KR" sz="2200" dirty="0">
                <a:ea typeface="굴림" panose="020B0600000101010101" pitchFamily="34" charset="-127"/>
              </a:rPr>
              <a:t>The component level design is refined and reviewed. </a:t>
            </a:r>
            <a:r>
              <a:rPr lang="en-US" altLang="ko-KR" sz="2200" u="sng" dirty="0">
                <a:ea typeface="굴림" panose="020B0600000101010101" pitchFamily="34" charset="-127"/>
              </a:rPr>
              <a:t>Code is generated, reviewed, compiled, and tested. </a:t>
            </a:r>
            <a:r>
              <a:rPr lang="en-US" altLang="ko-KR" sz="2200" dirty="0">
                <a:ea typeface="굴림" panose="020B0600000101010101" pitchFamily="34" charset="-127"/>
              </a:rPr>
              <a:t>Metrics are maintained for all important tasks and work results.</a:t>
            </a:r>
          </a:p>
          <a:p>
            <a:pPr lvl="4" algn="just" eaLnBrk="1" hangingPunct="1">
              <a:lnSpc>
                <a:spcPct val="90000"/>
              </a:lnSpc>
              <a:buFont typeface="Arial" panose="020B0604020202020204" pitchFamily="34" charset="0"/>
              <a:buChar char="•"/>
            </a:pPr>
            <a:endParaRPr lang="en-US" altLang="ko-KR" sz="1100" dirty="0">
              <a:ea typeface="굴림" panose="020B0600000101010101" pitchFamily="34" charset="-127"/>
            </a:endParaRPr>
          </a:p>
          <a:p>
            <a:pPr algn="just" eaLnBrk="1" hangingPunct="1">
              <a:lnSpc>
                <a:spcPct val="90000"/>
              </a:lnSpc>
            </a:pPr>
            <a:r>
              <a:rPr lang="en-US" altLang="ko-KR" sz="2200" b="1" dirty="0">
                <a:ea typeface="굴림" panose="020B0600000101010101" pitchFamily="34" charset="-127"/>
              </a:rPr>
              <a:t>Postmortem. </a:t>
            </a:r>
            <a:r>
              <a:rPr lang="en-US" altLang="ko-KR" sz="2200" dirty="0">
                <a:ea typeface="굴림" panose="020B0600000101010101" pitchFamily="34" charset="-127"/>
              </a:rPr>
              <a:t> Using measures and metrics collected the </a:t>
            </a:r>
            <a:r>
              <a:rPr lang="en-US" altLang="ko-KR" sz="2200" u="sng" dirty="0">
                <a:ea typeface="굴림" panose="020B0600000101010101" pitchFamily="34" charset="-127"/>
              </a:rPr>
              <a:t>effectiveness of the process is determined. </a:t>
            </a:r>
            <a:r>
              <a:rPr lang="en-US" altLang="ko-KR" sz="2200" dirty="0" smtClean="0">
                <a:ea typeface="굴림" panose="020B0600000101010101" pitchFamily="34" charset="-127"/>
              </a:rPr>
              <a:t>(</a:t>
            </a:r>
            <a:r>
              <a:rPr lang="en-US" altLang="ko-KR" sz="2200" smtClean="0">
                <a:ea typeface="굴림" panose="020B0600000101010101" pitchFamily="34" charset="-127"/>
              </a:rPr>
              <a:t>Final O/P If </a:t>
            </a:r>
            <a:r>
              <a:rPr lang="en-US" altLang="ko-KR" sz="2200" dirty="0">
                <a:ea typeface="굴림" panose="020B0600000101010101" pitchFamily="34" charset="-127"/>
              </a:rPr>
              <a:t>this is a large amount of data it should be analyzed statistically.) Measures and metrics should provide guidance for modifying the process to improve its effectiveness.</a:t>
            </a:r>
          </a:p>
        </p:txBody>
      </p:sp>
      <p:sp>
        <p:nvSpPr>
          <p:cNvPr id="50180" name="슬라이드 번호 개체 틀 1">
            <a:extLst>
              <a:ext uri="{FF2B5EF4-FFF2-40B4-BE49-F238E27FC236}">
                <a16:creationId xmlns="" xmlns:a16="http://schemas.microsoft.com/office/drawing/2014/main" id="{6DE4DADA-7CF4-4DAE-ADAB-E471B45579DB}"/>
              </a:ext>
            </a:extLst>
          </p:cNvPr>
          <p:cNvSpPr>
            <a:spLocks noGrp="1"/>
          </p:cNvSpPr>
          <p:nvPr>
            <p:ph type="sldNum"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DA1B0D-11D5-4D7B-B331-BBD356FC3745}" type="slidenum">
              <a:rPr lang="en-US" altLang="ko-KR">
                <a:solidFill>
                  <a:srgbClr val="898989"/>
                </a:solidFill>
                <a:ea typeface="ＭＳ Ｐゴシック" panose="020B0600070205080204" pitchFamily="34" charset="-128"/>
              </a:rPr>
              <a:pPr/>
              <a:t>6</a:t>
            </a:fld>
            <a:endParaRPr lang="en-US" altLang="ko-KR">
              <a:solidFill>
                <a:srgbClr val="898989"/>
              </a:solidFill>
              <a:ea typeface="ＭＳ Ｐゴシック" panose="020B0600070205080204" pitchFamily="34" charset="-128"/>
            </a:endParaRPr>
          </a:p>
        </p:txBody>
      </p:sp>
    </p:spTree>
    <p:extLst>
      <p:ext uri="{BB962C8B-B14F-4D97-AF65-F5344CB8AC3E}">
        <p14:creationId xmlns="" xmlns:p14="http://schemas.microsoft.com/office/powerpoint/2010/main" val="1258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1AC66F5-3B69-464C-8E9A-C346EDDB7C80}"/>
              </a:ext>
            </a:extLst>
          </p:cNvPr>
          <p:cNvSpPr txBox="1"/>
          <p:nvPr/>
        </p:nvSpPr>
        <p:spPr>
          <a:xfrm>
            <a:off x="1080655" y="1433947"/>
            <a:ext cx="9859386" cy="1323439"/>
          </a:xfrm>
          <a:prstGeom prst="rect">
            <a:avLst/>
          </a:prstGeom>
          <a:noFill/>
        </p:spPr>
        <p:txBody>
          <a:bodyPr wrap="square">
            <a:spAutoFit/>
          </a:bodyPr>
          <a:lstStyle/>
          <a:p>
            <a:pPr marL="285750" indent="-285750" algn="just">
              <a:buFont typeface="Arial" pitchFamily="34" charset="0"/>
              <a:buChar char="•"/>
              <a:defRPr/>
            </a:pPr>
            <a:r>
              <a:rPr lang="en-US" altLang="zh-CN" sz="2000" dirty="0">
                <a:ea typeface="宋体" pitchFamily="2" charset="-122"/>
              </a:rPr>
              <a:t>PSP Stresses the need for each software engineer to identify errors early and as important, to understand the types of errors through a rigorous assessment activity performed on all work products you produce.</a:t>
            </a:r>
            <a:endParaRPr lang="en-US" altLang="zh-CN" sz="2000" b="1" dirty="0">
              <a:ea typeface="宋体" pitchFamily="2" charset="-122"/>
            </a:endParaRPr>
          </a:p>
          <a:p>
            <a:pPr algn="just">
              <a:defRPr/>
            </a:pPr>
            <a:endParaRPr lang="en-IN" sz="2000" dirty="0"/>
          </a:p>
        </p:txBody>
      </p:sp>
      <p:sp>
        <p:nvSpPr>
          <p:cNvPr id="51203" name="TextBox 2">
            <a:extLst>
              <a:ext uri="{FF2B5EF4-FFF2-40B4-BE49-F238E27FC236}">
                <a16:creationId xmlns="" xmlns:a16="http://schemas.microsoft.com/office/drawing/2014/main" id="{3A8F5979-A48F-4FD2-BEBA-346AF5623D19}"/>
              </a:ext>
            </a:extLst>
          </p:cNvPr>
          <p:cNvSpPr txBox="1">
            <a:spLocks noChangeArrowheads="1"/>
          </p:cNvSpPr>
          <p:nvPr/>
        </p:nvSpPr>
        <p:spPr bwMode="auto">
          <a:xfrm>
            <a:off x="824346" y="429491"/>
            <a:ext cx="8693727"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ko-KR" sz="3200" dirty="0" smtClean="0">
                <a:solidFill>
                  <a:srgbClr val="C00000"/>
                </a:solidFill>
                <a:latin typeface="Calibri Light" panose="020F0302020204030204" pitchFamily="34" charset="0"/>
                <a:ea typeface="굴림" panose="020B0600000101010101" pitchFamily="34" charset="-127"/>
                <a:cs typeface="Calibri Light" panose="020F0302020204030204" pitchFamily="34" charset="0"/>
              </a:rPr>
              <a:t>Personal </a:t>
            </a:r>
            <a:r>
              <a:rPr lang="en-US" altLang="ko-KR" sz="3200" dirty="0">
                <a:solidFill>
                  <a:srgbClr val="C00000"/>
                </a:solidFill>
                <a:latin typeface="Calibri Light" panose="020F0302020204030204" pitchFamily="34" charset="0"/>
                <a:ea typeface="굴림" panose="020B0600000101010101" pitchFamily="34" charset="-127"/>
                <a:cs typeface="Calibri Light" panose="020F0302020204030204" pitchFamily="34" charset="0"/>
              </a:rPr>
              <a:t>Software Process (PSP)</a:t>
            </a:r>
            <a:endParaRPr lang="en-IN" altLang="en-US" sz="3200" dirty="0">
              <a:solidFill>
                <a:srgbClr val="C00000"/>
              </a:solidFill>
              <a:latin typeface="Calibri Light" panose="020F0302020204030204" pitchFamily="34" charset="0"/>
              <a:ea typeface="굴림" panose="020B0600000101010101" pitchFamily="34" charset="-127"/>
              <a:cs typeface="Calibri Light" panose="020F0302020204030204" pitchFamily="34" charset="0"/>
            </a:endParaRPr>
          </a:p>
        </p:txBody>
      </p:sp>
      <p:sp>
        <p:nvSpPr>
          <p:cNvPr id="51204" name="TextBox 3">
            <a:extLst>
              <a:ext uri="{FF2B5EF4-FFF2-40B4-BE49-F238E27FC236}">
                <a16:creationId xmlns="" xmlns:a16="http://schemas.microsoft.com/office/drawing/2014/main" id="{640686CB-3402-463B-9A17-6386103BB437}"/>
              </a:ext>
            </a:extLst>
          </p:cNvPr>
          <p:cNvSpPr txBox="1">
            <a:spLocks noChangeArrowheads="1"/>
          </p:cNvSpPr>
          <p:nvPr/>
        </p:nvSpPr>
        <p:spPr bwMode="auto">
          <a:xfrm>
            <a:off x="665020" y="2909600"/>
            <a:ext cx="11125200" cy="2343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buFont typeface="Arial" panose="020B0604020202020204" pitchFamily="34" charset="0"/>
              <a:buChar char="•"/>
            </a:pPr>
            <a:r>
              <a:rPr lang="en-IN" altLang="en-US" sz="2000" dirty="0"/>
              <a:t>However, PSP </a:t>
            </a:r>
            <a:r>
              <a:rPr lang="en-IN" altLang="en-US" sz="2000" u="sng" dirty="0"/>
              <a:t>has not been widely adopted </a:t>
            </a:r>
            <a:r>
              <a:rPr lang="en-IN" altLang="en-US" sz="2000" dirty="0"/>
              <a:t>throughout the industry.</a:t>
            </a:r>
          </a:p>
          <a:p>
            <a:pPr algn="just">
              <a:lnSpc>
                <a:spcPct val="150000"/>
              </a:lnSpc>
              <a:buFont typeface="Arial" panose="020B0604020202020204" pitchFamily="34" charset="0"/>
              <a:buChar char="•"/>
            </a:pPr>
            <a:r>
              <a:rPr lang="en-IN" altLang="en-US" sz="2000" dirty="0"/>
              <a:t>PSP is intellectually challenging and demands a level of </a:t>
            </a:r>
            <a:r>
              <a:rPr lang="en-IN" altLang="en-US" sz="2000" u="sng" dirty="0"/>
              <a:t>commitment (</a:t>
            </a:r>
            <a:r>
              <a:rPr lang="en-IN" altLang="en-US" sz="2000" dirty="0"/>
              <a:t>by practitioners and managers) that is not always possible to obtain.</a:t>
            </a:r>
          </a:p>
          <a:p>
            <a:pPr algn="just">
              <a:lnSpc>
                <a:spcPct val="150000"/>
              </a:lnSpc>
              <a:buFont typeface="Arial" panose="020B0604020202020204" pitchFamily="34" charset="0"/>
              <a:buChar char="•"/>
            </a:pPr>
            <a:r>
              <a:rPr lang="en-IN" altLang="en-US" sz="2000" u="sng" dirty="0"/>
              <a:t>Training is relatively lengthy </a:t>
            </a:r>
            <a:r>
              <a:rPr lang="en-IN" altLang="en-US" sz="2000" dirty="0"/>
              <a:t>and training </a:t>
            </a:r>
            <a:r>
              <a:rPr lang="en-IN" altLang="en-US" sz="2000" u="sng" dirty="0"/>
              <a:t>costs are high</a:t>
            </a:r>
            <a:r>
              <a:rPr lang="en-IN" altLang="en-US" sz="2000" dirty="0"/>
              <a:t>.</a:t>
            </a:r>
          </a:p>
          <a:p>
            <a:pPr algn="just">
              <a:lnSpc>
                <a:spcPct val="150000"/>
              </a:lnSpc>
              <a:buFont typeface="Arial" panose="020B0604020202020204" pitchFamily="34" charset="0"/>
              <a:buChar char="•"/>
            </a:pPr>
            <a:r>
              <a:rPr lang="en-IN" altLang="en-US" sz="2000" dirty="0"/>
              <a:t>The required </a:t>
            </a:r>
            <a:r>
              <a:rPr lang="en-IN" altLang="en-US" sz="2000" u="sng" dirty="0"/>
              <a:t>level of measurement is culturally difficult</a:t>
            </a:r>
            <a:r>
              <a:rPr lang="en-IN" altLang="en-US" sz="2000" dirty="0"/>
              <a:t> for many software people.</a:t>
            </a:r>
          </a:p>
        </p:txBody>
      </p:sp>
    </p:spTree>
    <p:extLst>
      <p:ext uri="{BB962C8B-B14F-4D97-AF65-F5344CB8AC3E}">
        <p14:creationId xmlns="" xmlns:p14="http://schemas.microsoft.com/office/powerpoint/2010/main" val="166537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 xmlns:a16="http://schemas.microsoft.com/office/drawing/2014/main" id="{6933906C-98A4-428D-AF58-4820BDFAD47A}"/>
              </a:ext>
            </a:extLst>
          </p:cNvPr>
          <p:cNvSpPr>
            <a:spLocks noGrp="1" noChangeArrowheads="1"/>
          </p:cNvSpPr>
          <p:nvPr>
            <p:ph type="title"/>
          </p:nvPr>
        </p:nvSpPr>
        <p:spPr>
          <a:xfrm>
            <a:off x="554182" y="246929"/>
            <a:ext cx="8229600" cy="639762"/>
          </a:xfrm>
        </p:spPr>
        <p:txBody>
          <a:bodyPr>
            <a:normAutofit fontScale="90000"/>
          </a:bodyPr>
          <a:lstStyle/>
          <a:p>
            <a:pPr eaLnBrk="1" hangingPunct="1"/>
            <a:r>
              <a:rPr lang="en-US" altLang="ko-KR" dirty="0">
                <a:ea typeface="굴림" panose="020B0600000101010101" pitchFamily="34" charset="-127"/>
              </a:rPr>
              <a:t>Team Software Process (TSP)</a:t>
            </a:r>
          </a:p>
        </p:txBody>
      </p:sp>
      <p:sp>
        <p:nvSpPr>
          <p:cNvPr id="22531" name="Rectangle 3">
            <a:extLst>
              <a:ext uri="{FF2B5EF4-FFF2-40B4-BE49-F238E27FC236}">
                <a16:creationId xmlns="" xmlns:a16="http://schemas.microsoft.com/office/drawing/2014/main" id="{BA3D0B99-8669-416C-BA88-8C3647E1A92F}"/>
              </a:ext>
            </a:extLst>
          </p:cNvPr>
          <p:cNvSpPr>
            <a:spLocks noGrp="1" noChangeArrowheads="1"/>
          </p:cNvSpPr>
          <p:nvPr>
            <p:ph idx="1"/>
          </p:nvPr>
        </p:nvSpPr>
        <p:spPr>
          <a:xfrm>
            <a:off x="651163" y="2514601"/>
            <a:ext cx="10543309" cy="4525963"/>
          </a:xfrm>
        </p:spPr>
        <p:txBody>
          <a:bodyPr>
            <a:normAutofit/>
          </a:bodyPr>
          <a:lstStyle/>
          <a:p>
            <a:pPr algn="just">
              <a:spcBef>
                <a:spcPts val="600"/>
              </a:spcBef>
              <a:buFont typeface="Arial" charset="0"/>
              <a:buChar char="•"/>
              <a:defRPr/>
            </a:pPr>
            <a:r>
              <a:rPr lang="en-US" altLang="ko-KR" sz="2400" dirty="0">
                <a:solidFill>
                  <a:srgbClr val="000000"/>
                </a:solidFill>
                <a:latin typeface="Palatino" pitchFamily="-128" charset="0"/>
                <a:ea typeface="굴림" charset="-127"/>
              </a:rPr>
              <a:t>Build self-directed teams that plan and track their work, establish goals, and own their processes and plans. These can be pure software teams or integrated product teams (IPT) of three to about 20 engineers. </a:t>
            </a:r>
          </a:p>
          <a:p>
            <a:pPr algn="just" eaLnBrk="1" hangingPunct="1">
              <a:lnSpc>
                <a:spcPct val="90000"/>
              </a:lnSpc>
              <a:buFont typeface="Arial" charset="0"/>
              <a:buChar char="•"/>
              <a:defRPr/>
            </a:pPr>
            <a:r>
              <a:rPr lang="en-US" altLang="ko-KR" sz="2400" dirty="0">
                <a:solidFill>
                  <a:srgbClr val="000000"/>
                </a:solidFill>
                <a:latin typeface="Palatino" pitchFamily="-128" charset="0"/>
                <a:ea typeface="굴림" charset="-127"/>
              </a:rPr>
              <a:t>Show managers how to coach and motivate their teams and how to help them sustain peak performance. </a:t>
            </a:r>
          </a:p>
          <a:p>
            <a:pPr algn="just" eaLnBrk="1" hangingPunct="1">
              <a:lnSpc>
                <a:spcPct val="90000"/>
              </a:lnSpc>
              <a:buFont typeface="Arial" charset="0"/>
              <a:buChar char="•"/>
              <a:defRPr/>
            </a:pPr>
            <a:r>
              <a:rPr lang="en-US" altLang="ko-KR" sz="2400" dirty="0">
                <a:solidFill>
                  <a:srgbClr val="000000"/>
                </a:solidFill>
                <a:latin typeface="Palatino" pitchFamily="-128" charset="0"/>
                <a:ea typeface="굴림" charset="-127"/>
              </a:rPr>
              <a:t>Accelerate software process improvement by making CMM Level 5 behavior normal and expected. </a:t>
            </a:r>
          </a:p>
          <a:p>
            <a:pPr lvl="1" algn="just" eaLnBrk="1" hangingPunct="1">
              <a:lnSpc>
                <a:spcPct val="90000"/>
              </a:lnSpc>
              <a:buFont typeface="Arial" charset="0"/>
              <a:buChar char="–"/>
              <a:defRPr/>
            </a:pPr>
            <a:r>
              <a:rPr lang="en-US" altLang="ko-KR" sz="2000" dirty="0">
                <a:latin typeface="Times New Roman" pitchFamily="-128" charset="0"/>
                <a:ea typeface="굴림" charset="-127"/>
              </a:rPr>
              <a:t> The Capability Maturity Model (CMM), a measure of the effectiveness of a software process, is discussed in Chapter 30.</a:t>
            </a:r>
          </a:p>
          <a:p>
            <a:pPr algn="just" eaLnBrk="1" hangingPunct="1">
              <a:lnSpc>
                <a:spcPct val="90000"/>
              </a:lnSpc>
              <a:buFont typeface="Arial" charset="0"/>
              <a:buChar char="•"/>
              <a:defRPr/>
            </a:pPr>
            <a:r>
              <a:rPr lang="en-US" altLang="ko-KR" sz="2400" dirty="0">
                <a:solidFill>
                  <a:srgbClr val="000000"/>
                </a:solidFill>
                <a:latin typeface="Palatino" pitchFamily="-128" charset="0"/>
                <a:ea typeface="굴림" charset="-127"/>
              </a:rPr>
              <a:t>Provide improvement guidance to high-maturity organizations. </a:t>
            </a:r>
          </a:p>
          <a:p>
            <a:pPr algn="just">
              <a:spcBef>
                <a:spcPts val="300"/>
              </a:spcBef>
              <a:defRPr/>
            </a:pPr>
            <a:r>
              <a:rPr lang="en-US" altLang="ko-KR" sz="2400" dirty="0">
                <a:solidFill>
                  <a:srgbClr val="000000"/>
                </a:solidFill>
                <a:latin typeface="Palatino" pitchFamily="-128" charset="0"/>
                <a:ea typeface="굴림" charset="-127"/>
              </a:rPr>
              <a:t>Facilitate university teaching of industrial-grade team skills</a:t>
            </a:r>
            <a:r>
              <a:rPr lang="en-US" altLang="ko-KR" sz="2400" dirty="0" smtClean="0">
                <a:solidFill>
                  <a:srgbClr val="000000"/>
                </a:solidFill>
                <a:latin typeface="Palatino" pitchFamily="-128" charset="0"/>
                <a:ea typeface="굴림" charset="-127"/>
              </a:rPr>
              <a:t>.</a:t>
            </a:r>
            <a:r>
              <a:rPr lang="en-US" altLang="zh-CN" sz="2400" b="1" dirty="0" smtClean="0">
                <a:solidFill>
                  <a:srgbClr val="00B050"/>
                </a:solidFill>
                <a:ea typeface="宋体" panose="02010600030101010101" pitchFamily="2" charset="-122"/>
              </a:rPr>
              <a:t> </a:t>
            </a:r>
            <a:r>
              <a:rPr lang="en-US" altLang="zh-CN" sz="1800" b="1" dirty="0" smtClean="0">
                <a:solidFill>
                  <a:srgbClr val="00B050"/>
                </a:solidFill>
                <a:ea typeface="宋体" panose="02010600030101010101" pitchFamily="2" charset="-122"/>
              </a:rPr>
              <a:t>End of </a:t>
            </a:r>
            <a:r>
              <a:rPr lang="en-US" altLang="zh-CN" sz="1800" b="1" smtClean="0">
                <a:solidFill>
                  <a:srgbClr val="00B050"/>
                </a:solidFill>
                <a:ea typeface="宋体" panose="02010600030101010101" pitchFamily="2" charset="-122"/>
              </a:rPr>
              <a:t>Session -5</a:t>
            </a:r>
            <a:endParaRPr lang="en-US" altLang="ko-KR" sz="1800" dirty="0">
              <a:solidFill>
                <a:srgbClr val="000000"/>
              </a:solidFill>
              <a:latin typeface="Palatino" pitchFamily="-128" charset="0"/>
              <a:ea typeface="굴림" charset="-127"/>
            </a:endParaRPr>
          </a:p>
        </p:txBody>
      </p:sp>
      <p:sp>
        <p:nvSpPr>
          <p:cNvPr id="52228" name="슬라이드 번호 개체 틀 1">
            <a:extLst>
              <a:ext uri="{FF2B5EF4-FFF2-40B4-BE49-F238E27FC236}">
                <a16:creationId xmlns="" xmlns:a16="http://schemas.microsoft.com/office/drawing/2014/main" id="{45CDF6E5-39E6-43C0-8BA5-3DFF93EB9FB9}"/>
              </a:ext>
            </a:extLst>
          </p:cNvPr>
          <p:cNvSpPr>
            <a:spLocks noGrp="1"/>
          </p:cNvSpPr>
          <p:nvPr>
            <p:ph type="sldNum"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AA4E25-A612-453B-B930-3757F5685654}" type="slidenum">
              <a:rPr lang="en-US" altLang="ko-KR">
                <a:solidFill>
                  <a:srgbClr val="898989"/>
                </a:solidFill>
                <a:ea typeface="ＭＳ Ｐゴシック" panose="020B0600070205080204" pitchFamily="34" charset="-128"/>
              </a:rPr>
              <a:pPr/>
              <a:t>8</a:t>
            </a:fld>
            <a:endParaRPr lang="en-US" altLang="ko-KR">
              <a:solidFill>
                <a:srgbClr val="898989"/>
              </a:solidFill>
              <a:ea typeface="ＭＳ Ｐゴシック" panose="020B0600070205080204" pitchFamily="34" charset="-128"/>
            </a:endParaRPr>
          </a:p>
        </p:txBody>
      </p:sp>
      <p:sp>
        <p:nvSpPr>
          <p:cNvPr id="52229" name="TextBox 2">
            <a:extLst>
              <a:ext uri="{FF2B5EF4-FFF2-40B4-BE49-F238E27FC236}">
                <a16:creationId xmlns="" xmlns:a16="http://schemas.microsoft.com/office/drawing/2014/main" id="{B08DE084-E4B0-4F3C-99AF-7C96F6271B6D}"/>
              </a:ext>
            </a:extLst>
          </p:cNvPr>
          <p:cNvSpPr txBox="1">
            <a:spLocks noChangeArrowheads="1"/>
          </p:cNvSpPr>
          <p:nvPr/>
        </p:nvSpPr>
        <p:spPr bwMode="auto">
          <a:xfrm>
            <a:off x="526473" y="1066800"/>
            <a:ext cx="10266218"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IN" altLang="en-US" sz="2400" dirty="0">
                <a:latin typeface="Palatino" pitchFamily="-128" charset="0"/>
              </a:rPr>
              <a:t>The goal of TSP is to build a “</a:t>
            </a:r>
            <a:r>
              <a:rPr lang="en-IN" altLang="en-US" sz="2400" u="sng" dirty="0">
                <a:latin typeface="Palatino" pitchFamily="-128" charset="0"/>
              </a:rPr>
              <a:t>self-directed</a:t>
            </a:r>
            <a:r>
              <a:rPr lang="en-IN" altLang="en-US" sz="2400" dirty="0">
                <a:latin typeface="Palatino" pitchFamily="-128" charset="0"/>
              </a:rPr>
              <a:t>” project team that organizes itself to </a:t>
            </a:r>
            <a:r>
              <a:rPr lang="en-IN" altLang="en-US" sz="2400" u="sng" dirty="0">
                <a:latin typeface="Palatino" pitchFamily="-128" charset="0"/>
              </a:rPr>
              <a:t>produce  high quality software</a:t>
            </a:r>
            <a:r>
              <a:rPr lang="en-IN" altLang="en-US" sz="2400" dirty="0">
                <a:latin typeface="Palatino" pitchFamily="-128" charset="0"/>
              </a:rPr>
              <a:t>.</a:t>
            </a:r>
            <a:r>
              <a:rPr lang="en-IN" altLang="en-US" sz="2400" b="1" dirty="0">
                <a:latin typeface="Palatino" pitchFamily="-128" charset="0"/>
              </a:rPr>
              <a:t> Humphrey </a:t>
            </a:r>
            <a:r>
              <a:rPr lang="en-IN" altLang="en-US" sz="2400" dirty="0">
                <a:latin typeface="Palatino" pitchFamily="-128" charset="0"/>
              </a:rPr>
              <a:t>defines the following objectives for TSP.</a:t>
            </a:r>
          </a:p>
        </p:txBody>
      </p:sp>
    </p:spTree>
    <p:extLst>
      <p:ext uri="{BB962C8B-B14F-4D97-AF65-F5344CB8AC3E}">
        <p14:creationId xmlns="" xmlns:p14="http://schemas.microsoft.com/office/powerpoint/2010/main" val="229242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topics for self learning:</a:t>
            </a:r>
            <a:endParaRPr lang="en-US" dirty="0"/>
          </a:p>
        </p:txBody>
      </p:sp>
      <p:sp>
        <p:nvSpPr>
          <p:cNvPr id="3" name="Content Placeholder 2"/>
          <p:cNvSpPr>
            <a:spLocks noGrp="1"/>
          </p:cNvSpPr>
          <p:nvPr>
            <p:ph idx="1"/>
          </p:nvPr>
        </p:nvSpPr>
        <p:spPr/>
        <p:txBody>
          <a:bodyPr/>
          <a:lstStyle/>
          <a:p>
            <a:r>
              <a:rPr lang="en-IN" dirty="0" smtClean="0"/>
              <a:t>Product and Process </a:t>
            </a:r>
            <a:endParaRPr lang="en-US" dirty="0"/>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20</TotalTime>
  <Words>705</Words>
  <Application>Microsoft Office PowerPoint</Application>
  <PresentationFormat>Custom</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Theme1</vt:lpstr>
      <vt:lpstr>Slide 1</vt:lpstr>
      <vt:lpstr>Slide 2</vt:lpstr>
      <vt:lpstr>Slide 3</vt:lpstr>
      <vt:lpstr>Slide 4</vt:lpstr>
      <vt:lpstr>Personal Software Process (PSP) defines 5 framework activities</vt:lpstr>
      <vt:lpstr>Personal Software Process (PSP)</vt:lpstr>
      <vt:lpstr>Slide 7</vt:lpstr>
      <vt:lpstr>Team Software Process (TSP)</vt:lpstr>
      <vt:lpstr>Additional topics for self learning:</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L Phaneendra</dc:creator>
  <cp:lastModifiedBy>admin</cp:lastModifiedBy>
  <cp:revision>15</cp:revision>
  <dcterms:created xsi:type="dcterms:W3CDTF">2018-08-18T10:03:27Z</dcterms:created>
  <dcterms:modified xsi:type="dcterms:W3CDTF">2020-07-14T04:09:02Z</dcterms:modified>
</cp:coreProperties>
</file>