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C2A-835C-4C7A-8F31-DEE3C30E5B05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5C1-9D96-4707-981B-37040C660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90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C2A-835C-4C7A-8F31-DEE3C30E5B05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5C1-9D96-4707-981B-37040C660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56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C2A-835C-4C7A-8F31-DEE3C30E5B05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5C1-9D96-4707-981B-37040C660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2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C2A-835C-4C7A-8F31-DEE3C30E5B05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5C1-9D96-4707-981B-37040C660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8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C2A-835C-4C7A-8F31-DEE3C30E5B05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5C1-9D96-4707-981B-37040C660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0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C2A-835C-4C7A-8F31-DEE3C30E5B05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5C1-9D96-4707-981B-37040C660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41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C2A-835C-4C7A-8F31-DEE3C30E5B05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5C1-9D96-4707-981B-37040C660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47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C2A-835C-4C7A-8F31-DEE3C30E5B05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5C1-9D96-4707-981B-37040C660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26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C2A-835C-4C7A-8F31-DEE3C30E5B05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5C1-9D96-4707-981B-37040C660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5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C2A-835C-4C7A-8F31-DEE3C30E5B05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5C1-9D96-4707-981B-37040C660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5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C2A-835C-4C7A-8F31-DEE3C30E5B05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55C1-9D96-4707-981B-37040C660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4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2C2A-835C-4C7A-8F31-DEE3C30E5B05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55C1-9D96-4707-981B-37040C660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75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Agile Development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4048" y="4581128"/>
            <a:ext cx="4139952" cy="208823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Dr. S. Sri Harsha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Associate Professor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Empid:5887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Mail to : sharsha@kluniversity.in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6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Face-to-Face conversation</a:t>
            </a:r>
          </a:p>
          <a:p>
            <a:pPr algn="just"/>
            <a:r>
              <a:rPr lang="en-IN" dirty="0" smtClean="0"/>
              <a:t>Working software is the primary measure of progress.</a:t>
            </a:r>
          </a:p>
          <a:p>
            <a:pPr algn="just"/>
            <a:r>
              <a:rPr lang="en-IN" dirty="0" smtClean="0"/>
              <a:t>Agile processes promote sustainable development, sponsors, developers and users should be able to maintain a constant pace indefinitely.</a:t>
            </a:r>
          </a:p>
          <a:p>
            <a:pPr algn="just"/>
            <a:r>
              <a:rPr lang="en-IN" dirty="0" smtClean="0"/>
              <a:t>Continuous attention to technical excellence and good design enhances agility.</a:t>
            </a:r>
          </a:p>
          <a:p>
            <a:pPr algn="just"/>
            <a:r>
              <a:rPr lang="en-IN" dirty="0" smtClean="0"/>
              <a:t>Simplicity the </a:t>
            </a:r>
            <a:r>
              <a:rPr lang="en-IN" dirty="0" smtClean="0"/>
              <a:t>art of maximizing the amount of work not done</a:t>
            </a:r>
          </a:p>
          <a:p>
            <a:pPr algn="just"/>
            <a:r>
              <a:rPr lang="en-IN" dirty="0" smtClean="0"/>
              <a:t>The best architectures</a:t>
            </a:r>
            <a:r>
              <a:rPr lang="en-IN" dirty="0" smtClean="0"/>
              <a:t>, requirements </a:t>
            </a:r>
            <a:r>
              <a:rPr lang="en-IN" dirty="0" smtClean="0"/>
              <a:t>&amp; design emerge from self organizing teams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Politics of Agile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What is the best way to achieve it.</a:t>
            </a:r>
          </a:p>
          <a:p>
            <a:pPr algn="just"/>
            <a:r>
              <a:rPr lang="en-IN" dirty="0" smtClean="0"/>
              <a:t>How do you build software that meets customer needs today and exhibits the quality characteristics.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n-IN" dirty="0" smtClean="0"/>
              <a:t>Human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511256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Agile development focus on the talents and skills of individuals, </a:t>
            </a:r>
            <a:r>
              <a:rPr lang="en-IN" dirty="0" err="1" smtClean="0"/>
              <a:t>molding</a:t>
            </a:r>
            <a:r>
              <a:rPr lang="en-IN" dirty="0" smtClean="0"/>
              <a:t> the process to specific people &amp; teams</a:t>
            </a:r>
          </a:p>
          <a:p>
            <a:pPr algn="just"/>
            <a:r>
              <a:rPr lang="en-IN" dirty="0" smtClean="0"/>
              <a:t>Competence</a:t>
            </a:r>
          </a:p>
          <a:p>
            <a:pPr algn="just"/>
            <a:r>
              <a:rPr lang="en-IN" dirty="0" smtClean="0"/>
              <a:t>Common focus</a:t>
            </a:r>
          </a:p>
          <a:p>
            <a:pPr algn="just"/>
            <a:r>
              <a:rPr lang="en-IN" dirty="0" smtClean="0"/>
              <a:t>Collaboration</a:t>
            </a:r>
          </a:p>
          <a:p>
            <a:pPr algn="just"/>
            <a:r>
              <a:rPr lang="en-IN" dirty="0" smtClean="0"/>
              <a:t>Decision-making ability</a:t>
            </a:r>
          </a:p>
          <a:p>
            <a:pPr algn="just"/>
            <a:r>
              <a:rPr lang="en-IN" dirty="0" smtClean="0"/>
              <a:t>Fuzzy problem-solving ability</a:t>
            </a:r>
          </a:p>
          <a:p>
            <a:pPr algn="just"/>
            <a:r>
              <a:rPr lang="en-IN" dirty="0" smtClean="0"/>
              <a:t>Mutual trust &amp; respect</a:t>
            </a:r>
          </a:p>
          <a:p>
            <a:pPr algn="just"/>
            <a:r>
              <a:rPr lang="en-IN" dirty="0" smtClean="0"/>
              <a:t>Self-organization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8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/>
              <a:t>Competence</a:t>
            </a:r>
          </a:p>
          <a:p>
            <a:pPr algn="just"/>
            <a:r>
              <a:rPr lang="en-IN" dirty="0" smtClean="0"/>
              <a:t>In agile development,  talent,   </a:t>
            </a:r>
            <a:r>
              <a:rPr lang="en-IN" dirty="0" smtClean="0"/>
              <a:t>software-related </a:t>
            </a:r>
            <a:r>
              <a:rPr lang="en-IN" dirty="0" smtClean="0"/>
              <a:t>skills and   </a:t>
            </a:r>
            <a:r>
              <a:rPr lang="en-IN" dirty="0" smtClean="0"/>
              <a:t>overall knowledge of the process that the team has chosen to apply.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Skill and knowledge of process should be taught to all people who serve as agile team members</a:t>
            </a:r>
          </a:p>
        </p:txBody>
      </p:sp>
    </p:spTree>
    <p:extLst>
      <p:ext uri="{BB962C8B-B14F-4D97-AF65-F5344CB8AC3E}">
        <p14:creationId xmlns:p14="http://schemas.microsoft.com/office/powerpoint/2010/main" val="14539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/>
              <a:t>Common Focus</a:t>
            </a:r>
          </a:p>
          <a:p>
            <a:pPr algn="just"/>
            <a:r>
              <a:rPr lang="en-IN" dirty="0" smtClean="0"/>
              <a:t>All team members should be focused on one goal to deliver a working software increment to the customer within </a:t>
            </a:r>
            <a:r>
              <a:rPr lang="en-IN" dirty="0" smtClean="0"/>
              <a:t>scheduled time.</a:t>
            </a:r>
          </a:p>
          <a:p>
            <a:pPr marL="0" indent="0" algn="just">
              <a:buNone/>
            </a:pPr>
            <a:r>
              <a:rPr lang="en-IN" dirty="0" smtClean="0"/>
              <a:t>Collaboration: assessing, </a:t>
            </a:r>
            <a:r>
              <a:rPr lang="en-IN" dirty="0" err="1" smtClean="0"/>
              <a:t>analyzing</a:t>
            </a:r>
            <a:r>
              <a:rPr lang="en-IN" dirty="0" smtClean="0"/>
              <a:t>, and using information that is communicated to the software team.</a:t>
            </a:r>
          </a:p>
          <a:p>
            <a:pPr algn="just"/>
            <a:r>
              <a:rPr lang="en-IN" dirty="0" smtClean="0"/>
              <a:t>Creating information that will help all stakeholders understand the work of the team.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2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 smtClean="0"/>
              <a:t>Fuzzy problem-solving ability</a:t>
            </a:r>
          </a:p>
          <a:p>
            <a:pPr marL="0" indent="0" algn="just">
              <a:buNone/>
            </a:pPr>
            <a:r>
              <a:rPr lang="en-IN" dirty="0" smtClean="0"/>
              <a:t>The problem they are solving today may not be the problem that needs to be solved tomorrow.</a:t>
            </a:r>
          </a:p>
          <a:p>
            <a:pPr marL="0" indent="0" algn="just">
              <a:buNone/>
            </a:pPr>
            <a:r>
              <a:rPr lang="en-IN" dirty="0" smtClean="0"/>
              <a:t>Mutual trust and respect</a:t>
            </a:r>
          </a:p>
          <a:p>
            <a:pPr marL="0" indent="0" algn="just">
              <a:buNone/>
            </a:pPr>
            <a:r>
              <a:rPr lang="en-IN" dirty="0" smtClean="0"/>
              <a:t>“Jelled’’ team exhibits the trust and respect that are necessary to make them “so strongly knit that the whole is greater than the sum of the parts”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83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712968" cy="5865515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 smtClean="0"/>
              <a:t>Self-organization</a:t>
            </a:r>
          </a:p>
          <a:p>
            <a:pPr algn="just"/>
            <a:r>
              <a:rPr lang="en-IN" dirty="0" smtClean="0"/>
              <a:t>The agile team organizes itself for the work to be done</a:t>
            </a:r>
          </a:p>
          <a:p>
            <a:pPr algn="just"/>
            <a:r>
              <a:rPr lang="en-IN" dirty="0" smtClean="0"/>
              <a:t>The agile team organizes the process to best accommodate its local environment</a:t>
            </a:r>
          </a:p>
          <a:p>
            <a:pPr algn="just"/>
            <a:r>
              <a:rPr lang="en-IN" dirty="0" smtClean="0"/>
              <a:t>The agile team organizes the work schedule to best achieve delivery of the software increment.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97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AGILE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Stake holders</a:t>
            </a:r>
          </a:p>
          <a:p>
            <a:pPr marL="0" indent="0">
              <a:buNone/>
            </a:pPr>
            <a:r>
              <a:rPr lang="en-IN" dirty="0" smtClean="0"/>
              <a:t>Project manager</a:t>
            </a:r>
          </a:p>
          <a:p>
            <a:pPr marL="0" indent="0">
              <a:buNone/>
            </a:pPr>
            <a:r>
              <a:rPr lang="en-IN" dirty="0" smtClean="0"/>
              <a:t>Software Developers</a:t>
            </a:r>
          </a:p>
          <a:p>
            <a:pPr marL="0" indent="0">
              <a:buNone/>
            </a:pPr>
            <a:r>
              <a:rPr lang="en-IN" dirty="0" smtClean="0"/>
              <a:t>Customers</a:t>
            </a:r>
          </a:p>
          <a:p>
            <a:pPr marL="0" indent="0">
              <a:buNone/>
            </a:pPr>
            <a:r>
              <a:rPr lang="en-IN" dirty="0" smtClean="0"/>
              <a:t>Writers</a:t>
            </a:r>
          </a:p>
          <a:p>
            <a:pPr marL="0" indent="0">
              <a:buNone/>
            </a:pPr>
            <a:r>
              <a:rPr lang="en-IN" dirty="0" smtClean="0"/>
              <a:t>Consultants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 smtClean="0"/>
              <a:t>Agile Software Engineering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Philosophy</a:t>
            </a:r>
            <a:endParaRPr lang="en-IN" dirty="0" smtClean="0">
              <a:solidFill>
                <a:srgbClr val="FF0000"/>
              </a:solidFill>
            </a:endParaRPr>
          </a:p>
          <a:p>
            <a:pPr algn="just"/>
            <a:r>
              <a:rPr lang="en-IN" dirty="0" smtClean="0"/>
              <a:t>Customer satisfaction</a:t>
            </a:r>
          </a:p>
          <a:p>
            <a:pPr algn="just"/>
            <a:r>
              <a:rPr lang="en-IN" dirty="0" smtClean="0"/>
              <a:t>Early incremental delivery of software</a:t>
            </a:r>
          </a:p>
          <a:p>
            <a:pPr algn="just"/>
            <a:r>
              <a:rPr lang="en-IN" dirty="0" smtClean="0"/>
              <a:t>Small, highly motivated project teams informal methods</a:t>
            </a:r>
          </a:p>
          <a:p>
            <a:pPr algn="just"/>
            <a:r>
              <a:rPr lang="en-IN" dirty="0" smtClean="0"/>
              <a:t>Minimal software engineering work products</a:t>
            </a:r>
          </a:p>
          <a:p>
            <a:pPr algn="just"/>
            <a:r>
              <a:rPr lang="en-IN" dirty="0" smtClean="0"/>
              <a:t>Overall development simplicity</a:t>
            </a:r>
          </a:p>
          <a:p>
            <a:pPr marL="0" indent="0" algn="just">
              <a:buNone/>
            </a:pPr>
            <a:r>
              <a:rPr lang="en-IN" dirty="0" smtClean="0"/>
              <a:t>A set of development guidelines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7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set </a:t>
            </a:r>
            <a:r>
              <a:rPr lang="en-IN" dirty="0" smtClean="0">
                <a:solidFill>
                  <a:srgbClr val="FF0000"/>
                </a:solidFill>
              </a:rPr>
              <a:t>of development guidelines: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Delivery over analysis and design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Active and continuous communication between developers &amp; customers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6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Who does it?</a:t>
            </a:r>
          </a:p>
          <a:p>
            <a:pPr algn="just"/>
            <a:r>
              <a:rPr lang="en-IN" dirty="0" smtClean="0"/>
              <a:t>Software engineer and other project stakeholders(managers, customers, end users) working together on an agile team.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Why is it important?</a:t>
            </a:r>
          </a:p>
          <a:p>
            <a:pPr algn="just"/>
            <a:r>
              <a:rPr lang="en-IN" dirty="0" smtClean="0"/>
              <a:t>Agile software engineering represents a reasonable alternative approach to conventional software engineering for certain classes of software and software projects.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To deliver successful systems quickly.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What is  the work product?</a:t>
            </a:r>
          </a:p>
          <a:p>
            <a:r>
              <a:rPr lang="en-IN" dirty="0" smtClean="0"/>
              <a:t>Software </a:t>
            </a:r>
            <a:r>
              <a:rPr lang="en-IN" dirty="0" smtClean="0"/>
              <a:t>increment that </a:t>
            </a:r>
            <a:r>
              <a:rPr lang="en-IN" dirty="0" smtClean="0"/>
              <a:t>is deliver to the customer on appropriate dates.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How do I ensure that I’ve done it right?</a:t>
            </a:r>
          </a:p>
          <a:p>
            <a:r>
              <a:rPr lang="en-IN" dirty="0" smtClean="0"/>
              <a:t>If the agile team agrees that the process works and the team produces deliverable software increments that satisfy the customer.</a:t>
            </a:r>
          </a:p>
        </p:txBody>
      </p:sp>
    </p:spTree>
    <p:extLst>
      <p:ext uri="{BB962C8B-B14F-4D97-AF65-F5344CB8AC3E}">
        <p14:creationId xmlns:p14="http://schemas.microsoft.com/office/powerpoint/2010/main" val="172788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N" dirty="0" smtClean="0"/>
              <a:t>Revolutionary change</a:t>
            </a:r>
          </a:p>
          <a:p>
            <a:r>
              <a:rPr lang="en-IN" dirty="0" smtClean="0"/>
              <a:t>Agile methods sometimes referred as light methods or lean methods.</a:t>
            </a:r>
          </a:p>
          <a:p>
            <a:r>
              <a:rPr lang="en-IN" dirty="0" smtClean="0"/>
              <a:t>Market conditions change rapidly.</a:t>
            </a:r>
          </a:p>
          <a:p>
            <a:r>
              <a:rPr lang="en-IN" dirty="0" smtClean="0"/>
              <a:t>End-user needs</a:t>
            </a:r>
          </a:p>
          <a:p>
            <a:r>
              <a:rPr lang="en-IN" dirty="0" smtClean="0"/>
              <a:t>New competitive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0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agility?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Effective response to change.</a:t>
            </a:r>
          </a:p>
          <a:p>
            <a:pPr marL="0" indent="0">
              <a:buNone/>
            </a:pPr>
            <a:r>
              <a:rPr lang="en-IN" dirty="0" smtClean="0"/>
              <a:t>Changes in the software being built</a:t>
            </a:r>
          </a:p>
          <a:p>
            <a:pPr marL="0" indent="0">
              <a:buNone/>
            </a:pPr>
            <a:r>
              <a:rPr lang="en-IN" dirty="0" smtClean="0"/>
              <a:t>Changes to the team members</a:t>
            </a:r>
          </a:p>
          <a:p>
            <a:pPr marL="0" indent="0">
              <a:buNone/>
            </a:pPr>
            <a:r>
              <a:rPr lang="en-IN" dirty="0" smtClean="0"/>
              <a:t>Changes because of new technology.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IN" dirty="0" smtClean="0"/>
              <a:t>Agile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Satisfy the customer</a:t>
            </a:r>
          </a:p>
          <a:p>
            <a:pPr algn="just"/>
            <a:r>
              <a:rPr lang="en-IN" dirty="0" smtClean="0"/>
              <a:t>Welcome changing requirements, even late in the development.</a:t>
            </a:r>
          </a:p>
          <a:p>
            <a:pPr algn="just"/>
            <a:r>
              <a:rPr lang="en-IN" dirty="0" smtClean="0"/>
              <a:t>Deliver working software frequently from a couple of weeks to couple of months.</a:t>
            </a:r>
          </a:p>
          <a:p>
            <a:pPr algn="just"/>
            <a:r>
              <a:rPr lang="en-IN" dirty="0" smtClean="0"/>
              <a:t>Business people and developers must work together daily throughout the project.</a:t>
            </a:r>
          </a:p>
          <a:p>
            <a:pPr algn="just"/>
            <a:r>
              <a:rPr lang="en-IN" dirty="0" smtClean="0"/>
              <a:t>Build projects around motivated individuals give them the environment and support they need and trust them to get the job done.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3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617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Agile Development</vt:lpstr>
      <vt:lpstr>AGILE DEVELOPMENT</vt:lpstr>
      <vt:lpstr>What is it?</vt:lpstr>
      <vt:lpstr>PowerPoint Presentation</vt:lpstr>
      <vt:lpstr>PowerPoint Presentation</vt:lpstr>
      <vt:lpstr>PowerPoint Presentation</vt:lpstr>
      <vt:lpstr>PowerPoint Presentation</vt:lpstr>
      <vt:lpstr>What is agility?</vt:lpstr>
      <vt:lpstr>Agile Principles</vt:lpstr>
      <vt:lpstr>PowerPoint Presentation</vt:lpstr>
      <vt:lpstr>The Politics of Agile Development</vt:lpstr>
      <vt:lpstr>Human Factors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Windows User</dc:creator>
  <cp:lastModifiedBy>Windows User</cp:lastModifiedBy>
  <cp:revision>14</cp:revision>
  <dcterms:created xsi:type="dcterms:W3CDTF">2020-09-02T04:17:31Z</dcterms:created>
  <dcterms:modified xsi:type="dcterms:W3CDTF">2020-09-09T03:08:51Z</dcterms:modified>
</cp:coreProperties>
</file>