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7" r:id="rId4"/>
    <p:sldId id="283" r:id="rId5"/>
    <p:sldId id="259" r:id="rId6"/>
    <p:sldId id="260" r:id="rId7"/>
    <p:sldId id="261" r:id="rId8"/>
    <p:sldId id="262" r:id="rId9"/>
    <p:sldId id="263" r:id="rId10"/>
    <p:sldId id="264" r:id="rId11"/>
    <p:sldId id="284" r:id="rId12"/>
    <p:sldId id="265" r:id="rId13"/>
    <p:sldId id="268" r:id="rId14"/>
    <p:sldId id="269" r:id="rId15"/>
    <p:sldId id="270" r:id="rId16"/>
    <p:sldId id="271" r:id="rId17"/>
    <p:sldId id="272" r:id="rId18"/>
    <p:sldId id="266" r:id="rId19"/>
    <p:sldId id="275" r:id="rId20"/>
    <p:sldId id="276" r:id="rId21"/>
    <p:sldId id="277" r:id="rId22"/>
    <p:sldId id="278" r:id="rId23"/>
    <p:sldId id="279" r:id="rId24"/>
    <p:sldId id="280" r:id="rId25"/>
    <p:sldId id="267"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93" autoAdjust="0"/>
  </p:normalViewPr>
  <p:slideViewPr>
    <p:cSldViewPr>
      <p:cViewPr>
        <p:scale>
          <a:sx n="95" d="100"/>
          <a:sy n="95" d="100"/>
        </p:scale>
        <p:origin x="2388" y="14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FF431F-0175-47DE-9D27-01BFFCC65D02}" type="datetimeFigureOut">
              <a:rPr lang="en-IN" smtClean="0"/>
              <a:t>08-09-2020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29251-5404-449F-AE7E-720C0553779F}" type="slidenum">
              <a:rPr lang="en-IN" smtClean="0"/>
              <a:t>‹#›</a:t>
            </a:fld>
            <a:endParaRPr lang="en-IN"/>
          </a:p>
        </p:txBody>
      </p:sp>
    </p:spTree>
    <p:extLst>
      <p:ext uri="{BB962C8B-B14F-4D97-AF65-F5344CB8AC3E}">
        <p14:creationId xmlns:p14="http://schemas.microsoft.com/office/powerpoint/2010/main" val="119348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a:t>
            </a:r>
            <a:r>
              <a:rPr lang="en-IN" dirty="0" err="1" smtClean="0"/>
              <a:t>american</a:t>
            </a:r>
            <a:r>
              <a:rPr lang="en-IN" baseline="0" dirty="0" smtClean="0"/>
              <a:t> software engineer who created the extreme programming</a:t>
            </a:r>
          </a:p>
          <a:p>
            <a:pPr marL="0" marR="0" lvl="4" indent="0" algn="l" defTabSz="914400" rtl="0" eaLnBrk="1" fontAlgn="auto" latinLnBrk="0" hangingPunct="1">
              <a:lnSpc>
                <a:spcPct val="100000"/>
              </a:lnSpc>
              <a:spcBef>
                <a:spcPts val="0"/>
              </a:spcBef>
              <a:spcAft>
                <a:spcPts val="0"/>
              </a:spcAft>
              <a:buClrTx/>
              <a:buSzTx/>
              <a:buFontTx/>
              <a:buNone/>
              <a:tabLst/>
              <a:defRPr/>
            </a:pPr>
            <a:r>
              <a:rPr lang="en-US" dirty="0" smtClean="0"/>
              <a:t>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endParaRPr lang="en-IN" dirty="0" smtClean="0"/>
          </a:p>
          <a:p>
            <a:endParaRPr lang="en-IN" dirty="0"/>
          </a:p>
        </p:txBody>
      </p:sp>
      <p:sp>
        <p:nvSpPr>
          <p:cNvPr id="4" name="Slide Number Placeholder 3"/>
          <p:cNvSpPr>
            <a:spLocks noGrp="1"/>
          </p:cNvSpPr>
          <p:nvPr>
            <p:ph type="sldNum" sz="quarter" idx="10"/>
          </p:nvPr>
        </p:nvSpPr>
        <p:spPr/>
        <p:txBody>
          <a:bodyPr/>
          <a:lstStyle/>
          <a:p>
            <a:fld id="{05429251-5404-449F-AE7E-720C0553779F}" type="slidenum">
              <a:rPr lang="en-IN" smtClean="0"/>
              <a:t>3</a:t>
            </a:fld>
            <a:endParaRPr lang="en-IN"/>
          </a:p>
        </p:txBody>
      </p:sp>
    </p:spTree>
    <p:extLst>
      <p:ext uri="{BB962C8B-B14F-4D97-AF65-F5344CB8AC3E}">
        <p14:creationId xmlns:p14="http://schemas.microsoft.com/office/powerpoint/2010/main" val="150046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Courage is also known</a:t>
            </a:r>
            <a:r>
              <a:rPr lang="en-IN" baseline="0" dirty="0" smtClean="0"/>
              <a:t> as discipline</a:t>
            </a:r>
          </a:p>
          <a:p>
            <a:r>
              <a:rPr lang="en-IN" baseline="0" dirty="0" smtClean="0"/>
              <a:t>Designing for tomorrow will save time and effort in the long run</a:t>
            </a:r>
          </a:p>
          <a:p>
            <a:endParaRPr lang="en-IN" dirty="0"/>
          </a:p>
        </p:txBody>
      </p:sp>
      <p:sp>
        <p:nvSpPr>
          <p:cNvPr id="4" name="Slide Number Placeholder 3"/>
          <p:cNvSpPr>
            <a:spLocks noGrp="1"/>
          </p:cNvSpPr>
          <p:nvPr>
            <p:ph type="sldNum" sz="quarter" idx="10"/>
          </p:nvPr>
        </p:nvSpPr>
        <p:spPr/>
        <p:txBody>
          <a:bodyPr/>
          <a:lstStyle/>
          <a:p>
            <a:fld id="{05429251-5404-449F-AE7E-720C0553779F}" type="slidenum">
              <a:rPr lang="en-IN" smtClean="0"/>
              <a:t>9</a:t>
            </a:fld>
            <a:endParaRPr lang="en-IN"/>
          </a:p>
        </p:txBody>
      </p:sp>
    </p:spTree>
    <p:extLst>
      <p:ext uri="{BB962C8B-B14F-4D97-AF65-F5344CB8AC3E}">
        <p14:creationId xmlns:p14="http://schemas.microsoft.com/office/powerpoint/2010/main" val="144480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F23D1E-082C-482A-9E8A-EF462F9B765D}"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305112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F23D1E-082C-482A-9E8A-EF462F9B765D}"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695295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F23D1E-082C-482A-9E8A-EF462F9B765D}"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163748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F23D1E-082C-482A-9E8A-EF462F9B765D}"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200041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F23D1E-082C-482A-9E8A-EF462F9B765D}"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292771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F23D1E-082C-482A-9E8A-EF462F9B765D}"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133997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F23D1E-082C-482A-9E8A-EF462F9B765D}" type="datetimeFigureOut">
              <a:rPr lang="en-IN" smtClean="0"/>
              <a:t>08-09-2020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269215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F23D1E-082C-482A-9E8A-EF462F9B765D}" type="datetimeFigureOut">
              <a:rPr lang="en-IN" smtClean="0"/>
              <a:t>08-09-2020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181207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3D1E-082C-482A-9E8A-EF462F9B765D}" type="datetimeFigureOut">
              <a:rPr lang="en-IN" smtClean="0"/>
              <a:t>08-09-2020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315030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F23D1E-082C-482A-9E8A-EF462F9B765D}"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391963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F23D1E-082C-482A-9E8A-EF462F9B765D}"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A1008B-1C38-4459-A40F-CD9E52A027BB}" type="slidenum">
              <a:rPr lang="en-IN" smtClean="0"/>
              <a:t>‹#›</a:t>
            </a:fld>
            <a:endParaRPr lang="en-IN"/>
          </a:p>
        </p:txBody>
      </p:sp>
    </p:spTree>
    <p:extLst>
      <p:ext uri="{BB962C8B-B14F-4D97-AF65-F5344CB8AC3E}">
        <p14:creationId xmlns:p14="http://schemas.microsoft.com/office/powerpoint/2010/main" val="168730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23D1E-082C-482A-9E8A-EF462F9B765D}" type="datetimeFigureOut">
              <a:rPr lang="en-IN" smtClean="0"/>
              <a:t>08-09-2020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1008B-1C38-4459-A40F-CD9E52A027BB}" type="slidenum">
              <a:rPr lang="en-IN" smtClean="0"/>
              <a:t>‹#›</a:t>
            </a:fld>
            <a:endParaRPr lang="en-IN"/>
          </a:p>
        </p:txBody>
      </p:sp>
    </p:spTree>
    <p:extLst>
      <p:ext uri="{BB962C8B-B14F-4D97-AF65-F5344CB8AC3E}">
        <p14:creationId xmlns:p14="http://schemas.microsoft.com/office/powerpoint/2010/main" val="3803085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gilealliance.org/glossary/user-stories/" TargetMode="External"/><Relationship Id="rId2" Type="http://schemas.openxmlformats.org/officeDocument/2006/relationships/hyperlink" Target="https://www.agilealliance.org/glossary/pai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16016" y="4797152"/>
            <a:ext cx="4312568" cy="1944216"/>
          </a:xfrm>
        </p:spPr>
        <p:txBody>
          <a:bodyPr>
            <a:normAutofit fontScale="92500" lnSpcReduction="20000"/>
          </a:bodyPr>
          <a:lstStyle/>
          <a:p>
            <a:pPr algn="r"/>
            <a:r>
              <a:rPr lang="en-IN" dirty="0" smtClean="0">
                <a:solidFill>
                  <a:srgbClr val="002060"/>
                </a:solidFill>
              </a:rPr>
              <a:t>Dr. S. Sri Harsha</a:t>
            </a:r>
          </a:p>
          <a:p>
            <a:pPr algn="r"/>
            <a:r>
              <a:rPr lang="en-IN" dirty="0" smtClean="0">
                <a:solidFill>
                  <a:srgbClr val="002060"/>
                </a:solidFill>
              </a:rPr>
              <a:t>Associate Professor</a:t>
            </a:r>
          </a:p>
          <a:p>
            <a:pPr algn="r"/>
            <a:r>
              <a:rPr lang="en-IN" dirty="0" smtClean="0">
                <a:solidFill>
                  <a:srgbClr val="002060"/>
                </a:solidFill>
              </a:rPr>
              <a:t>Empid:5887</a:t>
            </a:r>
          </a:p>
          <a:p>
            <a:pPr algn="r"/>
            <a:r>
              <a:rPr lang="en-IN" dirty="0" smtClean="0">
                <a:solidFill>
                  <a:srgbClr val="002060"/>
                </a:solidFill>
              </a:rPr>
              <a:t> sharsha@kluniversity.in</a:t>
            </a:r>
          </a:p>
          <a:p>
            <a:pPr algn="r"/>
            <a:endParaRPr lang="en-IN" dirty="0"/>
          </a:p>
        </p:txBody>
      </p:sp>
      <p:sp>
        <p:nvSpPr>
          <p:cNvPr id="4" name="AutoShape 6" descr="What is Extreme Programming (XP)? | Agile Allia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What is Extreme Programming (XP)? | Agile Allian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992888"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592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Respect</a:t>
            </a:r>
            <a:endParaRPr lang="en-IN" dirty="0"/>
          </a:p>
        </p:txBody>
      </p:sp>
      <p:sp>
        <p:nvSpPr>
          <p:cNvPr id="3" name="Content Placeholder 2"/>
          <p:cNvSpPr>
            <a:spLocks noGrp="1"/>
          </p:cNvSpPr>
          <p:nvPr>
            <p:ph idx="1"/>
          </p:nvPr>
        </p:nvSpPr>
        <p:spPr/>
        <p:txBody>
          <a:bodyPr/>
          <a:lstStyle/>
          <a:p>
            <a:r>
              <a:rPr lang="en-IN" dirty="0" smtClean="0"/>
              <a:t>The agile team inculcates respect among it members, between other stakeholders and team members and indirectly for the software itself.</a:t>
            </a:r>
            <a:endParaRPr lang="en-IN" dirty="0"/>
          </a:p>
        </p:txBody>
      </p:sp>
    </p:spTree>
    <p:extLst>
      <p:ext uri="{BB962C8B-B14F-4D97-AF65-F5344CB8AC3E}">
        <p14:creationId xmlns:p14="http://schemas.microsoft.com/office/powerpoint/2010/main" val="672670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pPr marL="0" indent="0">
              <a:buNone/>
            </a:pPr>
            <a:r>
              <a:rPr lang="en-US" dirty="0"/>
              <a:t>Pair Programming</a:t>
            </a:r>
          </a:p>
          <a:p>
            <a:r>
              <a:rPr lang="en-US" dirty="0">
                <a:hlinkClick r:id="rId2"/>
              </a:rPr>
              <a:t>Pair Programming</a:t>
            </a:r>
            <a:r>
              <a:rPr lang="en-US" dirty="0"/>
              <a:t> means all production software is developed by two people sitting at the same machine. The idea behind this practice is that two brains and four eyes are better than one brain and two eyes. You effectively get a continuous code review and quicker response to nagging problems that may stop one person dead in their tracks.</a:t>
            </a:r>
          </a:p>
          <a:p>
            <a:r>
              <a:rPr lang="en-US" dirty="0"/>
              <a:t>Teams that have used pair programming have found that it improves quality and does not actually take twice as long because they are able to work through problems quicker and they stay more focused on the task at hand, thereby creating less code to accomplish the same thing.</a:t>
            </a:r>
          </a:p>
          <a:p>
            <a:pPr marL="0" indent="0">
              <a:buNone/>
            </a:pPr>
            <a:r>
              <a:rPr lang="en-US" dirty="0"/>
              <a:t>Stories</a:t>
            </a:r>
          </a:p>
          <a:p>
            <a:r>
              <a:rPr lang="en-US" dirty="0"/>
              <a:t>Describe what the product should do in terms meaningful to customers and users. These </a:t>
            </a:r>
            <a:r>
              <a:rPr lang="en-US" dirty="0">
                <a:hlinkClick r:id="rId3"/>
              </a:rPr>
              <a:t>stories</a:t>
            </a:r>
            <a:r>
              <a:rPr lang="en-US" dirty="0"/>
              <a:t> are intended to be short descriptions of things users want to be able to do with the product that can be used for planning and serve as reminders for more detailed conversations when the team gets around to realizing that particular story.</a:t>
            </a:r>
          </a:p>
          <a:p>
            <a:endParaRPr lang="en-IN" dirty="0"/>
          </a:p>
        </p:txBody>
      </p:sp>
    </p:spTree>
    <p:extLst>
      <p:ext uri="{BB962C8B-B14F-4D97-AF65-F5344CB8AC3E}">
        <p14:creationId xmlns:p14="http://schemas.microsoft.com/office/powerpoint/2010/main" val="59472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XP Process</a:t>
            </a:r>
            <a:endParaRPr lang="en-IN" dirty="0"/>
          </a:p>
        </p:txBody>
      </p:sp>
      <p:sp>
        <p:nvSpPr>
          <p:cNvPr id="3" name="Content Placeholder 2"/>
          <p:cNvSpPr>
            <a:spLocks noGrp="1"/>
          </p:cNvSpPr>
          <p:nvPr>
            <p:ph idx="1"/>
          </p:nvPr>
        </p:nvSpPr>
        <p:spPr/>
        <p:txBody>
          <a:bodyPr/>
          <a:lstStyle/>
          <a:p>
            <a:r>
              <a:rPr lang="en-IN" dirty="0" smtClean="0"/>
              <a:t>Planning</a:t>
            </a:r>
          </a:p>
          <a:p>
            <a:r>
              <a:rPr lang="en-IN" dirty="0" smtClean="0"/>
              <a:t>Design</a:t>
            </a:r>
          </a:p>
          <a:p>
            <a:r>
              <a:rPr lang="en-IN" dirty="0" smtClean="0"/>
              <a:t>Coding</a:t>
            </a:r>
          </a:p>
          <a:p>
            <a:r>
              <a:rPr lang="en-IN" dirty="0" smtClean="0"/>
              <a:t>Testing</a:t>
            </a:r>
          </a:p>
        </p:txBody>
      </p:sp>
    </p:spTree>
    <p:extLst>
      <p:ext uri="{BB962C8B-B14F-4D97-AF65-F5344CB8AC3E}">
        <p14:creationId xmlns:p14="http://schemas.microsoft.com/office/powerpoint/2010/main" val="2696722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IN" dirty="0" smtClean="0"/>
              <a:t>Planning</a:t>
            </a:r>
            <a:endParaRPr lang="en-IN" dirty="0"/>
          </a:p>
        </p:txBody>
      </p:sp>
      <p:sp>
        <p:nvSpPr>
          <p:cNvPr id="3" name="Content Placeholder 2"/>
          <p:cNvSpPr>
            <a:spLocks noGrp="1"/>
          </p:cNvSpPr>
          <p:nvPr>
            <p:ph idx="1"/>
          </p:nvPr>
        </p:nvSpPr>
        <p:spPr>
          <a:xfrm>
            <a:off x="107504" y="1124744"/>
            <a:ext cx="9036496" cy="5616624"/>
          </a:xfrm>
        </p:spPr>
        <p:txBody>
          <a:bodyPr>
            <a:normAutofit fontScale="92500" lnSpcReduction="10000"/>
          </a:bodyPr>
          <a:lstStyle/>
          <a:p>
            <a:pPr algn="just"/>
            <a:r>
              <a:rPr lang="en-IN" dirty="0" smtClean="0"/>
              <a:t>Listening-creation of user stories</a:t>
            </a:r>
          </a:p>
          <a:p>
            <a:pPr algn="just"/>
            <a:r>
              <a:rPr lang="en-IN" dirty="0" smtClean="0"/>
              <a:t>Requirement gathering activity</a:t>
            </a:r>
          </a:p>
          <a:p>
            <a:pPr algn="just"/>
            <a:r>
              <a:rPr lang="en-IN" dirty="0" smtClean="0"/>
              <a:t>User stories written by customer and is placed on index card</a:t>
            </a:r>
          </a:p>
          <a:p>
            <a:pPr algn="just"/>
            <a:r>
              <a:rPr lang="en-IN" dirty="0" err="1" smtClean="0"/>
              <a:t>Xp</a:t>
            </a:r>
            <a:r>
              <a:rPr lang="en-IN" dirty="0" smtClean="0"/>
              <a:t> team orders the stories that will be developed in 3 ways</a:t>
            </a:r>
          </a:p>
          <a:p>
            <a:pPr algn="just"/>
            <a:r>
              <a:rPr lang="en-IN" dirty="0" smtClean="0"/>
              <a:t>All user stories will be implemented immediately within a few weeks</a:t>
            </a:r>
          </a:p>
          <a:p>
            <a:pPr algn="just"/>
            <a:r>
              <a:rPr lang="en-IN" dirty="0" smtClean="0"/>
              <a:t>The stories with highest value will be moved up in the schedule and implemented first.</a:t>
            </a:r>
          </a:p>
          <a:p>
            <a:pPr algn="just"/>
            <a:r>
              <a:rPr lang="en-IN" dirty="0" smtClean="0"/>
              <a:t>The </a:t>
            </a:r>
            <a:r>
              <a:rPr lang="en-IN" dirty="0" err="1" smtClean="0"/>
              <a:t>riskest</a:t>
            </a:r>
            <a:r>
              <a:rPr lang="en-IN" dirty="0" smtClean="0"/>
              <a:t> stories will be moved up in the schedule and implemented first.</a:t>
            </a:r>
            <a:endParaRPr lang="en-IN" dirty="0"/>
          </a:p>
        </p:txBody>
      </p:sp>
    </p:spTree>
    <p:extLst>
      <p:ext uri="{BB962C8B-B14F-4D97-AF65-F5344CB8AC3E}">
        <p14:creationId xmlns:p14="http://schemas.microsoft.com/office/powerpoint/2010/main" val="443236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pPr algn="just"/>
            <a:r>
              <a:rPr lang="en-IN" dirty="0" smtClean="0"/>
              <a:t>Project velocity-number of customer stories implemented during the first release.</a:t>
            </a:r>
          </a:p>
          <a:p>
            <a:pPr algn="just"/>
            <a:r>
              <a:rPr lang="en-IN" dirty="0" smtClean="0"/>
              <a:t>Project velocity can be done in 3 ways</a:t>
            </a:r>
          </a:p>
          <a:p>
            <a:pPr algn="just"/>
            <a:r>
              <a:rPr lang="en-IN" dirty="0" smtClean="0"/>
              <a:t>Estimate delivery dates and schedule for subsequent releases</a:t>
            </a:r>
          </a:p>
          <a:p>
            <a:pPr algn="just"/>
            <a:r>
              <a:rPr lang="en-IN" dirty="0" err="1" smtClean="0"/>
              <a:t>Overcommitment</a:t>
            </a:r>
            <a:r>
              <a:rPr lang="en-IN" dirty="0" smtClean="0"/>
              <a:t> has been made for all stories across the entire development project</a:t>
            </a:r>
            <a:endParaRPr lang="en-IN" dirty="0"/>
          </a:p>
        </p:txBody>
      </p:sp>
    </p:spTree>
    <p:extLst>
      <p:ext uri="{BB962C8B-B14F-4D97-AF65-F5344CB8AC3E}">
        <p14:creationId xmlns:p14="http://schemas.microsoft.com/office/powerpoint/2010/main" val="1220775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r>
              <a:rPr lang="en-IN" dirty="0" smtClean="0"/>
              <a:t>Design</a:t>
            </a:r>
            <a:endParaRPr lang="en-IN" dirty="0"/>
          </a:p>
        </p:txBody>
      </p:sp>
      <p:sp>
        <p:nvSpPr>
          <p:cNvPr id="3" name="Content Placeholder 2"/>
          <p:cNvSpPr>
            <a:spLocks noGrp="1"/>
          </p:cNvSpPr>
          <p:nvPr>
            <p:ph idx="1"/>
          </p:nvPr>
        </p:nvSpPr>
        <p:spPr>
          <a:xfrm>
            <a:off x="457200" y="1340768"/>
            <a:ext cx="8507288" cy="5256584"/>
          </a:xfrm>
        </p:spPr>
        <p:txBody>
          <a:bodyPr>
            <a:normAutofit fontScale="92500" lnSpcReduction="10000"/>
          </a:bodyPr>
          <a:lstStyle/>
          <a:p>
            <a:r>
              <a:rPr lang="en-IN" dirty="0" smtClean="0"/>
              <a:t>XP team follows the KIS principle(Keep it Simple)</a:t>
            </a:r>
          </a:p>
          <a:p>
            <a:r>
              <a:rPr lang="en-IN" dirty="0" smtClean="0"/>
              <a:t>A simple design is always preferred over a complex design.</a:t>
            </a:r>
          </a:p>
          <a:p>
            <a:r>
              <a:rPr lang="en-IN" dirty="0" smtClean="0"/>
              <a:t>Design provides implementation guidance for a story as it is written.</a:t>
            </a:r>
          </a:p>
          <a:p>
            <a:r>
              <a:rPr lang="en-IN" dirty="0" smtClean="0">
                <a:solidFill>
                  <a:srgbClr val="00B050"/>
                </a:solidFill>
              </a:rPr>
              <a:t>CRC- Class Responsibility Collaboration</a:t>
            </a:r>
          </a:p>
          <a:p>
            <a:r>
              <a:rPr lang="en-IN" dirty="0" smtClean="0"/>
              <a:t>XP Team encourages the use of CRC cards as an effective mechanism for thinking about software in object-oriented context .</a:t>
            </a:r>
          </a:p>
          <a:p>
            <a:r>
              <a:rPr lang="en-IN" dirty="0" smtClean="0"/>
              <a:t>CRC cards identify object oriented classes that are relevant to current software increment.</a:t>
            </a:r>
            <a:endParaRPr lang="en-IN" dirty="0"/>
          </a:p>
        </p:txBody>
      </p:sp>
    </p:spTree>
    <p:extLst>
      <p:ext uri="{BB962C8B-B14F-4D97-AF65-F5344CB8AC3E}">
        <p14:creationId xmlns:p14="http://schemas.microsoft.com/office/powerpoint/2010/main" val="718490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a:t>
            </a:r>
            <a:endParaRPr lang="en-IN" dirty="0"/>
          </a:p>
        </p:txBody>
      </p:sp>
      <p:sp>
        <p:nvSpPr>
          <p:cNvPr id="3" name="Content Placeholder 2"/>
          <p:cNvSpPr>
            <a:spLocks noGrp="1"/>
          </p:cNvSpPr>
          <p:nvPr>
            <p:ph idx="1"/>
          </p:nvPr>
        </p:nvSpPr>
        <p:spPr>
          <a:xfrm>
            <a:off x="179512" y="1600200"/>
            <a:ext cx="8784976" cy="4925144"/>
          </a:xfrm>
        </p:spPr>
        <p:txBody>
          <a:bodyPr/>
          <a:lstStyle/>
          <a:p>
            <a:pPr algn="just"/>
            <a:r>
              <a:rPr lang="en-IN" dirty="0" smtClean="0"/>
              <a:t>After user stories are developed and preliminary design work is done, the team does not move to code but rather than develops a series of unit tests that will exercise each of the stories that is to be included in the current release.</a:t>
            </a:r>
          </a:p>
          <a:p>
            <a:pPr algn="just"/>
            <a:r>
              <a:rPr lang="en-IN" dirty="0" smtClean="0"/>
              <a:t>Unit Testing: test individual components of a software.</a:t>
            </a:r>
          </a:p>
        </p:txBody>
      </p:sp>
    </p:spTree>
    <p:extLst>
      <p:ext uri="{BB962C8B-B14F-4D97-AF65-F5344CB8AC3E}">
        <p14:creationId xmlns:p14="http://schemas.microsoft.com/office/powerpoint/2010/main" val="99866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a:t>
            </a:r>
            <a:endParaRPr lang="en-IN" dirty="0"/>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pPr algn="just"/>
            <a:r>
              <a:rPr lang="en-IN" dirty="0" smtClean="0"/>
              <a:t>Unit testing</a:t>
            </a:r>
          </a:p>
          <a:p>
            <a:pPr algn="just"/>
            <a:r>
              <a:rPr lang="en-IN" dirty="0" smtClean="0"/>
              <a:t>Integration testing</a:t>
            </a:r>
          </a:p>
          <a:p>
            <a:pPr algn="just"/>
            <a:r>
              <a:rPr lang="en-IN" dirty="0" smtClean="0"/>
              <a:t>Acceptance testing</a:t>
            </a:r>
          </a:p>
          <a:p>
            <a:pPr algn="just"/>
            <a:r>
              <a:rPr lang="en-IN" dirty="0" smtClean="0"/>
              <a:t>Acceptance testing also known as customer tests, are specified by customer and focus on overall system features and functionality that are visible and reviewable by the customer.</a:t>
            </a:r>
          </a:p>
          <a:p>
            <a:pPr algn="just"/>
            <a:r>
              <a:rPr lang="en-IN" dirty="0" smtClean="0"/>
              <a:t>Acceptance tests are derived from user stories that have been implemented as part of a software release</a:t>
            </a:r>
            <a:endParaRPr lang="en-IN" dirty="0"/>
          </a:p>
        </p:txBody>
      </p:sp>
    </p:spTree>
    <p:extLst>
      <p:ext uri="{BB962C8B-B14F-4D97-AF65-F5344CB8AC3E}">
        <p14:creationId xmlns:p14="http://schemas.microsoft.com/office/powerpoint/2010/main" val="2605989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Industrial XP</a:t>
            </a:r>
            <a:endParaRPr lang="en-IN" dirty="0"/>
          </a:p>
        </p:txBody>
      </p:sp>
      <p:sp>
        <p:nvSpPr>
          <p:cNvPr id="3" name="Content Placeholder 2"/>
          <p:cNvSpPr>
            <a:spLocks noGrp="1"/>
          </p:cNvSpPr>
          <p:nvPr>
            <p:ph idx="1"/>
          </p:nvPr>
        </p:nvSpPr>
        <p:spPr/>
        <p:txBody>
          <a:bodyPr/>
          <a:lstStyle/>
          <a:p>
            <a:r>
              <a:rPr lang="en-IN" dirty="0" smtClean="0"/>
              <a:t>Readiness assessment</a:t>
            </a:r>
          </a:p>
          <a:p>
            <a:r>
              <a:rPr lang="en-IN" dirty="0" smtClean="0"/>
              <a:t>Project community</a:t>
            </a:r>
          </a:p>
          <a:p>
            <a:r>
              <a:rPr lang="en-IN" dirty="0" smtClean="0"/>
              <a:t>Project chartering</a:t>
            </a:r>
          </a:p>
          <a:p>
            <a:r>
              <a:rPr lang="en-IN" dirty="0" smtClean="0"/>
              <a:t>Test driven management</a:t>
            </a:r>
          </a:p>
          <a:p>
            <a:r>
              <a:rPr lang="en-IN" dirty="0" smtClean="0"/>
              <a:t>Retrospectives</a:t>
            </a:r>
          </a:p>
          <a:p>
            <a:r>
              <a:rPr lang="en-IN" dirty="0" smtClean="0"/>
              <a:t>Continuous learning</a:t>
            </a:r>
            <a:endParaRPr lang="en-IN" dirty="0"/>
          </a:p>
        </p:txBody>
      </p:sp>
    </p:spTree>
    <p:extLst>
      <p:ext uri="{BB962C8B-B14F-4D97-AF65-F5344CB8AC3E}">
        <p14:creationId xmlns:p14="http://schemas.microsoft.com/office/powerpoint/2010/main" val="2495755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14652"/>
            <a:ext cx="8229600" cy="6408712"/>
          </a:xfrm>
        </p:spPr>
        <p:txBody>
          <a:bodyPr>
            <a:normAutofit fontScale="92500" lnSpcReduction="10000"/>
          </a:bodyPr>
          <a:lstStyle/>
          <a:p>
            <a:pPr marL="0" indent="0" algn="just">
              <a:buNone/>
            </a:pPr>
            <a:r>
              <a:rPr lang="en-IN" dirty="0" smtClean="0">
                <a:solidFill>
                  <a:srgbClr val="00B050"/>
                </a:solidFill>
              </a:rPr>
              <a:t>Readiness assessment</a:t>
            </a:r>
          </a:p>
          <a:p>
            <a:pPr marL="0" indent="0" algn="just">
              <a:buNone/>
            </a:pPr>
            <a:r>
              <a:rPr lang="en-IN" dirty="0" smtClean="0"/>
              <a:t>Prior to the initiation of an IXP project, the organization should conduct a readiness assessment.</a:t>
            </a:r>
          </a:p>
          <a:p>
            <a:pPr marL="514350" indent="-514350" algn="just">
              <a:buAutoNum type="arabicParenR"/>
            </a:pPr>
            <a:r>
              <a:rPr lang="en-IN" dirty="0" smtClean="0"/>
              <a:t>An appropriate development environment exists to support IXP.</a:t>
            </a:r>
          </a:p>
          <a:p>
            <a:pPr marL="514350" indent="-514350" algn="just">
              <a:buAutoNum type="arabicParenR"/>
            </a:pPr>
            <a:r>
              <a:rPr lang="en-IN" dirty="0" smtClean="0"/>
              <a:t>The team will be populated by the proper set of stakeholders</a:t>
            </a:r>
          </a:p>
          <a:p>
            <a:pPr marL="514350" indent="-514350" algn="just">
              <a:buAutoNum type="arabicParenR"/>
            </a:pPr>
            <a:r>
              <a:rPr lang="en-IN" dirty="0" smtClean="0"/>
              <a:t>The organization has a distinct quality program and supports continuous improvement.</a:t>
            </a:r>
          </a:p>
          <a:p>
            <a:pPr marL="514350" indent="-514350" algn="just">
              <a:buAutoNum type="arabicParenR"/>
            </a:pPr>
            <a:r>
              <a:rPr lang="en-IN" dirty="0" smtClean="0"/>
              <a:t>The organization culture will support the new values of an agile team</a:t>
            </a:r>
          </a:p>
          <a:p>
            <a:pPr marL="514350" indent="-514350" algn="just">
              <a:buAutoNum type="arabicParenR"/>
            </a:pPr>
            <a:r>
              <a:rPr lang="en-IN" dirty="0" smtClean="0"/>
              <a:t>The broader project community.</a:t>
            </a:r>
          </a:p>
        </p:txBody>
      </p:sp>
    </p:spTree>
    <p:extLst>
      <p:ext uri="{BB962C8B-B14F-4D97-AF65-F5344CB8AC3E}">
        <p14:creationId xmlns:p14="http://schemas.microsoft.com/office/powerpoint/2010/main" val="474568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Content</a:t>
            </a:r>
            <a:endParaRPr lang="en-IN" dirty="0">
              <a:solidFill>
                <a:srgbClr val="002060"/>
              </a:solidFill>
            </a:endParaRPr>
          </a:p>
        </p:txBody>
      </p:sp>
      <p:sp>
        <p:nvSpPr>
          <p:cNvPr id="3" name="Content Placeholder 2"/>
          <p:cNvSpPr>
            <a:spLocks noGrp="1"/>
          </p:cNvSpPr>
          <p:nvPr>
            <p:ph idx="1"/>
          </p:nvPr>
        </p:nvSpPr>
        <p:spPr>
          <a:xfrm>
            <a:off x="457200" y="1600200"/>
            <a:ext cx="8229600" cy="4997152"/>
          </a:xfrm>
        </p:spPr>
        <p:txBody>
          <a:bodyPr/>
          <a:lstStyle/>
          <a:p>
            <a:pPr marL="0" indent="0">
              <a:buNone/>
            </a:pPr>
            <a:r>
              <a:rPr lang="en-IN" dirty="0" smtClean="0"/>
              <a:t>Extreme Programming</a:t>
            </a:r>
          </a:p>
          <a:p>
            <a:r>
              <a:rPr lang="en-IN" dirty="0" smtClean="0"/>
              <a:t>XP Values</a:t>
            </a:r>
          </a:p>
          <a:p>
            <a:r>
              <a:rPr lang="en-IN" dirty="0" smtClean="0"/>
              <a:t>The XP Process</a:t>
            </a:r>
          </a:p>
          <a:p>
            <a:r>
              <a:rPr lang="en-IN" dirty="0" smtClean="0"/>
              <a:t>Industrial XP</a:t>
            </a:r>
          </a:p>
          <a:p>
            <a:r>
              <a:rPr lang="en-IN" dirty="0" smtClean="0"/>
              <a:t>The XP Debate</a:t>
            </a:r>
            <a:endParaRPr lang="en-IN" dirty="0"/>
          </a:p>
        </p:txBody>
      </p:sp>
    </p:spTree>
    <p:extLst>
      <p:ext uri="{BB962C8B-B14F-4D97-AF65-F5344CB8AC3E}">
        <p14:creationId xmlns:p14="http://schemas.microsoft.com/office/powerpoint/2010/main" val="3601361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10000"/>
          </a:bodyPr>
          <a:lstStyle/>
          <a:p>
            <a:pPr marL="0" indent="0">
              <a:buNone/>
            </a:pPr>
            <a:r>
              <a:rPr lang="en-IN" dirty="0" smtClean="0">
                <a:solidFill>
                  <a:srgbClr val="00B050"/>
                </a:solidFill>
              </a:rPr>
              <a:t>Project community</a:t>
            </a:r>
          </a:p>
          <a:p>
            <a:pPr marL="0" indent="0">
              <a:buNone/>
            </a:pPr>
            <a:r>
              <a:rPr lang="en-IN" dirty="0" smtClean="0">
                <a:solidFill>
                  <a:srgbClr val="00B050"/>
                </a:solidFill>
              </a:rPr>
              <a:t>Classical </a:t>
            </a:r>
            <a:r>
              <a:rPr lang="en-IN" dirty="0" err="1" smtClean="0">
                <a:solidFill>
                  <a:srgbClr val="00B050"/>
                </a:solidFill>
              </a:rPr>
              <a:t>xp</a:t>
            </a:r>
            <a:endParaRPr lang="en-IN" dirty="0" smtClean="0">
              <a:solidFill>
                <a:srgbClr val="00B050"/>
              </a:solidFill>
            </a:endParaRPr>
          </a:p>
          <a:p>
            <a:pPr algn="just"/>
            <a:r>
              <a:rPr lang="en-IN" dirty="0" smtClean="0"/>
              <a:t>Right people used in agile team to ensure success.</a:t>
            </a:r>
          </a:p>
          <a:p>
            <a:pPr algn="just"/>
            <a:r>
              <a:rPr lang="en-IN" dirty="0" smtClean="0"/>
              <a:t>The team must be well-trained, adaptable and skilled and have proper temperament to contribute to a self-organizing team.</a:t>
            </a:r>
          </a:p>
          <a:p>
            <a:pPr marL="0" indent="0" algn="just">
              <a:buNone/>
            </a:pPr>
            <a:r>
              <a:rPr lang="en-IN" dirty="0" smtClean="0"/>
              <a:t>IXP</a:t>
            </a:r>
          </a:p>
          <a:p>
            <a:pPr algn="just"/>
            <a:r>
              <a:rPr lang="en-IN" dirty="0" smtClean="0"/>
              <a:t>A community may have technologists and customers who are central to the success of the project.</a:t>
            </a:r>
          </a:p>
          <a:p>
            <a:pPr algn="just"/>
            <a:r>
              <a:rPr lang="en-IN" dirty="0" smtClean="0"/>
              <a:t>Other stakeholders( legal staff, quality auditors, manufacturing or sales types) may play a important roles on the project.</a:t>
            </a:r>
            <a:endParaRPr lang="en-IN" dirty="0"/>
          </a:p>
        </p:txBody>
      </p:sp>
    </p:spTree>
    <p:extLst>
      <p:ext uri="{BB962C8B-B14F-4D97-AF65-F5344CB8AC3E}">
        <p14:creationId xmlns:p14="http://schemas.microsoft.com/office/powerpoint/2010/main" val="4031356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568952" cy="6408712"/>
          </a:xfrm>
        </p:spPr>
        <p:txBody>
          <a:bodyPr/>
          <a:lstStyle/>
          <a:p>
            <a:pPr marL="0" indent="0" algn="just">
              <a:buNone/>
            </a:pPr>
            <a:r>
              <a:rPr lang="en-IN" dirty="0" smtClean="0"/>
              <a:t>Project chartering</a:t>
            </a:r>
          </a:p>
          <a:p>
            <a:pPr marL="0" indent="0" algn="just">
              <a:buNone/>
            </a:pPr>
            <a:r>
              <a:rPr lang="en-IN" dirty="0" smtClean="0"/>
              <a:t>Examine the context of the project how it complements, extends or replaces existing systems.</a:t>
            </a:r>
          </a:p>
          <a:p>
            <a:pPr marL="0" indent="0" algn="just">
              <a:buNone/>
            </a:pPr>
            <a:r>
              <a:rPr lang="en-US" dirty="0"/>
              <a:t>The project charter typically documents:</a:t>
            </a:r>
          </a:p>
          <a:p>
            <a:pPr algn="just"/>
            <a:r>
              <a:rPr lang="en-US" dirty="0"/>
              <a:t>Reasons for the project</a:t>
            </a:r>
          </a:p>
          <a:p>
            <a:pPr algn="just"/>
            <a:r>
              <a:rPr lang="en-US" dirty="0"/>
              <a:t>Objectives and constraints of the project</a:t>
            </a:r>
          </a:p>
          <a:p>
            <a:pPr algn="just"/>
            <a:r>
              <a:rPr lang="en-US" dirty="0"/>
              <a:t>Who the main stakeholders are</a:t>
            </a:r>
          </a:p>
          <a:p>
            <a:pPr algn="just"/>
            <a:r>
              <a:rPr lang="en-US" dirty="0"/>
              <a:t>Risks identified</a:t>
            </a:r>
          </a:p>
          <a:p>
            <a:pPr algn="just"/>
            <a:r>
              <a:rPr lang="en-US" dirty="0"/>
              <a:t>Benefits of the project</a:t>
            </a:r>
          </a:p>
          <a:p>
            <a:pPr algn="just"/>
            <a:r>
              <a:rPr lang="en-US" dirty="0"/>
              <a:t>General overview of the budget</a:t>
            </a:r>
          </a:p>
          <a:p>
            <a:pPr marL="0" indent="0" algn="just">
              <a:buNone/>
            </a:pPr>
            <a:endParaRPr lang="en-IN" dirty="0"/>
          </a:p>
        </p:txBody>
      </p:sp>
    </p:spTree>
    <p:extLst>
      <p:ext uri="{BB962C8B-B14F-4D97-AF65-F5344CB8AC3E}">
        <p14:creationId xmlns:p14="http://schemas.microsoft.com/office/powerpoint/2010/main" val="1464722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44616"/>
          </a:xfrm>
        </p:spPr>
        <p:txBody>
          <a:bodyPr/>
          <a:lstStyle/>
          <a:p>
            <a:pPr marL="0" indent="0">
              <a:buNone/>
            </a:pPr>
            <a:r>
              <a:rPr lang="en-IN" dirty="0" smtClean="0"/>
              <a:t>Test-driven management</a:t>
            </a:r>
          </a:p>
          <a:p>
            <a:pPr marL="0" indent="0">
              <a:buNone/>
            </a:pPr>
            <a:r>
              <a:rPr lang="en-IN" dirty="0" smtClean="0"/>
              <a:t>Measurable criteria for assessing the state of the project and the progress that has been made to date.</a:t>
            </a:r>
          </a:p>
          <a:p>
            <a:pPr marL="0" indent="0">
              <a:buNone/>
            </a:pPr>
            <a:r>
              <a:rPr lang="en-IN" dirty="0" smtClean="0"/>
              <a:t>Series of measurable “destinations” and then defines mechanisms for determining whether these destinations reached or not.</a:t>
            </a:r>
            <a:endParaRPr lang="en-IN" dirty="0"/>
          </a:p>
        </p:txBody>
      </p:sp>
    </p:spTree>
    <p:extLst>
      <p:ext uri="{BB962C8B-B14F-4D97-AF65-F5344CB8AC3E}">
        <p14:creationId xmlns:p14="http://schemas.microsoft.com/office/powerpoint/2010/main" val="1399409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rmAutofit fontScale="92500" lnSpcReduction="10000"/>
          </a:bodyPr>
          <a:lstStyle/>
          <a:p>
            <a:pPr marL="0" indent="0">
              <a:buNone/>
            </a:pPr>
            <a:r>
              <a:rPr lang="en-IN" dirty="0" smtClean="0"/>
              <a:t>Retrospectives.</a:t>
            </a:r>
          </a:p>
          <a:p>
            <a:pPr marL="0" indent="0">
              <a:buNone/>
            </a:pPr>
            <a:r>
              <a:rPr lang="en-IN" dirty="0" smtClean="0"/>
              <a:t>IXP team conducts a Special technical review after software increment is delivered.</a:t>
            </a:r>
          </a:p>
          <a:p>
            <a:pPr marL="0" indent="0">
              <a:buNone/>
            </a:pPr>
            <a:r>
              <a:rPr lang="en-IN" dirty="0" smtClean="0"/>
              <a:t>Issues</a:t>
            </a:r>
          </a:p>
          <a:p>
            <a:pPr marL="0" indent="0">
              <a:buNone/>
            </a:pPr>
            <a:r>
              <a:rPr lang="en-IN" dirty="0" smtClean="0"/>
              <a:t>Events</a:t>
            </a:r>
          </a:p>
          <a:p>
            <a:pPr marL="0" indent="0">
              <a:buNone/>
            </a:pPr>
            <a:r>
              <a:rPr lang="en-IN" dirty="0" smtClean="0"/>
              <a:t>Lessons-learned across the software increment</a:t>
            </a:r>
          </a:p>
          <a:p>
            <a:pPr marL="0" indent="0">
              <a:buNone/>
            </a:pPr>
            <a:r>
              <a:rPr lang="en-IN" dirty="0" smtClean="0"/>
              <a:t>The goal is to improve the IXP process.</a:t>
            </a:r>
          </a:p>
          <a:p>
            <a:pPr marL="0" indent="0">
              <a:buNone/>
            </a:pPr>
            <a:r>
              <a:rPr lang="en-IN" dirty="0" smtClean="0"/>
              <a:t>Continuous Learning:</a:t>
            </a:r>
          </a:p>
          <a:p>
            <a:pPr marL="0" indent="0">
              <a:buNone/>
            </a:pPr>
            <a:r>
              <a:rPr lang="en-IN" dirty="0" smtClean="0"/>
              <a:t>Learning is a continuous process improvement</a:t>
            </a:r>
          </a:p>
          <a:p>
            <a:pPr marL="0" indent="0">
              <a:buNone/>
            </a:pPr>
            <a:r>
              <a:rPr lang="en-IN" dirty="0" smtClean="0"/>
              <a:t>Members of </a:t>
            </a:r>
            <a:r>
              <a:rPr lang="en-IN" dirty="0" err="1" smtClean="0"/>
              <a:t>xp</a:t>
            </a:r>
            <a:r>
              <a:rPr lang="en-IN" dirty="0" smtClean="0"/>
              <a:t> team are encouraged to learn new methods and techniques to lead a high quality software product.</a:t>
            </a:r>
          </a:p>
          <a:p>
            <a:pPr marL="0" indent="0">
              <a:buNone/>
            </a:pPr>
            <a:endParaRPr lang="en-IN" dirty="0"/>
          </a:p>
        </p:txBody>
      </p:sp>
    </p:spTree>
    <p:extLst>
      <p:ext uri="{BB962C8B-B14F-4D97-AF65-F5344CB8AC3E}">
        <p14:creationId xmlns:p14="http://schemas.microsoft.com/office/powerpoint/2010/main" val="1166296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XP Debate</a:t>
            </a:r>
            <a:endParaRPr lang="en-IN" dirty="0"/>
          </a:p>
        </p:txBody>
      </p:sp>
      <p:sp>
        <p:nvSpPr>
          <p:cNvPr id="3" name="Content Placeholder 2"/>
          <p:cNvSpPr>
            <a:spLocks noGrp="1"/>
          </p:cNvSpPr>
          <p:nvPr>
            <p:ph idx="1"/>
          </p:nvPr>
        </p:nvSpPr>
        <p:spPr/>
        <p:txBody>
          <a:bodyPr/>
          <a:lstStyle/>
          <a:p>
            <a:pPr marL="0" indent="0">
              <a:buNone/>
            </a:pPr>
            <a:r>
              <a:rPr lang="en-IN" dirty="0" smtClean="0"/>
              <a:t>The issues that continue to trouble some critics of XP are:</a:t>
            </a:r>
          </a:p>
          <a:p>
            <a:r>
              <a:rPr lang="en-IN" dirty="0" smtClean="0"/>
              <a:t>Requirements volatility</a:t>
            </a:r>
          </a:p>
          <a:p>
            <a:r>
              <a:rPr lang="en-IN" dirty="0" smtClean="0"/>
              <a:t>Conflicting customer needs</a:t>
            </a:r>
          </a:p>
          <a:p>
            <a:r>
              <a:rPr lang="en-IN" dirty="0" smtClean="0"/>
              <a:t>Requirements are informally</a:t>
            </a:r>
          </a:p>
          <a:p>
            <a:r>
              <a:rPr lang="en-IN" dirty="0" smtClean="0"/>
              <a:t>Lack of formal design</a:t>
            </a:r>
            <a:endParaRPr lang="en-IN" dirty="0"/>
          </a:p>
        </p:txBody>
      </p:sp>
    </p:spTree>
    <p:extLst>
      <p:ext uri="{BB962C8B-B14F-4D97-AF65-F5344CB8AC3E}">
        <p14:creationId xmlns:p14="http://schemas.microsoft.com/office/powerpoint/2010/main" val="223850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Agile Process models</a:t>
            </a:r>
            <a:endParaRPr lang="en-IN" dirty="0"/>
          </a:p>
        </p:txBody>
      </p:sp>
      <p:sp>
        <p:nvSpPr>
          <p:cNvPr id="3" name="Content Placeholder 2"/>
          <p:cNvSpPr>
            <a:spLocks noGrp="1"/>
          </p:cNvSpPr>
          <p:nvPr>
            <p:ph idx="1"/>
          </p:nvPr>
        </p:nvSpPr>
        <p:spPr/>
        <p:txBody>
          <a:bodyPr/>
          <a:lstStyle/>
          <a:p>
            <a:r>
              <a:rPr lang="en-IN" dirty="0" smtClean="0"/>
              <a:t>Adaptive Software Development</a:t>
            </a:r>
          </a:p>
          <a:p>
            <a:r>
              <a:rPr lang="en-IN" dirty="0" smtClean="0"/>
              <a:t>Scrum</a:t>
            </a:r>
          </a:p>
          <a:p>
            <a:r>
              <a:rPr lang="en-IN" dirty="0" smtClean="0"/>
              <a:t>Dynamic System Development Method</a:t>
            </a:r>
          </a:p>
          <a:p>
            <a:r>
              <a:rPr lang="en-IN" dirty="0" smtClean="0"/>
              <a:t>Crystal</a:t>
            </a:r>
          </a:p>
          <a:p>
            <a:r>
              <a:rPr lang="en-IN" dirty="0" smtClean="0"/>
              <a:t>Feature Driven Development</a:t>
            </a:r>
          </a:p>
          <a:p>
            <a:r>
              <a:rPr lang="en-IN" dirty="0" smtClean="0"/>
              <a:t>Lean Software Development</a:t>
            </a:r>
            <a:endParaRPr lang="en-IN" dirty="0"/>
          </a:p>
        </p:txBody>
      </p:sp>
    </p:spTree>
    <p:extLst>
      <p:ext uri="{BB962C8B-B14F-4D97-AF65-F5344CB8AC3E}">
        <p14:creationId xmlns:p14="http://schemas.microsoft.com/office/powerpoint/2010/main" val="114826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	</a:t>
            </a:r>
            <a:endParaRPr lang="en-IN" dirty="0"/>
          </a:p>
        </p:txBody>
      </p:sp>
      <p:sp>
        <p:nvSpPr>
          <p:cNvPr id="3" name="Content Placeholder 2"/>
          <p:cNvSpPr>
            <a:spLocks noGrp="1"/>
          </p:cNvSpPr>
          <p:nvPr>
            <p:ph idx="1"/>
          </p:nvPr>
        </p:nvSpPr>
        <p:spPr/>
        <p:txBody>
          <a:bodyPr/>
          <a:lstStyle/>
          <a:p>
            <a:r>
              <a:rPr lang="en-IN" dirty="0" smtClean="0"/>
              <a:t>Agile software development method</a:t>
            </a:r>
          </a:p>
          <a:p>
            <a:r>
              <a:rPr lang="en-IN" dirty="0" smtClean="0"/>
              <a:t>Frame work activities</a:t>
            </a:r>
          </a:p>
          <a:p>
            <a:r>
              <a:rPr lang="en-IN" dirty="0" smtClean="0"/>
              <a:t>Requirements</a:t>
            </a:r>
          </a:p>
          <a:p>
            <a:r>
              <a:rPr lang="en-IN" dirty="0" smtClean="0"/>
              <a:t>Analysis</a:t>
            </a:r>
          </a:p>
          <a:p>
            <a:r>
              <a:rPr lang="en-IN" dirty="0" smtClean="0"/>
              <a:t>Design </a:t>
            </a:r>
          </a:p>
          <a:p>
            <a:r>
              <a:rPr lang="en-IN" dirty="0" smtClean="0"/>
              <a:t>Evolution</a:t>
            </a:r>
          </a:p>
          <a:p>
            <a:r>
              <a:rPr lang="en-IN" dirty="0" smtClean="0"/>
              <a:t>Delivery</a:t>
            </a:r>
          </a:p>
          <a:p>
            <a:pPr marL="0" indent="0">
              <a:buNone/>
            </a:pPr>
            <a:endParaRPr lang="en-IN" dirty="0"/>
          </a:p>
        </p:txBody>
      </p:sp>
    </p:spTree>
    <p:extLst>
      <p:ext uri="{BB962C8B-B14F-4D97-AF65-F5344CB8AC3E}">
        <p14:creationId xmlns:p14="http://schemas.microsoft.com/office/powerpoint/2010/main" val="1649908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r>
              <a:rPr lang="en-IN" dirty="0" smtClean="0"/>
              <a:t>The overall flow of the scrum process</a:t>
            </a:r>
          </a:p>
          <a:p>
            <a:r>
              <a:rPr lang="en-IN" dirty="0" smtClean="0"/>
              <a:t>Backlogs</a:t>
            </a:r>
          </a:p>
          <a:p>
            <a:r>
              <a:rPr lang="en-IN" dirty="0" smtClean="0"/>
              <a:t>Sprints</a:t>
            </a:r>
          </a:p>
          <a:p>
            <a:r>
              <a:rPr lang="en-IN" dirty="0" smtClean="0"/>
              <a:t>Scrum meeting</a:t>
            </a:r>
          </a:p>
          <a:p>
            <a:r>
              <a:rPr lang="en-IN" dirty="0" smtClean="0"/>
              <a:t>Three key questions asked and answered by all the team members</a:t>
            </a:r>
          </a:p>
          <a:p>
            <a:r>
              <a:rPr lang="en-IN" dirty="0" smtClean="0"/>
              <a:t>What did you do since the last team meeting</a:t>
            </a:r>
          </a:p>
          <a:p>
            <a:r>
              <a:rPr lang="en-IN" dirty="0" smtClean="0"/>
              <a:t>What </a:t>
            </a:r>
            <a:r>
              <a:rPr lang="en-IN" dirty="0"/>
              <a:t>o</a:t>
            </a:r>
            <a:r>
              <a:rPr lang="en-IN" dirty="0" smtClean="0"/>
              <a:t>bstacles are you encountering</a:t>
            </a:r>
          </a:p>
          <a:p>
            <a:r>
              <a:rPr lang="en-IN" dirty="0" smtClean="0"/>
              <a:t>What do you plan to accomplish by the next meeting</a:t>
            </a:r>
          </a:p>
          <a:p>
            <a:r>
              <a:rPr lang="en-IN" dirty="0" smtClean="0"/>
              <a:t>Scrum master</a:t>
            </a:r>
          </a:p>
          <a:p>
            <a:r>
              <a:rPr lang="en-IN" dirty="0" smtClean="0"/>
              <a:t>demos</a:t>
            </a:r>
            <a:endParaRPr lang="en-IN" dirty="0"/>
          </a:p>
        </p:txBody>
      </p:sp>
    </p:spTree>
    <p:extLst>
      <p:ext uri="{BB962C8B-B14F-4D97-AF65-F5344CB8AC3E}">
        <p14:creationId xmlns:p14="http://schemas.microsoft.com/office/powerpoint/2010/main" val="629501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Extreme Programming</a:t>
            </a:r>
            <a:endParaRPr lang="en-IN" dirty="0"/>
          </a:p>
        </p:txBody>
      </p:sp>
      <p:sp>
        <p:nvSpPr>
          <p:cNvPr id="3" name="Content Placeholder 2"/>
          <p:cNvSpPr>
            <a:spLocks noGrp="1"/>
          </p:cNvSpPr>
          <p:nvPr>
            <p:ph idx="1"/>
          </p:nvPr>
        </p:nvSpPr>
        <p:spPr/>
        <p:txBody>
          <a:bodyPr>
            <a:normAutofit/>
          </a:bodyPr>
          <a:lstStyle/>
          <a:p>
            <a:r>
              <a:rPr lang="en-IN" dirty="0" smtClean="0"/>
              <a:t>“XP is a light weight methodology for small to medium sized teams developing software in the face of vague or rapidly changing requirements”</a:t>
            </a:r>
          </a:p>
          <a:p>
            <a:pPr marL="1828800" lvl="4" indent="0">
              <a:buNone/>
            </a:pPr>
            <a:r>
              <a:rPr lang="en-IN" dirty="0"/>
              <a:t> </a:t>
            </a:r>
            <a:r>
              <a:rPr lang="en-IN" dirty="0" smtClean="0"/>
              <a:t>               </a:t>
            </a:r>
          </a:p>
          <a:p>
            <a:pPr marL="1828800" lvl="4" indent="0">
              <a:buNone/>
            </a:pPr>
            <a:r>
              <a:rPr lang="en-IN" dirty="0"/>
              <a:t> </a:t>
            </a:r>
            <a:r>
              <a:rPr lang="en-IN" dirty="0" smtClean="0"/>
              <a:t>                 			Kent Beck</a:t>
            </a:r>
          </a:p>
        </p:txBody>
      </p:sp>
    </p:spTree>
    <p:extLst>
      <p:ext uri="{BB962C8B-B14F-4D97-AF65-F5344CB8AC3E}">
        <p14:creationId xmlns:p14="http://schemas.microsoft.com/office/powerpoint/2010/main" val="3804211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a:t>
            </a:r>
            <a:r>
              <a:rPr lang="en-IN" dirty="0" err="1" smtClean="0"/>
              <a:t>applicabe</a:t>
            </a:r>
            <a:endParaRPr lang="en-IN" dirty="0"/>
          </a:p>
        </p:txBody>
      </p:sp>
      <p:sp>
        <p:nvSpPr>
          <p:cNvPr id="3" name="Content Placeholder 2"/>
          <p:cNvSpPr>
            <a:spLocks noGrp="1"/>
          </p:cNvSpPr>
          <p:nvPr>
            <p:ph idx="1"/>
          </p:nvPr>
        </p:nvSpPr>
        <p:spPr/>
        <p:txBody>
          <a:bodyPr/>
          <a:lstStyle/>
          <a:p>
            <a:r>
              <a:rPr lang="en-US" dirty="0" smtClean="0"/>
              <a:t>Dynamically changing software requirements</a:t>
            </a:r>
          </a:p>
          <a:p>
            <a:r>
              <a:rPr lang="en-US" dirty="0" smtClean="0"/>
              <a:t>Risks caused by fixed time projects using new technology</a:t>
            </a:r>
          </a:p>
          <a:p>
            <a:r>
              <a:rPr lang="en-US" dirty="0" smtClean="0"/>
              <a:t>Small, co-located extended development team</a:t>
            </a:r>
          </a:p>
          <a:p>
            <a:r>
              <a:rPr lang="en-US" dirty="0" smtClean="0"/>
              <a:t>The technology you are using allows for automated unit and functional tests</a:t>
            </a:r>
            <a:endParaRPr lang="en-IN" dirty="0"/>
          </a:p>
        </p:txBody>
      </p:sp>
    </p:spTree>
    <p:extLst>
      <p:ext uri="{BB962C8B-B14F-4D97-AF65-F5344CB8AC3E}">
        <p14:creationId xmlns:p14="http://schemas.microsoft.com/office/powerpoint/2010/main" val="1853782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XP Values</a:t>
            </a:r>
            <a:endParaRPr lang="en-IN" dirty="0"/>
          </a:p>
        </p:txBody>
      </p:sp>
      <p:sp>
        <p:nvSpPr>
          <p:cNvPr id="3" name="Content Placeholder 2"/>
          <p:cNvSpPr>
            <a:spLocks noGrp="1"/>
          </p:cNvSpPr>
          <p:nvPr>
            <p:ph idx="1"/>
          </p:nvPr>
        </p:nvSpPr>
        <p:spPr/>
        <p:txBody>
          <a:bodyPr/>
          <a:lstStyle/>
          <a:p>
            <a:r>
              <a:rPr lang="en-IN" dirty="0" smtClean="0"/>
              <a:t>Communication</a:t>
            </a:r>
          </a:p>
          <a:p>
            <a:r>
              <a:rPr lang="en-IN" dirty="0" smtClean="0"/>
              <a:t>Simplicity</a:t>
            </a:r>
          </a:p>
          <a:p>
            <a:r>
              <a:rPr lang="en-IN" dirty="0" smtClean="0"/>
              <a:t>Feedback</a:t>
            </a:r>
          </a:p>
          <a:p>
            <a:r>
              <a:rPr lang="en-IN" dirty="0" smtClean="0"/>
              <a:t>Courage</a:t>
            </a:r>
          </a:p>
          <a:p>
            <a:r>
              <a:rPr lang="en-IN" dirty="0" smtClean="0"/>
              <a:t>respect</a:t>
            </a:r>
            <a:endParaRPr lang="en-IN" dirty="0"/>
          </a:p>
        </p:txBody>
      </p:sp>
    </p:spTree>
    <p:extLst>
      <p:ext uri="{BB962C8B-B14F-4D97-AF65-F5344CB8AC3E}">
        <p14:creationId xmlns:p14="http://schemas.microsoft.com/office/powerpoint/2010/main" val="2978975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t>Communication</a:t>
            </a:r>
            <a:endParaRPr lang="en-IN" dirty="0"/>
          </a:p>
        </p:txBody>
      </p:sp>
      <p:sp>
        <p:nvSpPr>
          <p:cNvPr id="3" name="Content Placeholder 2"/>
          <p:cNvSpPr>
            <a:spLocks noGrp="1"/>
          </p:cNvSpPr>
          <p:nvPr>
            <p:ph idx="1"/>
          </p:nvPr>
        </p:nvSpPr>
        <p:spPr>
          <a:xfrm>
            <a:off x="323528" y="1052736"/>
            <a:ext cx="8820472" cy="5616624"/>
          </a:xfrm>
        </p:spPr>
        <p:txBody>
          <a:bodyPr>
            <a:normAutofit fontScale="92500"/>
          </a:bodyPr>
          <a:lstStyle/>
          <a:p>
            <a:pPr algn="just"/>
            <a:r>
              <a:rPr lang="en-IN" dirty="0" smtClean="0"/>
              <a:t>In order to achieve effective communication between software engineers and other stakeholders.</a:t>
            </a:r>
          </a:p>
          <a:p>
            <a:pPr algn="just"/>
            <a:r>
              <a:rPr lang="en-IN" dirty="0" smtClean="0"/>
              <a:t>XP emphasizes informal collaboration between customers and developers</a:t>
            </a:r>
          </a:p>
          <a:p>
            <a:pPr algn="just"/>
            <a:r>
              <a:rPr lang="en-IN" dirty="0" smtClean="0"/>
              <a:t>The establishment of effective metaphors for communicating important concepts, continuous feedback and the avoidance of voluminous documentation as a communication medium.</a:t>
            </a:r>
          </a:p>
          <a:p>
            <a:pPr algn="just"/>
            <a:r>
              <a:rPr lang="en-IN" dirty="0" smtClean="0"/>
              <a:t>Metaphor: the story that everyone- customers, programmers, and managers can tells about how the system works.</a:t>
            </a:r>
          </a:p>
        </p:txBody>
      </p:sp>
    </p:spTree>
    <p:extLst>
      <p:ext uri="{BB962C8B-B14F-4D97-AF65-F5344CB8AC3E}">
        <p14:creationId xmlns:p14="http://schemas.microsoft.com/office/powerpoint/2010/main" val="3612933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856"/>
            <a:ext cx="8229600" cy="1143000"/>
          </a:xfrm>
        </p:spPr>
        <p:txBody>
          <a:bodyPr/>
          <a:lstStyle/>
          <a:p>
            <a:r>
              <a:rPr lang="en-IN" dirty="0" smtClean="0"/>
              <a:t>Simplicity</a:t>
            </a:r>
            <a:endParaRPr lang="en-IN" dirty="0"/>
          </a:p>
        </p:txBody>
      </p:sp>
      <p:sp>
        <p:nvSpPr>
          <p:cNvPr id="3" name="Content Placeholder 2"/>
          <p:cNvSpPr>
            <a:spLocks noGrp="1"/>
          </p:cNvSpPr>
          <p:nvPr>
            <p:ph idx="1"/>
          </p:nvPr>
        </p:nvSpPr>
        <p:spPr>
          <a:xfrm>
            <a:off x="323528" y="1052736"/>
            <a:ext cx="8496944" cy="5472608"/>
          </a:xfrm>
        </p:spPr>
        <p:txBody>
          <a:bodyPr>
            <a:normAutofit fontScale="92500" lnSpcReduction="20000"/>
          </a:bodyPr>
          <a:lstStyle/>
          <a:p>
            <a:pPr algn="just"/>
            <a:r>
              <a:rPr lang="en-IN" dirty="0" smtClean="0"/>
              <a:t>To achieve simplicity, XP restricts developers to design only for immediate needs rather than future needs.</a:t>
            </a:r>
          </a:p>
          <a:p>
            <a:pPr algn="just"/>
            <a:r>
              <a:rPr lang="en-IN" dirty="0" smtClean="0">
                <a:solidFill>
                  <a:srgbClr val="002060"/>
                </a:solidFill>
              </a:rPr>
              <a:t>To create a simple design that can be easily implemented in code.</a:t>
            </a:r>
          </a:p>
          <a:p>
            <a:pPr algn="just"/>
            <a:r>
              <a:rPr lang="en-IN" dirty="0" smtClean="0">
                <a:solidFill>
                  <a:srgbClr val="002060"/>
                </a:solidFill>
              </a:rPr>
              <a:t>If the design must be improved, it can be refactored at a later time</a:t>
            </a:r>
          </a:p>
          <a:p>
            <a:pPr algn="just"/>
            <a:r>
              <a:rPr lang="en-IN" dirty="0" smtClean="0">
                <a:solidFill>
                  <a:srgbClr val="002060"/>
                </a:solidFill>
              </a:rPr>
              <a:t>Refactoring-allows a software engineer to improve the internal structure of a design without changing its external functionality or behavior.</a:t>
            </a:r>
          </a:p>
          <a:p>
            <a:pPr algn="just"/>
            <a:r>
              <a:rPr lang="en-IN" dirty="0" smtClean="0">
                <a:solidFill>
                  <a:srgbClr val="002060"/>
                </a:solidFill>
              </a:rPr>
              <a:t>Refactoring can be used  to improve the efficiency, readability, or performance of a design or code that implements a design.</a:t>
            </a:r>
            <a:endParaRPr lang="en-IN" dirty="0">
              <a:solidFill>
                <a:srgbClr val="002060"/>
              </a:solidFill>
            </a:endParaRPr>
          </a:p>
        </p:txBody>
      </p:sp>
    </p:spTree>
    <p:extLst>
      <p:ext uri="{BB962C8B-B14F-4D97-AF65-F5344CB8AC3E}">
        <p14:creationId xmlns:p14="http://schemas.microsoft.com/office/powerpoint/2010/main" val="1221807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IN" dirty="0" smtClean="0"/>
              <a:t>Feedback</a:t>
            </a:r>
            <a:endParaRPr lang="en-IN" dirty="0"/>
          </a:p>
        </p:txBody>
      </p:sp>
      <p:sp>
        <p:nvSpPr>
          <p:cNvPr id="3" name="Content Placeholder 2"/>
          <p:cNvSpPr>
            <a:spLocks noGrp="1"/>
          </p:cNvSpPr>
          <p:nvPr>
            <p:ph idx="1"/>
          </p:nvPr>
        </p:nvSpPr>
        <p:spPr>
          <a:xfrm>
            <a:off x="395536" y="980728"/>
            <a:ext cx="8640960" cy="5544616"/>
          </a:xfrm>
        </p:spPr>
        <p:txBody>
          <a:bodyPr>
            <a:normAutofit fontScale="77500" lnSpcReduction="20000"/>
          </a:bodyPr>
          <a:lstStyle/>
          <a:p>
            <a:pPr algn="just"/>
            <a:r>
              <a:rPr lang="en-IN" dirty="0" smtClean="0"/>
              <a:t>Feedback is derived from three sources:</a:t>
            </a:r>
          </a:p>
          <a:p>
            <a:pPr algn="just"/>
            <a:r>
              <a:rPr lang="en-IN" dirty="0" smtClean="0"/>
              <a:t>The implemented software itself</a:t>
            </a:r>
          </a:p>
          <a:p>
            <a:pPr algn="just"/>
            <a:r>
              <a:rPr lang="en-IN" dirty="0" smtClean="0"/>
              <a:t>The customer</a:t>
            </a:r>
          </a:p>
          <a:p>
            <a:pPr algn="just"/>
            <a:r>
              <a:rPr lang="en-IN" dirty="0" smtClean="0"/>
              <a:t>Other software team members</a:t>
            </a:r>
          </a:p>
          <a:p>
            <a:pPr algn="just"/>
            <a:r>
              <a:rPr lang="en-IN" dirty="0" smtClean="0"/>
              <a:t>Unit test</a:t>
            </a:r>
          </a:p>
          <a:p>
            <a:pPr algn="just"/>
            <a:r>
              <a:rPr lang="en-IN" dirty="0" smtClean="0"/>
              <a:t>By designing and implementing the effective testing strategy, software provides the agile team with feedback</a:t>
            </a:r>
          </a:p>
          <a:p>
            <a:pPr algn="just"/>
            <a:r>
              <a:rPr lang="en-IN" dirty="0" smtClean="0"/>
              <a:t>Increment is delivered to a customer, the users stories that are implemented  by the increment are used as a basis for acceptance test.</a:t>
            </a:r>
          </a:p>
          <a:p>
            <a:pPr algn="just"/>
            <a:r>
              <a:rPr lang="en-IN" dirty="0" smtClean="0"/>
              <a:t>The degree to which the software implements the output, function and behavior of the use case is a form of feedback.</a:t>
            </a:r>
          </a:p>
          <a:p>
            <a:pPr algn="just"/>
            <a:r>
              <a:rPr lang="en-IN" dirty="0" smtClean="0"/>
              <a:t>Finally, as new requirements are derived as part of iterative planning, the team provides the customer with rapid feedback</a:t>
            </a:r>
          </a:p>
          <a:p>
            <a:pPr marL="0" indent="0" algn="just">
              <a:buNone/>
            </a:pPr>
            <a:r>
              <a:rPr lang="en-IN" dirty="0"/>
              <a:t> </a:t>
            </a:r>
            <a:r>
              <a:rPr lang="en-IN" dirty="0" smtClean="0"/>
              <a:t>    regarding cost and schedule time.</a:t>
            </a:r>
          </a:p>
          <a:p>
            <a:pPr algn="just"/>
            <a:endParaRPr lang="en-IN" dirty="0"/>
          </a:p>
        </p:txBody>
      </p:sp>
    </p:spTree>
    <p:extLst>
      <p:ext uri="{BB962C8B-B14F-4D97-AF65-F5344CB8AC3E}">
        <p14:creationId xmlns:p14="http://schemas.microsoft.com/office/powerpoint/2010/main" val="96970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Courage</a:t>
            </a:r>
            <a:endParaRPr lang="en-IN" dirty="0"/>
          </a:p>
        </p:txBody>
      </p:sp>
      <p:sp>
        <p:nvSpPr>
          <p:cNvPr id="3" name="Content Placeholder 2"/>
          <p:cNvSpPr>
            <a:spLocks noGrp="1"/>
          </p:cNvSpPr>
          <p:nvPr>
            <p:ph idx="1"/>
          </p:nvPr>
        </p:nvSpPr>
        <p:spPr>
          <a:xfrm>
            <a:off x="457200" y="1340768"/>
            <a:ext cx="8435280" cy="4785395"/>
          </a:xfrm>
        </p:spPr>
        <p:txBody>
          <a:bodyPr/>
          <a:lstStyle/>
          <a:p>
            <a:r>
              <a:rPr lang="en-IN" dirty="0" smtClean="0"/>
              <a:t>Discipline</a:t>
            </a:r>
          </a:p>
          <a:p>
            <a:r>
              <a:rPr lang="en-IN" dirty="0" smtClean="0"/>
              <a:t>There is often a significant pressure to design for future requirements.</a:t>
            </a:r>
          </a:p>
          <a:p>
            <a:r>
              <a:rPr lang="en-IN" dirty="0" smtClean="0"/>
              <a:t>Most software teams succumb, arguing that “designing for tomorrow” will save time and effort in the long run.</a:t>
            </a:r>
          </a:p>
          <a:p>
            <a:r>
              <a:rPr lang="en-IN" dirty="0" smtClean="0"/>
              <a:t>An agile </a:t>
            </a:r>
            <a:r>
              <a:rPr lang="en-IN" dirty="0" err="1" smtClean="0"/>
              <a:t>xp</a:t>
            </a:r>
            <a:r>
              <a:rPr lang="en-IN" dirty="0" smtClean="0"/>
              <a:t> team must have the discipline to design for today.</a:t>
            </a:r>
            <a:endParaRPr lang="en-IN" dirty="0"/>
          </a:p>
        </p:txBody>
      </p:sp>
    </p:spTree>
    <p:extLst>
      <p:ext uri="{BB962C8B-B14F-4D97-AF65-F5344CB8AC3E}">
        <p14:creationId xmlns:p14="http://schemas.microsoft.com/office/powerpoint/2010/main" val="1446430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1374</TotalTime>
  <Words>1222</Words>
  <Application>Microsoft Office PowerPoint</Application>
  <PresentationFormat>On-screen Show (4:3)</PresentationFormat>
  <Paragraphs>171</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Content</vt:lpstr>
      <vt:lpstr>Extreme Programming</vt:lpstr>
      <vt:lpstr>When applicabe</vt:lpstr>
      <vt:lpstr>XP Values</vt:lpstr>
      <vt:lpstr>Communication</vt:lpstr>
      <vt:lpstr>Simplicity</vt:lpstr>
      <vt:lpstr>Feedback</vt:lpstr>
      <vt:lpstr>Courage</vt:lpstr>
      <vt:lpstr>Respect</vt:lpstr>
      <vt:lpstr>PowerPoint Presentation</vt:lpstr>
      <vt:lpstr>XP Process</vt:lpstr>
      <vt:lpstr>Planning</vt:lpstr>
      <vt:lpstr>PowerPoint Presentation</vt:lpstr>
      <vt:lpstr>Design</vt:lpstr>
      <vt:lpstr>Coding</vt:lpstr>
      <vt:lpstr>Testing</vt:lpstr>
      <vt:lpstr>Industrial XP</vt:lpstr>
      <vt:lpstr>PowerPoint Presentation</vt:lpstr>
      <vt:lpstr>PowerPoint Presentation</vt:lpstr>
      <vt:lpstr>PowerPoint Presentation</vt:lpstr>
      <vt:lpstr>PowerPoint Presentation</vt:lpstr>
      <vt:lpstr>PowerPoint Presentation</vt:lpstr>
      <vt:lpstr>XP Debate</vt:lpstr>
      <vt:lpstr>Other Agile Process models</vt:lpstr>
      <vt:lpstr>Scrum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28</cp:revision>
  <dcterms:created xsi:type="dcterms:W3CDTF">2020-09-08T04:14:45Z</dcterms:created>
  <dcterms:modified xsi:type="dcterms:W3CDTF">2020-09-09T03:09:36Z</dcterms:modified>
</cp:coreProperties>
</file>