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sldIdLst>
    <p:sldId id="256" r:id="rId5"/>
    <p:sldId id="258" r:id="rId6"/>
    <p:sldId id="278" r:id="rId7"/>
    <p:sldId id="280" r:id="rId8"/>
    <p:sldId id="279" r:id="rId9"/>
    <p:sldId id="281" r:id="rId10"/>
    <p:sldId id="282" r:id="rId11"/>
    <p:sldId id="283" r:id="rId12"/>
    <p:sldId id="270" r:id="rId13"/>
    <p:sldId id="27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8"/>
  </p:normalViewPr>
  <p:slideViewPr>
    <p:cSldViewPr snapToGrid="0">
      <p:cViewPr varScale="1">
        <p:scale>
          <a:sx n="67" d="100"/>
          <a:sy n="67" d="100"/>
        </p:scale>
        <p:origin x="644" y="44"/>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5/18/2023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5/18/2023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5/18/2023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5/18/2023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5/18/2023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5/18/2023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5/18/2023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5/18/2023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5/18/2023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5/18/2023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5/18/2023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5/18/2023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FITPRO</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Vamsi Krishna Mannepalli</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r>
              <a:rPr lang="en-US" dirty="0"/>
              <a:t>Vamsi Krishna Mannepalli</a:t>
            </a:r>
            <a:br>
              <a:rPr lang="en-US" dirty="0"/>
            </a:br>
            <a:r>
              <a:rPr lang="en-US" dirty="0"/>
              <a:t>vamsi.mannepalli@dedalus.com</a:t>
            </a:r>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LOGIN PAGE</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3" y="2653167"/>
            <a:ext cx="5195208" cy="3436483"/>
          </a:xfrm>
        </p:spPr>
        <p:txBody>
          <a:bodyPr vert="horz" lIns="91440" tIns="45720" rIns="91440" bIns="45720" rtlCol="0" anchor="t">
            <a:normAutofit fontScale="92500" lnSpcReduction="10000"/>
          </a:bodyPr>
          <a:lstStyle/>
          <a:p>
            <a:pPr marL="342900" indent="-34290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The user's email and password are entered on the page, and a connection to the JSON file is created.</a:t>
            </a:r>
          </a:p>
          <a:p>
            <a:pPr marL="342900" indent="-34290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The entered information is compared and checked within the JSON file.</a:t>
            </a:r>
          </a:p>
          <a:p>
            <a:pPr marL="342900" indent="-34290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The user can choose to register and enter the details if they are brand-new and haven't done so already.</a:t>
            </a:r>
          </a:p>
          <a:p>
            <a:pPr marL="342900" indent="-34290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If the user type "admin" is present in the user details, the admin page is opened; otherwise, the user page is displayed.</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5/18/2023</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FITPRO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2</a:t>
            </a:fld>
            <a:endParaRPr lang="en-US" dirty="0"/>
          </a:p>
        </p:txBody>
      </p:sp>
      <p:pic>
        <p:nvPicPr>
          <p:cNvPr id="9" name="Picture 8" descr="A screenshot of a computer&#10;&#10;Description automatically generated">
            <a:extLst>
              <a:ext uri="{FF2B5EF4-FFF2-40B4-BE49-F238E27FC236}">
                <a16:creationId xmlns:a16="http://schemas.microsoft.com/office/drawing/2014/main" id="{1609D56F-E6B9-7307-C5A4-4395D7CE0310}"/>
              </a:ext>
            </a:extLst>
          </p:cNvPr>
          <p:cNvPicPr>
            <a:picLocks noChangeAspect="1"/>
          </p:cNvPicPr>
          <p:nvPr/>
        </p:nvPicPr>
        <p:blipFill rotWithShape="1">
          <a:blip r:embed="rId2"/>
          <a:srcRect l="1041" t="9303" r="947" b="7869"/>
          <a:stretch/>
        </p:blipFill>
        <p:spPr>
          <a:xfrm>
            <a:off x="6607214" y="2523558"/>
            <a:ext cx="5089486" cy="3695699"/>
          </a:xfrm>
          <a:prstGeom prst="rect">
            <a:avLst/>
          </a:prstGeom>
        </p:spPr>
      </p:pic>
    </p:spTree>
    <p:extLst>
      <p:ext uri="{BB962C8B-B14F-4D97-AF65-F5344CB8AC3E}">
        <p14:creationId xmlns:p14="http://schemas.microsoft.com/office/powerpoint/2010/main" val="1639799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ADMIN INTERFACE</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639238" y="2597507"/>
            <a:ext cx="5195208" cy="3436483"/>
          </a:xfrm>
        </p:spPr>
        <p:txBody>
          <a:bodyPr vert="horz" lIns="91440" tIns="45720" rIns="91440" bIns="45720" rtlCol="0" anchor="t">
            <a:normAutofit fontScale="77500" lnSpcReduction="20000"/>
          </a:bodyPr>
          <a:lstStyle/>
          <a:p>
            <a:pPr marL="342900" indent="-342900">
              <a:buFont typeface="Arial" panose="020B0604020202020204" pitchFamily="34" charset="0"/>
              <a:buChar char="•"/>
            </a:pPr>
            <a:r>
              <a:rPr lang="en-US" dirty="0">
                <a:solidFill>
                  <a:schemeClr val="tx1"/>
                </a:solidFill>
              </a:rPr>
              <a:t>To add and remove products from the list of products in the JSON file, the admin has a simple interface.</a:t>
            </a:r>
          </a:p>
          <a:p>
            <a:pPr marL="342900" indent="-342900">
              <a:buFont typeface="Arial" panose="020B0604020202020204" pitchFamily="34" charset="0"/>
              <a:buChar char="•"/>
            </a:pPr>
            <a:r>
              <a:rPr lang="en-US" dirty="0">
                <a:solidFill>
                  <a:schemeClr val="tx1"/>
                </a:solidFill>
              </a:rPr>
              <a:t>The item will also be permanently removed from the JSON file if the admin chooses to remove any item from the list.</a:t>
            </a:r>
          </a:p>
          <a:p>
            <a:pPr marL="342900" indent="-342900">
              <a:buFont typeface="Arial" panose="020B0604020202020204" pitchFamily="34" charset="0"/>
              <a:buChar char="•"/>
            </a:pPr>
            <a:r>
              <a:rPr lang="en-US" dirty="0">
                <a:solidFill>
                  <a:schemeClr val="tx1"/>
                </a:solidFill>
              </a:rPr>
              <a:t>The administrator can delete the product as well as search for it.</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5/18/2023</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FITPRO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pic>
        <p:nvPicPr>
          <p:cNvPr id="8" name="Picture 7" descr="A screenshot of a computer&#10;&#10;Description automatically generated">
            <a:extLst>
              <a:ext uri="{FF2B5EF4-FFF2-40B4-BE49-F238E27FC236}">
                <a16:creationId xmlns:a16="http://schemas.microsoft.com/office/drawing/2014/main" id="{D8ECEA1C-C4D3-10A4-6FC9-F75D8D9A0A5F}"/>
              </a:ext>
            </a:extLst>
          </p:cNvPr>
          <p:cNvPicPr>
            <a:picLocks noChangeAspect="1"/>
          </p:cNvPicPr>
          <p:nvPr/>
        </p:nvPicPr>
        <p:blipFill rotWithShape="1">
          <a:blip r:embed="rId2"/>
          <a:srcRect t="10087" r="1066" b="5556"/>
          <a:stretch/>
        </p:blipFill>
        <p:spPr>
          <a:xfrm>
            <a:off x="6096000" y="2793147"/>
            <a:ext cx="5889762" cy="3045204"/>
          </a:xfrm>
          <a:prstGeom prst="rect">
            <a:avLst/>
          </a:prstGeom>
        </p:spPr>
      </p:pic>
      <p:pic>
        <p:nvPicPr>
          <p:cNvPr id="9" name="Picture 8">
            <a:extLst>
              <a:ext uri="{FF2B5EF4-FFF2-40B4-BE49-F238E27FC236}">
                <a16:creationId xmlns:a16="http://schemas.microsoft.com/office/drawing/2014/main" id="{B78E1D99-B86E-3736-D4F8-37B1A39CAE92}"/>
              </a:ext>
            </a:extLst>
          </p:cNvPr>
          <p:cNvPicPr>
            <a:picLocks noChangeAspect="1"/>
          </p:cNvPicPr>
          <p:nvPr/>
        </p:nvPicPr>
        <p:blipFill>
          <a:blip r:embed="rId3"/>
          <a:stretch>
            <a:fillRect/>
          </a:stretch>
        </p:blipFill>
        <p:spPr>
          <a:xfrm>
            <a:off x="6096000" y="2597506"/>
            <a:ext cx="5889762" cy="3436483"/>
          </a:xfrm>
          <a:prstGeom prst="rect">
            <a:avLst/>
          </a:prstGeom>
        </p:spPr>
      </p:pic>
    </p:spTree>
    <p:extLst>
      <p:ext uri="{BB962C8B-B14F-4D97-AF65-F5344CB8AC3E}">
        <p14:creationId xmlns:p14="http://schemas.microsoft.com/office/powerpoint/2010/main" val="1163929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ADMIN FEATURES</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3" y="2653167"/>
            <a:ext cx="5195208" cy="3436483"/>
          </a:xfrm>
        </p:spPr>
        <p:txBody>
          <a:bodyPr vert="horz" lIns="91440" tIns="45720" rIns="91440" bIns="45720" rtlCol="0" anchor="t">
            <a:normAutofit fontScale="62500" lnSpcReduction="20000"/>
          </a:bodyPr>
          <a:lstStyle/>
          <a:p>
            <a:pPr marL="342900" indent="-342900">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A wish list item can be added by an administrator, and the list will be updated as a result. </a:t>
            </a:r>
          </a:p>
          <a:p>
            <a:pPr marL="342900" indent="-342900">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Until the administrator again decides to delete it as well, the addition will be displayed on the total list.</a:t>
            </a:r>
          </a:p>
          <a:p>
            <a:pPr marL="342900" indent="-342900">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A drop-down box in the category list causes an error that can prevent it from being added to the required category. And even admin can check all the complaints raised by users</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5/18/2023</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FITPRO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4</a:t>
            </a:fld>
            <a:endParaRPr lang="en-US" dirty="0"/>
          </a:p>
        </p:txBody>
      </p:sp>
      <p:pic>
        <p:nvPicPr>
          <p:cNvPr id="8" name="Picture 7" descr="A screenshot of a computer&#10;&#10;Description automatically generated">
            <a:extLst>
              <a:ext uri="{FF2B5EF4-FFF2-40B4-BE49-F238E27FC236}">
                <a16:creationId xmlns:a16="http://schemas.microsoft.com/office/drawing/2014/main" id="{2CC40E74-8515-787E-8466-B4E1942766BA}"/>
              </a:ext>
            </a:extLst>
          </p:cNvPr>
          <p:cNvPicPr>
            <a:picLocks noChangeAspect="1"/>
          </p:cNvPicPr>
          <p:nvPr/>
        </p:nvPicPr>
        <p:blipFill rotWithShape="1">
          <a:blip r:embed="rId2"/>
          <a:srcRect t="4638" b="4580"/>
          <a:stretch/>
        </p:blipFill>
        <p:spPr>
          <a:xfrm>
            <a:off x="6246497" y="2653167"/>
            <a:ext cx="5807680" cy="3131019"/>
          </a:xfrm>
          <a:prstGeom prst="rect">
            <a:avLst/>
          </a:prstGeom>
        </p:spPr>
      </p:pic>
      <p:pic>
        <p:nvPicPr>
          <p:cNvPr id="9" name="Picture 8">
            <a:extLst>
              <a:ext uri="{FF2B5EF4-FFF2-40B4-BE49-F238E27FC236}">
                <a16:creationId xmlns:a16="http://schemas.microsoft.com/office/drawing/2014/main" id="{7E26BE73-40EC-CC11-57BD-53C8BBDC4E57}"/>
              </a:ext>
            </a:extLst>
          </p:cNvPr>
          <p:cNvPicPr>
            <a:picLocks noChangeAspect="1"/>
          </p:cNvPicPr>
          <p:nvPr/>
        </p:nvPicPr>
        <p:blipFill>
          <a:blip r:embed="rId3"/>
          <a:stretch>
            <a:fillRect/>
          </a:stretch>
        </p:blipFill>
        <p:spPr>
          <a:xfrm>
            <a:off x="8153400" y="4090912"/>
            <a:ext cx="3788466" cy="2448000"/>
          </a:xfrm>
          <a:prstGeom prst="rect">
            <a:avLst/>
          </a:prstGeom>
        </p:spPr>
      </p:pic>
    </p:spTree>
    <p:extLst>
      <p:ext uri="{BB962C8B-B14F-4D97-AF65-F5344CB8AC3E}">
        <p14:creationId xmlns:p14="http://schemas.microsoft.com/office/powerpoint/2010/main" val="3371360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USER INTERFACE</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3" y="2653167"/>
            <a:ext cx="5195208" cy="3436483"/>
          </a:xfrm>
        </p:spPr>
        <p:txBody>
          <a:bodyPr vert="horz" lIns="91440" tIns="45720" rIns="91440" bIns="45720" rtlCol="0" anchor="t">
            <a:normAutofit/>
          </a:bodyPr>
          <a:lstStyle/>
          <a:p>
            <a:r>
              <a:rPr lang="en-US" sz="2000" dirty="0">
                <a:solidFill>
                  <a:schemeClr val="tx1"/>
                </a:solidFill>
                <a:latin typeface="Arial" panose="020B0604020202020204" pitchFamily="34" charset="0"/>
                <a:cs typeface="Arial" panose="020B0604020202020204" pitchFamily="34" charset="0"/>
              </a:rPr>
              <a:t>After Logging In User will get displayed home page content and a header part which consists of </a:t>
            </a: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1. Menu</a:t>
            </a: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2. Forum</a:t>
            </a: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3. Complaints</a:t>
            </a: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4. Own-Diet-Plan</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5/18/2023</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FITPRO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5</a:t>
            </a:fld>
            <a:endParaRPr lang="en-US" dirty="0"/>
          </a:p>
        </p:txBody>
      </p:sp>
      <p:pic>
        <p:nvPicPr>
          <p:cNvPr id="8" name="Picture 7">
            <a:extLst>
              <a:ext uri="{FF2B5EF4-FFF2-40B4-BE49-F238E27FC236}">
                <a16:creationId xmlns:a16="http://schemas.microsoft.com/office/drawing/2014/main" id="{FD815039-1227-165C-5E95-7CCBF0915D74}"/>
              </a:ext>
            </a:extLst>
          </p:cNvPr>
          <p:cNvPicPr>
            <a:picLocks noChangeAspect="1"/>
          </p:cNvPicPr>
          <p:nvPr/>
        </p:nvPicPr>
        <p:blipFill rotWithShape="1">
          <a:blip r:embed="rId2"/>
          <a:srcRect t="5556" b="5556"/>
          <a:stretch/>
        </p:blipFill>
        <p:spPr>
          <a:xfrm>
            <a:off x="6362701" y="2828875"/>
            <a:ext cx="5585393" cy="2792697"/>
          </a:xfrm>
          <a:prstGeom prst="rect">
            <a:avLst/>
          </a:prstGeom>
        </p:spPr>
      </p:pic>
      <p:pic>
        <p:nvPicPr>
          <p:cNvPr id="9" name="Picture 8">
            <a:extLst>
              <a:ext uri="{FF2B5EF4-FFF2-40B4-BE49-F238E27FC236}">
                <a16:creationId xmlns:a16="http://schemas.microsoft.com/office/drawing/2014/main" id="{581553FE-C276-CD16-59DD-67909111BAEC}"/>
              </a:ext>
            </a:extLst>
          </p:cNvPr>
          <p:cNvPicPr>
            <a:picLocks noChangeAspect="1"/>
          </p:cNvPicPr>
          <p:nvPr/>
        </p:nvPicPr>
        <p:blipFill>
          <a:blip r:embed="rId3"/>
          <a:stretch>
            <a:fillRect/>
          </a:stretch>
        </p:blipFill>
        <p:spPr>
          <a:xfrm>
            <a:off x="6362700" y="2553699"/>
            <a:ext cx="5585393" cy="3337015"/>
          </a:xfrm>
          <a:prstGeom prst="rect">
            <a:avLst/>
          </a:prstGeom>
        </p:spPr>
      </p:pic>
    </p:spTree>
    <p:extLst>
      <p:ext uri="{BB962C8B-B14F-4D97-AF65-F5344CB8AC3E}">
        <p14:creationId xmlns:p14="http://schemas.microsoft.com/office/powerpoint/2010/main" val="3697810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PRODUCTS</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3" y="2653168"/>
            <a:ext cx="5034524" cy="3365970"/>
          </a:xfrm>
        </p:spPr>
        <p:txBody>
          <a:bodyPr vert="horz" lIns="91440" tIns="45720" rIns="91440" bIns="45720" rtlCol="0" anchor="t">
            <a:normAutofit/>
          </a:bodyPr>
          <a:lstStyle/>
          <a:p>
            <a:pPr marL="342900" indent="-3429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The user has a variety of features, including a page that lists the items available and their nutritional values, and after clicking the details button user can seen the entire description</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5/18/2023</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FITPRO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6</a:t>
            </a:fld>
            <a:endParaRPr lang="en-US" dirty="0"/>
          </a:p>
        </p:txBody>
      </p:sp>
      <p:pic>
        <p:nvPicPr>
          <p:cNvPr id="8" name="Picture 7">
            <a:extLst>
              <a:ext uri="{FF2B5EF4-FFF2-40B4-BE49-F238E27FC236}">
                <a16:creationId xmlns:a16="http://schemas.microsoft.com/office/drawing/2014/main" id="{FD815039-1227-165C-5E95-7CCBF0915D74}"/>
              </a:ext>
            </a:extLst>
          </p:cNvPr>
          <p:cNvPicPr>
            <a:picLocks noChangeAspect="1"/>
          </p:cNvPicPr>
          <p:nvPr/>
        </p:nvPicPr>
        <p:blipFill rotWithShape="1">
          <a:blip r:embed="rId2"/>
          <a:srcRect t="5556" b="5556"/>
          <a:stretch/>
        </p:blipFill>
        <p:spPr>
          <a:xfrm>
            <a:off x="6362701" y="2828875"/>
            <a:ext cx="5585393" cy="2792697"/>
          </a:xfrm>
          <a:prstGeom prst="rect">
            <a:avLst/>
          </a:prstGeom>
        </p:spPr>
      </p:pic>
      <p:pic>
        <p:nvPicPr>
          <p:cNvPr id="9" name="Picture 8">
            <a:extLst>
              <a:ext uri="{FF2B5EF4-FFF2-40B4-BE49-F238E27FC236}">
                <a16:creationId xmlns:a16="http://schemas.microsoft.com/office/drawing/2014/main" id="{85926F1D-1C88-292D-E924-5C482C27C062}"/>
              </a:ext>
            </a:extLst>
          </p:cNvPr>
          <p:cNvPicPr>
            <a:picLocks noChangeAspect="1"/>
          </p:cNvPicPr>
          <p:nvPr/>
        </p:nvPicPr>
        <p:blipFill>
          <a:blip r:embed="rId3"/>
          <a:stretch>
            <a:fillRect/>
          </a:stretch>
        </p:blipFill>
        <p:spPr>
          <a:xfrm>
            <a:off x="6362700" y="2828874"/>
            <a:ext cx="5632729" cy="2792697"/>
          </a:xfrm>
          <a:prstGeom prst="rect">
            <a:avLst/>
          </a:prstGeom>
        </p:spPr>
      </p:pic>
      <p:pic>
        <p:nvPicPr>
          <p:cNvPr id="13" name="Picture 12">
            <a:extLst>
              <a:ext uri="{FF2B5EF4-FFF2-40B4-BE49-F238E27FC236}">
                <a16:creationId xmlns:a16="http://schemas.microsoft.com/office/drawing/2014/main" id="{90699A99-D353-4052-4AD0-C16C86F8FEC7}"/>
              </a:ext>
            </a:extLst>
          </p:cNvPr>
          <p:cNvPicPr>
            <a:picLocks noChangeAspect="1"/>
          </p:cNvPicPr>
          <p:nvPr/>
        </p:nvPicPr>
        <p:blipFill>
          <a:blip r:embed="rId4"/>
          <a:stretch>
            <a:fillRect/>
          </a:stretch>
        </p:blipFill>
        <p:spPr>
          <a:xfrm>
            <a:off x="9179064" y="4802135"/>
            <a:ext cx="3051643" cy="1638871"/>
          </a:xfrm>
          <a:prstGeom prst="rect">
            <a:avLst/>
          </a:prstGeom>
        </p:spPr>
      </p:pic>
    </p:spTree>
    <p:extLst>
      <p:ext uri="{BB962C8B-B14F-4D97-AF65-F5344CB8AC3E}">
        <p14:creationId xmlns:p14="http://schemas.microsoft.com/office/powerpoint/2010/main" val="991400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FORUMS &amp; COMPLAITS </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3" y="2653167"/>
            <a:ext cx="5195208" cy="3436483"/>
          </a:xfrm>
        </p:spPr>
        <p:txBody>
          <a:bodyPr vert="horz" lIns="91440" tIns="45720" rIns="91440" bIns="45720" rtlCol="0" anchor="t">
            <a:normAutofit lnSpcReduction="10000"/>
          </a:bodyPr>
          <a:lstStyle/>
          <a:p>
            <a:pPr marL="342900" indent="-342900">
              <a:buFont typeface="Arial" panose="020B0604020202020204" pitchFamily="34" charset="0"/>
              <a:buChar char="•"/>
            </a:pPr>
            <a:r>
              <a:rPr lang="en-IN" sz="2000" dirty="0">
                <a:solidFill>
                  <a:schemeClr val="tx1"/>
                </a:solidFill>
              </a:rPr>
              <a:t>A discussion forum is created where users can send their opinions and have discussion on it in a public forum.</a:t>
            </a:r>
          </a:p>
          <a:p>
            <a:pPr marL="342900" indent="-342900">
              <a:buFont typeface="Arial" panose="020B0604020202020204" pitchFamily="34" charset="0"/>
              <a:buChar char="•"/>
            </a:pPr>
            <a:r>
              <a:rPr lang="en-IN" sz="2000" dirty="0">
                <a:solidFill>
                  <a:schemeClr val="tx1"/>
                </a:solidFill>
              </a:rPr>
              <a:t>The users can see the opinions of others as well.</a:t>
            </a:r>
          </a:p>
          <a:p>
            <a:pPr marL="342900" indent="-342900">
              <a:buFont typeface="Arial" panose="020B0604020202020204" pitchFamily="34" charset="0"/>
              <a:buChar char="•"/>
            </a:pPr>
            <a:r>
              <a:rPr lang="en-IN" sz="2000" dirty="0">
                <a:solidFill>
                  <a:schemeClr val="tx1"/>
                </a:solidFill>
              </a:rPr>
              <a:t>And the complaint page where user can raise a complaint regarding products</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5/18/2023</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FITPRO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7</a:t>
            </a:fld>
            <a:endParaRPr lang="en-US" dirty="0"/>
          </a:p>
        </p:txBody>
      </p:sp>
      <p:pic>
        <p:nvPicPr>
          <p:cNvPr id="10" name="Picture 9">
            <a:extLst>
              <a:ext uri="{FF2B5EF4-FFF2-40B4-BE49-F238E27FC236}">
                <a16:creationId xmlns:a16="http://schemas.microsoft.com/office/drawing/2014/main" id="{AE06B351-F11D-F247-0F3E-12A2F2A7F822}"/>
              </a:ext>
            </a:extLst>
          </p:cNvPr>
          <p:cNvPicPr>
            <a:picLocks noChangeAspect="1"/>
          </p:cNvPicPr>
          <p:nvPr/>
        </p:nvPicPr>
        <p:blipFill>
          <a:blip r:embed="rId2"/>
          <a:stretch>
            <a:fillRect/>
          </a:stretch>
        </p:blipFill>
        <p:spPr>
          <a:xfrm>
            <a:off x="6362701" y="2386467"/>
            <a:ext cx="4583974" cy="2430525"/>
          </a:xfrm>
          <a:prstGeom prst="rect">
            <a:avLst/>
          </a:prstGeom>
        </p:spPr>
      </p:pic>
      <p:pic>
        <p:nvPicPr>
          <p:cNvPr id="12" name="Picture 11">
            <a:extLst>
              <a:ext uri="{FF2B5EF4-FFF2-40B4-BE49-F238E27FC236}">
                <a16:creationId xmlns:a16="http://schemas.microsoft.com/office/drawing/2014/main" id="{67952395-431B-62A2-8D4B-CED2FB5C0DC1}"/>
              </a:ext>
            </a:extLst>
          </p:cNvPr>
          <p:cNvPicPr>
            <a:picLocks noChangeAspect="1"/>
          </p:cNvPicPr>
          <p:nvPr/>
        </p:nvPicPr>
        <p:blipFill>
          <a:blip r:embed="rId3"/>
          <a:stretch>
            <a:fillRect/>
          </a:stretch>
        </p:blipFill>
        <p:spPr>
          <a:xfrm>
            <a:off x="7640987" y="3884324"/>
            <a:ext cx="4428429" cy="2472026"/>
          </a:xfrm>
          <a:prstGeom prst="rect">
            <a:avLst/>
          </a:prstGeom>
        </p:spPr>
      </p:pic>
    </p:spTree>
    <p:extLst>
      <p:ext uri="{BB962C8B-B14F-4D97-AF65-F5344CB8AC3E}">
        <p14:creationId xmlns:p14="http://schemas.microsoft.com/office/powerpoint/2010/main" val="3566755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DIETPLANS/OWN DIET PLAN </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3" y="2653167"/>
            <a:ext cx="5195208" cy="3436483"/>
          </a:xfrm>
        </p:spPr>
        <p:txBody>
          <a:bodyPr vert="horz" lIns="91440" tIns="45720" rIns="91440" bIns="45720" rtlCol="0" anchor="t">
            <a:normAutofit fontScale="85000" lnSpcReduction="20000"/>
          </a:bodyPr>
          <a:lstStyle/>
          <a:p>
            <a:pPr marL="342900" indent="-342900">
              <a:buFont typeface="Arial" panose="020B0604020202020204" pitchFamily="34" charset="0"/>
              <a:buChar char="•"/>
            </a:pPr>
            <a:endParaRPr lang="en-IN" sz="2000" dirty="0">
              <a:solidFill>
                <a:schemeClr val="tx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tx1"/>
                </a:solidFill>
                <a:latin typeface="Arial" panose="020B0604020202020204" pitchFamily="34" charset="0"/>
                <a:cs typeface="Arial" panose="020B0604020202020204" pitchFamily="34" charset="0"/>
              </a:rPr>
              <a:t>There are 10 types of diets mentioned. All the 10 types of details and their benefits are stored in the JSON file. The details are displayed and the benefits of the diets are displayed</a:t>
            </a:r>
          </a:p>
          <a:p>
            <a:pPr marL="342900" indent="-342900">
              <a:buFont typeface="Arial" panose="020B0604020202020204" pitchFamily="34" charset="0"/>
              <a:buChar char="•"/>
            </a:pPr>
            <a:r>
              <a:rPr lang="en-IN" sz="2000" dirty="0">
                <a:solidFill>
                  <a:schemeClr val="tx1"/>
                </a:solidFill>
                <a:latin typeface="Arial" panose="020B0604020202020204" pitchFamily="34" charset="0"/>
                <a:cs typeface="Arial" panose="020B0604020202020204" pitchFamily="34" charset="0"/>
              </a:rPr>
              <a:t>The user can input different types of food products from different categories and sum up all  to get a required amount of calories basing which he can create his own diet</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5/18/2023</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FITPRO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8</a:t>
            </a:fld>
            <a:endParaRPr lang="en-US" dirty="0"/>
          </a:p>
        </p:txBody>
      </p:sp>
      <p:pic>
        <p:nvPicPr>
          <p:cNvPr id="11" name="Picture 10">
            <a:extLst>
              <a:ext uri="{FF2B5EF4-FFF2-40B4-BE49-F238E27FC236}">
                <a16:creationId xmlns:a16="http://schemas.microsoft.com/office/drawing/2014/main" id="{3193BE4E-B995-D34B-4963-1E578E35402D}"/>
              </a:ext>
            </a:extLst>
          </p:cNvPr>
          <p:cNvPicPr>
            <a:picLocks noChangeAspect="1"/>
          </p:cNvPicPr>
          <p:nvPr/>
        </p:nvPicPr>
        <p:blipFill>
          <a:blip r:embed="rId2"/>
          <a:stretch>
            <a:fillRect/>
          </a:stretch>
        </p:blipFill>
        <p:spPr>
          <a:xfrm>
            <a:off x="6609994" y="2431342"/>
            <a:ext cx="3834449" cy="2411261"/>
          </a:xfrm>
          <a:prstGeom prst="rect">
            <a:avLst/>
          </a:prstGeom>
        </p:spPr>
      </p:pic>
      <p:pic>
        <p:nvPicPr>
          <p:cNvPr id="9" name="Picture 8">
            <a:extLst>
              <a:ext uri="{FF2B5EF4-FFF2-40B4-BE49-F238E27FC236}">
                <a16:creationId xmlns:a16="http://schemas.microsoft.com/office/drawing/2014/main" id="{93F86B1B-BA86-CB59-3B9B-DF4650BA2637}"/>
              </a:ext>
            </a:extLst>
          </p:cNvPr>
          <p:cNvPicPr>
            <a:picLocks noChangeAspect="1"/>
          </p:cNvPicPr>
          <p:nvPr/>
        </p:nvPicPr>
        <p:blipFill>
          <a:blip r:embed="rId3"/>
          <a:stretch>
            <a:fillRect/>
          </a:stretch>
        </p:blipFill>
        <p:spPr>
          <a:xfrm>
            <a:off x="7696200" y="4081907"/>
            <a:ext cx="4190882" cy="2274443"/>
          </a:xfrm>
          <a:prstGeom prst="rect">
            <a:avLst/>
          </a:prstGeom>
        </p:spPr>
      </p:pic>
    </p:spTree>
    <p:extLst>
      <p:ext uri="{BB962C8B-B14F-4D97-AF65-F5344CB8AC3E}">
        <p14:creationId xmlns:p14="http://schemas.microsoft.com/office/powerpoint/2010/main" val="589790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a:xfrm>
            <a:off x="676275" y="136525"/>
            <a:ext cx="9096376" cy="1316065"/>
          </a:xfrm>
        </p:spPr>
        <p:txBody>
          <a:bodyPr/>
          <a:lstStyle/>
          <a:p>
            <a:r>
              <a:rPr lang="en-US" dirty="0"/>
              <a:t>WORKFLOW</a:t>
            </a:r>
          </a:p>
        </p:txBody>
      </p:sp>
      <p:sp>
        <p:nvSpPr>
          <p:cNvPr id="4" name="Date Placeholder 3">
            <a:extLst>
              <a:ext uri="{FF2B5EF4-FFF2-40B4-BE49-F238E27FC236}">
                <a16:creationId xmlns:a16="http://schemas.microsoft.com/office/drawing/2014/main" id="{374915C9-579A-6644-A782-7D56C8F5561E}"/>
              </a:ext>
            </a:extLst>
          </p:cNvPr>
          <p:cNvSpPr>
            <a:spLocks noGrp="1"/>
          </p:cNvSpPr>
          <p:nvPr>
            <p:ph type="dt" sz="half" idx="2"/>
          </p:nvPr>
        </p:nvSpPr>
        <p:spPr/>
        <p:txBody>
          <a:bodyPr/>
          <a:lstStyle/>
          <a:p>
            <a:fld id="{79C497D8-AFA6-424B-9876-402B886244CF}" type="datetime1">
              <a:rPr lang="en-US" smtClean="0"/>
              <a:t>5/18/2023</a:t>
            </a:fld>
            <a:endParaRPr lang="en-US" dirty="0"/>
          </a:p>
        </p:txBody>
      </p:sp>
      <p:sp>
        <p:nvSpPr>
          <p:cNvPr id="5" name="Footer Placeholder 4">
            <a:extLst>
              <a:ext uri="{FF2B5EF4-FFF2-40B4-BE49-F238E27FC236}">
                <a16:creationId xmlns:a16="http://schemas.microsoft.com/office/drawing/2014/main" id="{140F55DB-0AAD-684A-B0E2-8EF58E039423}"/>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280037C3-0E79-CD4B-92A9-5B5F9E74A60B}"/>
              </a:ext>
            </a:extLst>
          </p:cNvPr>
          <p:cNvSpPr>
            <a:spLocks noGrp="1"/>
          </p:cNvSpPr>
          <p:nvPr>
            <p:ph type="sldNum" sz="quarter" idx="4"/>
          </p:nvPr>
        </p:nvSpPr>
        <p:spPr/>
        <p:txBody>
          <a:bodyPr/>
          <a:lstStyle/>
          <a:p>
            <a:fld id="{294A09A9-5501-47C1-A89A-A340965A2BE2}" type="slidenum">
              <a:rPr lang="en-US" smtClean="0"/>
              <a:t>9</a:t>
            </a:fld>
            <a:endParaRPr lang="en-US" dirty="0"/>
          </a:p>
        </p:txBody>
      </p:sp>
      <p:pic>
        <p:nvPicPr>
          <p:cNvPr id="10" name="Picture 9" descr="A picture containing diagram, plan, technical drawing, schematic&#10;&#10;Description automatically generated">
            <a:extLst>
              <a:ext uri="{FF2B5EF4-FFF2-40B4-BE49-F238E27FC236}">
                <a16:creationId xmlns:a16="http://schemas.microsoft.com/office/drawing/2014/main" id="{DD9B9C36-F5DA-4ABE-4A20-F7506D97A65B}"/>
              </a:ext>
            </a:extLst>
          </p:cNvPr>
          <p:cNvPicPr>
            <a:picLocks noChangeAspect="1"/>
          </p:cNvPicPr>
          <p:nvPr/>
        </p:nvPicPr>
        <p:blipFill>
          <a:blip r:embed="rId2"/>
          <a:stretch>
            <a:fillRect/>
          </a:stretch>
        </p:blipFill>
        <p:spPr>
          <a:xfrm>
            <a:off x="1685676" y="1786317"/>
            <a:ext cx="9040633" cy="4098861"/>
          </a:xfrm>
          <a:prstGeom prst="rect">
            <a:avLst/>
          </a:prstGeom>
        </p:spPr>
      </p:pic>
      <p:sp>
        <p:nvSpPr>
          <p:cNvPr id="15" name="Freeform: Shape 14">
            <a:extLst>
              <a:ext uri="{FF2B5EF4-FFF2-40B4-BE49-F238E27FC236}">
                <a16:creationId xmlns:a16="http://schemas.microsoft.com/office/drawing/2014/main" id="{6E113186-3AFD-EAE2-EDAA-6D69D2DEE374}"/>
              </a:ext>
            </a:extLst>
          </p:cNvPr>
          <p:cNvSpPr/>
          <p:nvPr/>
        </p:nvSpPr>
        <p:spPr>
          <a:xfrm>
            <a:off x="1746180" y="2727297"/>
            <a:ext cx="2642940" cy="2934476"/>
          </a:xfrm>
          <a:custGeom>
            <a:avLst/>
            <a:gdLst>
              <a:gd name="connsiteX0" fmla="*/ 337062 w 2642940"/>
              <a:gd name="connsiteY0" fmla="*/ 0 h 2934476"/>
              <a:gd name="connsiteX1" fmla="*/ 114425 w 2642940"/>
              <a:gd name="connsiteY1" fmla="*/ 206734 h 2934476"/>
              <a:gd name="connsiteX2" fmla="*/ 114425 w 2642940"/>
              <a:gd name="connsiteY2" fmla="*/ 206734 h 2934476"/>
              <a:gd name="connsiteX3" fmla="*/ 11058 w 2642940"/>
              <a:gd name="connsiteY3" fmla="*/ 1121134 h 2934476"/>
              <a:gd name="connsiteX4" fmla="*/ 66717 w 2642940"/>
              <a:gd name="connsiteY4" fmla="*/ 2623931 h 2934476"/>
              <a:gd name="connsiteX5" fmla="*/ 575601 w 2642940"/>
              <a:gd name="connsiteY5" fmla="*/ 2934032 h 2934476"/>
              <a:gd name="connsiteX6" fmla="*/ 949312 w 2642940"/>
              <a:gd name="connsiteY6" fmla="*/ 2695493 h 2934476"/>
              <a:gd name="connsiteX7" fmla="*/ 2642940 w 2642940"/>
              <a:gd name="connsiteY7" fmla="*/ 2822713 h 2934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2940" h="2934476">
                <a:moveTo>
                  <a:pt x="337062" y="0"/>
                </a:moveTo>
                <a:lnTo>
                  <a:pt x="114425" y="206734"/>
                </a:lnTo>
                <a:lnTo>
                  <a:pt x="114425" y="206734"/>
                </a:lnTo>
                <a:cubicBezTo>
                  <a:pt x="97197" y="359134"/>
                  <a:pt x="19009" y="718268"/>
                  <a:pt x="11058" y="1121134"/>
                </a:cubicBezTo>
                <a:cubicBezTo>
                  <a:pt x="3107" y="1524000"/>
                  <a:pt x="-27373" y="2321781"/>
                  <a:pt x="66717" y="2623931"/>
                </a:cubicBezTo>
                <a:cubicBezTo>
                  <a:pt x="160807" y="2926081"/>
                  <a:pt x="428502" y="2922105"/>
                  <a:pt x="575601" y="2934032"/>
                </a:cubicBezTo>
                <a:cubicBezTo>
                  <a:pt x="722700" y="2945959"/>
                  <a:pt x="604756" y="2714046"/>
                  <a:pt x="949312" y="2695493"/>
                </a:cubicBezTo>
                <a:cubicBezTo>
                  <a:pt x="1293868" y="2676940"/>
                  <a:pt x="2244050" y="2618630"/>
                  <a:pt x="2642940" y="2822713"/>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932498405"/>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5334180-0405-413B-834A-44FA9E05ADB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{27922936-D220-4198-ADDD-BDBD2EFAEB10}tf45331398_win32</Template>
  <TotalTime>0</TotalTime>
  <Words>451</Words>
  <Application>Microsoft Office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Tenorite</vt:lpstr>
      <vt:lpstr>Office Theme</vt:lpstr>
      <vt:lpstr>FITPRO</vt:lpstr>
      <vt:lpstr>LOGIN PAGE</vt:lpstr>
      <vt:lpstr>ADMIN INTERFACE</vt:lpstr>
      <vt:lpstr>ADMIN FEATURES</vt:lpstr>
      <vt:lpstr>USER INTERFACE</vt:lpstr>
      <vt:lpstr>PRODUCTS</vt:lpstr>
      <vt:lpstr>FORUMS &amp; COMPLAITS </vt:lpstr>
      <vt:lpstr>DIETPLANS/OWN DIET PLAN </vt:lpstr>
      <vt:lpstr>WORKFLOW</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FITPRO</dc:title>
  <dc:creator>Vamsi Krishna Mannepalli</dc:creator>
  <cp:lastModifiedBy>Vamsi Krishna Mannepalli</cp:lastModifiedBy>
  <cp:revision>2</cp:revision>
  <dcterms:created xsi:type="dcterms:W3CDTF">2023-05-13T14:38:15Z</dcterms:created>
  <dcterms:modified xsi:type="dcterms:W3CDTF">2023-05-18T05:10:35Z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