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44" y="2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2%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 (1).xlsx]Sheet3!PivotTable2</c:name>
    <c:fmtId val="16"/>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1">
                <a:effectLst/>
              </a:rPr>
              <a:t>Salary And Compensation Analysis Though Excel Data Modeling</a:t>
            </a:r>
            <a:endParaRPr lang="en-I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Sheet3!$B$3:$B$4</c:f>
              <c:strCache>
                <c:ptCount val="1"/>
                <c:pt idx="0">
                  <c:v>Fixed Term</c:v>
                </c:pt>
              </c:strCache>
            </c:strRef>
          </c:tx>
          <c:spPr>
            <a:solidFill>
              <a:schemeClr val="accent1"/>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0438-4587-87DE-A5017472D0C6}"/>
            </c:ext>
          </c:extLst>
        </c:ser>
        <c:ser>
          <c:idx val="1"/>
          <c:order val="1"/>
          <c:tx>
            <c:strRef>
              <c:f>Sheet3!$C$3:$C$4</c:f>
              <c:strCache>
                <c:ptCount val="1"/>
                <c:pt idx="0">
                  <c:v>Permanent</c:v>
                </c:pt>
              </c:strCache>
            </c:strRef>
          </c:tx>
          <c:spPr>
            <a:solidFill>
              <a:schemeClr val="accent2"/>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0438-4587-87DE-A5017472D0C6}"/>
            </c:ext>
          </c:extLst>
        </c:ser>
        <c:ser>
          <c:idx val="2"/>
          <c:order val="2"/>
          <c:tx>
            <c:strRef>
              <c:f>Sheet3!$D$3:$D$4</c:f>
              <c:strCache>
                <c:ptCount val="1"/>
                <c:pt idx="0">
                  <c:v>Temporary</c:v>
                </c:pt>
              </c:strCache>
            </c:strRef>
          </c:tx>
          <c:spPr>
            <a:solidFill>
              <a:schemeClr val="accent3"/>
            </a:solidFill>
            <a:ln>
              <a:noFill/>
            </a:ln>
            <a:effectLst/>
          </c:spPr>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0438-4587-87DE-A5017472D0C6}"/>
            </c:ext>
          </c:extLst>
        </c:ser>
        <c:dLbls>
          <c:showLegendKey val="0"/>
          <c:showVal val="0"/>
          <c:showCatName val="0"/>
          <c:showSerName val="0"/>
          <c:showPercent val="0"/>
          <c:showBubbleSize val="0"/>
        </c:dLbls>
        <c:gapWidth val="219"/>
        <c:overlap val="-27"/>
        <c:axId val="1467738543"/>
        <c:axId val="1467736463"/>
      </c:barChart>
      <c:catAx>
        <c:axId val="146773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736463"/>
        <c:crosses val="autoZero"/>
        <c:auto val="1"/>
        <c:lblAlgn val="ctr"/>
        <c:lblOffset val="100"/>
        <c:noMultiLvlLbl val="0"/>
      </c:catAx>
      <c:valAx>
        <c:axId val="1467736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73854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55545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3047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777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599" y="-17293"/>
            <a:ext cx="7781925" cy="1038514"/>
          </a:xfrm>
          <a:prstGeom prst="rect">
            <a:avLst/>
          </a:prstGeom>
        </p:spPr>
        <p:txBody>
          <a:bodyPr vert="horz" wrap="square" lIns="0" tIns="16510" rIns="0" bIns="0" rtlCol="0">
            <a:spAutoFit/>
          </a:bodyPr>
          <a:lstStyle/>
          <a:p>
            <a:r>
              <a:rPr lang="en-US" b="1" dirty="0">
                <a:solidFill>
                  <a:srgbClr val="0F0F0F"/>
                </a:solidFill>
                <a:latin typeface="Times New Roman" panose="02020603050405020304" pitchFamily="18" charset="0"/>
                <a:cs typeface="Times New Roman" panose="02020603050405020304" pitchFamily="18" charset="0"/>
              </a:rPr>
              <a:t>Salary And Compensation Analysis Though Excel Data Modeling</a:t>
            </a:r>
            <a:endParaRPr lang="en-IN" sz="1800" dirty="0">
              <a:solidFill>
                <a:srgbClr val="7030A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76600"/>
            <a:ext cx="10333700" cy="1982957"/>
          </a:xfrm>
          <a:prstGeom prst="rect">
            <a:avLst/>
          </a:prstGeom>
          <a:noFill/>
        </p:spPr>
        <p:txBody>
          <a:bodyPr wrap="square" rtlCol="0">
            <a:spAutoFit/>
          </a:bodyPr>
          <a:lstStyle/>
          <a:p>
            <a:r>
              <a:rPr lang="en-US" sz="2400" dirty="0"/>
              <a:t>STUDENT NAME</a:t>
            </a:r>
            <a:r>
              <a:rPr lang="en-US" sz="2400" dirty="0" smtClean="0"/>
              <a:t>: VAMSI P S</a:t>
            </a:r>
            <a:endParaRPr lang="en-US" sz="2400" dirty="0"/>
          </a:p>
          <a:p>
            <a:r>
              <a:rPr lang="en-US" sz="2400" dirty="0"/>
              <a:t>REGISTER NO</a:t>
            </a:r>
            <a:r>
              <a:rPr lang="en-US" sz="2400" dirty="0" smtClean="0"/>
              <a:t>: </a:t>
            </a:r>
            <a:r>
              <a:rPr lang="en-US" sz="2400" dirty="0"/>
              <a:t>312214554/372C8539A1EDE4487E14EE932FF67EC6</a:t>
            </a:r>
            <a:endParaRPr lang="en-US" sz="2400" dirty="0" smtClean="0"/>
          </a:p>
          <a:p>
            <a:r>
              <a:rPr lang="en-US" sz="2400" dirty="0" smtClean="0"/>
              <a:t>DEPARTMENT: </a:t>
            </a:r>
            <a:r>
              <a:rPr lang="en-US" sz="2400" dirty="0" smtClean="0"/>
              <a:t>B.COM (COMPUTER APPLICATION)</a:t>
            </a:r>
            <a:endParaRPr lang="en-US" sz="2400" dirty="0" smtClean="0"/>
          </a:p>
          <a:p>
            <a:r>
              <a:rPr lang="en-US" sz="2400" dirty="0" smtClean="0"/>
              <a:t>COLLEGE: ST 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12"/>
          <p:cNvSpPr/>
          <p:nvPr/>
        </p:nvSpPr>
        <p:spPr>
          <a:xfrm>
            <a:off x="685800" y="1143000"/>
            <a:ext cx="8458200" cy="2862322"/>
          </a:xfrm>
          <a:prstGeom prst="rect">
            <a:avLst/>
          </a:prstGeom>
        </p:spPr>
        <p:txBody>
          <a:bodyPr wrap="square">
            <a:spAutoFit/>
          </a:bodyPr>
          <a:lstStyle/>
          <a:p>
            <a:pPr marL="342900" indent="-342900">
              <a:buAutoNum type="arabicPeriod"/>
            </a:pPr>
            <a:r>
              <a:rPr lang="en-IN" b="1" dirty="0" smtClean="0"/>
              <a:t>Data Collection:</a:t>
            </a:r>
          </a:p>
          <a:p>
            <a:endParaRPr lang="en-IN" b="1" dirty="0" smtClean="0"/>
          </a:p>
          <a:p>
            <a:r>
              <a:rPr lang="en-IN" b="1" dirty="0" smtClean="0"/>
              <a:t>Gather </a:t>
            </a:r>
            <a:r>
              <a:rPr lang="en-IN" b="1" dirty="0"/>
              <a:t>Relevant Data</a:t>
            </a:r>
            <a:r>
              <a:rPr lang="en-IN" b="1" dirty="0" smtClean="0"/>
              <a:t>:</a:t>
            </a:r>
          </a:p>
          <a:p>
            <a:endParaRPr lang="en-IN" dirty="0"/>
          </a:p>
          <a:p>
            <a:pPr>
              <a:buFont typeface="Arial" panose="020B0604020202020204" pitchFamily="34" charset="0"/>
              <a:buChar char="•"/>
            </a:pPr>
            <a:r>
              <a:rPr lang="en-IN" b="1" dirty="0"/>
              <a:t>Employee Data:</a:t>
            </a:r>
            <a:r>
              <a:rPr lang="en-IN" dirty="0"/>
              <a:t> Names, job titles, departments, levels, locations, etc.</a:t>
            </a:r>
          </a:p>
          <a:p>
            <a:pPr>
              <a:buFont typeface="Arial" panose="020B0604020202020204" pitchFamily="34" charset="0"/>
              <a:buChar char="•"/>
            </a:pPr>
            <a:r>
              <a:rPr lang="en-IN" b="1" dirty="0"/>
              <a:t>Compensation Data:</a:t>
            </a:r>
            <a:r>
              <a:rPr lang="en-IN" dirty="0"/>
              <a:t> Base salary, bonuses, stock options, benefits, etc.</a:t>
            </a:r>
          </a:p>
          <a:p>
            <a:pPr>
              <a:buFont typeface="Arial" panose="020B0604020202020204" pitchFamily="34" charset="0"/>
              <a:buChar char="•"/>
            </a:pPr>
            <a:r>
              <a:rPr lang="en-IN" b="1" dirty="0"/>
              <a:t>Benchmark Data:</a:t>
            </a:r>
            <a:r>
              <a:rPr lang="en-IN" dirty="0"/>
              <a:t> Industry salary data, geographic salary differentials, etc.</a:t>
            </a:r>
          </a:p>
          <a:p>
            <a:r>
              <a:rPr lang="en-IN" b="1" dirty="0"/>
              <a:t>Import Data into Excel:</a:t>
            </a:r>
            <a:endParaRPr lang="en-IN" dirty="0"/>
          </a:p>
          <a:p>
            <a:pPr>
              <a:buFont typeface="Arial" panose="020B0604020202020204" pitchFamily="34" charset="0"/>
              <a:buChar char="•"/>
            </a:pPr>
            <a:r>
              <a:rPr lang="en-IN" dirty="0"/>
              <a:t>Use Excel’s import features to bring in data from various sources like CSV files, databases, or direct entry.</a:t>
            </a:r>
          </a:p>
        </p:txBody>
      </p:sp>
      <p:sp>
        <p:nvSpPr>
          <p:cNvPr id="15" name="Rectangle 14"/>
          <p:cNvSpPr/>
          <p:nvPr/>
        </p:nvSpPr>
        <p:spPr>
          <a:xfrm>
            <a:off x="739774" y="4005322"/>
            <a:ext cx="8556625" cy="2308324"/>
          </a:xfrm>
          <a:prstGeom prst="rect">
            <a:avLst/>
          </a:prstGeom>
        </p:spPr>
        <p:txBody>
          <a:bodyPr wrap="square">
            <a:spAutoFit/>
          </a:bodyPr>
          <a:lstStyle/>
          <a:p>
            <a:r>
              <a:rPr lang="en-GB" b="1" dirty="0"/>
              <a:t>2. Data </a:t>
            </a:r>
            <a:r>
              <a:rPr lang="en-GB" b="1" dirty="0" smtClean="0"/>
              <a:t>Organization :</a:t>
            </a:r>
          </a:p>
          <a:p>
            <a:endParaRPr lang="en-GB" b="1" dirty="0"/>
          </a:p>
          <a:p>
            <a:r>
              <a:rPr lang="en-GB" b="1" dirty="0"/>
              <a:t>Create a Clean Data Structure</a:t>
            </a:r>
            <a:r>
              <a:rPr lang="en-GB" b="1" dirty="0" smtClean="0"/>
              <a:t>:</a:t>
            </a:r>
          </a:p>
          <a:p>
            <a:endParaRPr lang="en-GB" dirty="0"/>
          </a:p>
          <a:p>
            <a:pPr>
              <a:buFont typeface="Arial" panose="020B0604020202020204" pitchFamily="34" charset="0"/>
              <a:buChar char="•"/>
            </a:pPr>
            <a:r>
              <a:rPr lang="en-GB" b="1" dirty="0"/>
              <a:t>Sheets:</a:t>
            </a:r>
            <a:r>
              <a:rPr lang="en-GB" dirty="0"/>
              <a:t> Organize data into different sheets if necessary (e.g., Employee Data, Compensation Data, Benchmark Data).</a:t>
            </a:r>
          </a:p>
          <a:p>
            <a:pPr>
              <a:buFont typeface="Arial" panose="020B0604020202020204" pitchFamily="34" charset="0"/>
              <a:buChar char="•"/>
            </a:pPr>
            <a:r>
              <a:rPr lang="en-GB" b="1" dirty="0"/>
              <a:t>Tables:</a:t>
            </a:r>
            <a:r>
              <a:rPr lang="en-GB" dirty="0"/>
              <a:t> Use Excel Tables (Insert &gt; Table) to structure data, which makes it easier to manipulate and analyze.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4" name="Picture 13" descr="nm 2 (1) - Excel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219200"/>
            <a:ext cx="8131756" cy="44019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9370269"/>
              </p:ext>
            </p:extLst>
          </p:nvPr>
        </p:nvGraphicFramePr>
        <p:xfrm>
          <a:off x="838200" y="1905000"/>
          <a:ext cx="8515350" cy="3719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030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755332" y="1295400"/>
            <a:ext cx="8915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dirty="0" smtClean="0"/>
              <a:t>➤</a:t>
            </a:r>
            <a:r>
              <a:rPr lang="en-GB" dirty="0"/>
              <a:t>In conclusion, the salary and compensation analysis through Excel data modeling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Though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21954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2"/>
          <p:cNvSpPr>
            <a:spLocks noChangeArrowheads="1"/>
          </p:cNvSpPr>
          <p:nvPr/>
        </p:nvSpPr>
        <p:spPr bwMode="auto">
          <a:xfrm>
            <a:off x="381000" y="1377896"/>
            <a:ext cx="9296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Benchmarking: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Assess our compensation structure against industry standards and regional benchmarks.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Equity Analysis: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Evaluate internal pay equity across different roles, departments, and experience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Trend Analysis: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Identify historical trends in salary adjustments and compensation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Forecasting: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Predict future compensation needs based on current data trends and business growth projections.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676275" y="2533650"/>
            <a:ext cx="8534400" cy="2308324"/>
          </a:xfrm>
          <a:prstGeom prst="rect">
            <a:avLst/>
          </a:prstGeom>
        </p:spPr>
        <p:txBody>
          <a:bodyPr wrap="square">
            <a:spAutoFit/>
          </a:bodyPr>
          <a:lstStyle/>
          <a:p>
            <a:r>
              <a:rPr lang="en-IN" b="1" dirty="0" smtClean="0"/>
              <a:t>Data Collection: </a:t>
            </a:r>
            <a:r>
              <a:rPr lang="en-IN" dirty="0" smtClean="0"/>
              <a:t>Consolidation </a:t>
            </a:r>
            <a:r>
              <a:rPr lang="en-IN" dirty="0"/>
              <a:t>of salary, demographic, performance, and market data</a:t>
            </a:r>
            <a:r>
              <a:rPr lang="en-IN" dirty="0" smtClean="0"/>
              <a:t>.</a:t>
            </a:r>
          </a:p>
          <a:p>
            <a:endParaRPr lang="en-IN" dirty="0" smtClean="0"/>
          </a:p>
          <a:p>
            <a:r>
              <a:rPr lang="en-IN" b="1" dirty="0" smtClean="0"/>
              <a:t>Data </a:t>
            </a:r>
            <a:r>
              <a:rPr lang="en-IN" b="1" dirty="0"/>
              <a:t>Analysis: </a:t>
            </a:r>
            <a:r>
              <a:rPr lang="en-IN" dirty="0"/>
              <a:t>Examination of salary structures, compensation equity, and benchmarking against industry standards</a:t>
            </a:r>
            <a:r>
              <a:rPr lang="en-IN" dirty="0" smtClean="0"/>
              <a:t>.</a:t>
            </a:r>
          </a:p>
          <a:p>
            <a:endParaRPr lang="en-IN" dirty="0" smtClean="0"/>
          </a:p>
          <a:p>
            <a:r>
              <a:rPr lang="en-IN" b="1" dirty="0" smtClean="0"/>
              <a:t>Data </a:t>
            </a:r>
            <a:r>
              <a:rPr lang="en-IN" b="1" dirty="0"/>
              <a:t>Modeling: </a:t>
            </a:r>
            <a:r>
              <a:rPr lang="en-IN" dirty="0"/>
              <a:t>Application of Excel functions and tools to analyze and visualize data.Reporting: Presentation of findings and recommendations to inform strategic compensation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752600"/>
            <a:ext cx="3115853" cy="369332"/>
          </a:xfrm>
          <a:prstGeom prst="rect">
            <a:avLst/>
          </a:prstGeom>
        </p:spPr>
        <p:txBody>
          <a:bodyPr wrap="none">
            <a:spAutoFit/>
          </a:bodyPr>
          <a:lstStyle/>
          <a:p>
            <a:r>
              <a:rPr lang="en-GB" dirty="0" smtClean="0"/>
              <a:t>1. Human Resources (HR) Team</a:t>
            </a:r>
            <a:endParaRPr lang="en-IN" dirty="0"/>
          </a:p>
        </p:txBody>
      </p:sp>
      <p:sp>
        <p:nvSpPr>
          <p:cNvPr id="9" name="Rectangle 8"/>
          <p:cNvSpPr/>
          <p:nvPr/>
        </p:nvSpPr>
        <p:spPr>
          <a:xfrm>
            <a:off x="914400" y="2121932"/>
            <a:ext cx="7189361" cy="369332"/>
          </a:xfrm>
          <a:prstGeom prst="rect">
            <a:avLst/>
          </a:prstGeom>
        </p:spPr>
        <p:txBody>
          <a:bodyPr wrap="square">
            <a:spAutoFit/>
          </a:bodyPr>
          <a:lstStyle/>
          <a:p>
            <a:r>
              <a:rPr lang="en-GB" dirty="0"/>
              <a:t>2. Compensation and Benefits Specialists</a:t>
            </a:r>
            <a:endParaRPr lang="en-IN" dirty="0"/>
          </a:p>
        </p:txBody>
      </p:sp>
      <p:sp>
        <p:nvSpPr>
          <p:cNvPr id="10" name="Rectangle 9"/>
          <p:cNvSpPr/>
          <p:nvPr/>
        </p:nvSpPr>
        <p:spPr>
          <a:xfrm>
            <a:off x="914400" y="2491264"/>
            <a:ext cx="6349291" cy="369332"/>
          </a:xfrm>
          <a:prstGeom prst="rect">
            <a:avLst/>
          </a:prstGeom>
        </p:spPr>
        <p:txBody>
          <a:bodyPr wrap="square">
            <a:spAutoFit/>
          </a:bodyPr>
          <a:lstStyle/>
          <a:p>
            <a:r>
              <a:rPr lang="en-IN" dirty="0"/>
              <a:t>3. Finance Department</a:t>
            </a:r>
          </a:p>
        </p:txBody>
      </p:sp>
      <p:sp>
        <p:nvSpPr>
          <p:cNvPr id="11" name="Rectangle 10"/>
          <p:cNvSpPr/>
          <p:nvPr/>
        </p:nvSpPr>
        <p:spPr>
          <a:xfrm>
            <a:off x="914400" y="2860596"/>
            <a:ext cx="7061506" cy="369332"/>
          </a:xfrm>
          <a:prstGeom prst="rect">
            <a:avLst/>
          </a:prstGeom>
        </p:spPr>
        <p:txBody>
          <a:bodyPr wrap="square">
            <a:spAutoFit/>
          </a:bodyPr>
          <a:lstStyle/>
          <a:p>
            <a:r>
              <a:rPr lang="en-GB" dirty="0"/>
              <a:t>4. Senior Management and Executives</a:t>
            </a:r>
            <a:endParaRPr lang="en-IN" dirty="0"/>
          </a:p>
        </p:txBody>
      </p:sp>
      <p:sp>
        <p:nvSpPr>
          <p:cNvPr id="12" name="Rectangle 11"/>
          <p:cNvSpPr/>
          <p:nvPr/>
        </p:nvSpPr>
        <p:spPr>
          <a:xfrm>
            <a:off x="914400" y="3203244"/>
            <a:ext cx="1781770" cy="369332"/>
          </a:xfrm>
          <a:prstGeom prst="rect">
            <a:avLst/>
          </a:prstGeom>
        </p:spPr>
        <p:txBody>
          <a:bodyPr wrap="none">
            <a:spAutoFit/>
          </a:bodyPr>
          <a:lstStyle/>
          <a:p>
            <a:r>
              <a:rPr lang="en-IN" dirty="0"/>
              <a:t>5. Line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695450"/>
            <a:ext cx="4033837" cy="369332"/>
          </a:xfrm>
          <a:prstGeom prst="rect">
            <a:avLst/>
          </a:prstGeom>
        </p:spPr>
        <p:txBody>
          <a:bodyPr wrap="square">
            <a:spAutoFit/>
          </a:bodyPr>
          <a:lstStyle/>
          <a:p>
            <a:r>
              <a:rPr lang="en-IN" b="1" dirty="0"/>
              <a:t>Our Solution:</a:t>
            </a:r>
          </a:p>
        </p:txBody>
      </p:sp>
      <p:sp>
        <p:nvSpPr>
          <p:cNvPr id="10" name="Rectangle 9"/>
          <p:cNvSpPr/>
          <p:nvPr/>
        </p:nvSpPr>
        <p:spPr>
          <a:xfrm>
            <a:off x="3352800" y="2093357"/>
            <a:ext cx="6968490" cy="1200329"/>
          </a:xfrm>
          <a:prstGeom prst="rect">
            <a:avLst/>
          </a:prstGeom>
        </p:spPr>
        <p:txBody>
          <a:bodyPr wrap="square">
            <a:spAutoFit/>
          </a:bodyPr>
          <a:lstStyle/>
          <a:p>
            <a:r>
              <a:rPr lang="en-GB" b="1" dirty="0" smtClean="0"/>
              <a:t>Integrated </a:t>
            </a:r>
            <a:r>
              <a:rPr lang="en-GB" b="1" dirty="0"/>
              <a:t>Data Model:</a:t>
            </a:r>
            <a:r>
              <a:rPr lang="en-GB" dirty="0"/>
              <a:t/>
            </a:r>
            <a:br>
              <a:rPr lang="en-GB" dirty="0"/>
            </a:br>
            <a:r>
              <a:rPr lang="en-GB" dirty="0"/>
              <a:t>Our solution consolidates all relevant compensation data—salaries, bonuses, benefits—into a single, comprehensive Excel model. This integration allows for a holistic view and seamless analysis.</a:t>
            </a:r>
            <a:endParaRPr lang="en-IN" dirty="0"/>
          </a:p>
        </p:txBody>
      </p:sp>
      <p:sp>
        <p:nvSpPr>
          <p:cNvPr id="12" name="Rectangle 11"/>
          <p:cNvSpPr/>
          <p:nvPr/>
        </p:nvSpPr>
        <p:spPr>
          <a:xfrm>
            <a:off x="2819400" y="3429000"/>
            <a:ext cx="4224680" cy="369332"/>
          </a:xfrm>
          <a:prstGeom prst="rect">
            <a:avLst/>
          </a:prstGeom>
        </p:spPr>
        <p:txBody>
          <a:bodyPr wrap="square">
            <a:spAutoFit/>
          </a:bodyPr>
          <a:lstStyle/>
          <a:p>
            <a:r>
              <a:rPr lang="en-IN" b="1" dirty="0"/>
              <a:t>Value Proposition:</a:t>
            </a:r>
          </a:p>
        </p:txBody>
      </p:sp>
      <p:sp>
        <p:nvSpPr>
          <p:cNvPr id="13" name="Rectangle 12"/>
          <p:cNvSpPr/>
          <p:nvPr/>
        </p:nvSpPr>
        <p:spPr>
          <a:xfrm>
            <a:off x="3276600" y="3798332"/>
            <a:ext cx="7162800" cy="1200329"/>
          </a:xfrm>
          <a:prstGeom prst="rect">
            <a:avLst/>
          </a:prstGeom>
        </p:spPr>
        <p:txBody>
          <a:bodyPr wrap="square">
            <a:spAutoFit/>
          </a:bodyPr>
          <a:lstStyle/>
          <a:p>
            <a:r>
              <a:rPr lang="en-GB" b="1" dirty="0"/>
              <a:t>Enhanced Decision-Making:</a:t>
            </a:r>
            <a:r>
              <a:rPr lang="en-GB" dirty="0"/>
              <a:t/>
            </a:r>
            <a:br>
              <a:rPr lang="en-GB" dirty="0"/>
            </a:br>
            <a:r>
              <a:rPr lang="en-GB" dirty="0"/>
              <a:t>By providing clear, actionable insights, our solution empowers HR and management teams to make well-informed decisions regarding salary adjustments, compensation policies, and budget planning.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2057400" y="1371600"/>
            <a:ext cx="7848600" cy="2585323"/>
          </a:xfrm>
          <a:prstGeom prst="rect">
            <a:avLst/>
          </a:prstGeom>
        </p:spPr>
        <p:txBody>
          <a:bodyPr wrap="square">
            <a:spAutoFit/>
          </a:bodyPr>
          <a:lstStyle/>
          <a:p>
            <a:endParaRPr lang="en-IN" dirty="0"/>
          </a:p>
          <a:p>
            <a:r>
              <a:rPr lang="en-IN" dirty="0" smtClean="0"/>
              <a:t>➤ </a:t>
            </a:r>
            <a:r>
              <a:rPr lang="en-IN" dirty="0"/>
              <a:t>Employee </a:t>
            </a:r>
            <a:r>
              <a:rPr lang="en-IN" b="1" u="sng" dirty="0"/>
              <a:t>KAGGLE</a:t>
            </a:r>
          </a:p>
          <a:p>
            <a:r>
              <a:rPr lang="en-IN" dirty="0"/>
              <a:t>➤ </a:t>
            </a:r>
            <a:r>
              <a:rPr lang="en-IN" dirty="0" smtClean="0"/>
              <a:t>26-Features</a:t>
            </a:r>
            <a:endParaRPr lang="en-IN" dirty="0"/>
          </a:p>
          <a:p>
            <a:r>
              <a:rPr lang="en-IN" dirty="0"/>
              <a:t>➤ </a:t>
            </a:r>
            <a:r>
              <a:rPr lang="en-IN" dirty="0" smtClean="0"/>
              <a:t>9-Features</a:t>
            </a:r>
            <a:endParaRPr lang="en-IN" dirty="0"/>
          </a:p>
          <a:p>
            <a:r>
              <a:rPr lang="en-IN" dirty="0"/>
              <a:t>➤ </a:t>
            </a:r>
            <a:r>
              <a:rPr lang="en-IN" dirty="0" smtClean="0"/>
              <a:t>Emp </a:t>
            </a:r>
            <a:r>
              <a:rPr lang="en-IN" dirty="0"/>
              <a:t>Id- Number</a:t>
            </a:r>
          </a:p>
          <a:p>
            <a:r>
              <a:rPr lang="en-IN" dirty="0"/>
              <a:t>➤ </a:t>
            </a:r>
            <a:r>
              <a:rPr lang="en-IN" dirty="0" smtClean="0"/>
              <a:t>Name </a:t>
            </a:r>
            <a:r>
              <a:rPr lang="en-IN" dirty="0"/>
              <a:t>Text</a:t>
            </a:r>
          </a:p>
          <a:p>
            <a:r>
              <a:rPr lang="en-IN" dirty="0"/>
              <a:t>➤ Emp- Type</a:t>
            </a:r>
          </a:p>
          <a:p>
            <a:r>
              <a:rPr lang="en-IN" dirty="0"/>
              <a:t>➤ Current Employee Rating- Number</a:t>
            </a:r>
          </a:p>
          <a:p>
            <a:r>
              <a:rPr lang="en-IN" dirty="0"/>
              <a:t>➤ </a:t>
            </a:r>
            <a:r>
              <a:rPr lang="en-IN" dirty="0" smtClean="0"/>
              <a:t>Gender- </a:t>
            </a:r>
            <a:r>
              <a:rPr lang="en-IN" dirty="0"/>
              <a:t>Male </a:t>
            </a:r>
            <a:r>
              <a:rPr lang="en-IN" dirty="0" smtClean="0"/>
              <a:t>Female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Rectangle 9"/>
          <p:cNvSpPr/>
          <p:nvPr/>
        </p:nvSpPr>
        <p:spPr>
          <a:xfrm>
            <a:off x="1295400" y="2389116"/>
            <a:ext cx="9220200" cy="338554"/>
          </a:xfrm>
          <a:prstGeom prst="rect">
            <a:avLst/>
          </a:prstGeom>
        </p:spPr>
        <p:txBody>
          <a:bodyPr wrap="square">
            <a:spAutoFit/>
          </a:bodyPr>
          <a:lstStyle/>
          <a:p>
            <a:r>
              <a:rPr lang="en-GB" sz="1600" b="1" u="sng"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IN" sz="16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584</Words>
  <Application>Microsoft Office PowerPoint</Application>
  <PresentationFormat>Widescreen</PresentationFormat>
  <Paragraphs>95</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Salary And Compensation Analysis Though Excel Data Modeling</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31</cp:revision>
  <dcterms:created xsi:type="dcterms:W3CDTF">2024-03-29T15:07:22Z</dcterms:created>
  <dcterms:modified xsi:type="dcterms:W3CDTF">2024-08-30T09:02:59Z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