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3" r:id="rId6"/>
    <p:sldId id="262"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5" d="100"/>
          <a:sy n="65" d="100"/>
        </p:scale>
        <p:origin x="72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6T05:51:34.100"/>
    </inkml:context>
    <inkml:brush xml:id="br0">
      <inkml:brushProperty name="width" value="0.3" units="cm"/>
      <inkml:brushProperty name="height" value="0.6" units="cm"/>
      <inkml:brushProperty name="color" value="#E6E6E6"/>
      <inkml:brushProperty name="tip" value="rectangle"/>
      <inkml:brushProperty name="rasterOp" value="maskPen"/>
      <inkml:brushProperty name="ignorePressure" value="1"/>
    </inkml:brush>
  </inkml:definitions>
  <inkml:trace contextRef="#ctx0" brushRef="#br0">0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6T05:51:35.440"/>
    </inkml:context>
    <inkml:brush xml:id="br0">
      <inkml:brushProperty name="width" value="0.3" units="cm"/>
      <inkml:brushProperty name="height" value="0.6" units="cm"/>
      <inkml:brushProperty name="color" value="#E6E6E6"/>
      <inkml:brushProperty name="tip" value="rectangle"/>
      <inkml:brushProperty name="rasterOp" value="maskPen"/>
      <inkml:brushProperty name="ignorePressure" value="1"/>
    </inkml:brush>
  </inkml:definitions>
  <inkml:trace contextRef="#ctx0" brushRef="#br0">0 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6T05:51:35.849"/>
    </inkml:context>
    <inkml:brush xml:id="br0">
      <inkml:brushProperty name="width" value="0.3" units="cm"/>
      <inkml:brushProperty name="height" value="0.6" units="cm"/>
      <inkml:brushProperty name="color" value="#E6E6E6"/>
      <inkml:brushProperty name="tip" value="rectangle"/>
      <inkml:brushProperty name="rasterOp" value="maskPen"/>
      <inkml:brushProperty name="ignorePressure" value="1"/>
    </inkml:brush>
  </inkml:definitions>
  <inkml:trace contextRef="#ctx0" brushRef="#br0">0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6T05:51:40.753"/>
    </inkml:context>
    <inkml:brush xml:id="br0">
      <inkml:brushProperty name="width" value="0.3" units="cm"/>
      <inkml:brushProperty name="height" value="0.6" units="cm"/>
      <inkml:brushProperty name="color" value="#E6E6E6"/>
      <inkml:brushProperty name="tip" value="rectangle"/>
      <inkml:brushProperty name="rasterOp" value="maskPen"/>
      <inkml:brushProperty name="ignorePressure" value="1"/>
    </inkml:brush>
  </inkml:definitions>
  <inkml:trace contextRef="#ctx0" brushRef="#br0">1 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6T05:51:47.393"/>
    </inkml:context>
    <inkml:brush xml:id="br0">
      <inkml:brushProperty name="width" value="0.3" units="cm"/>
      <inkml:brushProperty name="height" value="0.6" units="cm"/>
      <inkml:brushProperty name="color" value="#E6E6E6"/>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6T05:51:47.790"/>
    </inkml:context>
    <inkml:brush xml:id="br0">
      <inkml:brushProperty name="width" value="0.3" units="cm"/>
      <inkml:brushProperty name="height" value="0.6" units="cm"/>
      <inkml:brushProperty name="color" value="#E6E6E6"/>
      <inkml:brushProperty name="tip" value="rectangle"/>
      <inkml:brushProperty name="rasterOp" value="maskPen"/>
      <inkml:brushProperty name="ignorePressure" value="1"/>
    </inkml:brush>
  </inkml:definitions>
  <inkml:trace contextRef="#ctx0" brushRef="#br0">0 1,'0'0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4/26/2024</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857397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4/26/2024</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83631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4/26/2024</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405236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4/26/2024</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289598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4/26/2024</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446309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4/26/2024</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82899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4/26/2024</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32965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4/26/2024</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573776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4/26/2024</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093388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4/26/2024</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7740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4/26/2024</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0458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4/26/2024</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3866395710"/>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customXml" Target="../ink/ink1.xml"/><Relationship Id="rId7" Type="http://schemas.openxmlformats.org/officeDocument/2006/relationships/customXml" Target="../ink/ink4.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customXml" Target="../ink/ink3.xml"/><Relationship Id="rId5" Type="http://schemas.openxmlformats.org/officeDocument/2006/relationships/customXml" Target="../ink/ink2.xml"/><Relationship Id="rId4" Type="http://schemas.openxmlformats.org/officeDocument/2006/relationships/image" Target="../media/image2.png"/><Relationship Id="rId9" Type="http://schemas.openxmlformats.org/officeDocument/2006/relationships/customXml" Target="../ink/ink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s://www.kaggle.com/code/kutaykutlu/closed-open-eyes-detection-resnet50/inpu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mrl.cs.vsb.cz/projects.html#driver_model" TargetMode="External"/><Relationship Id="rId2" Type="http://schemas.openxmlformats.org/officeDocument/2006/relationships/hyperlink" Target="http://mrl.cs.vsb.cz/eyedatase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8FBF0A-E733-8851-5E36-A2322B2B91DE}"/>
              </a:ext>
            </a:extLst>
          </p:cNvPr>
          <p:cNvSpPr>
            <a:spLocks noGrp="1"/>
          </p:cNvSpPr>
          <p:nvPr>
            <p:ph type="ctrTitle"/>
          </p:nvPr>
        </p:nvSpPr>
        <p:spPr>
          <a:xfrm>
            <a:off x="4657345" y="484124"/>
            <a:ext cx="7006627" cy="3725834"/>
          </a:xfrm>
        </p:spPr>
        <p:txBody>
          <a:bodyPr anchor="b">
            <a:normAutofit/>
          </a:bodyPr>
          <a:lstStyle/>
          <a:p>
            <a:pPr>
              <a:lnSpc>
                <a:spcPct val="90000"/>
              </a:lnSpc>
            </a:pPr>
            <a:r>
              <a:rPr lang="en-GB" sz="6000" dirty="0">
                <a:cs typeface="Times New Roman" panose="02020603050405020304" pitchFamily="18" charset="0"/>
              </a:rPr>
              <a:t>Vigilance Guard: </a:t>
            </a:r>
            <a:br>
              <a:rPr lang="en-GB" sz="6000" dirty="0">
                <a:cs typeface="Times New Roman" panose="02020603050405020304" pitchFamily="18" charset="0"/>
              </a:rPr>
            </a:br>
            <a:r>
              <a:rPr lang="en-GB" sz="6000" dirty="0">
                <a:cs typeface="Times New Roman" panose="02020603050405020304" pitchFamily="18" charset="0"/>
              </a:rPr>
              <a:t>       </a:t>
            </a:r>
            <a:r>
              <a:rPr lang="en-GB" sz="3600" dirty="0">
                <a:cs typeface="Times New Roman" panose="02020603050405020304" pitchFamily="18" charset="0"/>
              </a:rPr>
              <a:t>Monitoring </a:t>
            </a:r>
            <a:r>
              <a:rPr lang="en-GB" sz="3600" dirty="0" err="1">
                <a:cs typeface="Times New Roman" panose="02020603050405020304" pitchFamily="18" charset="0"/>
              </a:rPr>
              <a:t>Fatigueness</a:t>
            </a:r>
            <a:br>
              <a:rPr lang="en-GB" sz="6000" dirty="0"/>
            </a:br>
            <a:endParaRPr lang="en-IN" sz="6000" dirty="0"/>
          </a:p>
        </p:txBody>
      </p:sp>
      <p:sp>
        <p:nvSpPr>
          <p:cNvPr id="3" name="Subtitle 2">
            <a:extLst>
              <a:ext uri="{FF2B5EF4-FFF2-40B4-BE49-F238E27FC236}">
                <a16:creationId xmlns:a16="http://schemas.microsoft.com/office/drawing/2014/main" id="{60185098-FBA6-3B82-4B35-713F3E616895}"/>
              </a:ext>
            </a:extLst>
          </p:cNvPr>
          <p:cNvSpPr>
            <a:spLocks noGrp="1"/>
          </p:cNvSpPr>
          <p:nvPr>
            <p:ph type="subTitle" idx="1"/>
          </p:nvPr>
        </p:nvSpPr>
        <p:spPr>
          <a:xfrm>
            <a:off x="5297760" y="4636008"/>
            <a:ext cx="6251111" cy="1572768"/>
          </a:xfrm>
        </p:spPr>
        <p:txBody>
          <a:bodyPr>
            <a:normAutofit/>
          </a:bodyPr>
          <a:lstStyle/>
          <a:p>
            <a:r>
              <a:rPr lang="en-IN" u="sng" dirty="0">
                <a:latin typeface="Times New Roman" panose="02020603050405020304" pitchFamily="18" charset="0"/>
                <a:cs typeface="Times New Roman" panose="02020603050405020304" pitchFamily="18" charset="0"/>
              </a:rPr>
              <a:t>Team Members</a:t>
            </a:r>
            <a:r>
              <a:rPr lang="en-IN" dirty="0">
                <a:latin typeface="Times New Roman" panose="02020603050405020304" pitchFamily="18" charset="0"/>
                <a:cs typeface="Times New Roman" panose="02020603050405020304" pitchFamily="18" charset="0"/>
              </a:rPr>
              <a:t>: </a:t>
            </a: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Ganga Vamsik Sanipinidi</a:t>
            </a:r>
          </a:p>
          <a:p>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Sai </a:t>
            </a:r>
            <a:r>
              <a:rPr lang="en-IN"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Revanth</a:t>
            </a: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Myneni</a:t>
            </a:r>
          </a:p>
        </p:txBody>
      </p:sp>
      <p:sp>
        <p:nvSpPr>
          <p:cNvPr id="18" name="Rectangle 6">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D937B0"/>
          </a:solidFill>
          <a:ln w="38100" cap="rnd">
            <a:solidFill>
              <a:srgbClr val="D937B0"/>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erson holding his hand to his eye&#10;&#10;Description automatically generated">
            <a:extLst>
              <a:ext uri="{FF2B5EF4-FFF2-40B4-BE49-F238E27FC236}">
                <a16:creationId xmlns:a16="http://schemas.microsoft.com/office/drawing/2014/main" id="{CA97269C-7C18-1375-D7A0-A3D745196543}"/>
              </a:ext>
            </a:extLst>
          </p:cNvPr>
          <p:cNvPicPr>
            <a:picLocks noChangeAspect="1"/>
          </p:cNvPicPr>
          <p:nvPr/>
        </p:nvPicPr>
        <p:blipFill rotWithShape="1">
          <a:blip r:embed="rId2">
            <a:extLst>
              <a:ext uri="{28A0092B-C50C-407E-A947-70E740481C1C}">
                <a14:useLocalDpi xmlns:a14="http://schemas.microsoft.com/office/drawing/2010/main" val="0"/>
              </a:ext>
            </a:extLst>
          </a:blip>
          <a:srcRect r="32089"/>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25145394-6300-8635-D884-C4F47C019BDD}"/>
                  </a:ext>
                </a:extLst>
              </p14:cNvPr>
              <p14:cNvContentPartPr/>
              <p14:nvPr/>
            </p14:nvContentPartPr>
            <p14:xfrm>
              <a:off x="10251480" y="5567400"/>
              <a:ext cx="360" cy="360"/>
            </p14:xfrm>
          </p:contentPart>
        </mc:Choice>
        <mc:Fallback xmlns="">
          <p:pic>
            <p:nvPicPr>
              <p:cNvPr id="7" name="Ink 6">
                <a:extLst>
                  <a:ext uri="{FF2B5EF4-FFF2-40B4-BE49-F238E27FC236}">
                    <a16:creationId xmlns:a16="http://schemas.microsoft.com/office/drawing/2014/main" id="{25145394-6300-8635-D884-C4F47C019BDD}"/>
                  </a:ext>
                </a:extLst>
              </p:cNvPr>
              <p:cNvPicPr/>
              <p:nvPr/>
            </p:nvPicPr>
            <p:blipFill>
              <a:blip r:embed="rId4"/>
              <a:stretch>
                <a:fillRect/>
              </a:stretch>
            </p:blipFill>
            <p:spPr>
              <a:xfrm>
                <a:off x="10197480" y="545940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357E8ED5-5D8D-2DA5-ABB7-516BA430E47C}"/>
                  </a:ext>
                </a:extLst>
              </p14:cNvPr>
              <p14:cNvContentPartPr/>
              <p14:nvPr/>
            </p14:nvContentPartPr>
            <p14:xfrm>
              <a:off x="10251480" y="5567400"/>
              <a:ext cx="360" cy="360"/>
            </p14:xfrm>
          </p:contentPart>
        </mc:Choice>
        <mc:Fallback xmlns="">
          <p:pic>
            <p:nvPicPr>
              <p:cNvPr id="8" name="Ink 7">
                <a:extLst>
                  <a:ext uri="{FF2B5EF4-FFF2-40B4-BE49-F238E27FC236}">
                    <a16:creationId xmlns:a16="http://schemas.microsoft.com/office/drawing/2014/main" id="{357E8ED5-5D8D-2DA5-ABB7-516BA430E47C}"/>
                  </a:ext>
                </a:extLst>
              </p:cNvPr>
              <p:cNvPicPr/>
              <p:nvPr/>
            </p:nvPicPr>
            <p:blipFill>
              <a:blip r:embed="rId4"/>
              <a:stretch>
                <a:fillRect/>
              </a:stretch>
            </p:blipFill>
            <p:spPr>
              <a:xfrm>
                <a:off x="10197480" y="545940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7F5BFCB9-8BB3-D56E-8806-D064212E0C99}"/>
                  </a:ext>
                </a:extLst>
              </p14:cNvPr>
              <p14:cNvContentPartPr/>
              <p14:nvPr/>
            </p14:nvContentPartPr>
            <p14:xfrm>
              <a:off x="10251480" y="5567400"/>
              <a:ext cx="360" cy="360"/>
            </p14:xfrm>
          </p:contentPart>
        </mc:Choice>
        <mc:Fallback xmlns="">
          <p:pic>
            <p:nvPicPr>
              <p:cNvPr id="10" name="Ink 9">
                <a:extLst>
                  <a:ext uri="{FF2B5EF4-FFF2-40B4-BE49-F238E27FC236}">
                    <a16:creationId xmlns:a16="http://schemas.microsoft.com/office/drawing/2014/main" id="{7F5BFCB9-8BB3-D56E-8806-D064212E0C99}"/>
                  </a:ext>
                </a:extLst>
              </p:cNvPr>
              <p:cNvPicPr/>
              <p:nvPr/>
            </p:nvPicPr>
            <p:blipFill>
              <a:blip r:embed="rId4"/>
              <a:stretch>
                <a:fillRect/>
              </a:stretch>
            </p:blipFill>
            <p:spPr>
              <a:xfrm>
                <a:off x="10197480" y="545940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48002E23-96C9-B505-545E-01E2D9F8D4E7}"/>
                  </a:ext>
                </a:extLst>
              </p14:cNvPr>
              <p14:cNvContentPartPr/>
              <p14:nvPr/>
            </p14:nvContentPartPr>
            <p14:xfrm>
              <a:off x="9517521" y="5388236"/>
              <a:ext cx="360" cy="360"/>
            </p14:xfrm>
          </p:contentPart>
        </mc:Choice>
        <mc:Fallback xmlns="">
          <p:pic>
            <p:nvPicPr>
              <p:cNvPr id="13" name="Ink 12">
                <a:extLst>
                  <a:ext uri="{FF2B5EF4-FFF2-40B4-BE49-F238E27FC236}">
                    <a16:creationId xmlns:a16="http://schemas.microsoft.com/office/drawing/2014/main" id="{48002E23-96C9-B505-545E-01E2D9F8D4E7}"/>
                  </a:ext>
                </a:extLst>
              </p:cNvPr>
              <p:cNvPicPr/>
              <p:nvPr/>
            </p:nvPicPr>
            <p:blipFill>
              <a:blip r:embed="rId4"/>
              <a:stretch>
                <a:fillRect/>
              </a:stretch>
            </p:blipFill>
            <p:spPr>
              <a:xfrm>
                <a:off x="9463881" y="5280236"/>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5898AFA0-3E86-B9CD-3B11-9B54EBD1ECD4}"/>
                  </a:ext>
                </a:extLst>
              </p14:cNvPr>
              <p14:cNvContentPartPr/>
              <p14:nvPr/>
            </p14:nvContentPartPr>
            <p14:xfrm>
              <a:off x="8269041" y="2762756"/>
              <a:ext cx="360" cy="360"/>
            </p14:xfrm>
          </p:contentPart>
        </mc:Choice>
        <mc:Fallback xmlns="">
          <p:pic>
            <p:nvPicPr>
              <p:cNvPr id="14" name="Ink 13">
                <a:extLst>
                  <a:ext uri="{FF2B5EF4-FFF2-40B4-BE49-F238E27FC236}">
                    <a16:creationId xmlns:a16="http://schemas.microsoft.com/office/drawing/2014/main" id="{5898AFA0-3E86-B9CD-3B11-9B54EBD1ECD4}"/>
                  </a:ext>
                </a:extLst>
              </p:cNvPr>
              <p:cNvPicPr/>
              <p:nvPr/>
            </p:nvPicPr>
            <p:blipFill>
              <a:blip r:embed="rId4"/>
              <a:stretch>
                <a:fillRect/>
              </a:stretch>
            </p:blipFill>
            <p:spPr>
              <a:xfrm>
                <a:off x="8215041" y="2655116"/>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5" name="Ink 14">
                <a:extLst>
                  <a:ext uri="{FF2B5EF4-FFF2-40B4-BE49-F238E27FC236}">
                    <a16:creationId xmlns:a16="http://schemas.microsoft.com/office/drawing/2014/main" id="{A20B1623-0AC9-58A3-3DC5-B64E684A893D}"/>
                  </a:ext>
                </a:extLst>
              </p14:cNvPr>
              <p14:cNvContentPartPr/>
              <p14:nvPr/>
            </p14:nvContentPartPr>
            <p14:xfrm>
              <a:off x="8269041" y="2762756"/>
              <a:ext cx="360" cy="360"/>
            </p14:xfrm>
          </p:contentPart>
        </mc:Choice>
        <mc:Fallback xmlns="">
          <p:pic>
            <p:nvPicPr>
              <p:cNvPr id="15" name="Ink 14">
                <a:extLst>
                  <a:ext uri="{FF2B5EF4-FFF2-40B4-BE49-F238E27FC236}">
                    <a16:creationId xmlns:a16="http://schemas.microsoft.com/office/drawing/2014/main" id="{A20B1623-0AC9-58A3-3DC5-B64E684A893D}"/>
                  </a:ext>
                </a:extLst>
              </p:cNvPr>
              <p:cNvPicPr/>
              <p:nvPr/>
            </p:nvPicPr>
            <p:blipFill>
              <a:blip r:embed="rId4"/>
              <a:stretch>
                <a:fillRect/>
              </a:stretch>
            </p:blipFill>
            <p:spPr>
              <a:xfrm>
                <a:off x="8215041" y="2655116"/>
                <a:ext cx="108000" cy="216000"/>
              </a:xfrm>
              <a:prstGeom prst="rect">
                <a:avLst/>
              </a:prstGeom>
            </p:spPr>
          </p:pic>
        </mc:Fallback>
      </mc:AlternateContent>
    </p:spTree>
    <p:extLst>
      <p:ext uri="{BB962C8B-B14F-4D97-AF65-F5344CB8AC3E}">
        <p14:creationId xmlns:p14="http://schemas.microsoft.com/office/powerpoint/2010/main" val="3256165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37B8F-B06B-2CBF-DCAD-62DE7CBD9013}"/>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9FF6909C-4627-93C8-C515-A4E7D8728740}"/>
              </a:ext>
            </a:extLst>
          </p:cNvPr>
          <p:cNvSpPr>
            <a:spLocks noGrp="1"/>
          </p:cNvSpPr>
          <p:nvPr>
            <p:ph idx="1"/>
          </p:nvPr>
        </p:nvSpPr>
        <p:spPr/>
        <p:txBody>
          <a:bodyPr/>
          <a:lstStyle/>
          <a:p>
            <a:r>
              <a:rPr lang="en-GB" sz="2800" b="0" i="0" dirty="0">
                <a:solidFill>
                  <a:srgbClr val="0D0D0D"/>
                </a:solidFill>
                <a:effectLst/>
                <a:latin typeface="Times New Roman" panose="02020603050405020304" pitchFamily="18" charset="0"/>
                <a:cs typeface="Times New Roman" panose="02020603050405020304" pitchFamily="18" charset="0"/>
              </a:rPr>
              <a:t>The problem of </a:t>
            </a:r>
            <a:r>
              <a:rPr lang="en-GB" sz="2800" b="0" i="0" dirty="0" err="1">
                <a:solidFill>
                  <a:srgbClr val="0D0D0D"/>
                </a:solidFill>
                <a:effectLst/>
                <a:latin typeface="Times New Roman" panose="02020603050405020304" pitchFamily="18" charset="0"/>
                <a:cs typeface="Times New Roman" panose="02020603050405020304" pitchFamily="18" charset="0"/>
              </a:rPr>
              <a:t>fatigueness</a:t>
            </a:r>
            <a:r>
              <a:rPr lang="en-GB" sz="2800" b="0" i="0" dirty="0">
                <a:solidFill>
                  <a:srgbClr val="0D0D0D"/>
                </a:solidFill>
                <a:effectLst/>
                <a:latin typeface="Times New Roman" panose="02020603050405020304" pitchFamily="18" charset="0"/>
                <a:cs typeface="Times New Roman" panose="02020603050405020304" pitchFamily="18" charset="0"/>
              </a:rPr>
              <a:t>/drowsiness among drivers globally impacts millions of individuals on the road.</a:t>
            </a:r>
          </a:p>
          <a:p>
            <a:r>
              <a:rPr lang="en-US" sz="2800" b="0" i="0" dirty="0">
                <a:solidFill>
                  <a:srgbClr val="0D0D0D"/>
                </a:solidFill>
                <a:effectLst/>
                <a:latin typeface="Times New Roman" panose="02020603050405020304" pitchFamily="18" charset="0"/>
                <a:cs typeface="Times New Roman" panose="02020603050405020304" pitchFamily="18" charset="0"/>
              </a:rPr>
              <a:t>Our drowsiness detection algorithm is engineered to tackle this issue by employing advanced technology to identify signs of drowsiness in human eyes, where we monitor eye movement using the AI models that tracks eye movement and blink rate to </a:t>
            </a:r>
            <a:r>
              <a:rPr lang="en-US" sz="2800" dirty="0">
                <a:solidFill>
                  <a:srgbClr val="0D0D0D"/>
                </a:solidFill>
                <a:latin typeface="Times New Roman" panose="02020603050405020304" pitchFamily="18" charset="0"/>
                <a:cs typeface="Times New Roman" panose="02020603050405020304" pitchFamily="18" charset="0"/>
              </a:rPr>
              <a:t>detect fatigue of driver.</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2812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92269C-E1A0-65A2-3B27-1F0F5D285314}"/>
              </a:ext>
            </a:extLst>
          </p:cNvPr>
          <p:cNvSpPr>
            <a:spLocks noGrp="1"/>
          </p:cNvSpPr>
          <p:nvPr>
            <p:ph type="title"/>
          </p:nvPr>
        </p:nvSpPr>
        <p:spPr>
          <a:xfrm>
            <a:off x="5297593" y="684784"/>
            <a:ext cx="6251110" cy="1408176"/>
          </a:xfrm>
        </p:spPr>
        <p:txBody>
          <a:bodyPr vert="horz" lIns="91440" tIns="45720" rIns="91440" bIns="45720" rtlCol="0" anchor="b">
            <a:normAutofit/>
          </a:bodyPr>
          <a:lstStyle/>
          <a:p>
            <a:pPr>
              <a:lnSpc>
                <a:spcPct val="90000"/>
              </a:lnSpc>
            </a:pPr>
            <a:r>
              <a:rPr lang="en-US" sz="5400" dirty="0"/>
              <a:t>Project Overview</a:t>
            </a:r>
          </a:p>
        </p:txBody>
      </p:sp>
      <p:sp>
        <p:nvSpPr>
          <p:cNvPr id="27"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D937B0"/>
          </a:solidFill>
          <a:ln w="38100" cap="rnd">
            <a:solidFill>
              <a:srgbClr val="D937B0"/>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38E0C541-717C-73CD-5E5E-3EFDED14B2A7}"/>
              </a:ext>
            </a:extLst>
          </p:cNvPr>
          <p:cNvSpPr txBox="1"/>
          <p:nvPr/>
        </p:nvSpPr>
        <p:spPr>
          <a:xfrm>
            <a:off x="5026998" y="2632456"/>
            <a:ext cx="6807200" cy="4016248"/>
          </a:xfrm>
          <a:prstGeom prst="rect">
            <a:avLst/>
          </a:prstGeom>
        </p:spPr>
        <p:txBody>
          <a:bodyPr vert="horz" lIns="91440" tIns="45720" rIns="91440" bIns="45720" rtlCol="0">
            <a:normAutofit/>
          </a:bodyPr>
          <a:lstStyle/>
          <a:p>
            <a:pPr marL="285750" indent="-228600">
              <a:lnSpc>
                <a:spcPct val="110000"/>
              </a:lnSpc>
              <a:spcAft>
                <a:spcPts val="600"/>
              </a:spcAft>
              <a:buFont typeface="Arial" panose="020B0604020202020204" pitchFamily="34" charset="0"/>
              <a:buChar char="•"/>
            </a:pPr>
            <a:r>
              <a:rPr lang="en-US" sz="2000" i="1" dirty="0">
                <a:latin typeface="Times New Roman" panose="02020603050405020304" pitchFamily="18" charset="0"/>
                <a:cs typeface="Times New Roman" panose="02020603050405020304" pitchFamily="18" charset="0"/>
              </a:rPr>
              <a:t>Data Collection</a:t>
            </a:r>
            <a:r>
              <a:rPr lang="en-US" sz="2000" dirty="0">
                <a:latin typeface="Times New Roman" panose="02020603050405020304" pitchFamily="18" charset="0"/>
                <a:cs typeface="Times New Roman" panose="02020603050405020304" pitchFamily="18" charset="0"/>
              </a:rPr>
              <a:t>: Data Set is taken from Kaggle: </a:t>
            </a:r>
            <a:r>
              <a:rPr lang="en-US" sz="2000" dirty="0">
                <a:latin typeface="Times New Roman" panose="02020603050405020304" pitchFamily="18" charset="0"/>
                <a:cs typeface="Times New Roman" panose="02020603050405020304" pitchFamily="18" charset="0"/>
                <a:hlinkClick r:id="rId2"/>
              </a:rPr>
              <a:t>Closed-Open Eyes Detection ResNet50 (kaggle.com)</a:t>
            </a:r>
            <a:endParaRPr lang="en-US" sz="2000" dirty="0">
              <a:latin typeface="Times New Roman" panose="02020603050405020304" pitchFamily="18" charset="0"/>
              <a:cs typeface="Times New Roman" panose="02020603050405020304" pitchFamily="18" charset="0"/>
            </a:endParaRPr>
          </a:p>
          <a:p>
            <a:pPr marL="285750" indent="-228600">
              <a:lnSpc>
                <a:spcPct val="110000"/>
              </a:lnSpc>
              <a:spcAft>
                <a:spcPts val="600"/>
              </a:spcAft>
              <a:buFont typeface="Arial" panose="020B0604020202020204" pitchFamily="34" charset="0"/>
              <a:buChar char="•"/>
            </a:pPr>
            <a:r>
              <a:rPr lang="en-US" sz="2000" i="1" dirty="0">
                <a:latin typeface="Times New Roman" panose="02020603050405020304" pitchFamily="18" charset="0"/>
                <a:cs typeface="Times New Roman" panose="02020603050405020304" pitchFamily="18" charset="0"/>
              </a:rPr>
              <a:t>Model Development</a:t>
            </a:r>
            <a:r>
              <a:rPr lang="en-US" sz="2000" dirty="0">
                <a:latin typeface="Times New Roman" panose="02020603050405020304" pitchFamily="18" charset="0"/>
                <a:cs typeface="Times New Roman" panose="02020603050405020304" pitchFamily="18" charset="0"/>
              </a:rPr>
              <a:t>: Design and implement a machine learning and deep learning model for drowsiness detection with different model architectures.</a:t>
            </a:r>
          </a:p>
          <a:p>
            <a:pPr marL="285750" indent="-228600">
              <a:lnSpc>
                <a:spcPct val="110000"/>
              </a:lnSpc>
              <a:spcAft>
                <a:spcPts val="600"/>
              </a:spcAft>
              <a:buFont typeface="Arial" panose="020B0604020202020204" pitchFamily="34" charset="0"/>
              <a:buChar char="•"/>
            </a:pPr>
            <a:r>
              <a:rPr lang="en-US" sz="2000" i="1" dirty="0">
                <a:latin typeface="Times New Roman" panose="02020603050405020304" pitchFamily="18" charset="0"/>
                <a:cs typeface="Times New Roman" panose="02020603050405020304" pitchFamily="18" charset="0"/>
              </a:rPr>
              <a:t>Training and Validation</a:t>
            </a:r>
            <a:r>
              <a:rPr lang="en-US" sz="2000" dirty="0">
                <a:latin typeface="Times New Roman" panose="02020603050405020304" pitchFamily="18" charset="0"/>
                <a:cs typeface="Times New Roman" panose="02020603050405020304" pitchFamily="18" charset="0"/>
              </a:rPr>
              <a:t>: Train the drowsiness detection model using the preprocessed dataset, dividing it into training, validation, and testing sets. Monitor the model's performance during training, adjusting hyperparameters and model architecture as needed to improve accuracy and generalization. And finally evaluating the model.</a:t>
            </a:r>
          </a:p>
          <a:p>
            <a:pPr marL="57150">
              <a:lnSpc>
                <a:spcPct val="110000"/>
              </a:lnSpc>
              <a:spcAft>
                <a:spcPts val="600"/>
              </a:spcAft>
            </a:pPr>
            <a:endParaRPr lang="en-US" sz="2000" dirty="0">
              <a:latin typeface="Times New Roman" panose="02020603050405020304" pitchFamily="18" charset="0"/>
              <a:cs typeface="Times New Roman" panose="02020603050405020304" pitchFamily="18" charset="0"/>
            </a:endParaRPr>
          </a:p>
        </p:txBody>
      </p:sp>
      <p:pic>
        <p:nvPicPr>
          <p:cNvPr id="5" name="Content Placeholder 4" descr="A face scan of a person&#10;&#10;Description automatically generated">
            <a:extLst>
              <a:ext uri="{FF2B5EF4-FFF2-40B4-BE49-F238E27FC236}">
                <a16:creationId xmlns:a16="http://schemas.microsoft.com/office/drawing/2014/main" id="{8715D229-9594-6C68-556C-EB0EBD8124CF}"/>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17096" r="14993"/>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3835529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FF4ED-19DB-C4F4-8DC5-6AF71A294C3B}"/>
              </a:ext>
            </a:extLst>
          </p:cNvPr>
          <p:cNvSpPr>
            <a:spLocks noGrp="1"/>
          </p:cNvSpPr>
          <p:nvPr>
            <p:ph type="title"/>
          </p:nvPr>
        </p:nvSpPr>
        <p:spPr/>
        <p:txBody>
          <a:bodyPr>
            <a:normAutofit/>
          </a:bodyPr>
          <a:lstStyle/>
          <a:p>
            <a:r>
              <a:rPr lang="en-IN" sz="5400" dirty="0"/>
              <a:t>Methodology</a:t>
            </a:r>
          </a:p>
        </p:txBody>
      </p:sp>
      <p:sp>
        <p:nvSpPr>
          <p:cNvPr id="3" name="Content Placeholder 2">
            <a:extLst>
              <a:ext uri="{FF2B5EF4-FFF2-40B4-BE49-F238E27FC236}">
                <a16:creationId xmlns:a16="http://schemas.microsoft.com/office/drawing/2014/main" id="{6F037B86-B61B-B90F-34BD-169E8BD49AE2}"/>
              </a:ext>
            </a:extLst>
          </p:cNvPr>
          <p:cNvSpPr>
            <a:spLocks noGrp="1"/>
          </p:cNvSpPr>
          <p:nvPr>
            <p:ph idx="1"/>
          </p:nvPr>
        </p:nvSpPr>
        <p:spPr/>
        <p:txBody>
          <a:bodyPr>
            <a:normAutofit fontScale="92500" lnSpcReduction="20000"/>
          </a:bodyPr>
          <a:lstStyle/>
          <a:p>
            <a:r>
              <a:rPr lang="en-IN" dirty="0">
                <a:latin typeface="Times New Roman" panose="02020603050405020304" pitchFamily="18" charset="0"/>
                <a:cs typeface="Times New Roman" panose="02020603050405020304" pitchFamily="18" charset="0"/>
              </a:rPr>
              <a:t>This system is a observational approach where </a:t>
            </a:r>
            <a:r>
              <a:rPr lang="en-GB" dirty="0">
                <a:latin typeface="Times New Roman" panose="02020603050405020304" pitchFamily="18" charset="0"/>
                <a:cs typeface="Times New Roman" panose="02020603050405020304" pitchFamily="18" charset="0"/>
              </a:rPr>
              <a:t>standard metrics such as accuracy precision and loss are employed to evaluate the models. The performance of the models is monitored throughout multiple epochs during training and validation to gauge their effectiveness.</a:t>
            </a:r>
          </a:p>
          <a:p>
            <a:r>
              <a:rPr lang="en-GB" dirty="0">
                <a:latin typeface="Times New Roman" panose="02020603050405020304" pitchFamily="18" charset="0"/>
                <a:cs typeface="Times New Roman" panose="02020603050405020304" pitchFamily="18" charset="0"/>
              </a:rPr>
              <a:t>Code demonstrates a typical workflow for training, evaluating, and visualizing the performance of CNN models for image classification tasks, with the use of pre-trained models, custom architectures, and standard evaluation metrics.</a:t>
            </a:r>
          </a:p>
          <a:p>
            <a:r>
              <a:rPr lang="en-GB" dirty="0">
                <a:latin typeface="Times New Roman" panose="02020603050405020304" pitchFamily="18" charset="0"/>
                <a:cs typeface="Times New Roman" panose="02020603050405020304" pitchFamily="18" charset="0"/>
              </a:rPr>
              <a:t>Obtaining </a:t>
            </a:r>
            <a:r>
              <a:rPr lang="en-GB" dirty="0" err="1">
                <a:latin typeface="Times New Roman" panose="02020603050405020304" pitchFamily="18" charset="0"/>
                <a:cs typeface="Times New Roman" panose="02020603050405020304" pitchFamily="18" charset="0"/>
              </a:rPr>
              <a:t>labeled</a:t>
            </a:r>
            <a:r>
              <a:rPr lang="en-GB" dirty="0">
                <a:latin typeface="Times New Roman" panose="02020603050405020304" pitchFamily="18" charset="0"/>
                <a:cs typeface="Times New Roman" panose="02020603050405020304" pitchFamily="18" charset="0"/>
              </a:rPr>
              <a:t> drowsiness data can be challenging, especially with variations in drowsiness levels and environmental conditions.</a:t>
            </a:r>
          </a:p>
        </p:txBody>
      </p:sp>
    </p:spTree>
    <p:extLst>
      <p:ext uri="{BB962C8B-B14F-4D97-AF65-F5344CB8AC3E}">
        <p14:creationId xmlns:p14="http://schemas.microsoft.com/office/powerpoint/2010/main" val="3684775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42B5F-3038-6F31-7328-B6FFBFD1DA06}"/>
              </a:ext>
            </a:extLst>
          </p:cNvPr>
          <p:cNvSpPr>
            <a:spLocks noGrp="1"/>
          </p:cNvSpPr>
          <p:nvPr>
            <p:ph type="title"/>
          </p:nvPr>
        </p:nvSpPr>
        <p:spPr/>
        <p:txBody>
          <a:bodyPr/>
          <a:lstStyle/>
          <a:p>
            <a:r>
              <a:rPr lang="en-IN" dirty="0"/>
              <a:t>Contd.</a:t>
            </a:r>
          </a:p>
        </p:txBody>
      </p:sp>
      <p:sp>
        <p:nvSpPr>
          <p:cNvPr id="3" name="Content Placeholder 2">
            <a:extLst>
              <a:ext uri="{FF2B5EF4-FFF2-40B4-BE49-F238E27FC236}">
                <a16:creationId xmlns:a16="http://schemas.microsoft.com/office/drawing/2014/main" id="{3272444B-47F0-4331-2755-13504E206239}"/>
              </a:ext>
            </a:extLst>
          </p:cNvPr>
          <p:cNvSpPr>
            <a:spLocks noGrp="1"/>
          </p:cNvSpPr>
          <p:nvPr>
            <p:ph idx="1"/>
          </p:nvPr>
        </p:nvSpPr>
        <p:spPr/>
        <p:txBody>
          <a:bodyPr>
            <a:normAutofit fontScale="92500" lnSpcReduction="10000"/>
          </a:bodyPr>
          <a:lstStyle/>
          <a:p>
            <a:r>
              <a:rPr lang="en-IN" i="1" dirty="0">
                <a:latin typeface="Times New Roman" panose="02020603050405020304" pitchFamily="18" charset="0"/>
                <a:cs typeface="Times New Roman" panose="02020603050405020304" pitchFamily="18" charset="0"/>
              </a:rPr>
              <a:t>Model 1</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Mobilenet</a:t>
            </a:r>
            <a:r>
              <a:rPr lang="en-IN" dirty="0">
                <a:latin typeface="Times New Roman" panose="02020603050405020304" pitchFamily="18" charset="0"/>
                <a:cs typeface="Times New Roman" panose="02020603050405020304" pitchFamily="18" charset="0"/>
              </a:rPr>
              <a:t> V2 is a CNN architecture designed for efficient model performance with </a:t>
            </a:r>
            <a:r>
              <a:rPr lang="en-IN" dirty="0" err="1">
                <a:latin typeface="Times New Roman" panose="02020603050405020304" pitchFamily="18" charset="0"/>
                <a:cs typeface="Times New Roman" panose="02020603050405020304" pitchFamily="18" charset="0"/>
              </a:rPr>
              <a:t>Depthwise</a:t>
            </a:r>
            <a:r>
              <a:rPr lang="en-IN" dirty="0">
                <a:latin typeface="Times New Roman" panose="02020603050405020304" pitchFamily="18" charset="0"/>
                <a:cs typeface="Times New Roman" panose="02020603050405020304" pitchFamily="18" charset="0"/>
              </a:rPr>
              <a:t> Separable Convolutions. And </a:t>
            </a:r>
            <a:r>
              <a:rPr lang="en-GB" dirty="0">
                <a:latin typeface="Times New Roman" panose="02020603050405020304" pitchFamily="18" charset="0"/>
                <a:cs typeface="Times New Roman" panose="02020603050405020304" pitchFamily="18" charset="0"/>
              </a:rPr>
              <a:t>with the introduction of width and resolution multipliers by MobileNetV2, users can scale the input image resolution and model's width (number of channels) to balance computational requirements and accuracy.</a:t>
            </a:r>
          </a:p>
          <a:p>
            <a:r>
              <a:rPr lang="en-GB" i="1" dirty="0">
                <a:latin typeface="Times New Roman" panose="02020603050405020304" pitchFamily="18" charset="0"/>
                <a:cs typeface="Times New Roman" panose="02020603050405020304" pitchFamily="18" charset="0"/>
              </a:rPr>
              <a:t>Model 2</a:t>
            </a:r>
            <a:r>
              <a:rPr lang="en-GB" dirty="0">
                <a:latin typeface="Times New Roman" panose="02020603050405020304" pitchFamily="18" charset="0"/>
                <a:cs typeface="Times New Roman" panose="02020603050405020304" pitchFamily="18" charset="0"/>
              </a:rPr>
              <a:t>: Personalized Model, this model is composed of multiple convolutional layers, each with an activation function of Rectified Linear Units (</a:t>
            </a:r>
            <a:r>
              <a:rPr lang="en-GB" dirty="0" err="1">
                <a:latin typeface="Times New Roman" panose="02020603050405020304" pitchFamily="18" charset="0"/>
                <a:cs typeface="Times New Roman" panose="02020603050405020304" pitchFamily="18" charset="0"/>
              </a:rPr>
              <a:t>ReLU</a:t>
            </a:r>
            <a:r>
              <a:rPr lang="en-GB" dirty="0">
                <a:latin typeface="Times New Roman" panose="02020603050405020304" pitchFamily="18" charset="0"/>
                <a:cs typeface="Times New Roman" panose="02020603050405020304" pitchFamily="18" charset="0"/>
              </a:rPr>
              <a:t>) and a 3x3 kernel. The goal of the model is to produce a probability that represents the likelihood that the input falls into one of the two classes in the dataset.</a:t>
            </a:r>
          </a:p>
          <a:p>
            <a:endParaRPr lang="en-IN" dirty="0"/>
          </a:p>
          <a:p>
            <a:endParaRPr lang="en-IN" dirty="0"/>
          </a:p>
        </p:txBody>
      </p:sp>
    </p:spTree>
    <p:extLst>
      <p:ext uri="{BB962C8B-B14F-4D97-AF65-F5344CB8AC3E}">
        <p14:creationId xmlns:p14="http://schemas.microsoft.com/office/powerpoint/2010/main" val="2597267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018AE8-5781-A6F5-114F-B46DAD2EE385}"/>
              </a:ext>
            </a:extLst>
          </p:cNvPr>
          <p:cNvSpPr>
            <a:spLocks noGrp="1"/>
          </p:cNvSpPr>
          <p:nvPr>
            <p:ph type="title"/>
          </p:nvPr>
        </p:nvSpPr>
        <p:spPr>
          <a:xfrm>
            <a:off x="5297762" y="329184"/>
            <a:ext cx="6251110" cy="1783080"/>
          </a:xfrm>
        </p:spPr>
        <p:txBody>
          <a:bodyPr anchor="b">
            <a:normAutofit/>
          </a:bodyPr>
          <a:lstStyle/>
          <a:p>
            <a:pPr>
              <a:lnSpc>
                <a:spcPct val="90000"/>
              </a:lnSpc>
            </a:pPr>
            <a:r>
              <a:rPr lang="en-IN" sz="5600" dirty="0"/>
              <a:t>Future Improvements</a:t>
            </a:r>
          </a:p>
        </p:txBody>
      </p:sp>
      <p:sp>
        <p:nvSpPr>
          <p:cNvPr id="22"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D937B0"/>
          </a:solidFill>
          <a:ln w="38100" cap="rnd">
            <a:solidFill>
              <a:srgbClr val="D937B0"/>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9B2A8F8-44E8-CF47-1585-FEBEB49A49FE}"/>
              </a:ext>
            </a:extLst>
          </p:cNvPr>
          <p:cNvSpPr>
            <a:spLocks noGrp="1"/>
          </p:cNvSpPr>
          <p:nvPr>
            <p:ph idx="1"/>
          </p:nvPr>
        </p:nvSpPr>
        <p:spPr>
          <a:xfrm>
            <a:off x="5297762" y="2706624"/>
            <a:ext cx="6251110" cy="3483864"/>
          </a:xfrm>
        </p:spPr>
        <p:txBody>
          <a:bodyPr>
            <a:normAutofit/>
          </a:bodyPr>
          <a:lstStyle/>
          <a:p>
            <a:pPr>
              <a:lnSpc>
                <a:spcPct val="100000"/>
              </a:lnSpc>
            </a:pPr>
            <a:r>
              <a:rPr lang="en-IN" sz="2400" i="1" dirty="0">
                <a:latin typeface="Times New Roman" panose="02020603050405020304" pitchFamily="18" charset="0"/>
                <a:cs typeface="Times New Roman" panose="02020603050405020304" pitchFamily="18" charset="0"/>
              </a:rPr>
              <a:t>Early Warning System</a:t>
            </a:r>
            <a:r>
              <a:rPr lang="en-IN" sz="240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Provide timely alerts or warnings to the individual</a:t>
            </a:r>
          </a:p>
          <a:p>
            <a:pPr>
              <a:lnSpc>
                <a:spcPct val="100000"/>
              </a:lnSpc>
            </a:pPr>
            <a:r>
              <a:rPr lang="en-IN" sz="2400" i="1" dirty="0">
                <a:latin typeface="Times New Roman" panose="02020603050405020304" pitchFamily="18" charset="0"/>
                <a:cs typeface="Times New Roman" panose="02020603050405020304" pitchFamily="18" charset="0"/>
              </a:rPr>
              <a:t>Adaptability</a:t>
            </a:r>
            <a:r>
              <a:rPr lang="en-IN" sz="2400" dirty="0">
                <a:latin typeface="Times New Roman" panose="02020603050405020304" pitchFamily="18" charset="0"/>
                <a:cs typeface="Times New Roman" panose="02020603050405020304" pitchFamily="18" charset="0"/>
              </a:rPr>
              <a:t>: Adapting to different lighting conditions</a:t>
            </a:r>
          </a:p>
          <a:p>
            <a:pPr>
              <a:lnSpc>
                <a:spcPct val="100000"/>
              </a:lnSpc>
            </a:pPr>
            <a:r>
              <a:rPr lang="en-IN" sz="2400" i="1" dirty="0">
                <a:latin typeface="Times New Roman" panose="02020603050405020304" pitchFamily="18" charset="0"/>
                <a:cs typeface="Times New Roman" panose="02020603050405020304" pitchFamily="18" charset="0"/>
              </a:rPr>
              <a:t>Integration</a:t>
            </a:r>
            <a:r>
              <a:rPr lang="en-IN" sz="2400" dirty="0">
                <a:latin typeface="Times New Roman" panose="02020603050405020304" pitchFamily="18" charset="0"/>
                <a:cs typeface="Times New Roman" panose="02020603050405020304" pitchFamily="18" charset="0"/>
              </a:rPr>
              <a:t>: Integrating to VMS in vehicles, smart glasses</a:t>
            </a:r>
          </a:p>
          <a:p>
            <a:pPr>
              <a:lnSpc>
                <a:spcPct val="100000"/>
              </a:lnSpc>
            </a:pPr>
            <a:r>
              <a:rPr lang="en-IN" sz="2400" i="1" dirty="0">
                <a:latin typeface="Times New Roman" panose="02020603050405020304" pitchFamily="18" charset="0"/>
                <a:cs typeface="Times New Roman" panose="02020603050405020304" pitchFamily="18" charset="0"/>
              </a:rPr>
              <a:t>Other applications</a:t>
            </a:r>
            <a:r>
              <a:rPr lang="en-IN" sz="2400" dirty="0">
                <a:latin typeface="Times New Roman" panose="02020603050405020304" pitchFamily="18" charset="0"/>
                <a:cs typeface="Times New Roman" panose="02020603050405020304" pitchFamily="18" charset="0"/>
              </a:rPr>
              <a:t>: Healthcare, Industrial safety purpose</a:t>
            </a:r>
          </a:p>
          <a:p>
            <a:pPr marL="0" indent="0">
              <a:lnSpc>
                <a:spcPct val="100000"/>
              </a:lnSpc>
              <a:buNone/>
            </a:pPr>
            <a:endParaRPr lang="en-IN" sz="2400" dirty="0"/>
          </a:p>
        </p:txBody>
      </p:sp>
      <p:pic>
        <p:nvPicPr>
          <p:cNvPr id="5" name="Picture 4" descr="A blue and white pixelated image of a eye&#10;&#10;Description automatically generated">
            <a:extLst>
              <a:ext uri="{FF2B5EF4-FFF2-40B4-BE49-F238E27FC236}">
                <a16:creationId xmlns:a16="http://schemas.microsoft.com/office/drawing/2014/main" id="{D31EF5C4-A78F-28DD-64E5-4AA7BC8442DC}"/>
              </a:ext>
            </a:extLst>
          </p:cNvPr>
          <p:cNvPicPr>
            <a:picLocks noChangeAspect="1"/>
          </p:cNvPicPr>
          <p:nvPr/>
        </p:nvPicPr>
        <p:blipFill rotWithShape="1">
          <a:blip r:embed="rId2">
            <a:extLst>
              <a:ext uri="{28A0092B-C50C-407E-A947-70E740481C1C}">
                <a14:useLocalDpi xmlns:a14="http://schemas.microsoft.com/office/drawing/2010/main" val="0"/>
              </a:ext>
            </a:extLst>
          </a:blip>
          <a:srcRect l="42779" r="1902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2444407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ACB40-A779-F30F-268C-5CACF68A6715}"/>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675D6F66-2080-7F58-CC07-303BA661DAE7}"/>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hlinkClick r:id="rId2"/>
              </a:rPr>
              <a:t>MRL Eye Dataset | MRL (vsb.cz)</a:t>
            </a:r>
            <a:endParaRPr lang="en-IN"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hlinkClick r:id="rId3"/>
              </a:rPr>
              <a:t>Our Projects | MRL (vsb.cz)</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110068"/>
      </p:ext>
    </p:extLst>
  </p:cSld>
  <p:clrMapOvr>
    <a:masterClrMapping/>
  </p:clrMapOvr>
</p:sld>
</file>

<file path=ppt/theme/theme1.xml><?xml version="1.0" encoding="utf-8"?>
<a:theme xmlns:a="http://schemas.openxmlformats.org/drawingml/2006/main" name="SketchyVTI">
  <a:themeElements>
    <a:clrScheme name="AnalogousFromDarkSeedLeftStep">
      <a:dk1>
        <a:srgbClr val="000000"/>
      </a:dk1>
      <a:lt1>
        <a:srgbClr val="FFFFFF"/>
      </a:lt1>
      <a:dk2>
        <a:srgbClr val="1B2130"/>
      </a:dk2>
      <a:lt2>
        <a:srgbClr val="F0F3F1"/>
      </a:lt2>
      <a:accent1>
        <a:srgbClr val="D937B0"/>
      </a:accent1>
      <a:accent2>
        <a:srgbClr val="AC25C7"/>
      </a:accent2>
      <a:accent3>
        <a:srgbClr val="7B37D9"/>
      </a:accent3>
      <a:accent4>
        <a:srgbClr val="3A3ACC"/>
      </a:accent4>
      <a:accent5>
        <a:srgbClr val="377AD9"/>
      </a:accent5>
      <a:accent6>
        <a:srgbClr val="25ACC7"/>
      </a:accent6>
      <a:hlink>
        <a:srgbClr val="3F5FBF"/>
      </a:hlink>
      <a:folHlink>
        <a:srgbClr val="7F7F7F"/>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334</TotalTime>
  <Words>446</Words>
  <Application>Microsoft Office PowerPoint</Application>
  <PresentationFormat>Widescreen</PresentationFormat>
  <Paragraphs>25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Modern Love</vt:lpstr>
      <vt:lpstr>The Hand</vt:lpstr>
      <vt:lpstr>Times New Roman</vt:lpstr>
      <vt:lpstr>SketchyVTI</vt:lpstr>
      <vt:lpstr>Vigilance Guard:         Monitoring Fatigueness </vt:lpstr>
      <vt:lpstr>Problem Statement</vt:lpstr>
      <vt:lpstr>Project Overview</vt:lpstr>
      <vt:lpstr>Methodology</vt:lpstr>
      <vt:lpstr>Contd.</vt:lpstr>
      <vt:lpstr>Future Improvements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Vigilance Guard:              Monitoring Fatigueness </dc:title>
  <dc:creator>Sanipinidi, Ganga Vamsik</dc:creator>
  <cp:lastModifiedBy>Sanipinidi, Ganga Vamsik</cp:lastModifiedBy>
  <cp:revision>5</cp:revision>
  <dcterms:created xsi:type="dcterms:W3CDTF">2024-04-26T04:10:21Z</dcterms:created>
  <dcterms:modified xsi:type="dcterms:W3CDTF">2024-04-26T16:30:24Z</dcterms:modified>
</cp:coreProperties>
</file>