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8" r:id="rId2"/>
    <p:sldId id="260" r:id="rId3"/>
    <p:sldId id="257" r:id="rId4"/>
    <p:sldId id="263" r:id="rId5"/>
    <p:sldId id="264" r:id="rId6"/>
    <p:sldId id="265" r:id="rId7"/>
    <p:sldId id="266" r:id="rId8"/>
    <p:sldId id="267" r:id="rId9"/>
    <p:sldId id="268" r:id="rId10"/>
    <p:sldId id="269" r:id="rId11"/>
    <p:sldId id="259" r:id="rId12"/>
    <p:sldId id="261" r:id="rId13"/>
    <p:sldId id="27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7" d="100"/>
          <a:sy n="117" d="100"/>
        </p:scale>
        <p:origin x="-318" y="19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5/5/2025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986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49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807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165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465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213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5/5/2025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258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5/5/2025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088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5/5/2025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523574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3019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5/5/2025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8728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5/5/2025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6097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200A267-57D6-5A9C-A977-A18B93226E03}"/>
              </a:ext>
            </a:extLst>
          </p:cNvPr>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40841852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43000"/>
            <a:ext cx="9603275" cy="710754"/>
          </a:xfrm>
        </p:spPr>
        <p:txBody>
          <a:bodyPr>
            <a:normAutofit/>
          </a:bodyPr>
          <a:lstStyle/>
          <a:p>
            <a:r>
              <a:rPr lang="en-US" sz="3600" cap="none" dirty="0">
                <a:solidFill>
                  <a:schemeClr val="accent1">
                    <a:lumMod val="75000"/>
                  </a:schemeClr>
                </a:solidFill>
                <a:latin typeface="Algerian" pitchFamily="82" charset="0"/>
              </a:rPr>
              <a:t>CHALLENGES OF HMS :</a:t>
            </a:r>
          </a:p>
        </p:txBody>
      </p:sp>
      <p:sp>
        <p:nvSpPr>
          <p:cNvPr id="3" name="Content Placeholder 2"/>
          <p:cNvSpPr>
            <a:spLocks noGrp="1"/>
          </p:cNvSpPr>
          <p:nvPr>
            <p:ph idx="1"/>
          </p:nvPr>
        </p:nvSpPr>
        <p:spPr>
          <a:xfrm>
            <a:off x="1451579" y="2015732"/>
            <a:ext cx="9603275" cy="3851668"/>
          </a:xfrm>
        </p:spPr>
        <p:txBody>
          <a:bodyPr>
            <a:normAutofit lnSpcReduction="10000"/>
          </a:bodyPr>
          <a:lstStyle/>
          <a:p>
            <a:r>
              <a:rPr lang="en-US" sz="2400" dirty="0">
                <a:latin typeface="Times New Roman" pitchFamily="18" charset="0"/>
                <a:cs typeface="Times New Roman" pitchFamily="18" charset="0"/>
              </a:rPr>
              <a:t>Limited User Interface</a:t>
            </a:r>
          </a:p>
          <a:p>
            <a:r>
              <a:rPr lang="en-US" sz="2400" dirty="0">
                <a:latin typeface="Times New Roman" pitchFamily="18" charset="0"/>
                <a:cs typeface="Times New Roman" pitchFamily="18" charset="0"/>
              </a:rPr>
              <a:t>No Built-in Security</a:t>
            </a:r>
          </a:p>
          <a:p>
            <a:r>
              <a:rPr lang="en-US" sz="2400" dirty="0">
                <a:latin typeface="Times New Roman" pitchFamily="18" charset="0"/>
                <a:cs typeface="Times New Roman" pitchFamily="18" charset="0"/>
              </a:rPr>
              <a:t>Poor Scalability</a:t>
            </a:r>
          </a:p>
          <a:p>
            <a:r>
              <a:rPr lang="en-US" sz="2400" dirty="0">
                <a:latin typeface="Times New Roman" pitchFamily="18" charset="0"/>
                <a:cs typeface="Times New Roman" pitchFamily="18" charset="0"/>
              </a:rPr>
              <a:t>No Multi-user Support</a:t>
            </a:r>
          </a:p>
          <a:p>
            <a:r>
              <a:rPr lang="en-US" sz="2400" dirty="0">
                <a:latin typeface="Times New Roman" pitchFamily="18" charset="0"/>
                <a:cs typeface="Times New Roman" pitchFamily="18" charset="0"/>
              </a:rPr>
              <a:t>No Real-Time Data Access</a:t>
            </a:r>
          </a:p>
          <a:p>
            <a:r>
              <a:rPr lang="en-US" sz="2400" dirty="0">
                <a:latin typeface="Times New Roman" pitchFamily="18" charset="0"/>
                <a:cs typeface="Times New Roman" pitchFamily="18" charset="0"/>
              </a:rPr>
              <a:t>Difficult Maintenance</a:t>
            </a:r>
          </a:p>
          <a:p>
            <a:r>
              <a:rPr lang="en-US" sz="2400" dirty="0">
                <a:latin typeface="Times New Roman" pitchFamily="18" charset="0"/>
                <a:cs typeface="Times New Roman" pitchFamily="18" charset="0"/>
              </a:rPr>
              <a:t>Limited Extensibility</a:t>
            </a:r>
          </a:p>
          <a:p>
            <a:endParaRPr lang="en-US" dirty="0"/>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lide(fromBottom)">
                                      <p:cBhvr>
                                        <p:cTn id="13" dur="500"/>
                                        <p:tgtEl>
                                          <p:spTgt spid="3">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lide(fromBottom)">
                                      <p:cBhvr>
                                        <p:cTn id="16" dur="500"/>
                                        <p:tgtEl>
                                          <p:spTgt spid="3">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lide(fromBottom)">
                                      <p:cBhvr>
                                        <p:cTn id="19" dur="500"/>
                                        <p:tgtEl>
                                          <p:spTgt spid="3">
                                            <p:txEl>
                                              <p:pRg st="4" end="4"/>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lide(fromBottom)">
                                      <p:cBhvr>
                                        <p:cTn id="22" dur="500"/>
                                        <p:tgtEl>
                                          <p:spTgt spid="3">
                                            <p:txEl>
                                              <p:pRg st="5" end="5"/>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slide(fromBottom)">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3F33E5-7649-1DFD-998B-7382728125AE}"/>
              </a:ext>
            </a:extLst>
          </p:cNvPr>
          <p:cNvSpPr>
            <a:spLocks noGrp="1"/>
          </p:cNvSpPr>
          <p:nvPr>
            <p:ph type="title"/>
          </p:nvPr>
        </p:nvSpPr>
        <p:spPr>
          <a:xfrm>
            <a:off x="3609474" y="1000647"/>
            <a:ext cx="7874229" cy="1329606"/>
          </a:xfrm>
        </p:spPr>
        <p:txBody>
          <a:bodyPr>
            <a:normAutofit/>
          </a:bodyPr>
          <a:lstStyle/>
          <a:p>
            <a:r>
              <a:rPr lang="en-IN" sz="6000" dirty="0">
                <a:solidFill>
                  <a:srgbClr val="002060"/>
                </a:solidFill>
                <a:latin typeface="Algerian" pitchFamily="82" charset="0"/>
              </a:rPr>
              <a:t>SOURCE CODE</a:t>
            </a:r>
            <a:endParaRPr lang="en-US" sz="6000" dirty="0">
              <a:solidFill>
                <a:srgbClr val="002060"/>
              </a:solidFill>
              <a:latin typeface="Algerian" pitchFamily="82" charset="0"/>
            </a:endParaRPr>
          </a:p>
        </p:txBody>
      </p:sp>
      <p:sp>
        <p:nvSpPr>
          <p:cNvPr id="4" name="Text Placeholder 3">
            <a:extLst>
              <a:ext uri="{FF2B5EF4-FFF2-40B4-BE49-F238E27FC236}">
                <a16:creationId xmlns="" xmlns:a16="http://schemas.microsoft.com/office/drawing/2014/main" id="{F102BE36-D9E6-8B68-88DA-6A839A53DAA4}"/>
              </a:ext>
            </a:extLst>
          </p:cNvPr>
          <p:cNvSpPr>
            <a:spLocks noGrp="1"/>
          </p:cNvSpPr>
          <p:nvPr>
            <p:ph idx="1"/>
          </p:nvPr>
        </p:nvSpPr>
        <p:spPr>
          <a:xfrm>
            <a:off x="1981200" y="2209800"/>
            <a:ext cx="9603275" cy="3450613"/>
          </a:xfrm>
        </p:spPr>
        <p:txBody>
          <a:bodyPr>
            <a:normAutofit/>
          </a:bodyPr>
          <a:lstStyle/>
          <a:p>
            <a:pPr marL="0" indent="0">
              <a:buNone/>
            </a:pPr>
            <a:r>
              <a:rPr lang="en-US" sz="4400" dirty="0"/>
              <a:t/>
            </a:r>
            <a:br>
              <a:rPr lang="en-US" sz="4400" dirty="0"/>
            </a:br>
            <a:r>
              <a:rPr lang="en-US" sz="4400" dirty="0">
                <a:latin typeface="Times New Roman" pitchFamily="18" charset="0"/>
                <a:cs typeface="Times New Roman" pitchFamily="18" charset="0"/>
              </a:rPr>
              <a:t>https://onlinegdb.com/Mc6KAsdZF</a:t>
            </a:r>
          </a:p>
        </p:txBody>
      </p:sp>
    </p:spTree>
    <p:extLst>
      <p:ext uri="{BB962C8B-B14F-4D97-AF65-F5344CB8AC3E}">
        <p14:creationId xmlns:p14="http://schemas.microsoft.com/office/powerpoint/2010/main" val="297552840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BD16C8-8A33-AF90-21E5-953A12FF7076}"/>
              </a:ext>
            </a:extLst>
          </p:cNvPr>
          <p:cNvSpPr>
            <a:spLocks noGrp="1"/>
          </p:cNvSpPr>
          <p:nvPr>
            <p:ph type="title"/>
          </p:nvPr>
        </p:nvSpPr>
        <p:spPr>
          <a:xfrm>
            <a:off x="1384921" y="1209114"/>
            <a:ext cx="9605635" cy="695684"/>
          </a:xfrm>
        </p:spPr>
        <p:txBody>
          <a:bodyPr>
            <a:normAutofit fontScale="90000"/>
          </a:bodyPr>
          <a:lstStyle/>
          <a:p>
            <a:r>
              <a:rPr lang="en-IN" sz="4800" dirty="0">
                <a:solidFill>
                  <a:srgbClr val="002060"/>
                </a:solidFill>
                <a:latin typeface="Algerian" pitchFamily="82" charset="0"/>
              </a:rPr>
              <a:t>SAMPLE OUTPUT</a:t>
            </a:r>
            <a:endParaRPr lang="en-US" sz="4800" dirty="0">
              <a:solidFill>
                <a:srgbClr val="002060"/>
              </a:solidFill>
              <a:latin typeface="Algerian" pitchFamily="82" charset="0"/>
            </a:endParaRPr>
          </a:p>
        </p:txBody>
      </p:sp>
      <p:pic>
        <p:nvPicPr>
          <p:cNvPr id="17" name="Content Placeholder 16"/>
          <p:cNvPicPr>
            <a:picLocks noGrp="1"/>
          </p:cNvPicPr>
          <p:nvPr>
            <p:ph sz="half" idx="1"/>
          </p:nvPr>
        </p:nvPicPr>
        <p:blipFill>
          <a:blip r:embed="rId2"/>
          <a:srcRect l="3268" t="17048" r="71268" b="34097"/>
          <a:stretch>
            <a:fillRect/>
          </a:stretch>
        </p:blipFill>
        <p:spPr bwMode="auto">
          <a:xfrm>
            <a:off x="838200" y="2133600"/>
            <a:ext cx="3313159" cy="3573841"/>
          </a:xfrm>
          <a:prstGeom prst="rect">
            <a:avLst/>
          </a:prstGeom>
          <a:noFill/>
          <a:ln w="9525">
            <a:noFill/>
            <a:miter lim="800000"/>
            <a:headEnd/>
            <a:tailEnd/>
          </a:ln>
          <a:effectLst/>
        </p:spPr>
      </p:pic>
      <p:pic>
        <p:nvPicPr>
          <p:cNvPr id="18" name="Picture 17"/>
          <p:cNvPicPr/>
          <p:nvPr/>
        </p:nvPicPr>
        <p:blipFill>
          <a:blip r:embed="rId3"/>
          <a:srcRect l="3559" t="17241" r="65957" b="14778"/>
          <a:stretch>
            <a:fillRect/>
          </a:stretch>
        </p:blipFill>
        <p:spPr bwMode="auto">
          <a:xfrm>
            <a:off x="4495800" y="2133600"/>
            <a:ext cx="3276600" cy="3581400"/>
          </a:xfrm>
          <a:prstGeom prst="rect">
            <a:avLst/>
          </a:prstGeom>
          <a:noFill/>
          <a:ln w="9525">
            <a:noFill/>
            <a:miter lim="800000"/>
            <a:headEnd/>
            <a:tailEnd/>
          </a:ln>
        </p:spPr>
      </p:pic>
      <p:pic>
        <p:nvPicPr>
          <p:cNvPr id="19" name="Picture 18"/>
          <p:cNvPicPr/>
          <p:nvPr/>
        </p:nvPicPr>
        <p:blipFill>
          <a:blip r:embed="rId4"/>
          <a:srcRect l="3421" t="26355" r="67619" b="31034"/>
          <a:stretch>
            <a:fillRect/>
          </a:stretch>
        </p:blipFill>
        <p:spPr bwMode="auto">
          <a:xfrm>
            <a:off x="8077200" y="2133600"/>
            <a:ext cx="3429000" cy="3581400"/>
          </a:xfrm>
          <a:prstGeom prst="rect">
            <a:avLst/>
          </a:prstGeom>
          <a:noFill/>
          <a:ln w="9525">
            <a:noFill/>
            <a:miter lim="800000"/>
            <a:headEnd/>
            <a:tailEnd/>
          </a:ln>
        </p:spPr>
      </p:pic>
    </p:spTree>
    <p:extLst>
      <p:ext uri="{BB962C8B-B14F-4D97-AF65-F5344CB8AC3E}">
        <p14:creationId xmlns:p14="http://schemas.microsoft.com/office/powerpoint/2010/main" val="152335422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900" decel="100000" fill="hold"/>
                                        <p:tgtEl>
                                          <p:spTgt spid="1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anim calcmode="lin" valueType="num">
                                      <p:cBhvr>
                                        <p:cTn id="16" dur="1000" fill="hold"/>
                                        <p:tgtEl>
                                          <p:spTgt spid="18"/>
                                        </p:tgtEl>
                                        <p:attrNameLst>
                                          <p:attrName>ppt_x</p:attrName>
                                        </p:attrNameLst>
                                      </p:cBhvr>
                                      <p:tavLst>
                                        <p:tav tm="0">
                                          <p:val>
                                            <p:strVal val="#ppt_x"/>
                                          </p:val>
                                        </p:tav>
                                        <p:tav tm="100000">
                                          <p:val>
                                            <p:strVal val="#ppt_x"/>
                                          </p:val>
                                        </p:tav>
                                      </p:tavLst>
                                    </p:anim>
                                    <p:anim calcmode="lin" valueType="num">
                                      <p:cBhvr>
                                        <p:cTn id="17" dur="900" decel="100000" fill="hold"/>
                                        <p:tgtEl>
                                          <p:spTgt spid="18"/>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900" decel="100000" fill="hold"/>
                                        <p:tgtEl>
                                          <p:spTgt spid="19"/>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51579" y="1295400"/>
            <a:ext cx="9603275" cy="558354"/>
          </a:xfrm>
        </p:spPr>
        <p:txBody>
          <a:bodyPr>
            <a:normAutofit fontScale="90000"/>
          </a:bodyPr>
          <a:lstStyle/>
          <a:p>
            <a:r>
              <a:rPr lang="en-US" sz="4000" dirty="0">
                <a:latin typeface="Algerian" pitchFamily="82" charset="0"/>
              </a:rPr>
              <a:t>CONCLUSION :</a:t>
            </a:r>
          </a:p>
        </p:txBody>
      </p:sp>
      <p:sp>
        <p:nvSpPr>
          <p:cNvPr id="6" name="Content Placeholder 5"/>
          <p:cNvSpPr>
            <a:spLocks noGrp="1"/>
          </p:cNvSpPr>
          <p:nvPr>
            <p:ph idx="1"/>
          </p:nvPr>
        </p:nvSpPr>
        <p:spPr/>
        <p:txBody>
          <a:bodyPr>
            <a:normAutofit/>
          </a:bodyPr>
          <a:lstStyle/>
          <a:p>
            <a:r>
              <a:rPr lang="en-US" sz="2400" dirty="0">
                <a:latin typeface="Times New Roman" pitchFamily="18" charset="0"/>
                <a:cs typeface="Times New Roman" pitchFamily="18" charset="0"/>
              </a:rPr>
              <a:t>The Hospital Management System (HMS) implemented in C is a crucial tool for efficiently managing various hospital operations and workflows. </a:t>
            </a:r>
          </a:p>
          <a:p>
            <a:r>
              <a:rPr lang="en-US" sz="2400" dirty="0">
                <a:latin typeface="Times New Roman" pitchFamily="18" charset="0"/>
                <a:cs typeface="Times New Roman" pitchFamily="18" charset="0"/>
              </a:rPr>
              <a:t>In conclusion, this Hospital Management System in C proves to be a valuable project that streamlines hospital operations, and with further enhancements, it can become a comprehensive tool for healthcare facilities.</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p:cTn id="1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6">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2209800"/>
            <a:ext cx="8153400" cy="1785104"/>
          </a:xfrm>
          <a:prstGeom prst="rect">
            <a:avLst/>
          </a:prstGeom>
        </p:spPr>
        <p:txBody>
          <a:bodyPr wrap="square">
            <a:spAutoFit/>
          </a:bodyPr>
          <a:lstStyle/>
          <a:p>
            <a:r>
              <a:rPr lang="en-US" sz="11000" dirty="0">
                <a:solidFill>
                  <a:schemeClr val="accent5">
                    <a:lumMod val="50000"/>
                  </a:schemeClr>
                </a:solidFill>
                <a:latin typeface="Algerian" pitchFamily="82" charset="0"/>
                <a:cs typeface="Times New Roman" pitchFamily="18" charset="0"/>
              </a:rPr>
              <a:t>THANK YOU</a:t>
            </a:r>
            <a:endParaRPr lang="en-US" sz="11000" dirty="0">
              <a:solidFill>
                <a:schemeClr val="accent5">
                  <a:lumMod val="50000"/>
                </a:schemeClr>
              </a:solidFill>
              <a:latin typeface="Algerian" pitchFamily="82" charset="0"/>
            </a:endParaRP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edge">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0C448B-56F5-90AE-9EFB-C2D03E440D3F}"/>
              </a:ext>
            </a:extLst>
          </p:cNvPr>
          <p:cNvSpPr>
            <a:spLocks noGrp="1"/>
          </p:cNvSpPr>
          <p:nvPr>
            <p:ph type="title"/>
          </p:nvPr>
        </p:nvSpPr>
        <p:spPr>
          <a:xfrm>
            <a:off x="1743434" y="1224410"/>
            <a:ext cx="9603275" cy="1049235"/>
          </a:xfrm>
        </p:spPr>
        <p:txBody>
          <a:bodyPr>
            <a:normAutofit/>
          </a:bodyPr>
          <a:lstStyle/>
          <a:p>
            <a:r>
              <a:rPr lang="en-IN" sz="4400" dirty="0">
                <a:solidFill>
                  <a:schemeClr val="accent1">
                    <a:lumMod val="50000"/>
                  </a:schemeClr>
                </a:solidFill>
                <a:latin typeface="Algerian" pitchFamily="82" charset="0"/>
              </a:rPr>
              <a:t>TEAM MEMBERS :</a:t>
            </a:r>
            <a:endParaRPr lang="en-US" sz="4400" dirty="0">
              <a:solidFill>
                <a:schemeClr val="accent1">
                  <a:lumMod val="50000"/>
                </a:schemeClr>
              </a:solidFill>
              <a:latin typeface="Algerian" pitchFamily="82" charset="0"/>
            </a:endParaRPr>
          </a:p>
        </p:txBody>
      </p:sp>
      <p:sp>
        <p:nvSpPr>
          <p:cNvPr id="3" name="Content Placeholder 2">
            <a:extLst>
              <a:ext uri="{FF2B5EF4-FFF2-40B4-BE49-F238E27FC236}">
                <a16:creationId xmlns="" xmlns:a16="http://schemas.microsoft.com/office/drawing/2014/main" id="{5E9CA482-B5E0-6B19-EA83-F56D87380D67}"/>
              </a:ext>
            </a:extLst>
          </p:cNvPr>
          <p:cNvSpPr>
            <a:spLocks noGrp="1"/>
          </p:cNvSpPr>
          <p:nvPr>
            <p:ph idx="1"/>
          </p:nvPr>
        </p:nvSpPr>
        <p:spPr/>
        <p:txBody>
          <a:bodyPr/>
          <a:lstStyle/>
          <a:p>
            <a:r>
              <a:rPr lang="en-IN" sz="2400" b="1" dirty="0">
                <a:solidFill>
                  <a:srgbClr val="002060"/>
                </a:solidFill>
                <a:latin typeface="Times New Roman" panose="02020603050405020304" pitchFamily="18" charset="0"/>
                <a:ea typeface="Arial Nova" panose="02000000000000000000" pitchFamily="2" charset="0"/>
                <a:cs typeface="Times New Roman" panose="02020603050405020304" pitchFamily="18" charset="0"/>
              </a:rPr>
              <a:t>D.VAMSI (L)</a:t>
            </a:r>
          </a:p>
          <a:p>
            <a:r>
              <a:rPr lang="en-IN" sz="2400" b="1" dirty="0">
                <a:solidFill>
                  <a:srgbClr val="002060"/>
                </a:solidFill>
                <a:latin typeface="Times New Roman" panose="02020603050405020304" pitchFamily="18" charset="0"/>
                <a:ea typeface="Arial Nova" panose="02000000000000000000" pitchFamily="2" charset="0"/>
                <a:cs typeface="Times New Roman" panose="02020603050405020304" pitchFamily="18" charset="0"/>
              </a:rPr>
              <a:t>SK. MUZAMIL</a:t>
            </a:r>
          </a:p>
          <a:p>
            <a:r>
              <a:rPr lang="en-IN" sz="2400" b="1" dirty="0">
                <a:solidFill>
                  <a:srgbClr val="002060"/>
                </a:solidFill>
                <a:latin typeface="Times New Roman" panose="02020603050405020304" pitchFamily="18" charset="0"/>
                <a:ea typeface="Arial Nova" panose="02000000000000000000" pitchFamily="2" charset="0"/>
                <a:cs typeface="Times New Roman" panose="02020603050405020304" pitchFamily="18" charset="0"/>
              </a:rPr>
              <a:t>CH.NARASIMHA</a:t>
            </a:r>
          </a:p>
          <a:p>
            <a:r>
              <a:rPr lang="en-IN" sz="2400" b="1" dirty="0">
                <a:solidFill>
                  <a:srgbClr val="002060"/>
                </a:solidFill>
                <a:latin typeface="Times New Roman" panose="02020603050405020304" pitchFamily="18" charset="0"/>
                <a:ea typeface="Arial Nova" panose="02000000000000000000" pitchFamily="2" charset="0"/>
                <a:cs typeface="Times New Roman" panose="02020603050405020304" pitchFamily="18" charset="0"/>
              </a:rPr>
              <a:t>CH.VENKATESH</a:t>
            </a:r>
          </a:p>
          <a:p>
            <a:r>
              <a:rPr lang="en-IN" sz="2400" b="1" dirty="0">
                <a:solidFill>
                  <a:srgbClr val="002060"/>
                </a:solidFill>
                <a:latin typeface="Times New Roman" panose="02020603050405020304" pitchFamily="18" charset="0"/>
                <a:ea typeface="Arial Nova" panose="02000000000000000000" pitchFamily="2" charset="0"/>
                <a:cs typeface="Times New Roman" panose="02020603050405020304" pitchFamily="18" charset="0"/>
              </a:rPr>
              <a:t>C.PAVAN</a:t>
            </a:r>
          </a:p>
          <a:p>
            <a:endParaRPr lang="en-US" dirty="0">
              <a:solidFill>
                <a:schemeClr val="accent4"/>
              </a:solidFill>
              <a:latin typeface="Algerian" pitchFamily="82" charset="0"/>
            </a:endParaRPr>
          </a:p>
        </p:txBody>
      </p:sp>
    </p:spTree>
    <p:extLst>
      <p:ext uri="{BB962C8B-B14F-4D97-AF65-F5344CB8AC3E}">
        <p14:creationId xmlns:p14="http://schemas.microsoft.com/office/powerpoint/2010/main" val="248902613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C55E3E-89AC-0147-812F-426D2E4A7B21}"/>
              </a:ext>
            </a:extLst>
          </p:cNvPr>
          <p:cNvSpPr>
            <a:spLocks noGrp="1"/>
          </p:cNvSpPr>
          <p:nvPr>
            <p:ph type="title" idx="4294967295"/>
          </p:nvPr>
        </p:nvSpPr>
        <p:spPr>
          <a:xfrm>
            <a:off x="-304800" y="2362200"/>
            <a:ext cx="7146925" cy="4443412"/>
          </a:xfrm>
        </p:spPr>
        <p:txBody>
          <a:bodyPr/>
          <a:lstStyle/>
          <a:p>
            <a:r>
              <a:rPr lang="en-IN" dirty="0"/>
              <a:t>                 </a:t>
            </a:r>
            <a:r>
              <a:rPr lang="en-IN" sz="6000" dirty="0">
                <a:solidFill>
                  <a:schemeClr val="accent3">
                    <a:lumMod val="75000"/>
                  </a:schemeClr>
                </a:solidFill>
                <a:latin typeface="Algerian" pitchFamily="82" charset="0"/>
                <a:ea typeface="Amasis MT Pro Medium" panose="02000000000000000000" pitchFamily="2" charset="0"/>
                <a:cs typeface="Arial Black" panose="020B0604020202020204" pitchFamily="34" charset="0"/>
              </a:rPr>
              <a:t>HOSPITAL</a:t>
            </a:r>
            <a:br>
              <a:rPr lang="en-IN" sz="6000" dirty="0">
                <a:solidFill>
                  <a:schemeClr val="accent3">
                    <a:lumMod val="75000"/>
                  </a:schemeClr>
                </a:solidFill>
                <a:latin typeface="Algerian" pitchFamily="82" charset="0"/>
                <a:ea typeface="Amasis MT Pro Medium" panose="02000000000000000000" pitchFamily="2" charset="0"/>
                <a:cs typeface="Arial Black" panose="020B0604020202020204" pitchFamily="34" charset="0"/>
              </a:rPr>
            </a:br>
            <a:r>
              <a:rPr lang="en-IN" sz="6000" dirty="0">
                <a:solidFill>
                  <a:schemeClr val="accent3">
                    <a:lumMod val="75000"/>
                  </a:schemeClr>
                </a:solidFill>
                <a:latin typeface="Algerian" pitchFamily="82" charset="0"/>
                <a:ea typeface="Amasis MT Pro Medium" panose="02000000000000000000" pitchFamily="2" charset="0"/>
                <a:cs typeface="Arial Black" panose="020B0604020202020204" pitchFamily="34" charset="0"/>
              </a:rPr>
              <a:t>       MANAGEMENT  </a:t>
            </a:r>
            <a:br>
              <a:rPr lang="en-IN" sz="6000" dirty="0">
                <a:solidFill>
                  <a:schemeClr val="accent3">
                    <a:lumMod val="75000"/>
                  </a:schemeClr>
                </a:solidFill>
                <a:latin typeface="Algerian" pitchFamily="82" charset="0"/>
                <a:ea typeface="Amasis MT Pro Medium" panose="02000000000000000000" pitchFamily="2" charset="0"/>
                <a:cs typeface="Arial Black" panose="020B0604020202020204" pitchFamily="34" charset="0"/>
              </a:rPr>
            </a:br>
            <a:r>
              <a:rPr lang="en-IN" sz="6000" dirty="0">
                <a:solidFill>
                  <a:schemeClr val="accent3">
                    <a:lumMod val="75000"/>
                  </a:schemeClr>
                </a:solidFill>
                <a:latin typeface="Algerian" pitchFamily="82" charset="0"/>
                <a:ea typeface="Amasis MT Pro Medium" panose="02000000000000000000" pitchFamily="2" charset="0"/>
                <a:cs typeface="Arial Black" panose="020B0604020202020204" pitchFamily="34" charset="0"/>
              </a:rPr>
              <a:t>            SYSTEM                </a:t>
            </a:r>
            <a:endParaRPr lang="en-US" sz="6000" dirty="0">
              <a:solidFill>
                <a:schemeClr val="accent3">
                  <a:lumMod val="75000"/>
                </a:schemeClr>
              </a:solidFill>
              <a:latin typeface="Algerian" pitchFamily="82" charset="0"/>
              <a:ea typeface="Amasis MT Pro Medium" panose="02000000000000000000" pitchFamily="2" charset="0"/>
              <a:cs typeface="Arial Black" panose="020B0604020202020204" pitchFamily="34" charset="0"/>
            </a:endParaRPr>
          </a:p>
        </p:txBody>
      </p:sp>
      <p:pic>
        <p:nvPicPr>
          <p:cNvPr id="7" name="Picture Placeholder 6">
            <a:extLst>
              <a:ext uri="{FF2B5EF4-FFF2-40B4-BE49-F238E27FC236}">
                <a16:creationId xmlns="" xmlns:a16="http://schemas.microsoft.com/office/drawing/2014/main" id="{A8B115A4-3E89-AF5F-2267-4E50A6F7F22C}"/>
              </a:ext>
            </a:extLst>
          </p:cNvPr>
          <p:cNvPicPr>
            <a:picLocks noGrp="1" noChangeAspect="1"/>
          </p:cNvPicPr>
          <p:nvPr>
            <p:ph type="pic" idx="4294967295"/>
          </p:nvPr>
        </p:nvPicPr>
        <p:blipFill>
          <a:blip r:embed="rId2"/>
          <a:srcRect l="11122" r="11122"/>
          <a:stretch/>
        </p:blipFill>
        <p:spPr>
          <a:xfrm>
            <a:off x="6629400" y="914400"/>
            <a:ext cx="4724400" cy="4962623"/>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900" y="381000"/>
            <a:ext cx="1700418" cy="1777459"/>
          </a:xfrm>
          <a:prstGeom prst="rect">
            <a:avLst/>
          </a:prstGeom>
        </p:spPr>
      </p:pic>
    </p:spTree>
    <p:extLst>
      <p:ext uri="{BB962C8B-B14F-4D97-AF65-F5344CB8AC3E}">
        <p14:creationId xmlns:p14="http://schemas.microsoft.com/office/powerpoint/2010/main" val="7540676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143000"/>
            <a:ext cx="9603275" cy="1049235"/>
          </a:xfrm>
        </p:spPr>
        <p:txBody>
          <a:bodyPr>
            <a:normAutofit/>
          </a:bodyPr>
          <a:lstStyle/>
          <a:p>
            <a:r>
              <a:rPr lang="en-US" sz="4000" dirty="0">
                <a:solidFill>
                  <a:srgbClr val="0070C0"/>
                </a:solidFill>
                <a:latin typeface="Algerian" pitchFamily="82" charset="0"/>
              </a:rPr>
              <a:t>INTRODUCTION :</a:t>
            </a:r>
          </a:p>
        </p:txBody>
      </p:sp>
      <p:sp>
        <p:nvSpPr>
          <p:cNvPr id="3" name="Content Placeholder 2"/>
          <p:cNvSpPr>
            <a:spLocks noGrp="1"/>
          </p:cNvSpPr>
          <p:nvPr>
            <p:ph idx="1"/>
          </p:nvPr>
        </p:nvSpPr>
        <p:spPr>
          <a:xfrm>
            <a:off x="1524000" y="2209800"/>
            <a:ext cx="9525000" cy="3450613"/>
          </a:xfrm>
        </p:spPr>
        <p:txBody>
          <a:bodyPr>
            <a:normAutofit/>
          </a:bodyPr>
          <a:lstStyle/>
          <a:p>
            <a:pPr algn="just">
              <a:buNone/>
            </a:pPr>
            <a:r>
              <a:rPr lang="en-US" sz="2400" dirty="0">
                <a:latin typeface="Times New Roman" pitchFamily="18" charset="0"/>
                <a:cs typeface="Times New Roman" pitchFamily="18" charset="0"/>
              </a:rPr>
              <a:t>    The </a:t>
            </a:r>
            <a:r>
              <a:rPr lang="en-US" sz="2400" b="1" dirty="0">
                <a:latin typeface="Times New Roman" pitchFamily="18" charset="0"/>
                <a:cs typeface="Times New Roman" pitchFamily="18" charset="0"/>
              </a:rPr>
              <a:t>Hospital Management System</a:t>
            </a:r>
            <a:r>
              <a:rPr lang="en-US" sz="2400" dirty="0">
                <a:latin typeface="Times New Roman" pitchFamily="18" charset="0"/>
                <a:cs typeface="Times New Roman" pitchFamily="18" charset="0"/>
              </a:rPr>
              <a:t> is a C program developed to help manage basic hospital operations. It allows users to store and manage information about patients and appointments. The system makes it easier to organize records and retrieve data quickly. This project uses arrays to store and view patient details and linked lists for appointments.</a:t>
            </a:r>
          </a:p>
          <a:p>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603275" cy="1049235"/>
          </a:xfrm>
        </p:spPr>
        <p:txBody>
          <a:bodyPr>
            <a:normAutofit/>
          </a:bodyPr>
          <a:lstStyle/>
          <a:p>
            <a:r>
              <a:rPr lang="en-US" sz="4000" dirty="0">
                <a:solidFill>
                  <a:srgbClr val="002060"/>
                </a:solidFill>
                <a:latin typeface="Algerian" pitchFamily="82" charset="0"/>
              </a:rPr>
              <a:t>OBJECTIVE :</a:t>
            </a:r>
          </a:p>
        </p:txBody>
      </p:sp>
      <p:sp>
        <p:nvSpPr>
          <p:cNvPr id="3" name="Content Placeholder 2"/>
          <p:cNvSpPr>
            <a:spLocks noGrp="1"/>
          </p:cNvSpPr>
          <p:nvPr>
            <p:ph idx="1"/>
          </p:nvPr>
        </p:nvSpPr>
        <p:spPr/>
        <p:txBody>
          <a:bodyPr/>
          <a:lstStyle/>
          <a:p>
            <a:pPr>
              <a:buNone/>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The primary objectives of this system are:</a:t>
            </a:r>
          </a:p>
          <a:p>
            <a:r>
              <a:rPr lang="en-US" sz="2400" dirty="0">
                <a:latin typeface="Times New Roman" pitchFamily="18" charset="0"/>
                <a:cs typeface="Times New Roman" pitchFamily="18" charset="0"/>
              </a:rPr>
              <a:t>To store and manage patient information.</a:t>
            </a:r>
          </a:p>
          <a:p>
            <a:r>
              <a:rPr lang="en-US" sz="2400" dirty="0">
                <a:latin typeface="Times New Roman" pitchFamily="18" charset="0"/>
                <a:cs typeface="Times New Roman" pitchFamily="18" charset="0"/>
              </a:rPr>
              <a:t>To allow the registration of new patients.</a:t>
            </a:r>
          </a:p>
          <a:p>
            <a:r>
              <a:rPr lang="en-US" sz="2400" dirty="0">
                <a:latin typeface="Times New Roman" pitchFamily="18" charset="0"/>
                <a:cs typeface="Times New Roman" pitchFamily="18" charset="0"/>
              </a:rPr>
              <a:t>To provide functionality for searching and updating records.</a:t>
            </a:r>
          </a:p>
          <a:p>
            <a:r>
              <a:rPr lang="en-US" sz="2400" dirty="0">
                <a:latin typeface="Times New Roman" pitchFamily="18" charset="0"/>
                <a:cs typeface="Times New Roman" pitchFamily="18" charset="0"/>
              </a:rPr>
              <a:t>To generate simple reports for hospital administration.</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To add and view patient appointments.</a:t>
            </a:r>
            <a:endParaRPr lang="en-US" sz="2400" dirty="0">
              <a:latin typeface="Times New Roman" pitchFamily="18" charset="0"/>
              <a:cs typeface="Times New Roman" pitchFamily="18"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trips(downLeft)">
                                      <p:cBhvr>
                                        <p:cTn id="13" dur="500"/>
                                        <p:tgtEl>
                                          <p:spTgt spid="3">
                                            <p:txEl>
                                              <p:pRg st="2" end="2"/>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trips(downLeft)">
                                      <p:cBhvr>
                                        <p:cTn id="16" dur="500"/>
                                        <p:tgtEl>
                                          <p:spTgt spid="3">
                                            <p:txEl>
                                              <p:pRg st="3" end="3"/>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trips(downLeft)">
                                      <p:cBhvr>
                                        <p:cTn id="19" dur="500"/>
                                        <p:tgtEl>
                                          <p:spTgt spid="3">
                                            <p:txEl>
                                              <p:pRg st="4" end="4"/>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trips(down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219200"/>
            <a:ext cx="9603275" cy="592035"/>
          </a:xfrm>
        </p:spPr>
        <p:txBody>
          <a:bodyPr/>
          <a:lstStyle/>
          <a:p>
            <a:r>
              <a:rPr lang="en-US" dirty="0">
                <a:solidFill>
                  <a:srgbClr val="FF0000"/>
                </a:solidFill>
                <a:latin typeface="Algerian" pitchFamily="82" charset="0"/>
              </a:rPr>
              <a:t>Drawbacks of HMS :</a:t>
            </a:r>
          </a:p>
        </p:txBody>
      </p:sp>
      <p:sp>
        <p:nvSpPr>
          <p:cNvPr id="3" name="Content Placeholder 2"/>
          <p:cNvSpPr>
            <a:spLocks noGrp="1"/>
          </p:cNvSpPr>
          <p:nvPr>
            <p:ph idx="1"/>
          </p:nvPr>
        </p:nvSpPr>
        <p:spPr>
          <a:xfrm>
            <a:off x="1451579" y="2015732"/>
            <a:ext cx="9603275" cy="4080268"/>
          </a:xfrm>
        </p:spPr>
        <p:txBody>
          <a:bodyPr>
            <a:normAutofit/>
          </a:bodyPr>
          <a:lstStyle/>
          <a:p>
            <a:pPr>
              <a:lnSpc>
                <a:spcPct val="110000"/>
              </a:lnSpc>
            </a:pPr>
            <a:r>
              <a:rPr lang="en-US" sz="2400" dirty="0">
                <a:latin typeface="Times New Roman" pitchFamily="18" charset="0"/>
                <a:cs typeface="Times New Roman" pitchFamily="18" charset="0"/>
              </a:rPr>
              <a:t>No Data Security</a:t>
            </a:r>
          </a:p>
          <a:p>
            <a:pPr>
              <a:lnSpc>
                <a:spcPct val="110000"/>
              </a:lnSpc>
            </a:pPr>
            <a:r>
              <a:rPr lang="en-US" sz="2400" dirty="0">
                <a:latin typeface="Times New Roman" pitchFamily="18" charset="0"/>
                <a:cs typeface="Times New Roman" pitchFamily="18" charset="0"/>
              </a:rPr>
              <a:t>No Database Integration</a:t>
            </a:r>
          </a:p>
          <a:p>
            <a:pPr>
              <a:lnSpc>
                <a:spcPct val="110000"/>
              </a:lnSpc>
            </a:pPr>
            <a:r>
              <a:rPr lang="en-US" sz="2400" dirty="0">
                <a:latin typeface="Times New Roman" pitchFamily="18" charset="0"/>
                <a:cs typeface="Times New Roman" pitchFamily="18" charset="0"/>
              </a:rPr>
              <a:t>Difficult to Maintain and Update</a:t>
            </a:r>
          </a:p>
          <a:p>
            <a:pPr>
              <a:lnSpc>
                <a:spcPct val="110000"/>
              </a:lnSpc>
            </a:pPr>
            <a:r>
              <a:rPr lang="en-US" sz="2400" dirty="0">
                <a:latin typeface="Times New Roman" pitchFamily="18" charset="0"/>
                <a:cs typeface="Times New Roman" pitchFamily="18" charset="0"/>
              </a:rPr>
              <a:t>Poor Error Handling</a:t>
            </a:r>
          </a:p>
          <a:p>
            <a:pPr>
              <a:lnSpc>
                <a:spcPct val="110000"/>
              </a:lnSpc>
            </a:pPr>
            <a:r>
              <a:rPr lang="en-US" sz="2400" dirty="0">
                <a:latin typeface="Times New Roman" pitchFamily="18" charset="0"/>
                <a:cs typeface="Times New Roman" pitchFamily="18" charset="0"/>
              </a:rPr>
              <a:t>Limited Functionality</a:t>
            </a:r>
          </a:p>
          <a:p>
            <a:pPr>
              <a:lnSpc>
                <a:spcPct val="110000"/>
              </a:lnSpc>
            </a:pPr>
            <a:r>
              <a:rPr lang="en-US" sz="2400" dirty="0">
                <a:latin typeface="Times New Roman" pitchFamily="18" charset="0"/>
                <a:cs typeface="Times New Roman" pitchFamily="18" charset="0"/>
              </a:rPr>
              <a:t>No Multi-user Support</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2" end="2"/>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3" end="3"/>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4" end="4"/>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219200"/>
            <a:ext cx="9374675" cy="634554"/>
          </a:xfrm>
        </p:spPr>
        <p:txBody>
          <a:bodyPr>
            <a:normAutofit/>
          </a:bodyPr>
          <a:lstStyle/>
          <a:p>
            <a:r>
              <a:rPr lang="en-US" sz="3600" dirty="0">
                <a:solidFill>
                  <a:schemeClr val="accent3">
                    <a:lumMod val="50000"/>
                  </a:schemeClr>
                </a:solidFill>
                <a:latin typeface="Algerian" pitchFamily="82" charset="0"/>
                <a:cs typeface="Times New Roman" pitchFamily="18" charset="0"/>
              </a:rPr>
              <a:t>SYSTEM OVERVIEW :</a:t>
            </a:r>
          </a:p>
        </p:txBody>
      </p:sp>
      <p:sp>
        <p:nvSpPr>
          <p:cNvPr id="3" name="Content Placeholder 2"/>
          <p:cNvSpPr>
            <a:spLocks noGrp="1"/>
          </p:cNvSpPr>
          <p:nvPr>
            <p:ph idx="1"/>
          </p:nvPr>
        </p:nvSpPr>
        <p:spPr>
          <a:xfrm>
            <a:off x="1451579" y="2015732"/>
            <a:ext cx="9603275" cy="3851668"/>
          </a:xfrm>
        </p:spPr>
        <p:txBody>
          <a:bodyPr>
            <a:noAutofit/>
          </a:bodyPr>
          <a:lstStyle/>
          <a:p>
            <a:r>
              <a:rPr lang="en-US" sz="2400" dirty="0">
                <a:latin typeface="Times New Roman" pitchFamily="18" charset="0"/>
                <a:cs typeface="Times New Roman" pitchFamily="18" charset="0"/>
              </a:rPr>
              <a:t>Add Patients</a:t>
            </a:r>
          </a:p>
          <a:p>
            <a:r>
              <a:rPr lang="en-US" sz="2400" dirty="0">
                <a:latin typeface="Times New Roman" pitchFamily="18" charset="0"/>
                <a:cs typeface="Times New Roman" pitchFamily="18" charset="0"/>
              </a:rPr>
              <a:t>View Patients</a:t>
            </a:r>
          </a:p>
          <a:p>
            <a:r>
              <a:rPr lang="en-US" sz="2400" dirty="0">
                <a:latin typeface="Times New Roman" pitchFamily="18" charset="0"/>
                <a:cs typeface="Times New Roman" pitchFamily="18" charset="0"/>
              </a:rPr>
              <a:t>Edit Patient</a:t>
            </a:r>
          </a:p>
          <a:p>
            <a:r>
              <a:rPr lang="en-US" sz="2400" dirty="0">
                <a:latin typeface="Times New Roman" pitchFamily="18" charset="0"/>
                <a:cs typeface="Times New Roman" pitchFamily="18" charset="0"/>
              </a:rPr>
              <a:t>Add Appointment</a:t>
            </a:r>
          </a:p>
          <a:p>
            <a:r>
              <a:rPr lang="en-US" sz="2400" dirty="0">
                <a:latin typeface="Times New Roman" pitchFamily="18" charset="0"/>
                <a:cs typeface="Times New Roman" pitchFamily="18" charset="0"/>
              </a:rPr>
              <a:t>View Appointments</a:t>
            </a:r>
          </a:p>
          <a:p>
            <a:r>
              <a:rPr lang="en-US" sz="2400" dirty="0">
                <a:latin typeface="Times New Roman" pitchFamily="18" charset="0"/>
                <a:cs typeface="Times New Roman" pitchFamily="18" charset="0"/>
              </a:rPr>
              <a:t>Delete Appointment</a:t>
            </a:r>
          </a:p>
          <a:p>
            <a:r>
              <a:rPr lang="en-US" sz="2400" dirty="0">
                <a:latin typeface="Times New Roman" pitchFamily="18" charset="0"/>
                <a:cs typeface="Times New Roman" pitchFamily="18" charset="0"/>
              </a:rPr>
              <a:t>Sort Patients by Name</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2" end="2"/>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xEl>
                                              <p:pRg st="3" end="3"/>
                                            </p:txEl>
                                          </p:spTgt>
                                        </p:tgtEl>
                                      </p:cBhvr>
                                    </p:animEffect>
                                  </p:childTnLst>
                                </p:cTn>
                              </p:par>
                              <p:par>
                                <p:cTn id="25" presetID="29"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xEl>
                                              <p:pRg st="4" end="4"/>
                                            </p:txEl>
                                          </p:spTgt>
                                        </p:tgtEl>
                                      </p:cBhvr>
                                    </p:animEffect>
                                  </p:childTnLst>
                                </p:cTn>
                              </p:par>
                              <p:par>
                                <p:cTn id="30" presetID="29"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3">
                                            <p:txEl>
                                              <p:pRg st="5" end="5"/>
                                            </p:txEl>
                                          </p:spTgt>
                                        </p:tgtEl>
                                      </p:cBhvr>
                                    </p:animEffect>
                                  </p:childTnLst>
                                </p:cTn>
                              </p:par>
                              <p:par>
                                <p:cTn id="35" presetID="29"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43000"/>
            <a:ext cx="9603275" cy="710754"/>
          </a:xfrm>
        </p:spPr>
        <p:txBody>
          <a:bodyPr>
            <a:normAutofit/>
          </a:bodyPr>
          <a:lstStyle/>
          <a:p>
            <a:r>
              <a:rPr lang="en-US" sz="3600" dirty="0">
                <a:solidFill>
                  <a:schemeClr val="accent5">
                    <a:lumMod val="75000"/>
                  </a:schemeClr>
                </a:solidFill>
                <a:latin typeface="Algerian" pitchFamily="82" charset="0"/>
              </a:rPr>
              <a:t>TECHNOLOGIES AND TOOLS :</a:t>
            </a:r>
          </a:p>
        </p:txBody>
      </p:sp>
      <p:sp>
        <p:nvSpPr>
          <p:cNvPr id="3" name="Content Placeholder 2"/>
          <p:cNvSpPr>
            <a:spLocks noGrp="1"/>
          </p:cNvSpPr>
          <p:nvPr>
            <p:ph idx="1"/>
          </p:nvPr>
        </p:nvSpPr>
        <p:spPr>
          <a:xfrm>
            <a:off x="1451579" y="1828800"/>
            <a:ext cx="9603275" cy="4191000"/>
          </a:xfrm>
        </p:spPr>
        <p:txBody>
          <a:bodyPr>
            <a:noAutofit/>
          </a:bodyPr>
          <a:lstStyle/>
          <a:p>
            <a:r>
              <a:rPr lang="en-US" b="1" dirty="0">
                <a:latin typeface="Times New Roman" pitchFamily="18" charset="0"/>
                <a:cs typeface="Times New Roman" pitchFamily="18" charset="0"/>
              </a:rPr>
              <a:t>Programming Language   =&gt; </a:t>
            </a:r>
            <a:r>
              <a:rPr lang="en-US" dirty="0">
                <a:latin typeface="Times New Roman" pitchFamily="18" charset="0"/>
                <a:cs typeface="Times New Roman" pitchFamily="18" charset="0"/>
              </a:rPr>
              <a:t>   C Language</a:t>
            </a:r>
          </a:p>
          <a:p>
            <a:r>
              <a:rPr lang="en-US" b="1" dirty="0">
                <a:latin typeface="Times New Roman" pitchFamily="18" charset="0"/>
                <a:cs typeface="Times New Roman" pitchFamily="18" charset="0"/>
              </a:rPr>
              <a:t>Operating System:</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Windows, Linux, or macOS – depending on the development setup</a:t>
            </a:r>
          </a:p>
          <a:p>
            <a:r>
              <a:rPr lang="en-US" b="1" dirty="0">
                <a:latin typeface="Times New Roman" pitchFamily="18" charset="0"/>
                <a:cs typeface="Times New Roman" pitchFamily="18" charset="0"/>
              </a:rPr>
              <a:t>Text Editor / IDE:     </a:t>
            </a:r>
            <a:r>
              <a:rPr lang="en-US" dirty="0">
                <a:latin typeface="Times New Roman" pitchFamily="18" charset="0"/>
                <a:cs typeface="Times New Roman" pitchFamily="18" charset="0"/>
              </a:rPr>
              <a:t>Dev C++ , Notepad++</a:t>
            </a:r>
          </a:p>
          <a:p>
            <a:r>
              <a:rPr lang="en-US" b="1" dirty="0">
                <a:latin typeface="Times New Roman" pitchFamily="18" charset="0"/>
                <a:cs typeface="Times New Roman" pitchFamily="18" charset="0"/>
              </a:rPr>
              <a:t>File System : </a:t>
            </a:r>
            <a:r>
              <a:rPr lang="en-US" dirty="0">
                <a:latin typeface="Times New Roman" pitchFamily="18" charset="0"/>
                <a:cs typeface="Times New Roman" pitchFamily="18" charset="0"/>
              </a:rPr>
              <a:t>Flat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File</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Storage (e.g., .txt or .dat files)</a:t>
            </a:r>
          </a:p>
          <a:p>
            <a:r>
              <a:rPr lang="en-US" b="1" dirty="0">
                <a:latin typeface="Times New Roman" pitchFamily="18" charset="0"/>
                <a:cs typeface="Times New Roman" pitchFamily="18" charset="0"/>
              </a:rPr>
              <a:t>Libraries Used:</a:t>
            </a:r>
            <a:endParaRPr lang="en-US"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stdio.h – for input/output</a:t>
            </a:r>
          </a:p>
          <a:p>
            <a:pPr lvl="1"/>
            <a:r>
              <a:rPr lang="en-US" sz="2000" dirty="0">
                <a:latin typeface="Times New Roman" pitchFamily="18" charset="0"/>
                <a:cs typeface="Times New Roman" pitchFamily="18" charset="0"/>
              </a:rPr>
              <a:t>stdlib.h – for general utilities</a:t>
            </a:r>
          </a:p>
          <a:p>
            <a:pPr lvl="1"/>
            <a:r>
              <a:rPr lang="en-US" sz="2000" dirty="0">
                <a:latin typeface="Times New Roman" pitchFamily="18" charset="0"/>
                <a:cs typeface="Times New Roman" pitchFamily="18" charset="0"/>
              </a:rPr>
              <a:t>string.h – for string manipulation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1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2" end="2"/>
                                            </p:txEl>
                                          </p:spTgt>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3" end="3"/>
                                            </p:txEl>
                                          </p:spTgt>
                                        </p:tgtEl>
                                      </p:cBhvr>
                                    </p:animEffect>
                                  </p:childTnLst>
                                </p:cTn>
                              </p:par>
                              <p:par>
                                <p:cTn id="25" presetID="50" presetClass="entr" presetSubtype="0" decel="10000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2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4" end="4"/>
                                            </p:txEl>
                                          </p:spTgt>
                                        </p:tgtEl>
                                      </p:cBhvr>
                                    </p:animEffect>
                                  </p:childTnLst>
                                </p:cTn>
                              </p:par>
                              <p:par>
                                <p:cTn id="30" presetID="50" presetClass="entr" presetSubtype="0" decel="10000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3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5" end="5"/>
                                            </p:txEl>
                                          </p:spTgt>
                                        </p:tgtEl>
                                      </p:cBhvr>
                                    </p:animEffect>
                                  </p:childTnLst>
                                </p:cTn>
                              </p:par>
                              <p:par>
                                <p:cTn id="35" presetID="50" presetClass="entr" presetSubtype="0" decel="10000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1000" fill="hold"/>
                                        <p:tgtEl>
                                          <p:spTgt spid="3">
                                            <p:txEl>
                                              <p:pRg st="6" end="6"/>
                                            </p:txEl>
                                          </p:spTgt>
                                        </p:tgtEl>
                                        <p:attrNameLst>
                                          <p:attrName>ppt_w</p:attrName>
                                        </p:attrNameLst>
                                      </p:cBhvr>
                                      <p:tavLst>
                                        <p:tav tm="0">
                                          <p:val>
                                            <p:strVal val="#ppt_w+.3"/>
                                          </p:val>
                                        </p:tav>
                                        <p:tav tm="100000">
                                          <p:val>
                                            <p:strVal val="#ppt_w"/>
                                          </p:val>
                                        </p:tav>
                                      </p:tavLst>
                                    </p:anim>
                                    <p:anim calcmode="lin" valueType="num">
                                      <p:cBhvr>
                                        <p:cTn id="38"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39" dur="1000"/>
                                        <p:tgtEl>
                                          <p:spTgt spid="3">
                                            <p:txEl>
                                              <p:pRg st="6" end="6"/>
                                            </p:txEl>
                                          </p:spTgt>
                                        </p:tgtEl>
                                      </p:cBhvr>
                                    </p:animEffect>
                                  </p:childTnLst>
                                </p:cTn>
                              </p:par>
                              <p:par>
                                <p:cTn id="40" presetID="50" presetClass="entr" presetSubtype="0" decel="10000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1000" fill="hold"/>
                                        <p:tgtEl>
                                          <p:spTgt spid="3">
                                            <p:txEl>
                                              <p:pRg st="7" end="7"/>
                                            </p:txEl>
                                          </p:spTgt>
                                        </p:tgtEl>
                                        <p:attrNameLst>
                                          <p:attrName>ppt_w</p:attrName>
                                        </p:attrNameLst>
                                      </p:cBhvr>
                                      <p:tavLst>
                                        <p:tav tm="0">
                                          <p:val>
                                            <p:strVal val="#ppt_w+.3"/>
                                          </p:val>
                                        </p:tav>
                                        <p:tav tm="100000">
                                          <p:val>
                                            <p:strVal val="#ppt_w"/>
                                          </p:val>
                                        </p:tav>
                                      </p:tavLst>
                                    </p:anim>
                                    <p:anim calcmode="lin" valueType="num">
                                      <p:cBhvr>
                                        <p:cTn id="43"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7" end="7"/>
                                            </p:txEl>
                                          </p:spTgt>
                                        </p:tgtEl>
                                      </p:cBhvr>
                                    </p:animEffect>
                                  </p:childTnLst>
                                </p:cTn>
                              </p:par>
                              <p:par>
                                <p:cTn id="45" presetID="50" presetClass="entr" presetSubtype="0" decel="10000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1000" fill="hold"/>
                                        <p:tgtEl>
                                          <p:spTgt spid="3">
                                            <p:txEl>
                                              <p:pRg st="8" end="8"/>
                                            </p:txEl>
                                          </p:spTgt>
                                        </p:tgtEl>
                                        <p:attrNameLst>
                                          <p:attrName>ppt_w</p:attrName>
                                        </p:attrNameLst>
                                      </p:cBhvr>
                                      <p:tavLst>
                                        <p:tav tm="0">
                                          <p:val>
                                            <p:strVal val="#ppt_w+.3"/>
                                          </p:val>
                                        </p:tav>
                                        <p:tav tm="100000">
                                          <p:val>
                                            <p:strVal val="#ppt_w"/>
                                          </p:val>
                                        </p:tav>
                                      </p:tavLst>
                                    </p:anim>
                                    <p:anim calcmode="lin" valueType="num">
                                      <p:cBhvr>
                                        <p:cTn id="48"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49"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43000"/>
            <a:ext cx="9603275" cy="710754"/>
          </a:xfrm>
        </p:spPr>
        <p:txBody>
          <a:bodyPr>
            <a:normAutofit/>
          </a:bodyPr>
          <a:lstStyle/>
          <a:p>
            <a:r>
              <a:rPr lang="en-US" sz="3600" dirty="0">
                <a:solidFill>
                  <a:schemeClr val="accent3">
                    <a:lumMod val="75000"/>
                  </a:schemeClr>
                </a:solidFill>
                <a:latin typeface="Algerian" pitchFamily="82" charset="0"/>
              </a:rPr>
              <a:t>Advantages of hms </a:t>
            </a:r>
            <a:r>
              <a:rPr lang="en-US" sz="3600" dirty="0">
                <a:solidFill>
                  <a:schemeClr val="accent3">
                    <a:lumMod val="75000"/>
                  </a:schemeClr>
                </a:solidFill>
              </a:rPr>
              <a:t>:</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Simplicity and Speed</a:t>
            </a:r>
          </a:p>
          <a:p>
            <a:r>
              <a:rPr lang="en-US" sz="2400" dirty="0">
                <a:latin typeface="Times New Roman" pitchFamily="18" charset="0"/>
                <a:cs typeface="Times New Roman" pitchFamily="18" charset="0"/>
              </a:rPr>
              <a:t>Customization and Control</a:t>
            </a:r>
          </a:p>
          <a:p>
            <a:r>
              <a:rPr lang="en-US" sz="2400" dirty="0">
                <a:latin typeface="Times New Roman" pitchFamily="18" charset="0"/>
                <a:cs typeface="Times New Roman" pitchFamily="18" charset="0"/>
              </a:rPr>
              <a:t>Offline Functionality</a:t>
            </a:r>
          </a:p>
          <a:p>
            <a:r>
              <a:rPr lang="en-US" sz="2400" dirty="0">
                <a:latin typeface="Times New Roman" pitchFamily="18" charset="0"/>
                <a:cs typeface="Times New Roman" pitchFamily="18" charset="0"/>
              </a:rPr>
              <a:t>No Installation Required</a:t>
            </a:r>
          </a:p>
          <a:p>
            <a:r>
              <a:rPr lang="en-US" sz="2400" dirty="0">
                <a:latin typeface="Times New Roman" pitchFamily="18" charset="0"/>
                <a:cs typeface="Times New Roman" pitchFamily="18" charset="0"/>
              </a:rPr>
              <a:t>Portable</a:t>
            </a:r>
          </a:p>
          <a:p>
            <a:r>
              <a:rPr lang="en-US" sz="2400" dirty="0">
                <a:latin typeface="Times New Roman" pitchFamily="18" charset="0"/>
                <a:cs typeface="Times New Roman" pitchFamily="18" charset="0"/>
              </a:rPr>
              <a:t>Basic Automation</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par>
                                <p:cTn id="10" presetID="27" presetClass="entr" presetSubtype="0" fill="hold" nodeType="withEffect">
                                  <p:stCondLst>
                                    <p:cond delay="0"/>
                                  </p:stCondLst>
                                  <p:iterate type="lt">
                                    <p:tmPct val="50000"/>
                                  </p:iterate>
                                  <p:childTnLst>
                                    <p:set>
                                      <p:cBhvr>
                                        <p:cTn id="11"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2"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3">
                                            <p:txEl>
                                              <p:pRg st="1" end="1"/>
                                            </p:txEl>
                                          </p:spTgt>
                                        </p:tgtEl>
                                        <p:attrNameLst>
                                          <p:attrName>fill.type</p:attrName>
                                        </p:attrNameLst>
                                      </p:cBhvr>
                                      <p:to>
                                        <p:strVal val="solid"/>
                                      </p:to>
                                    </p:set>
                                  </p:childTnLst>
                                </p:cTn>
                              </p:par>
                              <p:par>
                                <p:cTn id="15" presetID="27" presetClass="entr" presetSubtype="0" fill="hold" nodeType="withEffect">
                                  <p:stCondLst>
                                    <p:cond delay="0"/>
                                  </p:stCondLst>
                                  <p:iterate type="lt">
                                    <p:tmPct val="50000"/>
                                  </p:iterate>
                                  <p:childTnLst>
                                    <p:set>
                                      <p:cBhvr>
                                        <p:cTn id="16"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7"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3">
                                            <p:txEl>
                                              <p:pRg st="2" end="2"/>
                                            </p:txEl>
                                          </p:spTgt>
                                        </p:tgtEl>
                                        <p:attrNameLst>
                                          <p:attrName>fill.type</p:attrName>
                                        </p:attrNameLst>
                                      </p:cBhvr>
                                      <p:to>
                                        <p:strVal val="solid"/>
                                      </p:to>
                                    </p:set>
                                  </p:childTnLst>
                                </p:cTn>
                              </p:par>
                              <p:par>
                                <p:cTn id="20" presetID="27" presetClass="entr" presetSubtype="0" fill="hold" nodeType="withEffect">
                                  <p:stCondLst>
                                    <p:cond delay="0"/>
                                  </p:stCondLst>
                                  <p:iterate type="lt">
                                    <p:tmPct val="50000"/>
                                  </p:iterate>
                                  <p:childTnLst>
                                    <p:set>
                                      <p:cBhvr>
                                        <p:cTn id="21"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2"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24" dur="80"/>
                                        <p:tgtEl>
                                          <p:spTgt spid="3">
                                            <p:txEl>
                                              <p:pRg st="3" end="3"/>
                                            </p:txEl>
                                          </p:spTgt>
                                        </p:tgtEl>
                                        <p:attrNameLst>
                                          <p:attrName>fill.type</p:attrName>
                                        </p:attrNameLst>
                                      </p:cBhvr>
                                      <p:to>
                                        <p:strVal val="solid"/>
                                      </p:to>
                                    </p:set>
                                  </p:childTnLst>
                                </p:cTn>
                              </p:par>
                              <p:par>
                                <p:cTn id="25" presetID="27" presetClass="entr" presetSubtype="0" fill="hold" nodeType="withEffect">
                                  <p:stCondLst>
                                    <p:cond delay="0"/>
                                  </p:stCondLst>
                                  <p:iterate type="lt">
                                    <p:tmPct val="50000"/>
                                  </p:iterate>
                                  <p:childTnLst>
                                    <p:set>
                                      <p:cBhvr>
                                        <p:cTn id="26"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7"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29" dur="80"/>
                                        <p:tgtEl>
                                          <p:spTgt spid="3">
                                            <p:txEl>
                                              <p:pRg st="4" end="4"/>
                                            </p:txEl>
                                          </p:spTgt>
                                        </p:tgtEl>
                                        <p:attrNameLst>
                                          <p:attrName>fill.type</p:attrName>
                                        </p:attrNameLst>
                                      </p:cBhvr>
                                      <p:to>
                                        <p:strVal val="solid"/>
                                      </p:to>
                                    </p:set>
                                  </p:childTnLst>
                                </p:cTn>
                              </p:par>
                              <p:par>
                                <p:cTn id="30" presetID="27" presetClass="entr" presetSubtype="0" fill="hold" nodeType="withEffect">
                                  <p:stCondLst>
                                    <p:cond delay="0"/>
                                  </p:stCondLst>
                                  <p:iterate type="lt">
                                    <p:tmPct val="50000"/>
                                  </p:iterate>
                                  <p:childTnLst>
                                    <p:set>
                                      <p:cBhvr>
                                        <p:cTn id="31"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32"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34" dur="8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179</TotalTime>
  <Words>343</Words>
  <Application>Microsoft Office PowerPoint</Application>
  <PresentationFormat>Custom</PresentationFormat>
  <Paragraphs>63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PowerPoint Presentation</vt:lpstr>
      <vt:lpstr>TEAM MEMBERS :</vt:lpstr>
      <vt:lpstr>                 HOSPITAL        MANAGEMENT               SYSTEM                </vt:lpstr>
      <vt:lpstr>INTRODUCTION :</vt:lpstr>
      <vt:lpstr>OBJECTIVE :</vt:lpstr>
      <vt:lpstr>Drawbacks of HMS :</vt:lpstr>
      <vt:lpstr>SYSTEM OVERVIEW :</vt:lpstr>
      <vt:lpstr>TECHNOLOGIES AND TOOLS :</vt:lpstr>
      <vt:lpstr>Advantages of hms :</vt:lpstr>
      <vt:lpstr>CHALLENGES OF HMS :</vt:lpstr>
      <vt:lpstr>SOURCE CODE</vt:lpstr>
      <vt:lpstr>SAMPLE OUTPUT</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skmuzamil36@gmail.com</dc:creator>
  <cp:lastModifiedBy>NBKRIST</cp:lastModifiedBy>
  <cp:revision>33</cp:revision>
  <dcterms:created xsi:type="dcterms:W3CDTF">2025-04-29T14:21:32Z</dcterms:created>
  <dcterms:modified xsi:type="dcterms:W3CDTF">2025-05-05T08:27:53Z</dcterms:modified>
</cp:coreProperties>
</file>